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9" r:id="rId2"/>
    <p:sldId id="283" r:id="rId3"/>
    <p:sldId id="371" r:id="rId4"/>
    <p:sldId id="368" r:id="rId5"/>
    <p:sldId id="285" r:id="rId6"/>
    <p:sldId id="363" r:id="rId7"/>
    <p:sldId id="366" r:id="rId8"/>
    <p:sldId id="364" r:id="rId9"/>
    <p:sldId id="286" r:id="rId10"/>
    <p:sldId id="287" r:id="rId11"/>
    <p:sldId id="367" r:id="rId12"/>
    <p:sldId id="298" r:id="rId13"/>
    <p:sldId id="299" r:id="rId14"/>
    <p:sldId id="300" r:id="rId15"/>
    <p:sldId id="301" r:id="rId16"/>
    <p:sldId id="305" r:id="rId17"/>
    <p:sldId id="372" r:id="rId18"/>
    <p:sldId id="302" r:id="rId19"/>
    <p:sldId id="303" r:id="rId20"/>
    <p:sldId id="304" r:id="rId21"/>
    <p:sldId id="293" r:id="rId22"/>
    <p:sldId id="307" r:id="rId23"/>
    <p:sldId id="294" r:id="rId24"/>
    <p:sldId id="297" r:id="rId25"/>
    <p:sldId id="306" r:id="rId26"/>
    <p:sldId id="308" r:id="rId27"/>
    <p:sldId id="384" r:id="rId28"/>
    <p:sldId id="374" r:id="rId29"/>
    <p:sldId id="375" r:id="rId30"/>
    <p:sldId id="325" r:id="rId31"/>
    <p:sldId id="266" r:id="rId32"/>
    <p:sldId id="377" r:id="rId33"/>
    <p:sldId id="378" r:id="rId34"/>
    <p:sldId id="379" r:id="rId35"/>
    <p:sldId id="268" r:id="rId36"/>
    <p:sldId id="270" r:id="rId37"/>
    <p:sldId id="272" r:id="rId38"/>
    <p:sldId id="273" r:id="rId39"/>
    <p:sldId id="274" r:id="rId40"/>
    <p:sldId id="383" r:id="rId41"/>
    <p:sldId id="275" r:id="rId42"/>
    <p:sldId id="381" r:id="rId43"/>
    <p:sldId id="382" r:id="rId44"/>
    <p:sldId id="387" r:id="rId45"/>
    <p:sldId id="295" r:id="rId46"/>
    <p:sldId id="279" r:id="rId47"/>
    <p:sldId id="281" r:id="rId48"/>
    <p:sldId id="385" r:id="rId49"/>
    <p:sldId id="389" r:id="rId50"/>
    <p:sldId id="388" r:id="rId51"/>
    <p:sldId id="386" r:id="rId52"/>
    <p:sldId id="390" r:id="rId53"/>
    <p:sldId id="392" r:id="rId54"/>
    <p:sldId id="376" r:id="rId55"/>
    <p:sldId id="391" r:id="rId56"/>
    <p:sldId id="291" r:id="rId57"/>
    <p:sldId id="290" r:id="rId58"/>
    <p:sldId id="289" r:id="rId59"/>
    <p:sldId id="292" r:id="rId60"/>
    <p:sldId id="380" r:id="rId61"/>
    <p:sldId id="373" r:id="rId62"/>
    <p:sldId id="326" r:id="rId63"/>
    <p:sldId id="361" r:id="rId64"/>
    <p:sldId id="362" r:id="rId65"/>
    <p:sldId id="324" r:id="rId66"/>
    <p:sldId id="327" r:id="rId67"/>
    <p:sldId id="360" r:id="rId68"/>
    <p:sldId id="369" r:id="rId69"/>
    <p:sldId id="328" r:id="rId70"/>
    <p:sldId id="329" r:id="rId71"/>
    <p:sldId id="370" r:id="rId72"/>
    <p:sldId id="331" r:id="rId73"/>
    <p:sldId id="332" r:id="rId74"/>
    <p:sldId id="333" r:id="rId75"/>
    <p:sldId id="334" r:id="rId76"/>
    <p:sldId id="330" r:id="rId77"/>
    <p:sldId id="335" r:id="rId78"/>
    <p:sldId id="336" r:id="rId79"/>
    <p:sldId id="337" r:id="rId80"/>
    <p:sldId id="338" r:id="rId81"/>
    <p:sldId id="339" r:id="rId82"/>
    <p:sldId id="340" r:id="rId83"/>
  </p:sldIdLst>
  <p:sldSz cx="12192000" cy="6858000"/>
  <p:notesSz cx="6858000" cy="9144000"/>
  <p:custDataLst>
    <p:tags r:id="rId8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construct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bstraction-in-java-2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09 and 10</a:t>
            </a:r>
          </a:p>
          <a:p>
            <a:r>
              <a:rPr lang="en-US" dirty="0"/>
              <a:t>Dated: 04/11/2024, </a:t>
            </a:r>
            <a:r>
              <a:rPr lang="en-US" altLang="zh-CN" dirty="0"/>
              <a:t>06/11/2024 and 11/11/2024, 13/11/2024 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b="1" dirty="0"/>
              <a:t>AHMED AWAIS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3fig25">
            <a:extLst>
              <a:ext uri="{FF2B5EF4-FFF2-40B4-BE49-F238E27FC236}">
                <a16:creationId xmlns:a16="http://schemas.microsoft.com/office/drawing/2014/main" id="{475753C4-98EA-E6DA-FD68-54BEEA754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"/>
          <a:stretch>
            <a:fillRect/>
          </a:stretch>
        </p:blipFill>
        <p:spPr bwMode="auto">
          <a:xfrm>
            <a:off x="2882411" y="154655"/>
            <a:ext cx="6675805" cy="61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75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200" dirty="0"/>
              <a:t>The process of representing one Form in multiple forms is known as </a:t>
            </a:r>
            <a:r>
              <a:rPr lang="en-US" sz="3200" b="1" dirty="0"/>
              <a:t>Polymorphism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dirty="0"/>
              <a:t>Polymorphism is derived from 2 Greek 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596" y="3698524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Static / Compile time polymorphism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Dynamic / Run time polymorphism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Whenever 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5E9D-E5BF-18A2-8EFC-120776EF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Valid Overloading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4269-67CC-C9DF-02C1-845A45B8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For add to be overloaded correctly, it would need to have different parameter types or a different number of parameters. Here’s how you could correctly overload add:</a:t>
            </a:r>
          </a:p>
          <a:p>
            <a:endParaRPr lang="en-US" altLang="zh-CN" dirty="0"/>
          </a:p>
          <a:p>
            <a:r>
              <a:rPr lang="en-US" altLang="zh-CN" dirty="0"/>
              <a:t>void add(int a, int b) { /* implementation */ }</a:t>
            </a:r>
          </a:p>
          <a:p>
            <a:endParaRPr lang="en-US" altLang="zh-CN" dirty="0"/>
          </a:p>
          <a:p>
            <a:r>
              <a:rPr lang="en-US" altLang="zh-CN" dirty="0"/>
              <a:t>void add(int a, int b, int c) { /* implementation */ }  // Different number of parameters</a:t>
            </a:r>
          </a:p>
          <a:p>
            <a:endParaRPr lang="en-US" altLang="zh-CN" dirty="0"/>
          </a:p>
          <a:p>
            <a:r>
              <a:rPr lang="en-US" altLang="zh-CN" dirty="0"/>
              <a:t>void add(double a, double b) { /* implementation */ }  // Different parameter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3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NOT SUPPORTED IN JAVA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object.</a:t>
            </a:r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433" y="277706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 you remember a </a:t>
            </a:r>
            <a:r>
              <a:rPr lang="en-US" altLang="en-US" b="1" dirty="0"/>
              <a:t>take home question </a:t>
            </a:r>
            <a:r>
              <a:rPr lang="en-US" altLang="en-US" dirty="0"/>
              <a:t>that I assigned you – Anyone please answer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693" y="2392809"/>
            <a:ext cx="9601196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A class may need to override the default behavior provided by its base class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behavior 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behavior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behavior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Define 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90990"/>
            <a:ext cx="9601196" cy="1303867"/>
          </a:xfrm>
        </p:spPr>
        <p:txBody>
          <a:bodyPr/>
          <a:lstStyle/>
          <a:p>
            <a:r>
              <a:rPr lang="en-US" altLang="en-US" dirty="0"/>
              <a:t>Example – Specific 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32716" y="14138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716" y="21758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6116" y="46904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56116" y="50714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56116" y="54524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794716" y="33188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27916" y="50714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727916" y="54524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724791" y="57953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623516" y="45380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23516" y="49952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623516" y="54524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042116" y="33188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556716" y="33188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with 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(Overloading)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31" y="2457190"/>
            <a:ext cx="386715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53" y="2598506"/>
            <a:ext cx="3600450" cy="3409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43" y="4894031"/>
            <a:ext cx="34385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(Overriding)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2590021"/>
            <a:ext cx="2941839" cy="2139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24" y="2590019"/>
            <a:ext cx="3089564" cy="2139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379" y="2590019"/>
            <a:ext cx="2980547" cy="213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369" y="4895850"/>
            <a:ext cx="4410075" cy="12888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824C90-939C-D501-225B-B145D667D06F}"/>
              </a:ext>
            </a:extLst>
          </p:cNvPr>
          <p:cNvSpPr txBox="1"/>
          <p:nvPr/>
        </p:nvSpPr>
        <p:spPr>
          <a:xfrm>
            <a:off x="8401540" y="3153623"/>
            <a:ext cx="3040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The example implementation is incomplete, you should create main() to create objects and call method and see how they are working differently.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0514E-E228-D034-899F-38A0828B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453291"/>
            <a:ext cx="7801317" cy="6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5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ED1D-D2EF-5BBC-4DD3-AAC10BDA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E-Commerce Scenario (Abstract Classes, Polymorphism, final methods)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E144-E574-5320-9488-113C5FFB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Problem: Design an abstract class Product that has subclasses Electronics and Clothing. Implement a </a:t>
            </a:r>
            <a:r>
              <a:rPr lang="en-US" altLang="zh-CN" b="1" dirty="0" err="1">
                <a:highlight>
                  <a:srgbClr val="FFFF00"/>
                </a:highlight>
              </a:rPr>
              <a:t>calculateDiscount</a:t>
            </a:r>
            <a:r>
              <a:rPr lang="en-US" altLang="zh-CN" dirty="0"/>
              <a:t> method that provides a different discount calculation for each type of product.</a:t>
            </a:r>
          </a:p>
          <a:p>
            <a:r>
              <a:rPr lang="en-US" altLang="zh-CN" dirty="0"/>
              <a:t>Requirements:</a:t>
            </a:r>
          </a:p>
          <a:p>
            <a:r>
              <a:rPr lang="en-US" altLang="zh-CN" dirty="0"/>
              <a:t>Product should have an abstract </a:t>
            </a:r>
            <a:r>
              <a:rPr lang="en-US" altLang="zh-CN" dirty="0" err="1"/>
              <a:t>calculateDiscount</a:t>
            </a:r>
            <a:r>
              <a:rPr lang="en-US" altLang="zh-CN" dirty="0"/>
              <a:t> method.</a:t>
            </a:r>
          </a:p>
          <a:p>
            <a:r>
              <a:rPr lang="en-US" altLang="zh-CN" dirty="0"/>
              <a:t>Use a final method to display the product's base price.</a:t>
            </a:r>
          </a:p>
          <a:p>
            <a:r>
              <a:rPr lang="en-US" altLang="zh-CN" dirty="0"/>
              <a:t>Override </a:t>
            </a:r>
            <a:r>
              <a:rPr lang="en-US" altLang="zh-CN" dirty="0" err="1"/>
              <a:t>calculateDiscount</a:t>
            </a:r>
            <a:r>
              <a:rPr lang="en-US" altLang="zh-CN" dirty="0"/>
              <a:t> in subclasses to calculate discounts.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01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824C90-939C-D501-225B-B145D667D06F}"/>
              </a:ext>
            </a:extLst>
          </p:cNvPr>
          <p:cNvSpPr txBox="1"/>
          <p:nvPr/>
        </p:nvSpPr>
        <p:spPr>
          <a:xfrm>
            <a:off x="7526216" y="2481499"/>
            <a:ext cx="35462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Problem: Design an abstract class Product that has subclasses Electronics and Clothing. Implement a </a:t>
            </a:r>
            <a:r>
              <a:rPr lang="en-US" altLang="zh-CN" b="1" dirty="0" err="1">
                <a:highlight>
                  <a:srgbClr val="FFFF00"/>
                </a:highlight>
              </a:rPr>
              <a:t>calculateDiscount</a:t>
            </a:r>
            <a:r>
              <a:rPr lang="en-US" altLang="zh-CN" dirty="0"/>
              <a:t> method that provides a different discount calculation for each type of product.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The example implementation is incomplete, you should create main() to create objects and call </a:t>
            </a:r>
            <a:r>
              <a:rPr lang="en-US" altLang="zh-CN" b="1" dirty="0" err="1">
                <a:solidFill>
                  <a:srgbClr val="FF0000"/>
                </a:solidFill>
              </a:rPr>
              <a:t>calculateDiscount</a:t>
            </a:r>
            <a:r>
              <a:rPr lang="en-US" altLang="zh-CN" b="1" dirty="0">
                <a:solidFill>
                  <a:srgbClr val="FF0000"/>
                </a:solidFill>
              </a:rPr>
              <a:t>() and see how it working differently.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F46E1-7CE8-212E-54F6-72C12EE7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4" y="0"/>
            <a:ext cx="5318056" cy="6473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67DA6-D0E0-6719-DABF-E234FEB0C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96" y="-85969"/>
            <a:ext cx="6213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074151-D06C-FE78-B373-9AC72DF418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8078" y="920621"/>
            <a:ext cx="986496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Shape as a Concrete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 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(not declared with the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abstract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keyword), it can be instantiated directly. However, if it doesn't have any methods, it serves primarily as a base class for further specialization.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you to create subclasses (like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that can extend the functionality of the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class. Even 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does not have any methods or properties, it can still be a valid superclass.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Polymorphism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both subclasses of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you can reference them using a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 r1 = new Rectangle(); </a:t>
            </a:r>
            <a:endParaRPr lang="en-US" altLang="zh-CN" sz="16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 c1 = new Circle();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is an example of polymorphism, where a superclass reference (in this case,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can point to subclass objects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Circle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This allows you to treat different shapes uniformly through their shared superclass reference.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No Abstract Methods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don't need to have abstract methods in a class for it to be useful in an inheritance hierarchy. The class can still provide a common interface for its subclasses.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 methods can be added later to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if you do, all subclasses can inherit these methods.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35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186" y="2537394"/>
            <a:ext cx="9601196" cy="1303867"/>
          </a:xfrm>
        </p:spPr>
        <p:txBody>
          <a:bodyPr/>
          <a:lstStyle/>
          <a:p>
            <a:r>
              <a:rPr lang="en-US" dirty="0"/>
              <a:t>Static and FINAL Keywords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A72B9-6A4A-85E9-75FE-448B29180621}"/>
              </a:ext>
            </a:extLst>
          </p:cNvPr>
          <p:cNvSpPr txBox="1"/>
          <p:nvPr/>
        </p:nvSpPr>
        <p:spPr>
          <a:xfrm>
            <a:off x="4007337" y="3656595"/>
            <a:ext cx="3909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highlight>
                  <a:srgbClr val="FFFF00"/>
                </a:highlight>
              </a:rPr>
              <a:t>The two really aren't similar (as of concepts) but for better understanding I am delivering lecture on both keywords together 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348" y="2401120"/>
            <a:ext cx="105242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When we declare a member of a class as static it means no matter how many objects of the class are created, there is only one copy of the static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018A-425C-6BDA-789E-7CD7AA4A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06585"/>
            <a:ext cx="9591430" cy="49692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The static keyword can be used in 4 scenarios</a:t>
            </a:r>
          </a:p>
          <a:p>
            <a:r>
              <a:rPr lang="en-US" altLang="zh-CN" dirty="0"/>
              <a:t>static variables</a:t>
            </a:r>
          </a:p>
          <a:p>
            <a:r>
              <a:rPr lang="en-US" altLang="zh-CN" dirty="0"/>
              <a:t>static methods</a:t>
            </a:r>
          </a:p>
          <a:p>
            <a:r>
              <a:rPr lang="en-US" altLang="zh-CN" dirty="0"/>
              <a:t>static blocks of code</a:t>
            </a:r>
          </a:p>
          <a:p>
            <a:r>
              <a:rPr lang="en-US" altLang="zh-CN" dirty="0"/>
              <a:t>static nested class – Not covered yet</a:t>
            </a:r>
          </a:p>
          <a:p>
            <a:pPr marL="0" indent="0">
              <a:buNone/>
            </a:pPr>
            <a:r>
              <a:rPr lang="en-US" altLang="zh-CN" dirty="0"/>
              <a:t>Let's look at static variables and static methods first.</a:t>
            </a:r>
          </a:p>
          <a:p>
            <a:r>
              <a:rPr lang="en-US" altLang="zh-CN" dirty="0"/>
              <a:t>Static variable</a:t>
            </a:r>
          </a:p>
          <a:p>
            <a:r>
              <a:rPr lang="en-US" altLang="zh-CN" dirty="0"/>
              <a:t>It is a variable which belongs to the class and not to object (instance).</a:t>
            </a:r>
          </a:p>
          <a:p>
            <a:r>
              <a:rPr lang="en-US" altLang="zh-CN" dirty="0"/>
              <a:t>Static variables are initialized only once, at the start of the execution. These variables will be initialized first, before the initialization of any instance variables.</a:t>
            </a:r>
          </a:p>
          <a:p>
            <a:r>
              <a:rPr lang="en-US" altLang="zh-CN" dirty="0"/>
              <a:t>A single copy to be shared by all instances of the class.</a:t>
            </a:r>
          </a:p>
          <a:p>
            <a:r>
              <a:rPr lang="en-US" altLang="zh-CN" dirty="0"/>
              <a:t>A static variable can be accessed directly by the class name and doesn’t need any object.</a:t>
            </a:r>
          </a:p>
          <a:p>
            <a:r>
              <a:rPr lang="en-US" altLang="zh-CN" dirty="0"/>
              <a:t>Syntax: </a:t>
            </a:r>
            <a:r>
              <a:rPr lang="en-US" altLang="zh-CN" dirty="0" err="1"/>
              <a:t>Class.variable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018A-425C-6BDA-789E-7CD7AA4A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06585"/>
            <a:ext cx="9591430" cy="4969283"/>
          </a:xfrm>
        </p:spPr>
        <p:txBody>
          <a:bodyPr>
            <a:normAutofit/>
          </a:bodyPr>
          <a:lstStyle/>
          <a:p>
            <a:r>
              <a:rPr lang="en-US" altLang="zh-CN" dirty="0"/>
              <a:t>Static method</a:t>
            </a:r>
          </a:p>
          <a:p>
            <a:r>
              <a:rPr lang="en-US" altLang="zh-CN" dirty="0"/>
              <a:t>It is a method which belongs to the class and not to the object (instance).</a:t>
            </a:r>
          </a:p>
          <a:p>
            <a:r>
              <a:rPr lang="en-US" altLang="zh-CN" dirty="0"/>
              <a:t>A static method can access only static data. It can not access non-static data (instance variables) </a:t>
            </a:r>
            <a:r>
              <a:rPr lang="en-US" altLang="zh-CN" b="1" dirty="0"/>
              <a:t>unless it has/creates an instance of the class.</a:t>
            </a:r>
          </a:p>
          <a:p>
            <a:r>
              <a:rPr lang="en-US" altLang="zh-CN" dirty="0"/>
              <a:t>A static method can call only other static methods and can not call a non-static method from it unless it has/creates an instance of the class.</a:t>
            </a:r>
          </a:p>
          <a:p>
            <a:r>
              <a:rPr lang="en-US" altLang="zh-CN" dirty="0"/>
              <a:t>A static method can be accessed directly by the class name and doesn’t need any object.</a:t>
            </a:r>
          </a:p>
          <a:p>
            <a:r>
              <a:rPr lang="en-US" altLang="zh-CN" dirty="0"/>
              <a:t>Syntax: </a:t>
            </a:r>
            <a:r>
              <a:rPr lang="en-US" altLang="zh-CN" dirty="0" err="1"/>
              <a:t>Class.methodName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A static method cannot refer to this or super keywords in anyway.</a:t>
            </a:r>
          </a:p>
        </p:txBody>
      </p:sp>
    </p:spTree>
    <p:extLst>
      <p:ext uri="{BB962C8B-B14F-4D97-AF65-F5344CB8AC3E}">
        <p14:creationId xmlns:p14="http://schemas.microsoft.com/office/powerpoint/2010/main" val="2478614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018A-425C-6BDA-789E-7CD7AA4A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06585"/>
            <a:ext cx="9591430" cy="4969283"/>
          </a:xfrm>
        </p:spPr>
        <p:txBody>
          <a:bodyPr>
            <a:normAutofit/>
          </a:bodyPr>
          <a:lstStyle/>
          <a:p>
            <a:r>
              <a:rPr lang="en-US" altLang="zh-CN" dirty="0"/>
              <a:t>Static class</a:t>
            </a:r>
          </a:p>
          <a:p>
            <a:r>
              <a:rPr lang="en-US" altLang="zh-CN" dirty="0"/>
              <a:t>Java also has "static nested classes” (for now out of coverage). A static nested class is just one which doesn't implicitly have a reference to an instance of the outer class.</a:t>
            </a:r>
          </a:p>
          <a:p>
            <a:r>
              <a:rPr lang="en-US" altLang="zh-CN" dirty="0"/>
              <a:t>Static nested classes can have instance methods and static methods.</a:t>
            </a:r>
          </a:p>
          <a:p>
            <a:r>
              <a:rPr lang="en-US" altLang="zh-CN" dirty="0"/>
              <a:t>There's no such thing as a top-level static class in Java.</a:t>
            </a:r>
          </a:p>
          <a:p>
            <a:endParaRPr lang="en-US" altLang="zh-CN" dirty="0"/>
          </a:p>
          <a:p>
            <a:r>
              <a:rPr lang="en-US" altLang="zh-CN" b="1" dirty="0"/>
              <a:t>Side note:</a:t>
            </a:r>
          </a:p>
          <a:p>
            <a:r>
              <a:rPr lang="en-US" altLang="zh-CN" b="1" dirty="0"/>
              <a:t>main method is static since it must be </a:t>
            </a:r>
            <a:r>
              <a:rPr lang="en-US" altLang="zh-CN" b="1" dirty="0" err="1"/>
              <a:t>be</a:t>
            </a:r>
            <a:r>
              <a:rPr lang="en-US" altLang="zh-CN" b="1" dirty="0"/>
              <a:t> accessible for an application to run before any instantiation takes place.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676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22" y="2422487"/>
            <a:ext cx="255270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84" y="2422487"/>
            <a:ext cx="4486275" cy="36845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Member Functions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9301"/>
          </a:xfrm>
        </p:spPr>
        <p:txBody>
          <a:bodyPr>
            <a:noAutofit/>
          </a:bodyPr>
          <a:lstStyle/>
          <a:p>
            <a:r>
              <a:rPr lang="en-US" dirty="0"/>
              <a:t>By declaring a function member as static, you make it independent of any particular object of the class</a:t>
            </a:r>
          </a:p>
          <a:p>
            <a:r>
              <a:rPr lang="en-US" dirty="0"/>
              <a:t>It can be called without an instance.</a:t>
            </a:r>
          </a:p>
          <a:p>
            <a:r>
              <a:rPr lang="en-US" dirty="0"/>
              <a:t>A static member function can be called even if no objects of the class exist and the </a:t>
            </a:r>
            <a:r>
              <a:rPr lang="en-US" b="1" dirty="0"/>
              <a:t>static</a:t>
            </a:r>
            <a:r>
              <a:rPr lang="en-US" dirty="0"/>
              <a:t> functions are accessed using only the class name and the scope resolution operator </a:t>
            </a:r>
            <a:r>
              <a:rPr lang="en-US" b="1" dirty="0"/>
              <a:t>::</a:t>
            </a:r>
          </a:p>
          <a:p>
            <a:r>
              <a:rPr lang="en-US" dirty="0"/>
              <a:t>A static member function can only access static data member, other static member functions and any other functions from outside the class.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access static data membe</a:t>
            </a:r>
            <a:r>
              <a:rPr lang="en-US" dirty="0"/>
              <a:t>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33" y="2749174"/>
            <a:ext cx="41052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other static member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507846"/>
            <a:ext cx="4171950" cy="364357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be called even if no objects of the class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					[</a:t>
            </a:r>
            <a:r>
              <a:rPr lang="en-US" sz="2400" b="1" dirty="0"/>
              <a:t>class</a:t>
            </a:r>
            <a:r>
              <a:rPr lang="en-US" sz="2400" dirty="0"/>
              <a:t> name].[method name] </a:t>
            </a:r>
          </a:p>
          <a:p>
            <a:pPr marL="914400" lvl="2" indent="0">
              <a:buNone/>
            </a:pPr>
            <a:r>
              <a:rPr lang="en-US" sz="2400" dirty="0"/>
              <a:t>					 </a:t>
            </a:r>
            <a:r>
              <a:rPr lang="en-US" sz="2400" dirty="0" err="1"/>
              <a:t>Student.SetM</a:t>
            </a:r>
            <a:r>
              <a:rPr lang="en-US" sz="2400" dirty="0"/>
              <a:t>(10); 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4458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D1523-336E-41C6-384A-E3A0929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92" y="0"/>
            <a:ext cx="7381132" cy="65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3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r>
              <a:rPr lang="en-US" sz="2800" dirty="0"/>
              <a:t>Final(constant) is something that doesn't change. </a:t>
            </a:r>
          </a:p>
          <a:p>
            <a:r>
              <a:rPr lang="en-US" sz="2800" dirty="0"/>
              <a:t>In JAVA, we use the keyword final to make program elements constant. </a:t>
            </a:r>
          </a:p>
          <a:p>
            <a:r>
              <a:rPr lang="en-US" sz="2800" dirty="0"/>
              <a:t>If you make any variable as final, you cannot change the value of final variable(It will be constant)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final keyword is used in several different contexts to define an entity which cannot later be changed.</a:t>
            </a:r>
          </a:p>
          <a:p>
            <a:pPr algn="just"/>
            <a:r>
              <a:rPr lang="en-US" sz="2800" dirty="0"/>
              <a:t>A final class cannot be subclassed. This is done for reasons of security and efficiency. Accordingly, many of the Java standard library classes are final, for example </a:t>
            </a:r>
            <a:r>
              <a:rPr lang="en-US" sz="2800" dirty="0" err="1"/>
              <a:t>java.lang.System</a:t>
            </a:r>
            <a:r>
              <a:rPr lang="en-US" sz="2800" dirty="0"/>
              <a:t> and </a:t>
            </a:r>
            <a:r>
              <a:rPr lang="en-US" sz="2800" dirty="0" err="1"/>
              <a:t>java.lang.String</a:t>
            </a:r>
            <a:r>
              <a:rPr lang="en-US" sz="2800" dirty="0"/>
              <a:t>. All methods in a final class are implicitly final.</a:t>
            </a:r>
          </a:p>
        </p:txBody>
      </p:sp>
    </p:spTree>
    <p:extLst>
      <p:ext uri="{BB962C8B-B14F-4D97-AF65-F5344CB8AC3E}">
        <p14:creationId xmlns:p14="http://schemas.microsoft.com/office/powerpoint/2010/main" val="2091771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final method can't be overridden by subclasses. This is used to prevent unexpected behavior from a subclass altering a method that may be crucial to the function or consistency of the class.</a:t>
            </a:r>
          </a:p>
          <a:p>
            <a:pPr algn="just"/>
            <a:r>
              <a:rPr lang="en-US" sz="2800" dirty="0"/>
              <a:t>A final variable can only be initialized once, either via an initializer or an assignment statement.</a:t>
            </a:r>
          </a:p>
          <a:p>
            <a:pPr algn="just"/>
            <a:r>
              <a:rPr lang="en-US" sz="2800" dirty="0"/>
              <a:t>It does not need to be initialized at the point of declaration, this is called a blank final variable, but in this case:</a:t>
            </a:r>
          </a:p>
        </p:txBody>
      </p:sp>
    </p:spTree>
    <p:extLst>
      <p:ext uri="{BB962C8B-B14F-4D97-AF65-F5344CB8AC3E}">
        <p14:creationId xmlns:p14="http://schemas.microsoft.com/office/powerpoint/2010/main" val="3487867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EED0-5643-61E7-79EC-A8F61EE0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D6D5-E2CB-68DC-FCCE-43BD8D1D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56268"/>
          </a:xfrm>
        </p:spPr>
        <p:txBody>
          <a:bodyPr/>
          <a:lstStyle/>
          <a:p>
            <a:pPr algn="just"/>
            <a:r>
              <a:rPr lang="en-US" altLang="zh-CN" b="1" dirty="0"/>
              <a:t>Create a Vehicle Class and perform Specialization for </a:t>
            </a:r>
            <a:r>
              <a:rPr lang="en-US" altLang="zh-CN" b="1" dirty="0" err="1"/>
              <a:t>upto</a:t>
            </a:r>
            <a:r>
              <a:rPr lang="en-US" altLang="zh-CN" b="1" dirty="0"/>
              <a:t> three classes. Use </a:t>
            </a:r>
            <a:r>
              <a:rPr lang="en-US" altLang="zh-CN" b="1" dirty="0" err="1"/>
              <a:t>speedlimit</a:t>
            </a:r>
            <a:r>
              <a:rPr lang="en-US" altLang="zh-CN" b="1" dirty="0"/>
              <a:t> as FINAL keyword and try to edit/update from main, you should get error.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2261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22" y="2632277"/>
            <a:ext cx="2527904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82" y="2795789"/>
            <a:ext cx="404812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Function with final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arguments of a function as const. Then we cannot change any of them.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17" y="3912090"/>
            <a:ext cx="336232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Defining Class Object as final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3213908"/>
            <a:ext cx="38195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593362-B7D7-22CE-775A-6AFC6555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108"/>
            <a:ext cx="12192000" cy="56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5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D6E4E-C679-0F4D-B261-30ED19F1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683"/>
            <a:ext cx="12192000" cy="50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 and Specialization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3000" dirty="0"/>
              <a:t>In OO models, some classes may have common characteristics</a:t>
            </a:r>
          </a:p>
          <a:p>
            <a:pPr algn="just"/>
            <a:r>
              <a:rPr lang="en-US" altLang="en-US" sz="3000" dirty="0"/>
              <a:t>We extract these features into a new class and inherit original classes from this new class</a:t>
            </a:r>
          </a:p>
          <a:p>
            <a:pPr algn="just"/>
            <a:r>
              <a:rPr lang="en-US" altLang="en-US" sz="3000" b="1" dirty="0">
                <a:highlight>
                  <a:srgbClr val="FFFF00"/>
                </a:highlight>
              </a:rPr>
              <a:t>This concept is known as Generalization</a:t>
            </a:r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5BDB35-C064-1A07-7D2D-CA7DCD5F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19" y="1619790"/>
            <a:ext cx="6424975" cy="34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1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B937E9-0B6A-78C3-ED5A-85361B86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9" y="97518"/>
            <a:ext cx="11994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013C3-165B-7AC8-D725-B67CEBEF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06"/>
            <a:ext cx="12192000" cy="67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4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C0D7-42F1-E3BC-A9EF-C3F7EAA2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Homework: Let’s further extend </a:t>
            </a:r>
            <a:r>
              <a:rPr lang="en-US" altLang="zh-CN" dirty="0" err="1"/>
              <a:t>BankAccount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A534-3C99-02CA-4E81-61C6D530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75877"/>
            <a:ext cx="9601196" cy="34999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altLang="zh-CN" sz="1800" b="1" dirty="0"/>
          </a:p>
          <a:p>
            <a:pPr algn="just"/>
            <a:r>
              <a:rPr lang="en-US" altLang="zh-CN" sz="1800" b="1" dirty="0" err="1"/>
              <a:t>BankAccount</a:t>
            </a:r>
            <a:r>
              <a:rPr lang="en-US" altLang="zh-CN" sz="1800" b="1" dirty="0"/>
              <a:t> (Base Class): The base class for all types of accounts. It will demonstrate Encapsulation by keeping the account details private and providing public methods to access them. This class will also have a final account number that cannot be changed.</a:t>
            </a:r>
          </a:p>
          <a:p>
            <a:pPr algn="just"/>
            <a:r>
              <a:rPr lang="en-US" altLang="zh-CN" sz="1800" b="1" dirty="0" err="1"/>
              <a:t>SavingsAccount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CheckingAccount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LoanAccount</a:t>
            </a:r>
            <a:r>
              <a:rPr lang="en-US" altLang="zh-CN" sz="1800" b="1" dirty="0"/>
              <a:t> (Derived Classes): Each subclass will inherit from </a:t>
            </a:r>
            <a:r>
              <a:rPr lang="en-US" altLang="zh-CN" sz="1800" b="1" dirty="0" err="1"/>
              <a:t>BankAccount</a:t>
            </a:r>
            <a:r>
              <a:rPr lang="en-US" altLang="zh-CN" sz="1800" b="1" dirty="0"/>
              <a:t> and represent specific types of accounts, demonstrating Inheritance and Polymorphism. Each account type can have its unique interest rate and fees.</a:t>
            </a:r>
          </a:p>
          <a:p>
            <a:pPr algn="just"/>
            <a:r>
              <a:rPr lang="en-US" altLang="zh-CN" sz="1800" b="1" dirty="0"/>
              <a:t>Bank Utility (Static Class): This class will provide static methods for overall bank operations, such as tracking the number of accounts created, showing bank information, etc. A static variable will keep track of the total number of accounts.</a:t>
            </a:r>
          </a:p>
          <a:p>
            <a:pPr algn="just"/>
            <a:r>
              <a:rPr lang="en-US" altLang="zh-CN" sz="1800" b="1" dirty="0"/>
              <a:t>Main (Driver Class): The Main class will tie everything together by handling user input and account operations, demonstrating the functionality and use of OOP pillars.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15970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72261"/>
            <a:ext cx="9601196" cy="3203608"/>
          </a:xfrm>
        </p:spPr>
        <p:txBody>
          <a:bodyPr>
            <a:normAutofit fontScale="62500" lnSpcReduction="20000"/>
          </a:bodyPr>
          <a:lstStyle/>
          <a:p>
            <a:r>
              <a:rPr lang="en-US" sz="3100" b="1" dirty="0" err="1"/>
              <a:t>Dietel</a:t>
            </a:r>
            <a:r>
              <a:rPr lang="en-US" sz="3100" b="1" dirty="0"/>
              <a:t>, 7</a:t>
            </a:r>
            <a:r>
              <a:rPr lang="en-US" sz="3100" b="1" baseline="30000" dirty="0"/>
              <a:t>th</a:t>
            </a:r>
            <a:r>
              <a:rPr lang="en-US" sz="3100" b="1" dirty="0"/>
              <a:t> Edition</a:t>
            </a:r>
          </a:p>
          <a:p>
            <a:endParaRPr lang="en-US" sz="3100" b="1" dirty="0"/>
          </a:p>
          <a:p>
            <a:r>
              <a:rPr lang="en-US" sz="3100" b="1" dirty="0"/>
              <a:t>Classes: A Deeper Look, Part 2 </a:t>
            </a:r>
          </a:p>
          <a:p>
            <a:endParaRPr lang="en-US" sz="3100" b="1" dirty="0"/>
          </a:p>
          <a:p>
            <a:r>
              <a:rPr lang="en-US" sz="3100" b="1" dirty="0"/>
              <a:t>10.2 </a:t>
            </a:r>
            <a:r>
              <a:rPr lang="en-US" sz="3100" b="1" dirty="0" err="1"/>
              <a:t>const</a:t>
            </a:r>
            <a:r>
              <a:rPr lang="en-US" sz="3100" b="1" dirty="0"/>
              <a:t> (Constant) Objects and </a:t>
            </a:r>
            <a:r>
              <a:rPr lang="en-US" sz="3100" b="1" dirty="0" err="1"/>
              <a:t>const</a:t>
            </a:r>
            <a:r>
              <a:rPr lang="en-US" sz="3100" b="1" dirty="0"/>
              <a:t> Member Functions </a:t>
            </a:r>
          </a:p>
          <a:p>
            <a:endParaRPr lang="en-US" sz="3100" b="1" dirty="0"/>
          </a:p>
          <a:p>
            <a:r>
              <a:rPr lang="en-US" sz="3100" b="1" dirty="0"/>
              <a:t>10.6 static Class Members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D6AB-6773-23FA-D9AB-97BD0153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617" y="3123547"/>
            <a:ext cx="9601196" cy="1303867"/>
          </a:xfrm>
        </p:spPr>
        <p:txBody>
          <a:bodyPr/>
          <a:lstStyle/>
          <a:p>
            <a:r>
              <a:rPr lang="en-US" altLang="zh-CN" dirty="0"/>
              <a:t>Try static in C++ (optional not in coverage)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190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85" y="2593374"/>
            <a:ext cx="3550509" cy="329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89" y="2993939"/>
            <a:ext cx="2973859" cy="195700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1" y="2574709"/>
            <a:ext cx="3282135" cy="2779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16" y="2881762"/>
            <a:ext cx="3123042" cy="2165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4711" y="1456724"/>
            <a:ext cx="4530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Exercise!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94" y="2669059"/>
            <a:ext cx="3500051" cy="342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6" y="2669058"/>
            <a:ext cx="2653743" cy="303976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Account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8" y="2556932"/>
            <a:ext cx="10196383" cy="36626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dirty="0"/>
              <a:t>Create a </a:t>
            </a:r>
            <a:r>
              <a:rPr lang="en-US" sz="2100" dirty="0" err="1"/>
              <a:t>SavingsAccount</a:t>
            </a:r>
            <a:r>
              <a:rPr lang="en-US" sz="2100" dirty="0"/>
              <a:t> class. Use a static data member </a:t>
            </a:r>
            <a:r>
              <a:rPr lang="en-US" sz="2100" dirty="0" err="1"/>
              <a:t>annualInterestRate</a:t>
            </a:r>
            <a:r>
              <a:rPr lang="en-US" sz="2100" dirty="0"/>
              <a:t> to store the annual interest rate for each of the savers. Each member of the class contains a private data member </a:t>
            </a:r>
            <a:r>
              <a:rPr lang="en-US" sz="2100" dirty="0" err="1"/>
              <a:t>savingsBalance</a:t>
            </a:r>
            <a:r>
              <a:rPr lang="en-US" sz="2100" dirty="0"/>
              <a:t> indicating the amount the saver currently has on deposit. Provide member function </a:t>
            </a:r>
            <a:r>
              <a:rPr lang="en-US" sz="2100" dirty="0" err="1"/>
              <a:t>calculateMonthlyInterest</a:t>
            </a:r>
            <a:r>
              <a:rPr lang="en-US" sz="2100" dirty="0"/>
              <a:t> that calculates the monthly interest by multiplying the balance by </a:t>
            </a:r>
            <a:r>
              <a:rPr lang="en-US" sz="2100" dirty="0" err="1"/>
              <a:t>annualInterestRate</a:t>
            </a:r>
            <a:r>
              <a:rPr lang="en-US" sz="2100" dirty="0"/>
              <a:t> divided by 12; this interest should be added to </a:t>
            </a:r>
            <a:r>
              <a:rPr lang="en-US" sz="2100" dirty="0" err="1"/>
              <a:t>savingsBalance</a:t>
            </a:r>
            <a:r>
              <a:rPr lang="en-US" sz="2100" dirty="0"/>
              <a:t>. Provide a static member function </a:t>
            </a:r>
            <a:r>
              <a:rPr lang="en-US" sz="2100" dirty="0" err="1"/>
              <a:t>modifyInterestRate</a:t>
            </a:r>
            <a:r>
              <a:rPr lang="en-US" sz="2100" dirty="0"/>
              <a:t> that sets the static </a:t>
            </a:r>
            <a:r>
              <a:rPr lang="en-US" sz="2100" dirty="0" err="1"/>
              <a:t>annualInterestRate</a:t>
            </a:r>
            <a:r>
              <a:rPr lang="en-US" sz="2100" dirty="0"/>
              <a:t> to a new value. Write a driver program to test class </a:t>
            </a:r>
            <a:r>
              <a:rPr lang="en-US" sz="2100" dirty="0" err="1"/>
              <a:t>SavingsAccount</a:t>
            </a:r>
            <a:r>
              <a:rPr lang="en-US" sz="2100" dirty="0"/>
              <a:t>. Instantiate two different objects of class </a:t>
            </a:r>
            <a:r>
              <a:rPr lang="en-US" sz="2100" dirty="0" err="1"/>
              <a:t>SavingsAccount</a:t>
            </a:r>
            <a:r>
              <a:rPr lang="en-US" sz="2100" dirty="0"/>
              <a:t>, saver1 and saver2, with balances of $2000.00 and $3000.00, respectively. Set the </a:t>
            </a:r>
            <a:r>
              <a:rPr lang="en-US" sz="2100" dirty="0" err="1"/>
              <a:t>annualInterestRate</a:t>
            </a:r>
            <a:r>
              <a:rPr lang="en-US" sz="2100" dirty="0"/>
              <a:t> to 3 percent. Then calculate the monthly interest and print the new balances for each of the savers. Then set the </a:t>
            </a:r>
            <a:r>
              <a:rPr lang="en-US" sz="2100" dirty="0" err="1"/>
              <a:t>annualInterestRate</a:t>
            </a:r>
            <a:r>
              <a:rPr lang="en-US" sz="2100" dirty="0"/>
              <a:t> to 4 percent, calculate the next month’s interest and print the new balances for each of the savers.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 and Specialization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400" dirty="0"/>
              <a:t>Specialization is the process of creating subclasses from a general superclass to represent more specific entities. It involves refining the general class's attributes and behaviors to meet the needs of particular types.</a:t>
            </a:r>
            <a:endParaRPr lang="en-US" altLang="en-US" sz="3000" b="1" dirty="0">
              <a:highlight>
                <a:srgbClr val="FFFF00"/>
              </a:highlight>
            </a:endParaRPr>
          </a:p>
          <a:p>
            <a:pPr algn="just"/>
            <a:r>
              <a:rPr lang="en-US" altLang="en-US" sz="3000" b="1" dirty="0">
                <a:highlight>
                  <a:srgbClr val="FFFF00"/>
                </a:highlight>
              </a:rPr>
              <a:t>This concept is known as </a:t>
            </a:r>
            <a:r>
              <a:rPr lang="en-US" altLang="zh-CN" sz="3200" dirty="0">
                <a:highlight>
                  <a:srgbClr val="FFFF00"/>
                </a:highlight>
              </a:rPr>
              <a:t>Specialization</a:t>
            </a:r>
          </a:p>
          <a:p>
            <a:pPr algn="just"/>
            <a:r>
              <a:rPr lang="en-US" altLang="en-US" sz="3200" b="1" dirty="0">
                <a:highlight>
                  <a:srgbClr val="FFFF00"/>
                </a:highlight>
              </a:rPr>
              <a:t>Like a method like bark() in Dog class</a:t>
            </a:r>
          </a:p>
          <a:p>
            <a:pPr algn="just"/>
            <a:r>
              <a:rPr lang="en-US" altLang="en-US" sz="3200" b="1" dirty="0">
                <a:highlight>
                  <a:srgbClr val="FFFF00"/>
                </a:highlight>
              </a:rPr>
              <a:t>A bird can fly() is a special type of Animal class</a:t>
            </a:r>
            <a:endParaRPr lang="en-US" altLang="en-US" sz="3000" b="1" dirty="0">
              <a:highlight>
                <a:srgbClr val="FFFF00"/>
              </a:highlight>
            </a:endParaRPr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98818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5B4C-6C47-6367-B73C-49A6F9B3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98501"/>
            <a:ext cx="9601196" cy="1303867"/>
          </a:xfrm>
        </p:spPr>
        <p:txBody>
          <a:bodyPr/>
          <a:lstStyle/>
          <a:p>
            <a:r>
              <a:rPr lang="en-US" altLang="zh-CN" dirty="0"/>
              <a:t>Recap from 48 to 58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25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Abstraction</a:t>
            </a:r>
            <a:r>
              <a:rPr lang="en-US" sz="2800" dirty="0"/>
              <a:t> is a process of hiding the implementation details and showing only functionality to the user.</a:t>
            </a:r>
          </a:p>
          <a:p>
            <a:endParaRPr lang="en-US" sz="2800" dirty="0"/>
          </a:p>
          <a:p>
            <a:r>
              <a:rPr lang="en-US" sz="2800" dirty="0"/>
              <a:t>Abstraction lets you focus on what the </a:t>
            </a:r>
            <a:r>
              <a:rPr lang="en-US" sz="2800" dirty="0">
                <a:hlinkClick r:id="rId2"/>
              </a:rPr>
              <a:t>object</a:t>
            </a:r>
            <a:r>
              <a:rPr lang="en-US" sz="2800" dirty="0"/>
              <a:t> does instead of how it does it.</a:t>
            </a:r>
          </a:p>
        </p:txBody>
      </p:sp>
    </p:spTree>
    <p:extLst>
      <p:ext uri="{BB962C8B-B14F-4D97-AF65-F5344CB8AC3E}">
        <p14:creationId xmlns:p14="http://schemas.microsoft.com/office/powerpoint/2010/main" val="1194387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achieve </a:t>
            </a:r>
            <a:r>
              <a:rPr lang="en-US" b="1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two ways to achieve abstraction in java</a:t>
            </a:r>
          </a:p>
          <a:p>
            <a:pPr marL="0" indent="0">
              <a:buNone/>
            </a:pPr>
            <a:endParaRPr lang="en-US" sz="3600" dirty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Abstract class (0 to 100%)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Interface (100%)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7BF-5C8D-9953-398C-B101A7F1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degree of abstraction (%)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CED5-BED9-DC1B-90B9-B1CB081C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The percentages here (0 to 100% for an abstract class and 100% for an interface) represent the </a:t>
            </a:r>
            <a:r>
              <a:rPr lang="en-US" altLang="zh-CN" b="1" dirty="0"/>
              <a:t>degree of abstraction</a:t>
            </a:r>
            <a:r>
              <a:rPr lang="en-US" altLang="zh-CN" dirty="0"/>
              <a:t> provided by each construct: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Abstract Class (0 to 100%)</a:t>
            </a:r>
            <a:r>
              <a:rPr lang="en-US" altLang="zh-C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An </a:t>
            </a:r>
            <a:r>
              <a:rPr lang="en-US" altLang="zh-CN" b="1" dirty="0"/>
              <a:t>abstract class</a:t>
            </a:r>
            <a:r>
              <a:rPr lang="en-US" altLang="zh-CN" dirty="0"/>
              <a:t> can have a mix of </a:t>
            </a:r>
            <a:r>
              <a:rPr lang="en-US" altLang="zh-CN" b="1" dirty="0"/>
              <a:t>abstract methods</a:t>
            </a:r>
            <a:r>
              <a:rPr lang="en-US" altLang="zh-CN" dirty="0"/>
              <a:t> (which have no implementation and must be overridden by subclasses) and </a:t>
            </a:r>
            <a:r>
              <a:rPr lang="en-US" altLang="zh-CN" b="1" dirty="0"/>
              <a:t>concrete (non-abstract) methods</a:t>
            </a:r>
            <a:r>
              <a:rPr lang="en-US" altLang="zh-CN" dirty="0"/>
              <a:t> (which have an implementation). This means an abstract class can provide partial abstraction, anywhere from 0% to 100%.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/>
              <a:t>0% abstraction</a:t>
            </a:r>
            <a:r>
              <a:rPr lang="en-US" altLang="zh-CN" dirty="0"/>
              <a:t>: An abstract class could technically have all concrete methods, though it would usually still be abstract to enforce inheritance rules.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/>
              <a:t>100% abstraction</a:t>
            </a:r>
            <a:r>
              <a:rPr lang="en-US" altLang="zh-CN" dirty="0"/>
              <a:t>: If all methods in an abstract class are abstract, then the class is fully abstract, similar to an interface in its function (but it still cannot be instantiated directly).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0079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D7BF-5C8D-9953-398C-B101A7F1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degree of abstraction (%)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CED5-BED9-DC1B-90B9-B1CB081C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Interface (100%)</a:t>
            </a:r>
            <a:r>
              <a:rPr lang="en-US" altLang="zh-C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An </a:t>
            </a:r>
            <a:r>
              <a:rPr lang="en-US" altLang="zh-CN" b="1" dirty="0"/>
              <a:t>interface</a:t>
            </a:r>
            <a:r>
              <a:rPr lang="en-US" altLang="zh-CN" dirty="0"/>
              <a:t> represents </a:t>
            </a:r>
            <a:r>
              <a:rPr lang="en-US" altLang="zh-CN" b="1" dirty="0"/>
              <a:t>100% abstraction</a:t>
            </a:r>
            <a:r>
              <a:rPr lang="en-US" altLang="zh-CN" dirty="0"/>
              <a:t> because, traditionally in Java (before Java 8), interfaces could only declare abstract methods, and any class implementing an interface had to provide the implementation for all its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 modern Java, interfaces can include </a:t>
            </a:r>
            <a:r>
              <a:rPr lang="en-US" altLang="zh-CN" b="1" dirty="0"/>
              <a:t>default methods</a:t>
            </a:r>
            <a:r>
              <a:rPr lang="en-US" altLang="zh-CN" dirty="0"/>
              <a:t> with implementations, which slightly blurs this line, but the purpose remains to define a contract for subclasses.</a:t>
            </a:r>
          </a:p>
        </p:txBody>
      </p:sp>
    </p:spTree>
    <p:extLst>
      <p:ext uri="{BB962C8B-B14F-4D97-AF65-F5344CB8AC3E}">
        <p14:creationId xmlns:p14="http://schemas.microsoft.com/office/powerpoint/2010/main" val="3850644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class which is declared as abstract is known as an </a:t>
            </a:r>
            <a:r>
              <a:rPr lang="en-US" sz="2800" b="1" dirty="0"/>
              <a:t>abstract class</a:t>
            </a:r>
            <a:r>
              <a:rPr lang="en-US" sz="2800" dirty="0"/>
              <a:t>. It can have abstract and non-abstract methods. It needs to be extended and its method implemented. It cannot be instantiated.</a:t>
            </a:r>
            <a:endParaRPr lang="en-US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must be declared with an abstract keyword.</a:t>
            </a:r>
          </a:p>
          <a:p>
            <a:r>
              <a:rPr lang="en-US" dirty="0"/>
              <a:t>It can have abstract and non-abstract methods.</a:t>
            </a:r>
          </a:p>
          <a:p>
            <a:r>
              <a:rPr lang="en-US" dirty="0"/>
              <a:t>It cannot be instantiated.</a:t>
            </a:r>
          </a:p>
          <a:p>
            <a:r>
              <a:rPr lang="en-US" dirty="0"/>
              <a:t>It can have </a:t>
            </a:r>
            <a:r>
              <a:rPr lang="en-US" dirty="0">
                <a:hlinkClick r:id="rId2"/>
              </a:rPr>
              <a:t>constructors</a:t>
            </a:r>
            <a:r>
              <a:rPr lang="en-US" dirty="0"/>
              <a:t> and static methods also.</a:t>
            </a:r>
          </a:p>
          <a:p>
            <a:r>
              <a:rPr lang="en-US" dirty="0"/>
              <a:t>It can have final methods which will force the subclass not to change the body of the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6F03C-B649-611E-9516-2955087F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1" y="142712"/>
            <a:ext cx="8267212" cy="6332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6A648-EAF3-3B77-F106-7BB67753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28" y="142712"/>
            <a:ext cx="6445880" cy="2896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A0339-F860-1029-9418-14EE9541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18" y="3954489"/>
            <a:ext cx="362953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12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14A4528-26E6-5834-C61E-68DA3BBAD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546310"/>
              </p:ext>
            </p:extLst>
          </p:nvPr>
        </p:nvGraphicFramePr>
        <p:xfrm>
          <a:off x="1426308" y="-66665"/>
          <a:ext cx="9339383" cy="675686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01446">
                  <a:extLst>
                    <a:ext uri="{9D8B030D-6E8A-4147-A177-3AD203B41FA5}">
                      <a16:colId xmlns:a16="http://schemas.microsoft.com/office/drawing/2014/main" val="733650288"/>
                    </a:ext>
                  </a:extLst>
                </a:gridCol>
                <a:gridCol w="3673231">
                  <a:extLst>
                    <a:ext uri="{9D8B030D-6E8A-4147-A177-3AD203B41FA5}">
                      <a16:colId xmlns:a16="http://schemas.microsoft.com/office/drawing/2014/main" val="3884899861"/>
                    </a:ext>
                  </a:extLst>
                </a:gridCol>
                <a:gridCol w="3864706">
                  <a:extLst>
                    <a:ext uri="{9D8B030D-6E8A-4147-A177-3AD203B41FA5}">
                      <a16:colId xmlns:a16="http://schemas.microsoft.com/office/drawing/2014/main" val="3098577261"/>
                    </a:ext>
                  </a:extLst>
                </a:gridCol>
              </a:tblGrid>
              <a:tr h="217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Feature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Abstract 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Concrete Class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2695824174"/>
                  </a:ext>
                </a:extLst>
              </a:tr>
              <a:tr h="651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Definition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 class that cannot be instantiated directly and may contain abstract methods (methods without a body).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 class that can be instantiated directly and has complete method implementations.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1854359620"/>
                  </a:ext>
                </a:extLst>
              </a:tr>
              <a:tr h="217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Instantiation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Cannot be instantiated.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be instantiated.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2206030475"/>
                  </a:ext>
                </a:extLst>
              </a:tr>
              <a:tr h="434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Abstract Methods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Can have abstract methods that must be implemented by subclasses.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Cannot have abstract methods; all methods must be implemented.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832848085"/>
                  </a:ext>
                </a:extLst>
              </a:tr>
              <a:tr h="434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Concrete Methods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Can contain concrete (non-abstract) methods with implementations.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Contains all concrete methods with implementations.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2626765788"/>
                  </a:ext>
                </a:extLst>
              </a:tr>
              <a:tr h="651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Constructors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have constructors, but they cannot be used to create instances directly.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have constructors and are used to create instances of the class.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3345054700"/>
                  </a:ext>
                </a:extLst>
              </a:tr>
              <a:tr h="651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Inheritance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be subclassed; subclasses must implement abstract methods.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be subclassed but does not require subclasses to implement methods.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4127473000"/>
                  </a:ext>
                </a:extLst>
              </a:tr>
              <a:tr h="651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Purpose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Used to provide a base for subclasses with shared behavior while allowing customization.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Used to create objects that have specific behaviors and states.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253346116"/>
                  </a:ext>
                </a:extLst>
              </a:tr>
              <a:tr h="86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Polymorphism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Supports polymorphism through abstract methods. Subclasses can override and provide specific implementations.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Supports polymorphism, but does not require method overriding.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2285966744"/>
                  </a:ext>
                </a:extLst>
              </a:tr>
              <a:tr h="651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Accessibility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have various access modifiers for its members (protected, public, private).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Can also have various access modifiers for its members.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4167337821"/>
                  </a:ext>
                </a:extLst>
              </a:tr>
              <a:tr h="108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Use Cases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Commonly used in situations where a common base with some shared functionality is needed, while leaving certain behaviors to be defined by subclasses.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Used when a complete implementation is needed, and objects can be created from the class.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5" marR="815" marT="815" marB="0" anchor="ctr"/>
                </a:tc>
                <a:extLst>
                  <a:ext uri="{0D108BD9-81ED-4DB2-BD59-A6C34878D82A}">
                    <a16:rowId xmlns:a16="http://schemas.microsoft.com/office/drawing/2014/main" val="66053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87978" y="2573404"/>
          <a:ext cx="9285317" cy="328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0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/>
                        <a:t>abstract</a:t>
                      </a:r>
                      <a:r>
                        <a:rPr lang="en-US" sz="2400" dirty="0"/>
                        <a:t> </a:t>
                      </a:r>
                      <a:r>
                        <a:rPr lang="en-US" sz="2400" b="1" dirty="0"/>
                        <a:t>class</a:t>
                      </a:r>
                      <a:r>
                        <a:rPr lang="en-US" sz="2400" dirty="0"/>
                        <a:t> Bike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{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  </a:t>
                      </a:r>
                      <a:r>
                        <a:rPr lang="en-US" sz="2400" b="1" dirty="0"/>
                        <a:t>abstract</a:t>
                      </a:r>
                      <a:r>
                        <a:rPr lang="en-US" sz="2400" dirty="0"/>
                        <a:t> </a:t>
                      </a:r>
                      <a:r>
                        <a:rPr lang="en-US" sz="2400" b="1" dirty="0"/>
                        <a:t>void</a:t>
                      </a:r>
                      <a:r>
                        <a:rPr lang="en-US" sz="2400" dirty="0"/>
                        <a:t> run();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}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/>
                        <a:t>class</a:t>
                      </a:r>
                      <a:r>
                        <a:rPr lang="en-US" sz="2400" dirty="0"/>
                        <a:t> Honda4 </a:t>
                      </a:r>
                      <a:r>
                        <a:rPr lang="en-US" sz="2400" b="1" dirty="0"/>
                        <a:t>extends</a:t>
                      </a:r>
                      <a:r>
                        <a:rPr lang="en-US" sz="2400" dirty="0"/>
                        <a:t> Bike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{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/>
                        <a:t>void</a:t>
                      </a:r>
                      <a:r>
                        <a:rPr lang="en-US" sz="2400" dirty="0"/>
                        <a:t> run()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err="1"/>
                        <a:t>System.out.println</a:t>
                      </a:r>
                      <a:r>
                        <a:rPr lang="en-US" sz="2400" dirty="0"/>
                        <a:t>("running safely");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}  }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/>
                        <a:t>public</a:t>
                      </a:r>
                      <a:r>
                        <a:rPr lang="en-US" sz="2000" dirty="0"/>
                        <a:t> </a:t>
                      </a:r>
                      <a:r>
                        <a:rPr lang="en-US" sz="2000" b="1" dirty="0"/>
                        <a:t>static</a:t>
                      </a:r>
                      <a:r>
                        <a:rPr lang="en-US" sz="2000" dirty="0"/>
                        <a:t> </a:t>
                      </a:r>
                      <a:r>
                        <a:rPr lang="en-US" sz="2000" b="1" dirty="0"/>
                        <a:t>void</a:t>
                      </a:r>
                      <a:r>
                        <a:rPr lang="en-US" sz="2000" dirty="0"/>
                        <a:t> main(String </a:t>
                      </a:r>
                      <a:r>
                        <a:rPr lang="en-US" sz="2000" dirty="0" err="1"/>
                        <a:t>args</a:t>
                      </a:r>
                      <a:r>
                        <a:rPr lang="en-US" sz="2000" dirty="0"/>
                        <a:t>[])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{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 Bike </a:t>
                      </a:r>
                      <a:r>
                        <a:rPr lang="en-US" sz="2000" dirty="0" err="1"/>
                        <a:t>obj</a:t>
                      </a:r>
                      <a:r>
                        <a:rPr lang="en-US" sz="2000" dirty="0"/>
                        <a:t> = </a:t>
                      </a:r>
                      <a:r>
                        <a:rPr lang="en-US" sz="2000" b="1" dirty="0"/>
                        <a:t>new</a:t>
                      </a:r>
                      <a:r>
                        <a:rPr lang="en-US" sz="2000" dirty="0"/>
                        <a:t> Honda4();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 </a:t>
                      </a:r>
                      <a:r>
                        <a:rPr lang="en-US" sz="2000" dirty="0" err="1"/>
                        <a:t>obj.run</a:t>
                      </a:r>
                      <a:r>
                        <a:rPr lang="en-US" sz="2000" dirty="0"/>
                        <a:t>(); 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}  </a:t>
                      </a:r>
                    </a:p>
                    <a:p>
                      <a:pPr marL="0" indent="0">
                        <a:buNone/>
                      </a:pPr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4C3B9F1-DED6-6382-A382-D9627419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731872-6EA1-4F97-8881-32367F6476B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9B4002E-0334-97D9-3A5F-078D4FB20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Use of generalization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7738CC5-F34D-E946-34D4-50AA22384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81000" indent="-381000">
              <a:lnSpc>
                <a:spcPct val="80000"/>
              </a:lnSpc>
            </a:pPr>
            <a:r>
              <a:rPr lang="en-US" altLang="zh-CN" sz="2800" b="1" dirty="0"/>
              <a:t>Used for three purposes: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2400" dirty="0"/>
              <a:t>Support of polymorphism: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zh-CN" dirty="0"/>
              <a:t>You can call an operation at the superclass level, and the OO language compiler automatically resolves the call to the method that matches the calling object's class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altLang="zh-CN" dirty="0"/>
              <a:t> polymorphism  increases</a:t>
            </a:r>
            <a:r>
              <a:rPr lang="ar-JO" altLang="en-US" dirty="0"/>
              <a:t> the flexibility of software </a:t>
            </a:r>
          </a:p>
          <a:p>
            <a:pPr marL="1219200" lvl="2" indent="-304800">
              <a:lnSpc>
                <a:spcPct val="80000"/>
              </a:lnSpc>
            </a:pPr>
            <a:r>
              <a:rPr lang="ar-JO" altLang="en-US" dirty="0"/>
              <a:t>Adding a new subclass and automatically inheriting superclass </a:t>
            </a:r>
            <a:r>
              <a:rPr lang="en-US" altLang="en-US" dirty="0"/>
              <a:t>behavior. Furthermore, the new subclass does not disrupt existing code.</a:t>
            </a:r>
            <a:r>
              <a:rPr lang="ar-JO" altLang="en-US" dirty="0"/>
              <a:t>.</a:t>
            </a:r>
          </a:p>
          <a:p>
            <a:pPr marL="800100" lvl="1" indent="-342900">
              <a:lnSpc>
                <a:spcPct val="80000"/>
              </a:lnSpc>
            </a:pPr>
            <a:r>
              <a:rPr lang="ar-JO" altLang="en-US" sz="2400" dirty="0"/>
              <a:t>Structuring the description of objects:</a:t>
            </a:r>
            <a:endParaRPr lang="en-US" altLang="en-US" sz="2400" dirty="0"/>
          </a:p>
          <a:p>
            <a:pPr marL="1219200" lvl="2" indent="-304800">
              <a:lnSpc>
                <a:spcPct val="80000"/>
              </a:lnSpc>
            </a:pPr>
            <a:r>
              <a:rPr lang="en-US" altLang="en-US" dirty="0"/>
              <a:t>organizing objects on the basis of their similarities and differences(</a:t>
            </a:r>
            <a:r>
              <a:rPr lang="ar-JO" altLang="en-US" dirty="0"/>
              <a:t>classification</a:t>
            </a:r>
            <a:r>
              <a:rPr lang="en-US" altLang="en-US" dirty="0"/>
              <a:t>).</a:t>
            </a:r>
          </a:p>
          <a:p>
            <a:pPr marL="800100" lvl="1" indent="-342900">
              <a:lnSpc>
                <a:spcPct val="80000"/>
              </a:lnSpc>
            </a:pPr>
            <a:r>
              <a:rPr lang="ar-JO" altLang="en-US" sz="2400" dirty="0"/>
              <a:t>Enabling code reuse:</a:t>
            </a:r>
          </a:p>
          <a:p>
            <a:pPr marL="1219200" lvl="2" indent="-304800">
              <a:lnSpc>
                <a:spcPct val="80000"/>
              </a:lnSpc>
            </a:pPr>
            <a:r>
              <a:rPr lang="ar-JO" altLang="en-US" dirty="0"/>
              <a:t>Reuse is more productive than repeatedly writing code from scratch. </a:t>
            </a:r>
          </a:p>
          <a:p>
            <a:pPr marL="1219200" lvl="2" indent="-304800">
              <a:lnSpc>
                <a:spcPct val="80000"/>
              </a:lnSpc>
            </a:pPr>
            <a:endParaRPr lang="ar-JO" altLang="en-US" dirty="0"/>
          </a:p>
          <a:p>
            <a:pPr marL="1219200" lvl="2" indent="-304800">
              <a:lnSpc>
                <a:spcPct val="80000"/>
              </a:lnSpc>
            </a:pPr>
            <a:endParaRPr lang="ar-JO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 having constructor, data member and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482648"/>
          <a:ext cx="9601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832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Bike{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Bike(){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("bike is created");}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run();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changeGear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("gear changed");}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 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Honda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Bike{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run(){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("running safely..");}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  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//Creating a Test class which calls abstract and non-abstract methods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TestAbstraction2{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main(String 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[]){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Bike 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Honda();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obj.run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obj.changeGear</a:t>
                      </a:r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  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6C76-99CE-8818-1077-D73F120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857824"/>
            <a:ext cx="9601196" cy="1303867"/>
          </a:xfrm>
        </p:spPr>
        <p:txBody>
          <a:bodyPr/>
          <a:lstStyle/>
          <a:p>
            <a:r>
              <a:rPr lang="en-US" altLang="zh-CN" dirty="0"/>
              <a:t>New lecture/topic starts from next slide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683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An Interface in Java programming language is defined as an abstract type used to specify the behavior of a class. An interface in Java is a blueprint of a class. A Java interface contains static constants and abstract methods.</a:t>
            </a:r>
          </a:p>
          <a:p>
            <a:pPr algn="just"/>
            <a:r>
              <a:rPr lang="en-US" sz="2800" dirty="0"/>
              <a:t>The interface in Java is a mechanism to achieve </a:t>
            </a:r>
            <a:r>
              <a:rPr lang="en-US" sz="2800" dirty="0">
                <a:hlinkClick r:id="rId2"/>
              </a:rPr>
              <a:t>abstraction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All the methods in an interface are declared with an empty body and are public and all fields are public, static, and final by default.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4007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Abstract Vs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Interfaces are used to implement abstraction. So the question arises why use interfaces when we have abstract classes?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The reason is, abstract classes may contain non-final variables, whereas variables in the interface are final, public and static.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400" dirty="0"/>
              <a:t>// A simple interface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interface Player</a:t>
            </a:r>
          </a:p>
          <a:p>
            <a:pPr marL="914400" lvl="2" indent="0">
              <a:buNone/>
            </a:pPr>
            <a:r>
              <a:rPr lang="en-US" sz="2400" dirty="0"/>
              <a:t>{</a:t>
            </a:r>
          </a:p>
          <a:p>
            <a:pPr marL="914400" lvl="2" indent="0">
              <a:buNone/>
            </a:pPr>
            <a:r>
              <a:rPr lang="en-US" sz="2400" dirty="0"/>
              <a:t>    final </a:t>
            </a:r>
            <a:r>
              <a:rPr lang="en-US" sz="2400" dirty="0" err="1"/>
              <a:t>int</a:t>
            </a:r>
            <a:r>
              <a:rPr lang="en-US" sz="2400" dirty="0"/>
              <a:t> id = 10;</a:t>
            </a:r>
          </a:p>
          <a:p>
            <a:pPr marL="914400" lvl="2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move();</a:t>
            </a:r>
          </a:p>
          <a:p>
            <a:pPr marL="914400" lvl="2" indent="0"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consider the example of vehicles like bicycle, car, bike………, they have common functionalities. So we make an interface and put all these common functionalities. And lets Bicycle, Bike, car ….</a:t>
            </a:r>
            <a:r>
              <a:rPr lang="en-US" dirty="0" err="1"/>
              <a:t>etc</a:t>
            </a:r>
            <a:r>
              <a:rPr lang="en-US" dirty="0"/>
              <a:t> implement all these functionalities in their own class in their own way.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inner class refers to the class that is declared inside class.</a:t>
            </a:r>
          </a:p>
          <a:p>
            <a:endParaRPr lang="en-US" dirty="0"/>
          </a:p>
          <a:p>
            <a:r>
              <a:rPr lang="en-US" dirty="0"/>
              <a:t>There are certain advantages associated with inner classes are as follows:</a:t>
            </a:r>
          </a:p>
          <a:p>
            <a:pPr lvl="2" fontAlgn="base"/>
            <a:r>
              <a:rPr lang="en-US" sz="2000" dirty="0"/>
              <a:t>Making code clean and readable.</a:t>
            </a:r>
          </a:p>
          <a:p>
            <a:pPr lvl="2" fontAlgn="base"/>
            <a:r>
              <a:rPr lang="en-US" sz="2000" dirty="0"/>
              <a:t>Private methods of the outer class can be accessed, so bringing a new dimension and making it closer to the real world.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There are basically four types of inner classes in java.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/>
              <a:t>Nested Inner Class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/>
              <a:t>Method Local Inner Classes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/>
              <a:t>Static Nested Classes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/>
              <a:t>Anonymous Inner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61430"/>
            <a:ext cx="9601196" cy="1303867"/>
          </a:xfrm>
        </p:spPr>
        <p:txBody>
          <a:bodyPr/>
          <a:lstStyle/>
          <a:p>
            <a:r>
              <a:rPr lang="en-US" dirty="0"/>
              <a:t>Nested Inner Class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271654" cy="30125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Outer_Demo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private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 = 175;  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Inner_Demo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   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getNum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System.out.println</a:t>
            </a:r>
            <a:r>
              <a:rPr lang="en-US" sz="2000" dirty="0"/>
              <a:t>("This is the </a:t>
            </a:r>
            <a:r>
              <a:rPr lang="en-US" sz="2000" dirty="0" err="1"/>
              <a:t>getnum</a:t>
            </a:r>
            <a:r>
              <a:rPr lang="en-US" sz="2000" dirty="0"/>
              <a:t> method of the inner class");</a:t>
            </a:r>
          </a:p>
          <a:p>
            <a:pPr marL="0" indent="0">
              <a:buNone/>
            </a:pPr>
            <a:r>
              <a:rPr lang="en-US" sz="2000" dirty="0"/>
              <a:t>         return </a:t>
            </a:r>
            <a:r>
              <a:rPr lang="en-US" sz="2000" dirty="0" err="1"/>
              <a:t>num</a:t>
            </a:r>
            <a:r>
              <a:rPr lang="en-US" sz="2000" dirty="0"/>
              <a:t>; } } }}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5955" y="5901604"/>
            <a:ext cx="58798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Outer.Inner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Outer().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Inner();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7055" y="2551880"/>
            <a:ext cx="49460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My_class2 {</a:t>
            </a:r>
          </a:p>
          <a:p>
            <a:endParaRPr lang="en-US" sz="2000" dirty="0"/>
          </a:p>
          <a:p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r>
              <a:rPr lang="en-US" sz="2000" dirty="0"/>
              <a:t>      // Instantiating the outer class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Outer_Demo</a:t>
            </a:r>
            <a:r>
              <a:rPr lang="en-US" sz="2000" dirty="0"/>
              <a:t> outer = new </a:t>
            </a:r>
            <a:r>
              <a:rPr lang="en-US" sz="2000" dirty="0" err="1"/>
              <a:t>Outer_Demo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// Instantiating the inner class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Outer_Demo.Inner_Demo</a:t>
            </a:r>
            <a:r>
              <a:rPr lang="en-US" sz="2000" dirty="0"/>
              <a:t> inner = </a:t>
            </a:r>
            <a:r>
              <a:rPr lang="en-US" sz="2000" dirty="0" err="1"/>
              <a:t>outer.new</a:t>
            </a:r>
            <a:r>
              <a:rPr lang="en-US" sz="2000" dirty="0"/>
              <a:t> </a:t>
            </a:r>
            <a:r>
              <a:rPr lang="en-US" sz="2000" dirty="0" err="1"/>
              <a:t>Inner_Demo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inner.getNum</a:t>
            </a:r>
            <a:r>
              <a:rPr lang="en-US" sz="2000" dirty="0"/>
              <a:t>()); }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2626" y="1850482"/>
            <a:ext cx="553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can access any private instance variable of the outer class.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4466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Method-local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382" y="1610207"/>
            <a:ext cx="9810788" cy="726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 Java, we can write a class within a method and this will be a local type. Like local variables, the scope of the inner class is restricted within the method.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68582" y="2483070"/>
            <a:ext cx="593805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Outerclass</a:t>
            </a:r>
            <a:r>
              <a:rPr lang="en-US" sz="2000" dirty="0"/>
              <a:t>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my_Method</a:t>
            </a:r>
            <a:r>
              <a:rPr lang="en-US" sz="2000" dirty="0"/>
              <a:t>()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 = 23;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MethodInner_Demo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 public void print()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("This is method inner class "+</a:t>
            </a:r>
            <a:r>
              <a:rPr lang="en-US" sz="2000" dirty="0" err="1"/>
              <a:t>num</a:t>
            </a:r>
            <a:r>
              <a:rPr lang="en-US" sz="2000" dirty="0"/>
              <a:t>);	   }    } 	   </a:t>
            </a:r>
          </a:p>
          <a:p>
            <a:r>
              <a:rPr lang="en-US" sz="2000" dirty="0" err="1"/>
              <a:t>MethodInner_Demo</a:t>
            </a:r>
            <a:r>
              <a:rPr lang="en-US" sz="2000" dirty="0"/>
              <a:t> inner = new </a:t>
            </a:r>
            <a:r>
              <a:rPr lang="en-US" sz="2000" dirty="0" err="1"/>
              <a:t>MethodInner_Demo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inner.print</a:t>
            </a:r>
            <a:r>
              <a:rPr lang="en-US" sz="2000" dirty="0"/>
              <a:t>();</a:t>
            </a:r>
          </a:p>
          <a:p>
            <a:r>
              <a:rPr lang="en-US" sz="2000" dirty="0"/>
              <a:t>   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59506" y="259581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Outerclass</a:t>
            </a:r>
            <a:r>
              <a:rPr lang="en-US" sz="2000" dirty="0"/>
              <a:t> outer = new </a:t>
            </a:r>
            <a:r>
              <a:rPr lang="en-US" sz="2000" dirty="0" err="1"/>
              <a:t>Outerclass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outer.my_Method</a:t>
            </a:r>
            <a:r>
              <a:rPr lang="en-US" sz="2000" dirty="0"/>
              <a:t>();	   	   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F23C0E3-F8DB-6793-48FB-F747A00D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62" y="115276"/>
            <a:ext cx="8510954" cy="6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41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15999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Anonymous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dirty="0" err="1"/>
              <a:t>AnonymousInner</a:t>
            </a:r>
            <a:r>
              <a:rPr lang="en-US" dirty="0"/>
              <a:t> {  public abstract void </a:t>
            </a:r>
            <a:r>
              <a:rPr lang="en-US" dirty="0" err="1"/>
              <a:t>mymethod</a:t>
            </a:r>
            <a:r>
              <a:rPr lang="en-US" dirty="0"/>
              <a:t>(); 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Outer_class</a:t>
            </a:r>
            <a:r>
              <a:rPr lang="en-US" dirty="0"/>
              <a:t> {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AnonymousInner</a:t>
            </a:r>
            <a:r>
              <a:rPr lang="en-US" dirty="0"/>
              <a:t> inner = new </a:t>
            </a:r>
            <a:r>
              <a:rPr lang="en-US" dirty="0" err="1"/>
              <a:t>AnonymousInner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public void </a:t>
            </a:r>
            <a:r>
              <a:rPr lang="en-US" dirty="0" err="1"/>
              <a:t>mymethod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("This is an example of anonymous inner class"); }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inner.mymethod</a:t>
            </a:r>
            <a:r>
              <a:rPr lang="en-US" dirty="0"/>
              <a:t>();	} 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Inner Class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interface Message {  String greet(); }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My_class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displayMessage</a:t>
            </a:r>
            <a:r>
              <a:rPr lang="en-US" sz="1800" dirty="0"/>
              <a:t>(Message m)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m.greet</a:t>
            </a:r>
            <a:r>
              <a:rPr lang="en-US" sz="1800" dirty="0"/>
              <a:t>() +  ", This is an example of anonymous inner class as an argument");   }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US" sz="1800" dirty="0" err="1"/>
              <a:t>My_class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/>
              <a:t> = new </a:t>
            </a:r>
            <a:r>
              <a:rPr lang="en-US" sz="1800" dirty="0" err="1"/>
              <a:t>My_class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/>
              <a:t>obj.displayMessage</a:t>
            </a:r>
            <a:r>
              <a:rPr lang="en-US" sz="1800" dirty="0"/>
              <a:t>(new Message() {</a:t>
            </a:r>
          </a:p>
          <a:p>
            <a:pPr marL="0" indent="0">
              <a:buNone/>
            </a:pPr>
            <a:r>
              <a:rPr lang="en-US" sz="1800" dirty="0"/>
              <a:t>         public String greet() {</a:t>
            </a:r>
          </a:p>
          <a:p>
            <a:pPr marL="0" indent="0">
              <a:buNone/>
            </a:pPr>
            <a:r>
              <a:rPr lang="en-US" sz="1800" dirty="0"/>
              <a:t>            return "Hello"; } }); }}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Nested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class Outer {</a:t>
            </a:r>
          </a:p>
          <a:p>
            <a:pPr marL="0" indent="0">
              <a:buNone/>
            </a:pPr>
            <a:r>
              <a:rPr lang="en-US" sz="1800" dirty="0"/>
              <a:t>   static class </a:t>
            </a:r>
            <a:r>
              <a:rPr lang="en-US" sz="1800" dirty="0" err="1"/>
              <a:t>Nested_Demo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public void </a:t>
            </a:r>
            <a:r>
              <a:rPr lang="en-US" sz="1800" dirty="0" err="1"/>
              <a:t>my_method</a:t>
            </a:r>
            <a:r>
              <a:rPr lang="en-US" sz="1800" dirty="0"/>
              <a:t>() { </a:t>
            </a:r>
            <a:r>
              <a:rPr lang="en-US" sz="1800" dirty="0" err="1"/>
              <a:t>System.out.println</a:t>
            </a:r>
            <a:r>
              <a:rPr lang="en-US" sz="1800" dirty="0"/>
              <a:t>("This is my nested class"); }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Outer.Nested_Demo</a:t>
            </a:r>
            <a:r>
              <a:rPr lang="en-US" sz="1800" dirty="0"/>
              <a:t> nested = new </a:t>
            </a:r>
            <a:r>
              <a:rPr lang="en-US" sz="1800" dirty="0" err="1"/>
              <a:t>Outer.Nested_Demo</a:t>
            </a:r>
            <a:r>
              <a:rPr lang="en-US" sz="1800" dirty="0"/>
              <a:t>();	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nested.my_method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}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  <a:p>
            <a:r>
              <a:rPr lang="en-US" altLang="en-US" sz="2400" b="1"/>
              <a:t>computeArea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kzNzRhOWJiY2FiOTVhMTA5MmZhY2FkYTcwODJlMzY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1537</TotalTime>
  <Words>4083</Words>
  <Application>Microsoft Office PowerPoint</Application>
  <PresentationFormat>Widescreen</PresentationFormat>
  <Paragraphs>445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 Unicode MS</vt:lpstr>
      <vt:lpstr>等线</vt:lpstr>
      <vt:lpstr>Arial</vt:lpstr>
      <vt:lpstr>Consolas</vt:lpstr>
      <vt:lpstr>Garamond</vt:lpstr>
      <vt:lpstr>Verdana</vt:lpstr>
      <vt:lpstr>Organic</vt:lpstr>
      <vt:lpstr>Object Oriented Programming (OOP)</vt:lpstr>
      <vt:lpstr>Do you remember a take home question that I assigned you – Anyone please answer</vt:lpstr>
      <vt:lpstr>PowerPoint Presentation</vt:lpstr>
      <vt:lpstr>Recap – Inheritance</vt:lpstr>
      <vt:lpstr>Generalization and Specialization </vt:lpstr>
      <vt:lpstr>Generalization and Specialization </vt:lpstr>
      <vt:lpstr>Use of generalization</vt:lpstr>
      <vt:lpstr>PowerPoint Presentation</vt:lpstr>
      <vt:lpstr>Example – Generalization</vt:lpstr>
      <vt:lpstr>PowerPoint Presentation</vt:lpstr>
      <vt:lpstr>PowerPoint Presentation</vt:lpstr>
      <vt:lpstr>Polymorphism</vt:lpstr>
      <vt:lpstr>Real life example of Polymorphism</vt:lpstr>
      <vt:lpstr>Type of Polymorphism </vt:lpstr>
      <vt:lpstr>Static / Compile time polymorphism</vt:lpstr>
      <vt:lpstr>Function/Method Overloading</vt:lpstr>
      <vt:lpstr>Valid Overloading Example</vt:lpstr>
      <vt:lpstr>Static / Compile time polymorphism</vt:lpstr>
      <vt:lpstr>Dynamic / Run time polymorphism</vt:lpstr>
      <vt:lpstr>Dynamic / Run time polymorphism</vt:lpstr>
      <vt:lpstr>Overriding</vt:lpstr>
      <vt:lpstr>Function/Method Overriding</vt:lpstr>
      <vt:lpstr>Example – Specific Behavior</vt:lpstr>
      <vt:lpstr>Example – Improve Performance</vt:lpstr>
      <vt:lpstr>Example (Overloading)</vt:lpstr>
      <vt:lpstr>Example (Overriding)</vt:lpstr>
      <vt:lpstr>PowerPoint Presentation</vt:lpstr>
      <vt:lpstr> E-Commerce Scenario (Abstract Classes, Polymorphism, final methods) </vt:lpstr>
      <vt:lpstr>PowerPoint Presentation</vt:lpstr>
      <vt:lpstr>Static and FINAL Keywords </vt:lpstr>
      <vt:lpstr>Static Members of a Class</vt:lpstr>
      <vt:lpstr>PowerPoint Presentation</vt:lpstr>
      <vt:lpstr>PowerPoint Presentation</vt:lpstr>
      <vt:lpstr>PowerPoint Presentation</vt:lpstr>
      <vt:lpstr>Example</vt:lpstr>
      <vt:lpstr>Static Member Functions of a Class</vt:lpstr>
      <vt:lpstr>Concept: A static member function can only access static data member</vt:lpstr>
      <vt:lpstr>Concept: A static member function can only access other static member functions</vt:lpstr>
      <vt:lpstr>Concept: A static member function can be called even if no objects of the class exist</vt:lpstr>
      <vt:lpstr>PowerPoint Presentation</vt:lpstr>
      <vt:lpstr>final KEYWORD</vt:lpstr>
      <vt:lpstr>final KEYWORD</vt:lpstr>
      <vt:lpstr>final KEYWORD</vt:lpstr>
      <vt:lpstr>PowerPoint Presentation</vt:lpstr>
      <vt:lpstr>Example</vt:lpstr>
      <vt:lpstr>Function with final Arguments</vt:lpstr>
      <vt:lpstr>Defining Class Object as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Homework: Let’s further extend BankAccount</vt:lpstr>
      <vt:lpstr>Reading Assignment!</vt:lpstr>
      <vt:lpstr>Try static in C++ (optional not in coverage)</vt:lpstr>
      <vt:lpstr>Exercise!</vt:lpstr>
      <vt:lpstr>PowerPoint Presentation</vt:lpstr>
      <vt:lpstr>Exercise!</vt:lpstr>
      <vt:lpstr>Saving Account Class</vt:lpstr>
      <vt:lpstr>Recap from 48 to 58 slides</vt:lpstr>
      <vt:lpstr>Abstraction (Recap)</vt:lpstr>
      <vt:lpstr>Ways to achieve Abstraction</vt:lpstr>
      <vt:lpstr>The degree of abstraction (%)</vt:lpstr>
      <vt:lpstr>The degree of abstraction (%)</vt:lpstr>
      <vt:lpstr>Abstract Class </vt:lpstr>
      <vt:lpstr>Points to Remember</vt:lpstr>
      <vt:lpstr>PowerPoint Presentation</vt:lpstr>
      <vt:lpstr>PowerPoint Presentation</vt:lpstr>
      <vt:lpstr>Example</vt:lpstr>
      <vt:lpstr>Abstract class having constructor, data member and methods </vt:lpstr>
      <vt:lpstr>New lecture/topic starts from next slide</vt:lpstr>
      <vt:lpstr>Interfaces in Java</vt:lpstr>
      <vt:lpstr>Abstract Vs Interface</vt:lpstr>
      <vt:lpstr>interface</vt:lpstr>
      <vt:lpstr>Real-World Example</vt:lpstr>
      <vt:lpstr>Inner Class</vt:lpstr>
      <vt:lpstr>Types of Inner Classes</vt:lpstr>
      <vt:lpstr>Nested Inner Class </vt:lpstr>
      <vt:lpstr>Method-local Inner Class</vt:lpstr>
      <vt:lpstr>Anonymous Inner Class</vt:lpstr>
      <vt:lpstr>Anonymous Inner Class as Argument</vt:lpstr>
      <vt:lpstr>Static Nested Class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minara jahan</cp:lastModifiedBy>
  <cp:revision>303</cp:revision>
  <dcterms:created xsi:type="dcterms:W3CDTF">2019-01-21T07:30:00Z</dcterms:created>
  <dcterms:modified xsi:type="dcterms:W3CDTF">2024-12-19T07:11:22Z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1814C4BA95C742739D7212FB58FFD790_12</vt:lpwstr>
  </property>
  <property fmtid="{D5CDD505-2E9C-101B-9397-08002B2CF9AE}" pid="3" name="KSOProductBuildVer">
    <vt:lpwstr>2052-12.1.0.17857</vt:lpwstr>
  </property>
</Properties>
</file>