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9" r:id="rId2"/>
    <p:sldId id="283" r:id="rId3"/>
    <p:sldId id="371" r:id="rId4"/>
    <p:sldId id="368" r:id="rId5"/>
    <p:sldId id="285" r:id="rId6"/>
    <p:sldId id="363" r:id="rId7"/>
    <p:sldId id="366" r:id="rId8"/>
    <p:sldId id="364" r:id="rId9"/>
    <p:sldId id="286" r:id="rId10"/>
    <p:sldId id="287" r:id="rId11"/>
    <p:sldId id="367" r:id="rId12"/>
    <p:sldId id="298" r:id="rId13"/>
    <p:sldId id="299" r:id="rId14"/>
    <p:sldId id="300" r:id="rId15"/>
    <p:sldId id="301" r:id="rId16"/>
    <p:sldId id="305" r:id="rId17"/>
    <p:sldId id="372" r:id="rId18"/>
    <p:sldId id="302" r:id="rId19"/>
    <p:sldId id="303" r:id="rId20"/>
    <p:sldId id="304" r:id="rId21"/>
    <p:sldId id="293" r:id="rId22"/>
    <p:sldId id="307" r:id="rId23"/>
    <p:sldId id="294" r:id="rId24"/>
    <p:sldId id="297" r:id="rId25"/>
    <p:sldId id="306" r:id="rId26"/>
    <p:sldId id="308" r:id="rId27"/>
    <p:sldId id="384" r:id="rId28"/>
    <p:sldId id="374" r:id="rId29"/>
    <p:sldId id="375" r:id="rId30"/>
    <p:sldId id="325" r:id="rId31"/>
    <p:sldId id="266" r:id="rId32"/>
    <p:sldId id="377" r:id="rId33"/>
    <p:sldId id="378" r:id="rId34"/>
    <p:sldId id="379" r:id="rId35"/>
    <p:sldId id="268" r:id="rId36"/>
    <p:sldId id="270" r:id="rId37"/>
    <p:sldId id="272" r:id="rId38"/>
    <p:sldId id="273" r:id="rId39"/>
    <p:sldId id="274" r:id="rId40"/>
    <p:sldId id="383" r:id="rId41"/>
    <p:sldId id="275" r:id="rId42"/>
    <p:sldId id="381" r:id="rId43"/>
    <p:sldId id="382" r:id="rId44"/>
    <p:sldId id="387" r:id="rId45"/>
    <p:sldId id="295" r:id="rId46"/>
    <p:sldId id="279" r:id="rId47"/>
    <p:sldId id="281" r:id="rId48"/>
    <p:sldId id="385" r:id="rId49"/>
    <p:sldId id="389" r:id="rId50"/>
    <p:sldId id="388" r:id="rId51"/>
    <p:sldId id="386" r:id="rId52"/>
    <p:sldId id="390" r:id="rId53"/>
    <p:sldId id="392" r:id="rId54"/>
    <p:sldId id="376" r:id="rId55"/>
    <p:sldId id="391" r:id="rId56"/>
    <p:sldId id="291" r:id="rId57"/>
    <p:sldId id="290" r:id="rId58"/>
    <p:sldId id="289" r:id="rId59"/>
    <p:sldId id="292" r:id="rId60"/>
    <p:sldId id="380" r:id="rId61"/>
    <p:sldId id="373" r:id="rId62"/>
    <p:sldId id="326" r:id="rId63"/>
    <p:sldId id="361" r:id="rId64"/>
    <p:sldId id="362" r:id="rId65"/>
    <p:sldId id="324" r:id="rId66"/>
    <p:sldId id="327" r:id="rId67"/>
    <p:sldId id="360" r:id="rId68"/>
    <p:sldId id="393" r:id="rId69"/>
    <p:sldId id="369" r:id="rId70"/>
    <p:sldId id="328" r:id="rId71"/>
    <p:sldId id="329" r:id="rId72"/>
    <p:sldId id="406" r:id="rId73"/>
    <p:sldId id="370" r:id="rId74"/>
    <p:sldId id="331" r:id="rId75"/>
    <p:sldId id="332" r:id="rId76"/>
    <p:sldId id="333" r:id="rId77"/>
    <p:sldId id="334" r:id="rId78"/>
    <p:sldId id="409" r:id="rId79"/>
    <p:sldId id="422" r:id="rId80"/>
    <p:sldId id="407" r:id="rId81"/>
    <p:sldId id="410" r:id="rId82"/>
    <p:sldId id="423" r:id="rId83"/>
    <p:sldId id="424" r:id="rId84"/>
    <p:sldId id="425" r:id="rId85"/>
    <p:sldId id="330" r:id="rId86"/>
    <p:sldId id="335" r:id="rId87"/>
    <p:sldId id="394" r:id="rId88"/>
    <p:sldId id="336" r:id="rId89"/>
    <p:sldId id="337" r:id="rId90"/>
    <p:sldId id="340" r:id="rId91"/>
    <p:sldId id="338" r:id="rId92"/>
    <p:sldId id="339" r:id="rId93"/>
    <p:sldId id="395" r:id="rId94"/>
    <p:sldId id="396" r:id="rId95"/>
    <p:sldId id="397" r:id="rId96"/>
    <p:sldId id="417" r:id="rId97"/>
    <p:sldId id="419" r:id="rId98"/>
    <p:sldId id="420" r:id="rId99"/>
    <p:sldId id="418" r:id="rId100"/>
    <p:sldId id="415" r:id="rId101"/>
    <p:sldId id="416" r:id="rId102"/>
    <p:sldId id="296" r:id="rId103"/>
    <p:sldId id="398" r:id="rId104"/>
    <p:sldId id="411" r:id="rId105"/>
    <p:sldId id="412" r:id="rId106"/>
    <p:sldId id="413" r:id="rId107"/>
    <p:sldId id="414" r:id="rId108"/>
    <p:sldId id="399" r:id="rId109"/>
    <p:sldId id="400" r:id="rId110"/>
    <p:sldId id="401" r:id="rId111"/>
    <p:sldId id="402" r:id="rId112"/>
    <p:sldId id="403" r:id="rId113"/>
    <p:sldId id="404" r:id="rId114"/>
    <p:sldId id="421" r:id="rId115"/>
    <p:sldId id="405" r:id="rId116"/>
  </p:sldIdLst>
  <p:sldSz cx="12192000" cy="6858000"/>
  <p:notesSz cx="6858000" cy="9144000"/>
  <p:custDataLst>
    <p:tags r:id="rId1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0A3EC7-703C-4F97-8976-8364DFA638B8}">
          <p14:sldIdLst>
            <p14:sldId id="359"/>
          </p14:sldIdLst>
        </p14:section>
        <p14:section name="Question to answer" id="{E58D214C-53ED-461F-B21F-D4FB77DB1F92}">
          <p14:sldIdLst>
            <p14:sldId id="283"/>
            <p14:sldId id="371"/>
          </p14:sldIdLst>
        </p14:section>
        <p14:section name="Recaping concepts of Inheritance" id="{E2D8EBC2-7C23-470E-A565-10394142208E}">
          <p14:sldIdLst>
            <p14:sldId id="368"/>
          </p14:sldIdLst>
        </p14:section>
        <p14:section name="Generalization and Specialization" id="{9960C95E-1A8A-4AA3-BEBD-BB15EC8E0C12}">
          <p14:sldIdLst>
            <p14:sldId id="285"/>
            <p14:sldId id="363"/>
            <p14:sldId id="366"/>
            <p14:sldId id="364"/>
            <p14:sldId id="286"/>
            <p14:sldId id="287"/>
            <p14:sldId id="367"/>
          </p14:sldIdLst>
        </p14:section>
        <p14:section name="Polymorphism" id="{766054DC-012C-4CF8-B43C-5D17CAC2D1C2}">
          <p14:sldIdLst>
            <p14:sldId id="298"/>
            <p14:sldId id="299"/>
            <p14:sldId id="300"/>
            <p14:sldId id="301"/>
            <p14:sldId id="305"/>
            <p14:sldId id="372"/>
            <p14:sldId id="302"/>
            <p14:sldId id="303"/>
            <p14:sldId id="304"/>
            <p14:sldId id="293"/>
            <p14:sldId id="307"/>
            <p14:sldId id="294"/>
            <p14:sldId id="297"/>
            <p14:sldId id="306"/>
            <p14:sldId id="308"/>
            <p14:sldId id="384"/>
            <p14:sldId id="374"/>
            <p14:sldId id="375"/>
          </p14:sldIdLst>
        </p14:section>
        <p14:section name="static and final Keywords in Java" id="{ED1C4569-F57B-4F92-A404-F41F60A9A3C0}">
          <p14:sldIdLst>
            <p14:sldId id="325"/>
            <p14:sldId id="266"/>
            <p14:sldId id="377"/>
            <p14:sldId id="378"/>
            <p14:sldId id="379"/>
            <p14:sldId id="268"/>
            <p14:sldId id="270"/>
            <p14:sldId id="272"/>
            <p14:sldId id="273"/>
            <p14:sldId id="274"/>
            <p14:sldId id="383"/>
          </p14:sldIdLst>
        </p14:section>
        <p14:section name="final Keyword in Java" id="{004C85E7-787A-4EC2-9344-9AF48525C2EA}">
          <p14:sldIdLst>
            <p14:sldId id="275"/>
            <p14:sldId id="381"/>
            <p14:sldId id="382"/>
            <p14:sldId id="387"/>
            <p14:sldId id="295"/>
            <p14:sldId id="279"/>
            <p14:sldId id="281"/>
          </p14:sldIdLst>
        </p14:section>
        <p14:section name="BankAccount" id="{7CA1CCD1-5CFD-4F56-8398-4D1BBCE6F370}">
          <p14:sldIdLst>
            <p14:sldId id="385"/>
            <p14:sldId id="389"/>
            <p14:sldId id="388"/>
            <p14:sldId id="386"/>
            <p14:sldId id="390"/>
          </p14:sldIdLst>
        </p14:section>
        <p14:section name="Continuation of previous bankaccount" id="{82036934-0D78-4E7E-8FCC-04B5B2E0056B}">
          <p14:sldIdLst>
            <p14:sldId id="392"/>
            <p14:sldId id="376"/>
          </p14:sldIdLst>
        </p14:section>
        <p14:section name="Optional from 55 to 58" id="{B515B6A8-C84A-4A44-85A9-341683DBDFB3}">
          <p14:sldIdLst>
            <p14:sldId id="391"/>
            <p14:sldId id="291"/>
            <p14:sldId id="290"/>
            <p14:sldId id="289"/>
          </p14:sldIdLst>
        </p14:section>
        <p14:section name="Question need to be solved by students" id="{FFF4C2BF-D82D-4C02-A6EA-54CBAB93C285}">
          <p14:sldIdLst>
            <p14:sldId id="292"/>
          </p14:sldIdLst>
        </p14:section>
        <p14:section name="Recap" id="{6D8667B7-B0C5-41A9-9EA4-71799568A82B}">
          <p14:sldIdLst>
            <p14:sldId id="380"/>
            <p14:sldId id="373"/>
            <p14:sldId id="326"/>
            <p14:sldId id="361"/>
            <p14:sldId id="362"/>
            <p14:sldId id="324"/>
            <p14:sldId id="327"/>
            <p14:sldId id="360"/>
            <p14:sldId id="393"/>
            <p14:sldId id="369"/>
            <p14:sldId id="328"/>
            <p14:sldId id="329"/>
            <p14:sldId id="406"/>
          </p14:sldIdLst>
        </p14:section>
        <p14:section name="Interface in Java" id="{90C70147-52F7-4449-BBB1-DEA210891EEA}">
          <p14:sldIdLst>
            <p14:sldId id="370"/>
            <p14:sldId id="331"/>
            <p14:sldId id="332"/>
            <p14:sldId id="333"/>
            <p14:sldId id="334"/>
            <p14:sldId id="409"/>
            <p14:sldId id="422"/>
            <p14:sldId id="407"/>
            <p14:sldId id="410"/>
            <p14:sldId id="423"/>
            <p14:sldId id="424"/>
            <p14:sldId id="425"/>
          </p14:sldIdLst>
        </p14:section>
        <p14:section name="Inner Class and types" id="{45E2FD76-61AB-47F6-95A2-DD0AA0D9F084}">
          <p14:sldIdLst>
            <p14:sldId id="330"/>
            <p14:sldId id="335"/>
            <p14:sldId id="394"/>
            <p14:sldId id="336"/>
            <p14:sldId id="337"/>
            <p14:sldId id="340"/>
            <p14:sldId id="338"/>
            <p14:sldId id="339"/>
            <p14:sldId id="395"/>
          </p14:sldIdLst>
        </p14:section>
        <p14:section name="Enums in Java" id="{4731158A-4594-4442-BE96-C5B24F59A69F}">
          <p14:sldIdLst>
            <p14:sldId id="396"/>
            <p14:sldId id="397"/>
            <p14:sldId id="417"/>
            <p14:sldId id="419"/>
            <p14:sldId id="420"/>
            <p14:sldId id="418"/>
          </p14:sldIdLst>
        </p14:section>
        <p14:section name="Generics in Java" id="{661F89CB-BC63-4064-A10F-864DB9142E90}">
          <p14:sldIdLst>
            <p14:sldId id="415"/>
            <p14:sldId id="416"/>
            <p14:sldId id="296"/>
            <p14:sldId id="398"/>
            <p14:sldId id="411"/>
            <p14:sldId id="412"/>
            <p14:sldId id="413"/>
            <p14:sldId id="414"/>
            <p14:sldId id="399"/>
            <p14:sldId id="400"/>
            <p14:sldId id="401"/>
            <p14:sldId id="402"/>
            <p14:sldId id="403"/>
            <p14:sldId id="404"/>
            <p14:sldId id="421"/>
            <p14:sldId id="4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gs" Target="tags/tag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12/19/2024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 Oriented Programming (OOP)</a:t>
            </a:r>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a:t>Week – 09 and 10</a:t>
            </a:r>
          </a:p>
          <a:p>
            <a:r>
              <a:rPr lang="en-US" dirty="0"/>
              <a:t>Dated: 04/11/2024, </a:t>
            </a:r>
            <a:r>
              <a:rPr lang="en-US" altLang="zh-CN" dirty="0"/>
              <a:t>06/11/2024 and 11/11/2024, 13/11/2024 </a:t>
            </a:r>
            <a:endParaRPr lang="en-US" dirty="0"/>
          </a:p>
          <a:p>
            <a:r>
              <a:rPr lang="en-US" dirty="0"/>
              <a:t>Instructor: </a:t>
            </a:r>
            <a:r>
              <a:rPr lang="en-US" b="1" dirty="0"/>
              <a:t>AHMED AWAIS </a:t>
            </a:r>
            <a:br>
              <a:rPr lang="en-US" sz="2400" dirty="0"/>
            </a:b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5214851" y="865753"/>
            <a:ext cx="1524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i="1"/>
              <a:t>Shape</a:t>
            </a:r>
          </a:p>
        </p:txBody>
      </p:sp>
      <p:sp>
        <p:nvSpPr>
          <p:cNvPr id="5" name="Rectangle 5"/>
          <p:cNvSpPr>
            <a:spLocks noChangeArrowheads="1"/>
          </p:cNvSpPr>
          <p:nvPr/>
        </p:nvSpPr>
        <p:spPr bwMode="auto">
          <a:xfrm>
            <a:off x="5214851" y="1246753"/>
            <a:ext cx="1524000" cy="762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color</a:t>
            </a:r>
          </a:p>
          <a:p>
            <a:r>
              <a:rPr lang="en-US" altLang="en-US" sz="2400" b="1"/>
              <a:t>vertices</a:t>
            </a:r>
          </a:p>
        </p:txBody>
      </p:sp>
      <p:sp>
        <p:nvSpPr>
          <p:cNvPr id="6" name="Rectangle 6"/>
          <p:cNvSpPr>
            <a:spLocks noChangeArrowheads="1"/>
          </p:cNvSpPr>
          <p:nvPr/>
        </p:nvSpPr>
        <p:spPr bwMode="auto">
          <a:xfrm>
            <a:off x="5214851" y="2008753"/>
            <a:ext cx="1524000" cy="762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move</a:t>
            </a:r>
          </a:p>
          <a:p>
            <a:r>
              <a:rPr lang="en-US" altLang="en-US" sz="2400" b="1"/>
              <a:t>setColor</a:t>
            </a:r>
          </a:p>
        </p:txBody>
      </p:sp>
      <p:sp>
        <p:nvSpPr>
          <p:cNvPr id="7" name="Rectangle 7"/>
          <p:cNvSpPr>
            <a:spLocks noChangeArrowheads="1"/>
          </p:cNvSpPr>
          <p:nvPr/>
        </p:nvSpPr>
        <p:spPr bwMode="auto">
          <a:xfrm>
            <a:off x="1938251" y="4142353"/>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a:t>Circle</a:t>
            </a:r>
          </a:p>
        </p:txBody>
      </p:sp>
      <p:sp>
        <p:nvSpPr>
          <p:cNvPr id="8" name="Rectangle 8"/>
          <p:cNvSpPr>
            <a:spLocks noChangeArrowheads="1"/>
          </p:cNvSpPr>
          <p:nvPr/>
        </p:nvSpPr>
        <p:spPr bwMode="auto">
          <a:xfrm>
            <a:off x="1938251" y="4523353"/>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radius</a:t>
            </a:r>
          </a:p>
        </p:txBody>
      </p:sp>
      <p:sp>
        <p:nvSpPr>
          <p:cNvPr id="9" name="Rectangle 9"/>
          <p:cNvSpPr>
            <a:spLocks noChangeArrowheads="1"/>
          </p:cNvSpPr>
          <p:nvPr/>
        </p:nvSpPr>
        <p:spPr bwMode="auto">
          <a:xfrm>
            <a:off x="1938251" y="4904353"/>
            <a:ext cx="2286000" cy="4572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computeArea</a:t>
            </a:r>
          </a:p>
        </p:txBody>
      </p:sp>
      <p:sp>
        <p:nvSpPr>
          <p:cNvPr id="10" name="Line 10"/>
          <p:cNvSpPr>
            <a:spLocks noChangeShapeType="1"/>
          </p:cNvSpPr>
          <p:nvPr/>
        </p:nvSpPr>
        <p:spPr bwMode="auto">
          <a:xfrm flipH="1" flipV="1">
            <a:off x="5976851" y="2770753"/>
            <a:ext cx="0" cy="175260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1" name="Rectangle 11"/>
          <p:cNvSpPr>
            <a:spLocks noChangeArrowheads="1"/>
          </p:cNvSpPr>
          <p:nvPr/>
        </p:nvSpPr>
        <p:spPr bwMode="auto">
          <a:xfrm>
            <a:off x="4833851" y="4523353"/>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a:t>Line</a:t>
            </a:r>
          </a:p>
        </p:txBody>
      </p:sp>
      <p:sp>
        <p:nvSpPr>
          <p:cNvPr id="12" name="Rectangle 12"/>
          <p:cNvSpPr>
            <a:spLocks noChangeArrowheads="1"/>
          </p:cNvSpPr>
          <p:nvPr/>
        </p:nvSpPr>
        <p:spPr bwMode="auto">
          <a:xfrm>
            <a:off x="4833851" y="4904353"/>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length</a:t>
            </a:r>
          </a:p>
        </p:txBody>
      </p:sp>
      <p:sp>
        <p:nvSpPr>
          <p:cNvPr id="13" name="Rectangle 13"/>
          <p:cNvSpPr>
            <a:spLocks noChangeArrowheads="1"/>
          </p:cNvSpPr>
          <p:nvPr/>
        </p:nvSpPr>
        <p:spPr bwMode="auto">
          <a:xfrm>
            <a:off x="4833851" y="5285353"/>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getLength</a:t>
            </a:r>
          </a:p>
        </p:txBody>
      </p:sp>
      <p:sp>
        <p:nvSpPr>
          <p:cNvPr id="14" name="Rectangle 14"/>
          <p:cNvSpPr>
            <a:spLocks noChangeArrowheads="1"/>
          </p:cNvSpPr>
          <p:nvPr/>
        </p:nvSpPr>
        <p:spPr bwMode="auto">
          <a:xfrm>
            <a:off x="7805651" y="3989953"/>
            <a:ext cx="2286000" cy="4572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a:t>Triangle</a:t>
            </a:r>
          </a:p>
        </p:txBody>
      </p:sp>
      <p:sp>
        <p:nvSpPr>
          <p:cNvPr id="15" name="Rectangle 15"/>
          <p:cNvSpPr>
            <a:spLocks noChangeArrowheads="1"/>
          </p:cNvSpPr>
          <p:nvPr/>
        </p:nvSpPr>
        <p:spPr bwMode="auto">
          <a:xfrm>
            <a:off x="7805651" y="4447153"/>
            <a:ext cx="2286000" cy="4572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angle</a:t>
            </a:r>
          </a:p>
        </p:txBody>
      </p:sp>
      <p:sp>
        <p:nvSpPr>
          <p:cNvPr id="16" name="Rectangle 16"/>
          <p:cNvSpPr>
            <a:spLocks noChangeArrowheads="1"/>
          </p:cNvSpPr>
          <p:nvPr/>
        </p:nvSpPr>
        <p:spPr bwMode="auto">
          <a:xfrm>
            <a:off x="7805651" y="4904353"/>
            <a:ext cx="2286000" cy="4572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computeArea</a:t>
            </a:r>
          </a:p>
        </p:txBody>
      </p:sp>
      <p:sp>
        <p:nvSpPr>
          <p:cNvPr id="17" name="Line 17"/>
          <p:cNvSpPr>
            <a:spLocks noChangeShapeType="1"/>
          </p:cNvSpPr>
          <p:nvPr/>
        </p:nvSpPr>
        <p:spPr bwMode="auto">
          <a:xfrm flipV="1">
            <a:off x="4224251" y="2770753"/>
            <a:ext cx="990600" cy="137160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8" name="Line 18"/>
          <p:cNvSpPr>
            <a:spLocks noChangeShapeType="1"/>
          </p:cNvSpPr>
          <p:nvPr/>
        </p:nvSpPr>
        <p:spPr bwMode="auto">
          <a:xfrm flipH="1" flipV="1">
            <a:off x="6738851" y="2770753"/>
            <a:ext cx="1066800" cy="121920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BB7-8B32-1CA7-66F2-62BB86B4004F}"/>
              </a:ext>
            </a:extLst>
          </p:cNvPr>
          <p:cNvSpPr>
            <a:spLocks noGrp="1"/>
          </p:cNvSpPr>
          <p:nvPr>
            <p:ph type="title"/>
          </p:nvPr>
        </p:nvSpPr>
        <p:spPr>
          <a:xfrm>
            <a:off x="990602" y="2959424"/>
            <a:ext cx="9601196" cy="1303867"/>
          </a:xfrm>
        </p:spPr>
        <p:txBody>
          <a:bodyPr/>
          <a:lstStyle/>
          <a:p>
            <a:r>
              <a:rPr lang="en-US" altLang="zh-CN" dirty="0"/>
              <a:t>Generics in Java</a:t>
            </a:r>
            <a:endParaRPr lang="zh-CN" altLang="en-US" dirty="0"/>
          </a:p>
        </p:txBody>
      </p:sp>
    </p:spTree>
    <p:extLst>
      <p:ext uri="{BB962C8B-B14F-4D97-AF65-F5344CB8AC3E}">
        <p14:creationId xmlns:p14="http://schemas.microsoft.com/office/powerpoint/2010/main" val="19382319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Generics in Java</a:t>
            </a:r>
          </a:p>
        </p:txBody>
      </p:sp>
      <p:sp>
        <p:nvSpPr>
          <p:cNvPr id="3" name="Content Placeholder 2"/>
          <p:cNvSpPr>
            <a:spLocks noGrp="1"/>
          </p:cNvSpPr>
          <p:nvPr>
            <p:ph idx="1"/>
          </p:nvPr>
        </p:nvSpPr>
        <p:spPr/>
        <p:txBody>
          <a:bodyPr>
            <a:normAutofit fontScale="92500"/>
          </a:bodyPr>
          <a:lstStyle/>
          <a:p>
            <a:r>
              <a:rPr lang="en-US" sz="2800" dirty="0"/>
              <a:t>Generics means parameterized types.</a:t>
            </a:r>
          </a:p>
          <a:p>
            <a:endParaRPr lang="en-US" sz="2800" dirty="0"/>
          </a:p>
          <a:p>
            <a:r>
              <a:rPr lang="en-US" sz="2800" dirty="0"/>
              <a:t>It is possible to create classes that </a:t>
            </a:r>
            <a:r>
              <a:rPr lang="en-US" sz="2800" b="1" dirty="0"/>
              <a:t>work with different data types.</a:t>
            </a:r>
          </a:p>
          <a:p>
            <a:endParaRPr lang="en-US" sz="2800" dirty="0"/>
          </a:p>
          <a:p>
            <a:r>
              <a:rPr lang="en-US" sz="2800" dirty="0"/>
              <a:t>An entity such as </a:t>
            </a:r>
            <a:r>
              <a:rPr lang="en-US" sz="2800" b="1" dirty="0"/>
              <a:t>class, interface, or method that operates on a parameterized type is a generic entity.</a:t>
            </a:r>
          </a:p>
        </p:txBody>
      </p:sp>
    </p:spTree>
    <p:extLst>
      <p:ext uri="{BB962C8B-B14F-4D97-AF65-F5344CB8AC3E}">
        <p14:creationId xmlns:p14="http://schemas.microsoft.com/office/powerpoint/2010/main" val="6145156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Java Generics</a:t>
            </a:r>
          </a:p>
        </p:txBody>
      </p:sp>
      <p:sp>
        <p:nvSpPr>
          <p:cNvPr id="3" name="Content Placeholder 2"/>
          <p:cNvSpPr>
            <a:spLocks noGrp="1"/>
          </p:cNvSpPr>
          <p:nvPr>
            <p:ph idx="1"/>
          </p:nvPr>
        </p:nvSpPr>
        <p:spPr/>
        <p:txBody>
          <a:bodyPr/>
          <a:lstStyle/>
          <a:p>
            <a:r>
              <a:rPr lang="en-US" b="1" dirty="0"/>
              <a:t>Generic Method: </a:t>
            </a:r>
            <a:r>
              <a:rPr lang="en-US" dirty="0"/>
              <a:t>Generic Java method takes a parameter and returns some value after performing a task. It is exactly like a normal function.</a:t>
            </a:r>
          </a:p>
          <a:p>
            <a:endParaRPr lang="en-US" dirty="0"/>
          </a:p>
          <a:p>
            <a:r>
              <a:rPr lang="en-US" b="1" dirty="0"/>
              <a:t>Generic Classes:</a:t>
            </a:r>
            <a:r>
              <a:rPr lang="en-US" dirty="0"/>
              <a:t> A generic class is implemented exactly like a non-generic class. The only difference is that it contains a type parameter section. There can be more than one type of parameter, separated by a comma. </a:t>
            </a:r>
          </a:p>
        </p:txBody>
      </p:sp>
    </p:spTree>
    <p:extLst>
      <p:ext uri="{BB962C8B-B14F-4D97-AF65-F5344CB8AC3E}">
        <p14:creationId xmlns:p14="http://schemas.microsoft.com/office/powerpoint/2010/main" val="40197681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Generic Class </a:t>
            </a:r>
          </a:p>
        </p:txBody>
      </p:sp>
      <p:sp>
        <p:nvSpPr>
          <p:cNvPr id="3" name="Content Placeholder 2"/>
          <p:cNvSpPr>
            <a:spLocks noGrp="1"/>
          </p:cNvSpPr>
          <p:nvPr>
            <p:ph idx="1"/>
          </p:nvPr>
        </p:nvSpPr>
        <p:spPr/>
        <p:txBody>
          <a:bodyPr/>
          <a:lstStyle/>
          <a:p>
            <a:r>
              <a:rPr lang="en-US" dirty="0"/>
              <a:t>To create objects of a generic class, we use the following syntax. </a:t>
            </a:r>
          </a:p>
          <a:p>
            <a:r>
              <a:rPr lang="en-US" altLang="zh-CN" sz="2400" b="1" dirty="0"/>
              <a:t>public class </a:t>
            </a:r>
            <a:r>
              <a:rPr lang="en-US" altLang="zh-CN" sz="2400" b="1" dirty="0" err="1"/>
              <a:t>BaseType</a:t>
            </a:r>
            <a:r>
              <a:rPr lang="en-US" altLang="zh-CN" sz="2400" b="1" dirty="0"/>
              <a:t>&lt;T&gt; { // Class implementation }</a:t>
            </a:r>
            <a:endParaRPr lang="en-US" b="1" dirty="0"/>
          </a:p>
          <a:p>
            <a:pPr marL="0" indent="0">
              <a:buNone/>
            </a:pPr>
            <a:r>
              <a:rPr lang="en-US" sz="3200" b="1" dirty="0" err="1"/>
              <a:t>BaseType</a:t>
            </a:r>
            <a:r>
              <a:rPr lang="en-US" sz="3200" b="1" dirty="0"/>
              <a:t> &lt;Type&gt; obj = new </a:t>
            </a:r>
            <a:r>
              <a:rPr lang="en-US" sz="3200" b="1" dirty="0" err="1"/>
              <a:t>BaseType</a:t>
            </a:r>
            <a:r>
              <a:rPr lang="en-US" sz="3200" b="1" dirty="0"/>
              <a:t> &lt;Type&gt;()</a:t>
            </a:r>
          </a:p>
        </p:txBody>
      </p:sp>
    </p:spTree>
    <p:extLst>
      <p:ext uri="{BB962C8B-B14F-4D97-AF65-F5344CB8AC3E}">
        <p14:creationId xmlns:p14="http://schemas.microsoft.com/office/powerpoint/2010/main" val="23548947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C53D92-CD47-86E7-44A7-23102A109623}"/>
              </a:ext>
            </a:extLst>
          </p:cNvPr>
          <p:cNvPicPr>
            <a:picLocks noChangeAspect="1"/>
          </p:cNvPicPr>
          <p:nvPr/>
        </p:nvPicPr>
        <p:blipFill>
          <a:blip r:embed="rId2"/>
          <a:stretch>
            <a:fillRect/>
          </a:stretch>
        </p:blipFill>
        <p:spPr>
          <a:xfrm>
            <a:off x="1109784" y="761125"/>
            <a:ext cx="9703141" cy="4733091"/>
          </a:xfrm>
          <a:prstGeom prst="rect">
            <a:avLst/>
          </a:prstGeom>
        </p:spPr>
      </p:pic>
    </p:spTree>
    <p:extLst>
      <p:ext uri="{BB962C8B-B14F-4D97-AF65-F5344CB8AC3E}">
        <p14:creationId xmlns:p14="http://schemas.microsoft.com/office/powerpoint/2010/main" val="20661329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2BEE2F-0C42-31CC-5A0B-9F0FD2526AC1}"/>
              </a:ext>
            </a:extLst>
          </p:cNvPr>
          <p:cNvPicPr>
            <a:picLocks noChangeAspect="1"/>
          </p:cNvPicPr>
          <p:nvPr/>
        </p:nvPicPr>
        <p:blipFill>
          <a:blip r:embed="rId2"/>
          <a:stretch>
            <a:fillRect/>
          </a:stretch>
        </p:blipFill>
        <p:spPr>
          <a:xfrm>
            <a:off x="503733" y="855820"/>
            <a:ext cx="11184534" cy="4771222"/>
          </a:xfrm>
          <a:prstGeom prst="rect">
            <a:avLst/>
          </a:prstGeom>
        </p:spPr>
      </p:pic>
    </p:spTree>
    <p:extLst>
      <p:ext uri="{BB962C8B-B14F-4D97-AF65-F5344CB8AC3E}">
        <p14:creationId xmlns:p14="http://schemas.microsoft.com/office/powerpoint/2010/main" val="26818202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EB7251-19F2-1C39-1D6C-065AAA509D47}"/>
              </a:ext>
            </a:extLst>
          </p:cNvPr>
          <p:cNvPicPr>
            <a:picLocks noChangeAspect="1"/>
          </p:cNvPicPr>
          <p:nvPr/>
        </p:nvPicPr>
        <p:blipFill>
          <a:blip r:embed="rId2"/>
          <a:stretch>
            <a:fillRect/>
          </a:stretch>
        </p:blipFill>
        <p:spPr>
          <a:xfrm>
            <a:off x="756394" y="1172307"/>
            <a:ext cx="10679212" cy="4311313"/>
          </a:xfrm>
          <a:prstGeom prst="rect">
            <a:avLst/>
          </a:prstGeom>
        </p:spPr>
      </p:pic>
    </p:spTree>
    <p:extLst>
      <p:ext uri="{BB962C8B-B14F-4D97-AF65-F5344CB8AC3E}">
        <p14:creationId xmlns:p14="http://schemas.microsoft.com/office/powerpoint/2010/main" val="35291424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9B0B4B-011F-B04C-9995-F9E825861B49}"/>
              </a:ext>
            </a:extLst>
          </p:cNvPr>
          <p:cNvPicPr>
            <a:picLocks noChangeAspect="1"/>
          </p:cNvPicPr>
          <p:nvPr/>
        </p:nvPicPr>
        <p:blipFill>
          <a:blip r:embed="rId2"/>
          <a:stretch>
            <a:fillRect/>
          </a:stretch>
        </p:blipFill>
        <p:spPr>
          <a:xfrm>
            <a:off x="848312" y="836246"/>
            <a:ext cx="10495375" cy="5029429"/>
          </a:xfrm>
          <a:prstGeom prst="rect">
            <a:avLst/>
          </a:prstGeom>
        </p:spPr>
      </p:pic>
    </p:spTree>
    <p:extLst>
      <p:ext uri="{BB962C8B-B14F-4D97-AF65-F5344CB8AC3E}">
        <p14:creationId xmlns:p14="http://schemas.microsoft.com/office/powerpoint/2010/main" val="35979091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pPr marL="0" indent="0">
              <a:buNone/>
            </a:pPr>
            <a:r>
              <a:rPr lang="en-US" dirty="0"/>
              <a:t>class Test&lt;T&gt; </a:t>
            </a:r>
          </a:p>
          <a:p>
            <a:pPr marL="0" indent="0">
              <a:buNone/>
            </a:pPr>
            <a:r>
              <a:rPr lang="en-US" dirty="0"/>
              <a:t>{</a:t>
            </a:r>
          </a:p>
          <a:p>
            <a:pPr marL="0" indent="0">
              <a:buNone/>
            </a:pPr>
            <a:r>
              <a:rPr lang="en-US" dirty="0"/>
              <a:t>    T </a:t>
            </a:r>
            <a:r>
              <a:rPr lang="en-US" dirty="0" err="1"/>
              <a:t>obj</a:t>
            </a:r>
            <a:r>
              <a:rPr lang="en-US" dirty="0"/>
              <a:t>;</a:t>
            </a:r>
          </a:p>
          <a:p>
            <a:pPr marL="0" indent="0">
              <a:buNone/>
            </a:pPr>
            <a:r>
              <a:rPr lang="en-US" dirty="0"/>
              <a:t>    Test(T </a:t>
            </a:r>
            <a:r>
              <a:rPr lang="en-US" dirty="0" err="1"/>
              <a:t>obj</a:t>
            </a:r>
            <a:r>
              <a:rPr lang="en-US" dirty="0"/>
              <a:t>) { this.obj = </a:t>
            </a:r>
            <a:r>
              <a:rPr lang="en-US" dirty="0" err="1"/>
              <a:t>obj</a:t>
            </a:r>
            <a:r>
              <a:rPr lang="en-US" dirty="0"/>
              <a:t>; } // constructor</a:t>
            </a:r>
          </a:p>
          <a:p>
            <a:pPr marL="0" indent="0">
              <a:buNone/>
            </a:pPr>
            <a:r>
              <a:rPr lang="en-US" dirty="0"/>
              <a:t>    public T </a:t>
            </a:r>
            <a:r>
              <a:rPr lang="en-US" dirty="0" err="1"/>
              <a:t>getObject</a:t>
            </a:r>
            <a:r>
              <a:rPr lang="en-US" dirty="0"/>
              <a:t>() { return this.obj; }</a:t>
            </a:r>
          </a:p>
          <a:p>
            <a:pPr marL="0" indent="0">
              <a:buNone/>
            </a:pPr>
            <a:r>
              <a:rPr lang="en-US" dirty="0"/>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(Continue..)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class Main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Test&lt;Integer&gt; </a:t>
            </a:r>
            <a:r>
              <a:rPr lang="en-US" dirty="0" err="1"/>
              <a:t>iObj</a:t>
            </a:r>
            <a:r>
              <a:rPr lang="en-US" dirty="0"/>
              <a:t> = new Test&lt;Integer&gt;(15);</a:t>
            </a:r>
          </a:p>
          <a:p>
            <a:pPr marL="0" indent="0">
              <a:buNone/>
            </a:pPr>
            <a:r>
              <a:rPr lang="en-US" dirty="0"/>
              <a:t>        </a:t>
            </a:r>
            <a:r>
              <a:rPr lang="en-US" dirty="0" err="1"/>
              <a:t>System.out.println</a:t>
            </a:r>
            <a:r>
              <a:rPr lang="en-US" dirty="0"/>
              <a:t>(</a:t>
            </a:r>
            <a:r>
              <a:rPr lang="en-US" dirty="0" err="1"/>
              <a:t>iObj.getObject</a:t>
            </a:r>
            <a:r>
              <a:rPr lang="en-US" dirty="0"/>
              <a:t>());</a:t>
            </a:r>
          </a:p>
          <a:p>
            <a:pPr marL="0" indent="0">
              <a:buNone/>
            </a:pPr>
            <a:r>
              <a:rPr lang="en-US" dirty="0"/>
              <a:t>  	Test&lt;String&gt; </a:t>
            </a:r>
            <a:r>
              <a:rPr lang="en-US" dirty="0" err="1"/>
              <a:t>sObj</a:t>
            </a:r>
            <a:r>
              <a:rPr lang="en-US" dirty="0"/>
              <a:t>= new Test&lt;String&gt;(“Object Oriented Programming");</a:t>
            </a:r>
          </a:p>
          <a:p>
            <a:pPr marL="0" indent="0">
              <a:buNone/>
            </a:pPr>
            <a:r>
              <a:rPr lang="en-US" dirty="0"/>
              <a:t>        </a:t>
            </a:r>
            <a:r>
              <a:rPr lang="en-US" dirty="0" err="1"/>
              <a:t>System.out.println</a:t>
            </a:r>
            <a:r>
              <a:rPr lang="en-US" dirty="0"/>
              <a:t>(</a:t>
            </a:r>
            <a:r>
              <a:rPr lang="en-US" dirty="0" err="1"/>
              <a:t>sObj.getObject</a:t>
            </a:r>
            <a:r>
              <a:rPr lang="en-US" dirty="0"/>
              <a:t>());</a:t>
            </a:r>
          </a:p>
          <a:p>
            <a:pPr marL="0" indent="0">
              <a:buNone/>
            </a:pPr>
            <a:r>
              <a:rPr lang="en-US" dirty="0"/>
              <a:t>    }</a:t>
            </a:r>
          </a:p>
          <a:p>
            <a:pPr marL="0" indent="0">
              <a:buNone/>
            </a:pP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03fig25">
            <a:extLst>
              <a:ext uri="{FF2B5EF4-FFF2-40B4-BE49-F238E27FC236}">
                <a16:creationId xmlns:a16="http://schemas.microsoft.com/office/drawing/2014/main" id="{475753C4-98EA-E6DA-FD68-54BEEA754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441"/>
          <a:stretch>
            <a:fillRect/>
          </a:stretch>
        </p:blipFill>
        <p:spPr bwMode="auto">
          <a:xfrm>
            <a:off x="2882411" y="154655"/>
            <a:ext cx="6675805" cy="61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7549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a:xfrm>
            <a:off x="1295401" y="2556931"/>
            <a:ext cx="9601196" cy="3735803"/>
          </a:xfrm>
        </p:spPr>
        <p:txBody>
          <a:bodyPr>
            <a:noAutofit/>
          </a:bodyPr>
          <a:lstStyle/>
          <a:p>
            <a:pPr marL="0" indent="0">
              <a:buNone/>
            </a:pPr>
            <a:r>
              <a:rPr lang="en-US" sz="1600" dirty="0"/>
              <a:t>class Test&lt;T, U&gt;</a:t>
            </a:r>
          </a:p>
          <a:p>
            <a:pPr marL="0" indent="0">
              <a:buNone/>
            </a:pPr>
            <a:r>
              <a:rPr lang="en-US" sz="1600" dirty="0"/>
              <a:t>{</a:t>
            </a:r>
          </a:p>
          <a:p>
            <a:pPr marL="0" indent="0">
              <a:buNone/>
            </a:pPr>
            <a:r>
              <a:rPr lang="en-US" sz="1600" dirty="0"/>
              <a:t>    T obj1;  // An object of type T</a:t>
            </a:r>
          </a:p>
          <a:p>
            <a:pPr marL="0" indent="0">
              <a:buNone/>
            </a:pPr>
            <a:r>
              <a:rPr lang="en-US" sz="1600" dirty="0"/>
              <a:t>    U obj2;  // An object of type U</a:t>
            </a:r>
          </a:p>
          <a:p>
            <a:pPr marL="0" indent="0">
              <a:buNone/>
            </a:pPr>
            <a:r>
              <a:rPr lang="en-US" sz="1600" dirty="0"/>
              <a:t>Test(T obj1, U obj2)</a:t>
            </a:r>
          </a:p>
          <a:p>
            <a:pPr marL="0" indent="0">
              <a:buNone/>
            </a:pPr>
            <a:r>
              <a:rPr lang="en-US" sz="1600" dirty="0"/>
              <a:t>    {</a:t>
            </a:r>
          </a:p>
          <a:p>
            <a:pPr marL="0" indent="0">
              <a:buNone/>
            </a:pPr>
            <a:r>
              <a:rPr lang="en-US" sz="1600" dirty="0"/>
              <a:t>        this.obj1 = obj1;</a:t>
            </a:r>
          </a:p>
          <a:p>
            <a:pPr marL="0" indent="0">
              <a:buNone/>
            </a:pPr>
            <a:r>
              <a:rPr lang="en-US" sz="1600" dirty="0"/>
              <a:t>        this.obj2 = obj2;</a:t>
            </a:r>
          </a:p>
          <a:p>
            <a:pPr marL="0" indent="0">
              <a:buNone/>
            </a:pPr>
            <a:r>
              <a:rPr lang="en-US" sz="1600" dirty="0"/>
              <a:t>    }</a:t>
            </a:r>
          </a:p>
          <a:p>
            <a:pPr marL="0" indent="0">
              <a:buNone/>
            </a:pPr>
            <a:r>
              <a:rPr lang="en-US" sz="1600" dirty="0"/>
              <a:t>public void print() {  </a:t>
            </a:r>
            <a:r>
              <a:rPr lang="en-US" sz="1600" dirty="0" err="1"/>
              <a:t>System.out.println</a:t>
            </a:r>
            <a:r>
              <a:rPr lang="en-US" sz="1600" dirty="0"/>
              <a:t>(obj1); </a:t>
            </a:r>
            <a:r>
              <a:rPr lang="en-US" sz="1600" dirty="0" err="1"/>
              <a:t>System.out.println</a:t>
            </a:r>
            <a:r>
              <a:rPr lang="en-US" sz="1600" dirty="0"/>
              <a:t>(obj2);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(Continue..)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class Main</a:t>
            </a:r>
          </a:p>
          <a:p>
            <a:pPr marL="0" indent="0">
              <a:buNone/>
            </a:pPr>
            <a:r>
              <a:rPr lang="en-US" dirty="0"/>
              <a:t>{</a:t>
            </a:r>
          </a:p>
          <a:p>
            <a:pPr marL="0" indent="0">
              <a:buNone/>
            </a:pPr>
            <a:r>
              <a:rPr lang="en-US" dirty="0"/>
              <a:t>    public static void main (String[] </a:t>
            </a:r>
            <a:r>
              <a:rPr lang="en-US" dirty="0" err="1"/>
              <a:t>args</a:t>
            </a:r>
            <a:r>
              <a:rPr lang="en-US" dirty="0"/>
              <a:t>)</a:t>
            </a:r>
          </a:p>
          <a:p>
            <a:pPr marL="0" indent="0">
              <a:buNone/>
            </a:pPr>
            <a:r>
              <a:rPr lang="en-US" dirty="0"/>
              <a:t>    {</a:t>
            </a:r>
          </a:p>
          <a:p>
            <a:pPr marL="0" indent="0">
              <a:buNone/>
            </a:pPr>
            <a:r>
              <a:rPr lang="en-US" dirty="0"/>
              <a:t>        Test &lt;String, Integer&gt; </a:t>
            </a:r>
            <a:r>
              <a:rPr lang="en-US" dirty="0" err="1"/>
              <a:t>obj</a:t>
            </a:r>
            <a:r>
              <a:rPr lang="en-US" dirty="0"/>
              <a:t> = new Test&lt;String, Integer&gt;(“OOP", 1145);</a:t>
            </a:r>
          </a:p>
          <a:p>
            <a:pPr marL="0" indent="0">
              <a:buNone/>
            </a:pPr>
            <a:r>
              <a:rPr lang="en-US" dirty="0"/>
              <a:t>  </a:t>
            </a:r>
          </a:p>
          <a:p>
            <a:pPr marL="0" indent="0">
              <a:buNone/>
            </a:pPr>
            <a:r>
              <a:rPr lang="en-US" dirty="0"/>
              <a:t>        </a:t>
            </a:r>
            <a:r>
              <a:rPr lang="en-US" dirty="0" err="1"/>
              <a:t>obj.print</a:t>
            </a:r>
            <a:r>
              <a:rPr lang="en-US" dirty="0"/>
              <a:t>();</a:t>
            </a:r>
          </a:p>
          <a:p>
            <a:pPr marL="0" indent="0">
              <a:buNone/>
            </a:pPr>
            <a:r>
              <a:rPr lang="en-US" dirty="0"/>
              <a:t>    }</a:t>
            </a:r>
          </a:p>
          <a:p>
            <a:pPr marL="0" indent="0">
              <a:buNone/>
            </a:pPr>
            <a:r>
              <a:rPr lang="en-US" dirty="0"/>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Generic Functions</a:t>
            </a:r>
          </a:p>
        </p:txBody>
      </p:sp>
      <p:sp>
        <p:nvSpPr>
          <p:cNvPr id="3" name="Content Placeholder 2"/>
          <p:cNvSpPr>
            <a:spLocks noGrp="1"/>
          </p:cNvSpPr>
          <p:nvPr>
            <p:ph idx="1"/>
          </p:nvPr>
        </p:nvSpPr>
        <p:spPr/>
        <p:txBody>
          <a:bodyPr/>
          <a:lstStyle/>
          <a:p>
            <a:r>
              <a:rPr lang="en-US" dirty="0"/>
              <a:t>We can also write generic functions that can be called with different types of arguments based on the type of arguments passed to the generic method.</a:t>
            </a:r>
          </a:p>
          <a:p>
            <a:endParaRPr lang="en-US"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0355" y="782839"/>
            <a:ext cx="9601196" cy="5360053"/>
          </a:xfrm>
        </p:spPr>
        <p:txBody>
          <a:bodyPr>
            <a:normAutofit lnSpcReduction="10000"/>
          </a:bodyPr>
          <a:lstStyle/>
          <a:p>
            <a:pPr marL="0" indent="0">
              <a:buNone/>
            </a:pPr>
            <a:r>
              <a:rPr lang="en-US" dirty="0"/>
              <a:t>class Test {</a:t>
            </a:r>
          </a:p>
          <a:p>
            <a:pPr marL="0" indent="0">
              <a:buNone/>
            </a:pPr>
            <a:r>
              <a:rPr lang="en-US" dirty="0"/>
              <a:t>static &lt;T&gt; void </a:t>
            </a:r>
            <a:r>
              <a:rPr lang="en-US" dirty="0" err="1"/>
              <a:t>genericDisplay</a:t>
            </a:r>
            <a:r>
              <a:rPr lang="en-US" dirty="0"/>
              <a:t>(T element) { </a:t>
            </a:r>
            <a:r>
              <a:rPr lang="en-US" dirty="0" err="1"/>
              <a:t>System.out.println</a:t>
            </a:r>
            <a:r>
              <a:rPr lang="en-US" dirty="0"/>
              <a:t>(element); }</a:t>
            </a:r>
          </a:p>
          <a:p>
            <a:pPr marL="0" indent="0">
              <a:buNone/>
            </a:pPr>
            <a:r>
              <a:rPr lang="en-US" dirty="0"/>
              <a:t>}</a:t>
            </a:r>
          </a:p>
          <a:p>
            <a:pPr marL="0" indent="0">
              <a:buNone/>
            </a:pPr>
            <a:r>
              <a:rPr lang="en-US" dirty="0"/>
              <a:t>Public main{</a:t>
            </a:r>
          </a:p>
          <a:p>
            <a:pPr marL="0" indent="0">
              <a:buNone/>
            </a:pPr>
            <a:r>
              <a:rPr lang="en-US" altLang="zh-CN" dirty="0"/>
              <a:t>public static void main(String[] </a:t>
            </a:r>
            <a:r>
              <a:rPr lang="en-US" altLang="zh-CN" dirty="0" err="1"/>
              <a:t>args</a:t>
            </a:r>
            <a:r>
              <a:rPr lang="en-US" altLang="zh-CN" dirty="0"/>
              <a:t>)</a:t>
            </a:r>
          </a:p>
          <a:p>
            <a:pPr marL="0" indent="0">
              <a:buNone/>
            </a:pPr>
            <a:r>
              <a:rPr lang="en-US" altLang="zh-CN" dirty="0"/>
              <a:t>    {</a:t>
            </a:r>
          </a:p>
          <a:p>
            <a:pPr marL="0" indent="0">
              <a:buNone/>
            </a:pPr>
            <a:r>
              <a:rPr lang="en-US" altLang="zh-CN" dirty="0"/>
              <a:t>	</a:t>
            </a:r>
            <a:r>
              <a:rPr lang="en-US" altLang="zh-CN" dirty="0" err="1"/>
              <a:t>genericDisplay</a:t>
            </a:r>
            <a:r>
              <a:rPr lang="en-US" altLang="zh-CN" dirty="0"/>
              <a:t>(11);</a:t>
            </a:r>
          </a:p>
          <a:p>
            <a:pPr marL="0" indent="0">
              <a:buNone/>
            </a:pPr>
            <a:r>
              <a:rPr lang="en-US" altLang="zh-CN" dirty="0"/>
              <a:t>	</a:t>
            </a:r>
            <a:r>
              <a:rPr lang="en-US" altLang="zh-CN" dirty="0" err="1"/>
              <a:t>genericDisplay</a:t>
            </a:r>
            <a:r>
              <a:rPr lang="en-US" altLang="zh-CN" dirty="0"/>
              <a:t>(“OOP");</a:t>
            </a:r>
          </a:p>
          <a:p>
            <a:pPr marL="0" indent="0">
              <a:buNone/>
            </a:pPr>
            <a:r>
              <a:rPr lang="en-US" altLang="zh-CN" dirty="0"/>
              <a:t>	</a:t>
            </a:r>
            <a:r>
              <a:rPr lang="en-US" altLang="zh-CN" dirty="0" err="1"/>
              <a:t>genericDisplay</a:t>
            </a:r>
            <a:r>
              <a:rPr lang="en-US" altLang="zh-CN" dirty="0"/>
              <a:t>(1.0);</a:t>
            </a:r>
          </a:p>
          <a:p>
            <a:pPr marL="0" indent="0">
              <a:buNone/>
            </a:pPr>
            <a:r>
              <a:rPr lang="en-US" altLang="zh-CN" dirty="0"/>
              <a:t>    }</a:t>
            </a:r>
            <a:endParaRPr lang="en-US" dirty="0"/>
          </a:p>
          <a:p>
            <a:pPr marL="0" indent="0">
              <a:buNone/>
            </a:pPr>
            <a:r>
              <a:rPr lang="en-US" dirty="0"/>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0693" y="2760132"/>
            <a:ext cx="9601196" cy="1116299"/>
          </a:xfrm>
        </p:spPr>
        <p:txBody>
          <a:bodyPr>
            <a:normAutofit fontScale="92500"/>
          </a:bodyPr>
          <a:lstStyle/>
          <a:p>
            <a:pPr marL="0" indent="0">
              <a:buNone/>
            </a:pPr>
            <a:r>
              <a:rPr lang="en-US" sz="3600" dirty="0"/>
              <a:t>Write a JAVA program specifically generic method for sorting an array of int/float with one generic method.</a:t>
            </a:r>
          </a:p>
        </p:txBody>
      </p:sp>
      <p:sp>
        <p:nvSpPr>
          <p:cNvPr id="2" name="Rectangle 1">
            <a:extLst>
              <a:ext uri="{FF2B5EF4-FFF2-40B4-BE49-F238E27FC236}">
                <a16:creationId xmlns:a16="http://schemas.microsoft.com/office/drawing/2014/main" id="{E9D77FC7-0A33-649E-27B1-FCBCB0C2AF11}"/>
              </a:ext>
            </a:extLst>
          </p:cNvPr>
          <p:cNvSpPr>
            <a:spLocks noChangeArrowheads="1"/>
          </p:cNvSpPr>
          <p:nvPr/>
        </p:nvSpPr>
        <p:spPr bwMode="auto">
          <a:xfrm>
            <a:off x="1240693" y="4364889"/>
            <a:ext cx="10183445" cy="70788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a:ln>
                  <a:noFill/>
                </a:ln>
                <a:solidFill>
                  <a:srgbClr val="CF8E6D"/>
                </a:solidFill>
                <a:effectLst/>
                <a:latin typeface="Arial Unicode MS"/>
                <a:ea typeface="JetBrains Mono"/>
              </a:rPr>
              <a:t>static </a:t>
            </a:r>
            <a:r>
              <a:rPr kumimoji="0" lang="zh-CN" altLang="zh-CN" sz="4000" b="0" i="0" u="none" strike="noStrike" cap="none" normalizeH="0" baseline="0" dirty="0">
                <a:ln>
                  <a:noFill/>
                </a:ln>
                <a:solidFill>
                  <a:srgbClr val="BCBEC4"/>
                </a:solidFill>
                <a:effectLst/>
                <a:latin typeface="Arial Unicode MS"/>
                <a:ea typeface="JetBrains Mono"/>
              </a:rPr>
              <a:t>&lt;</a:t>
            </a:r>
            <a:r>
              <a:rPr kumimoji="0" lang="zh-CN" altLang="zh-CN" sz="4000" b="0" i="0" u="none" strike="noStrike" cap="none" normalizeH="0" baseline="0" dirty="0">
                <a:ln>
                  <a:noFill/>
                </a:ln>
                <a:solidFill>
                  <a:srgbClr val="16BAAC"/>
                </a:solidFill>
                <a:effectLst/>
                <a:latin typeface="Arial Unicode MS"/>
                <a:ea typeface="JetBrains Mono"/>
              </a:rPr>
              <a:t>T</a:t>
            </a:r>
            <a:r>
              <a:rPr kumimoji="0" lang="zh-CN" altLang="zh-CN" sz="4000" b="0" i="0" u="none" strike="noStrike" cap="none" normalizeH="0" baseline="0" dirty="0">
                <a:ln>
                  <a:noFill/>
                </a:ln>
                <a:solidFill>
                  <a:srgbClr val="BCBEC4"/>
                </a:solidFill>
                <a:effectLst/>
                <a:latin typeface="Arial Unicode MS"/>
                <a:ea typeface="JetBrains Mono"/>
              </a:rPr>
              <a:t>&gt; </a:t>
            </a:r>
            <a:r>
              <a:rPr kumimoji="0" lang="zh-CN" altLang="zh-CN" sz="4000" b="0" i="0" u="none" strike="noStrike" cap="none" normalizeH="0" baseline="0" dirty="0">
                <a:ln>
                  <a:noFill/>
                </a:ln>
                <a:solidFill>
                  <a:srgbClr val="CF8E6D"/>
                </a:solidFill>
                <a:effectLst/>
                <a:latin typeface="Arial Unicode MS"/>
                <a:ea typeface="JetBrains Mono"/>
              </a:rPr>
              <a:t>void </a:t>
            </a:r>
            <a:r>
              <a:rPr kumimoji="0" lang="en-US" altLang="zh-CN" sz="4000" b="0" i="0" u="none" strike="noStrike" cap="none" normalizeH="0" baseline="0" dirty="0" err="1">
                <a:ln>
                  <a:noFill/>
                </a:ln>
                <a:solidFill>
                  <a:srgbClr val="56A8F5"/>
                </a:solidFill>
                <a:effectLst/>
                <a:latin typeface="Arial Unicode MS"/>
                <a:ea typeface="JetBrains Mono"/>
              </a:rPr>
              <a:t>sortArray</a:t>
            </a:r>
            <a:r>
              <a:rPr kumimoji="0" lang="zh-CN" altLang="zh-CN" sz="4000" b="0" i="0" u="none" strike="noStrike" cap="none" normalizeH="0" baseline="0" dirty="0">
                <a:ln>
                  <a:noFill/>
                </a:ln>
                <a:solidFill>
                  <a:srgbClr val="BCBEC4"/>
                </a:solidFill>
                <a:effectLst/>
                <a:latin typeface="Arial Unicode MS"/>
                <a:ea typeface="JetBrains Mono"/>
              </a:rPr>
              <a:t>(</a:t>
            </a:r>
            <a:r>
              <a:rPr kumimoji="0" lang="zh-CN" altLang="zh-CN" sz="4000" b="0" i="0" u="none" strike="noStrike" cap="none" normalizeH="0" baseline="0" dirty="0">
                <a:ln>
                  <a:noFill/>
                </a:ln>
                <a:solidFill>
                  <a:srgbClr val="16BAAC"/>
                </a:solidFill>
                <a:effectLst/>
                <a:latin typeface="Arial Unicode MS"/>
                <a:ea typeface="JetBrains Mono"/>
              </a:rPr>
              <a:t>T </a:t>
            </a:r>
            <a:r>
              <a:rPr kumimoji="0" lang="zh-CN" altLang="zh-CN" sz="4000" b="0" i="0" u="none" strike="noStrike" cap="none" normalizeH="0" baseline="0" dirty="0">
                <a:ln>
                  <a:noFill/>
                </a:ln>
                <a:solidFill>
                  <a:srgbClr val="BCBEC4"/>
                </a:solidFill>
                <a:effectLst/>
                <a:latin typeface="Arial Unicode MS"/>
                <a:ea typeface="JetBrains Mono"/>
              </a:rPr>
              <a:t>element)</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01003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Generics</a:t>
            </a:r>
          </a:p>
        </p:txBody>
      </p:sp>
      <p:sp>
        <p:nvSpPr>
          <p:cNvPr id="3" name="Content Placeholder 2"/>
          <p:cNvSpPr>
            <a:spLocks noGrp="1"/>
          </p:cNvSpPr>
          <p:nvPr>
            <p:ph idx="1"/>
          </p:nvPr>
        </p:nvSpPr>
        <p:spPr/>
        <p:txBody>
          <a:bodyPr>
            <a:normAutofit/>
          </a:bodyPr>
          <a:lstStyle/>
          <a:p>
            <a:pPr fontAlgn="base"/>
            <a:r>
              <a:rPr lang="en-US" sz="2800" b="1" dirty="0"/>
              <a:t>Code Reuse:</a:t>
            </a:r>
            <a:r>
              <a:rPr lang="en-US" sz="2800" dirty="0"/>
              <a:t> We can write a method/class/interface once and use it for any type we want.</a:t>
            </a:r>
          </a:p>
          <a:p>
            <a:pPr fontAlgn="base"/>
            <a:endParaRPr lang="en-US" sz="2800" b="1" dirty="0"/>
          </a:p>
          <a:p>
            <a:pPr fontAlgn="base"/>
            <a:r>
              <a:rPr lang="en-US" sz="2800" b="1" dirty="0"/>
              <a:t>Type Safety:</a:t>
            </a:r>
            <a:r>
              <a:rPr lang="en-US" sz="2800" dirty="0"/>
              <a:t> Generics make errors to appear compile time than at run time (It’s always better to know problems in your code at compile time rather than making your code fail at run time).</a:t>
            </a: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normAutofit fontScale="92500"/>
          </a:bodyPr>
          <a:lstStyle/>
          <a:p>
            <a:pPr algn="just"/>
            <a:r>
              <a:rPr lang="en-US" sz="3200" dirty="0"/>
              <a:t>The process of representing one Form in multiple forms is known as </a:t>
            </a:r>
            <a:r>
              <a:rPr lang="en-US" sz="3200" b="1" dirty="0"/>
              <a:t>Polymorphism</a:t>
            </a:r>
          </a:p>
          <a:p>
            <a:pPr algn="just"/>
            <a:endParaRPr lang="en-US" sz="3200" b="1" dirty="0"/>
          </a:p>
          <a:p>
            <a:pPr algn="just"/>
            <a:r>
              <a:rPr lang="en-US" sz="3200" dirty="0"/>
              <a:t>Polymorphism is derived from 2 Greek words: </a:t>
            </a:r>
            <a:r>
              <a:rPr lang="en-US" sz="3200" b="1" dirty="0"/>
              <a:t>poly</a:t>
            </a:r>
            <a:r>
              <a:rPr lang="en-US" sz="3200" dirty="0"/>
              <a:t> and morphs. The word "poly" means many and </a:t>
            </a:r>
            <a:r>
              <a:rPr lang="en-US" sz="3200" b="1" dirty="0"/>
              <a:t>morphs</a:t>
            </a:r>
            <a:r>
              <a:rPr lang="en-US" sz="3200" dirty="0"/>
              <a:t> means forms. So polymorphism means many forms.</a:t>
            </a:r>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 of Polymorphism</a:t>
            </a:r>
          </a:p>
        </p:txBody>
      </p:sp>
      <p:pic>
        <p:nvPicPr>
          <p:cNvPr id="4" name="Content Placeholder 3"/>
          <p:cNvPicPr>
            <a:picLocks noGrp="1" noChangeAspect="1"/>
          </p:cNvPicPr>
          <p:nvPr>
            <p:ph idx="1"/>
          </p:nvPr>
        </p:nvPicPr>
        <p:blipFill>
          <a:blip r:embed="rId2"/>
          <a:stretch>
            <a:fillRect/>
          </a:stretch>
        </p:blipFill>
        <p:spPr>
          <a:xfrm>
            <a:off x="4271596" y="3698524"/>
            <a:ext cx="4914900" cy="2537317"/>
          </a:xfrm>
          <a:prstGeom prst="rect">
            <a:avLst/>
          </a:prstGeom>
        </p:spPr>
      </p:pic>
      <p:sp>
        <p:nvSpPr>
          <p:cNvPr id="5" name="Rectangle 4"/>
          <p:cNvSpPr/>
          <p:nvPr/>
        </p:nvSpPr>
        <p:spPr>
          <a:xfrm>
            <a:off x="1388225" y="2499143"/>
            <a:ext cx="9609513" cy="1569660"/>
          </a:xfrm>
          <a:prstGeom prst="rect">
            <a:avLst/>
          </a:prstGeom>
        </p:spPr>
        <p:txBody>
          <a:bodyPr wrap="square">
            <a:spAutoFit/>
          </a:bodyPr>
          <a:lstStyle/>
          <a:p>
            <a:r>
              <a:rPr lang="en-US" sz="2400" dirty="0">
                <a:solidFill>
                  <a:schemeClr val="tx1">
                    <a:lumMod val="85000"/>
                    <a:lumOff val="15000"/>
                  </a:schemeClr>
                </a:solidFill>
              </a:rPr>
              <a:t>Suppose if you are in class room that time you behave like a student, when you are in market at that time you behave like a customer, when you at your home at that time you behave like a son or daughter, Here one person have different-different behaviors.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of Polymorphism</a:t>
            </a:r>
            <a:br>
              <a:rPr lang="en-US" dirty="0"/>
            </a:br>
            <a:endParaRPr lang="en-US" dirty="0"/>
          </a:p>
        </p:txBody>
      </p:sp>
      <p:sp>
        <p:nvSpPr>
          <p:cNvPr id="3" name="Content Placeholder 2"/>
          <p:cNvSpPr>
            <a:spLocks noGrp="1"/>
          </p:cNvSpPr>
          <p:nvPr>
            <p:ph idx="1"/>
          </p:nvPr>
        </p:nvSpPr>
        <p:spPr/>
        <p:txBody>
          <a:bodyPr/>
          <a:lstStyle/>
          <a:p>
            <a:r>
              <a:rPr lang="en-US" sz="3000" dirty="0"/>
              <a:t>Static / Compile time polymorphism</a:t>
            </a:r>
          </a:p>
          <a:p>
            <a:endParaRPr lang="en-US" sz="3000" dirty="0"/>
          </a:p>
          <a:p>
            <a:endParaRPr lang="en-US" sz="3000" dirty="0"/>
          </a:p>
          <a:p>
            <a:r>
              <a:rPr lang="en-US" sz="3000" dirty="0"/>
              <a:t>Dynamic / Run time polymorphism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 Compile time polymorphism</a:t>
            </a:r>
          </a:p>
        </p:txBody>
      </p:sp>
      <p:sp>
        <p:nvSpPr>
          <p:cNvPr id="3" name="Content Placeholder 2"/>
          <p:cNvSpPr>
            <a:spLocks noGrp="1"/>
          </p:cNvSpPr>
          <p:nvPr>
            <p:ph idx="1"/>
          </p:nvPr>
        </p:nvSpPr>
        <p:spPr/>
        <p:txBody>
          <a:bodyPr>
            <a:noAutofit/>
          </a:bodyPr>
          <a:lstStyle/>
          <a:p>
            <a:pPr algn="just"/>
            <a:r>
              <a:rPr lang="en-US" sz="3000" dirty="0"/>
              <a:t>It is also called Early Binding</a:t>
            </a:r>
          </a:p>
          <a:p>
            <a:pPr algn="just"/>
            <a:r>
              <a:rPr lang="en-US" sz="3000" dirty="0"/>
              <a:t>It happens where more than one methods share the same name with different parameters or signature and different return type.</a:t>
            </a:r>
          </a:p>
          <a:p>
            <a:pPr algn="just"/>
            <a:r>
              <a:rPr lang="en-US" sz="3000" dirty="0"/>
              <a:t>It is </a:t>
            </a:r>
            <a:r>
              <a:rPr lang="en-US" sz="3000" b="1" dirty="0"/>
              <a:t>known</a:t>
            </a:r>
            <a:r>
              <a:rPr lang="en-US" sz="3000" dirty="0"/>
              <a:t> as Early Binding because the </a:t>
            </a:r>
            <a:r>
              <a:rPr lang="en-US" sz="3000" b="1" dirty="0"/>
              <a:t>compiler</a:t>
            </a:r>
            <a:r>
              <a:rPr lang="en-US" sz="3000" dirty="0"/>
              <a:t> is aware of the functions with same name and also which overloaded function is  to be </a:t>
            </a:r>
            <a:r>
              <a:rPr lang="en-US" sz="3000" b="1" dirty="0"/>
              <a:t>called</a:t>
            </a:r>
            <a:r>
              <a:rPr lang="en-US" sz="3000" dirty="0"/>
              <a:t> is </a:t>
            </a:r>
            <a:r>
              <a:rPr lang="en-US" sz="3000" b="1" dirty="0"/>
              <a:t>known</a:t>
            </a:r>
            <a:r>
              <a:rPr lang="en-US" sz="3000" dirty="0"/>
              <a:t> at </a:t>
            </a:r>
            <a:r>
              <a:rPr lang="en-US" sz="3000" b="1" dirty="0"/>
              <a:t>compile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Function/Method Overloading</a:t>
            </a:r>
          </a:p>
        </p:txBody>
      </p:sp>
      <p:sp>
        <p:nvSpPr>
          <p:cNvPr id="3" name="Content Placeholder 2"/>
          <p:cNvSpPr>
            <a:spLocks noGrp="1"/>
          </p:cNvSpPr>
          <p:nvPr>
            <p:ph idx="1"/>
          </p:nvPr>
        </p:nvSpPr>
        <p:spPr/>
        <p:txBody>
          <a:bodyPr>
            <a:normAutofit/>
          </a:bodyPr>
          <a:lstStyle/>
          <a:p>
            <a:endParaRPr lang="en-US" sz="3000" dirty="0"/>
          </a:p>
          <a:p>
            <a:r>
              <a:rPr lang="en-US" sz="3000" dirty="0"/>
              <a:t>Whenever same method name is exiting multiple times in the same class with different number of parameter or different order of parameters or different types of parameters is known as </a:t>
            </a:r>
            <a:r>
              <a:rPr lang="en-US" sz="3000" b="1" dirty="0"/>
              <a:t>method overloading</a:t>
            </a:r>
            <a:endParaRPr 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5E9D-E5BF-18A2-8EFC-120776EF815B}"/>
              </a:ext>
            </a:extLst>
          </p:cNvPr>
          <p:cNvSpPr>
            <a:spLocks noGrp="1"/>
          </p:cNvSpPr>
          <p:nvPr>
            <p:ph type="title"/>
          </p:nvPr>
        </p:nvSpPr>
        <p:spPr/>
        <p:txBody>
          <a:bodyPr>
            <a:normAutofit/>
          </a:bodyPr>
          <a:lstStyle/>
          <a:p>
            <a:r>
              <a:rPr lang="en-US" altLang="zh-CN" dirty="0"/>
              <a:t>Valid Overloading Example</a:t>
            </a:r>
            <a:endParaRPr lang="zh-CN" altLang="en-US" dirty="0"/>
          </a:p>
        </p:txBody>
      </p:sp>
      <p:sp>
        <p:nvSpPr>
          <p:cNvPr id="3" name="Content Placeholder 2">
            <a:extLst>
              <a:ext uri="{FF2B5EF4-FFF2-40B4-BE49-F238E27FC236}">
                <a16:creationId xmlns:a16="http://schemas.microsoft.com/office/drawing/2014/main" id="{56C84269-67CC-C9DF-02C1-845A45B8B394}"/>
              </a:ext>
            </a:extLst>
          </p:cNvPr>
          <p:cNvSpPr>
            <a:spLocks noGrp="1"/>
          </p:cNvSpPr>
          <p:nvPr>
            <p:ph idx="1"/>
          </p:nvPr>
        </p:nvSpPr>
        <p:spPr/>
        <p:txBody>
          <a:bodyPr>
            <a:normAutofit fontScale="85000" lnSpcReduction="10000"/>
          </a:bodyPr>
          <a:lstStyle/>
          <a:p>
            <a:r>
              <a:rPr lang="en-US" altLang="zh-CN" dirty="0"/>
              <a:t>For add to be overloaded correctly, it would need to have different parameter types or a different number of parameters. Here’s how you could correctly overload add:</a:t>
            </a:r>
          </a:p>
          <a:p>
            <a:endParaRPr lang="en-US" altLang="zh-CN" dirty="0"/>
          </a:p>
          <a:p>
            <a:r>
              <a:rPr lang="en-US" altLang="zh-CN" dirty="0"/>
              <a:t>void add(int a, int b) { /* implementation */ }</a:t>
            </a:r>
          </a:p>
          <a:p>
            <a:endParaRPr lang="en-US" altLang="zh-CN" dirty="0"/>
          </a:p>
          <a:p>
            <a:r>
              <a:rPr lang="en-US" altLang="zh-CN" dirty="0"/>
              <a:t>void add(int a, int b, int c) { /* implementation */ }  // Different number of parameters</a:t>
            </a:r>
          </a:p>
          <a:p>
            <a:endParaRPr lang="en-US" altLang="zh-CN" dirty="0"/>
          </a:p>
          <a:p>
            <a:r>
              <a:rPr lang="en-US" altLang="zh-CN" dirty="0"/>
              <a:t>void add(double a, double b) { /* implementation */ }  // Different parameter types</a:t>
            </a:r>
            <a:endParaRPr lang="zh-CN" altLang="en-US" dirty="0"/>
          </a:p>
        </p:txBody>
      </p:sp>
    </p:spTree>
    <p:extLst>
      <p:ext uri="{BB962C8B-B14F-4D97-AF65-F5344CB8AC3E}">
        <p14:creationId xmlns:p14="http://schemas.microsoft.com/office/powerpoint/2010/main" val="376435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 Compile time polymorphism</a:t>
            </a:r>
          </a:p>
        </p:txBody>
      </p:sp>
      <p:sp>
        <p:nvSpPr>
          <p:cNvPr id="3" name="Content Placeholder 2"/>
          <p:cNvSpPr>
            <a:spLocks noGrp="1"/>
          </p:cNvSpPr>
          <p:nvPr>
            <p:ph idx="1"/>
          </p:nvPr>
        </p:nvSpPr>
        <p:spPr/>
        <p:txBody>
          <a:bodyPr>
            <a:normAutofit/>
          </a:bodyPr>
          <a:lstStyle/>
          <a:p>
            <a:pPr algn="just"/>
            <a:r>
              <a:rPr lang="en-US" sz="3000" b="1" dirty="0"/>
              <a:t>Overloading</a:t>
            </a:r>
          </a:p>
          <a:p>
            <a:pPr lvl="1" algn="just"/>
            <a:r>
              <a:rPr lang="en-US" sz="3000" dirty="0"/>
              <a:t>Function Overloading (</a:t>
            </a:r>
            <a:r>
              <a:rPr lang="en-US" sz="3000" u="sng" dirty="0"/>
              <a:t>ALREADY DISCUSSED</a:t>
            </a:r>
            <a:r>
              <a:rPr lang="en-US" sz="3000" dirty="0"/>
              <a:t>)</a:t>
            </a:r>
          </a:p>
          <a:p>
            <a:pPr lvl="1" algn="just"/>
            <a:r>
              <a:rPr lang="en-US" sz="3000" dirty="0"/>
              <a:t>Constructor Overloading (</a:t>
            </a:r>
            <a:r>
              <a:rPr lang="en-US" sz="3000" u="sng" dirty="0"/>
              <a:t>ALREADY DISCUSSED</a:t>
            </a:r>
            <a:r>
              <a:rPr lang="en-US" sz="3000" dirty="0"/>
              <a:t>)</a:t>
            </a:r>
          </a:p>
          <a:p>
            <a:pPr lvl="1" algn="just"/>
            <a:r>
              <a:rPr lang="en-US" sz="3000" dirty="0"/>
              <a:t>Operator Overloading (</a:t>
            </a:r>
            <a:r>
              <a:rPr lang="en-US" sz="3000" u="sng" dirty="0"/>
              <a:t>NOT SUPPORTED IN JAVA</a:t>
            </a:r>
            <a:r>
              <a:rPr lang="en-US" sz="3000" dirty="0"/>
              <a:t>)</a:t>
            </a:r>
          </a:p>
          <a:p>
            <a:endParaRPr lang="en-US"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 Run time polymorphism</a:t>
            </a:r>
          </a:p>
        </p:txBody>
      </p:sp>
      <p:sp>
        <p:nvSpPr>
          <p:cNvPr id="3" name="Content Placeholder 2"/>
          <p:cNvSpPr>
            <a:spLocks noGrp="1"/>
          </p:cNvSpPr>
          <p:nvPr>
            <p:ph idx="1"/>
          </p:nvPr>
        </p:nvSpPr>
        <p:spPr/>
        <p:txBody>
          <a:bodyPr>
            <a:normAutofit/>
          </a:bodyPr>
          <a:lstStyle/>
          <a:p>
            <a:r>
              <a:rPr lang="en-US" sz="3000" dirty="0"/>
              <a:t>This refers to the entity which changes its form depending on circumstances at runtime. This concept can be adopted as analogous to a chameleon changing its color at the sight of an approaching object.</a:t>
            </a:r>
          </a:p>
          <a:p>
            <a:pPr algn="just"/>
            <a:r>
              <a:rPr lang="en-US" sz="3000" dirty="0"/>
              <a:t>Method Overriding uses runtime Polymorphism.</a:t>
            </a:r>
          </a:p>
          <a:p>
            <a:pPr algn="just"/>
            <a:r>
              <a:rPr lang="en-US" sz="3000" dirty="0"/>
              <a:t>It is also called Late Binding.</a:t>
            </a:r>
          </a:p>
          <a:p>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433" y="2777066"/>
            <a:ext cx="9601196" cy="1303867"/>
          </a:xfrm>
        </p:spPr>
        <p:txBody>
          <a:bodyPr>
            <a:normAutofit fontScale="90000"/>
          </a:bodyPr>
          <a:lstStyle/>
          <a:p>
            <a:r>
              <a:rPr lang="en-US" altLang="en-US" dirty="0"/>
              <a:t>Do you remember a </a:t>
            </a:r>
            <a:r>
              <a:rPr lang="en-US" altLang="en-US" b="1" dirty="0"/>
              <a:t>take home question </a:t>
            </a:r>
            <a:r>
              <a:rPr lang="en-US" altLang="en-US" dirty="0"/>
              <a:t>that I assigned you – Anyone please answer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 Run time polymorphism</a:t>
            </a:r>
          </a:p>
        </p:txBody>
      </p:sp>
      <p:sp>
        <p:nvSpPr>
          <p:cNvPr id="3" name="Content Placeholder 2"/>
          <p:cNvSpPr>
            <a:spLocks noGrp="1"/>
          </p:cNvSpPr>
          <p:nvPr>
            <p:ph idx="1"/>
          </p:nvPr>
        </p:nvSpPr>
        <p:spPr/>
        <p:txBody>
          <a:bodyPr>
            <a:normAutofit/>
          </a:bodyPr>
          <a:lstStyle/>
          <a:p>
            <a:pPr algn="just"/>
            <a:r>
              <a:rPr lang="en-US" sz="3000" dirty="0"/>
              <a:t>Runtime Polymorphism is done using virtual and inheritance.</a:t>
            </a:r>
          </a:p>
          <a:p>
            <a:pPr algn="just"/>
            <a:r>
              <a:rPr lang="en-US" sz="3000" dirty="0"/>
              <a:t>When overriding a method, the behavior of the method is changed for the derived class.</a:t>
            </a:r>
          </a:p>
          <a:p>
            <a:endParaRPr lang="en-US" sz="3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Overriding</a:t>
            </a:r>
            <a:endParaRPr lang="en-US" dirty="0"/>
          </a:p>
        </p:txBody>
      </p:sp>
      <p:sp>
        <p:nvSpPr>
          <p:cNvPr id="3" name="Content Placeholder 2"/>
          <p:cNvSpPr>
            <a:spLocks noGrp="1"/>
          </p:cNvSpPr>
          <p:nvPr>
            <p:ph idx="1"/>
          </p:nvPr>
        </p:nvSpPr>
        <p:spPr>
          <a:xfrm>
            <a:off x="1240693" y="2392809"/>
            <a:ext cx="9601196" cy="3318936"/>
          </a:xfrm>
        </p:spPr>
        <p:txBody>
          <a:bodyPr>
            <a:noAutofit/>
          </a:bodyPr>
          <a:lstStyle/>
          <a:p>
            <a:pPr>
              <a:lnSpc>
                <a:spcPct val="90000"/>
              </a:lnSpc>
            </a:pPr>
            <a:r>
              <a:rPr lang="en-US" altLang="en-US" sz="3000" dirty="0"/>
              <a:t>A class may need to override the default behavior provided by its base class</a:t>
            </a:r>
          </a:p>
          <a:p>
            <a:pPr>
              <a:lnSpc>
                <a:spcPct val="90000"/>
              </a:lnSpc>
            </a:pPr>
            <a:r>
              <a:rPr lang="en-US" altLang="en-US" sz="3000" dirty="0"/>
              <a:t>Reasons for overriding</a:t>
            </a:r>
          </a:p>
          <a:p>
            <a:pPr lvl="1">
              <a:lnSpc>
                <a:spcPct val="90000"/>
              </a:lnSpc>
            </a:pPr>
            <a:r>
              <a:rPr lang="en-US" altLang="en-US" sz="3000" dirty="0"/>
              <a:t>Provide behavior specific to a derived class</a:t>
            </a:r>
          </a:p>
          <a:p>
            <a:pPr lvl="1">
              <a:lnSpc>
                <a:spcPct val="90000"/>
              </a:lnSpc>
            </a:pPr>
            <a:r>
              <a:rPr lang="en-US" altLang="en-US" sz="3000" dirty="0"/>
              <a:t>Extend the default behavior</a:t>
            </a:r>
          </a:p>
          <a:p>
            <a:pPr lvl="1">
              <a:lnSpc>
                <a:spcPct val="90000"/>
              </a:lnSpc>
            </a:pPr>
            <a:r>
              <a:rPr lang="en-US" altLang="en-US" sz="3000" dirty="0"/>
              <a:t>Restrict the default behavior</a:t>
            </a:r>
          </a:p>
          <a:p>
            <a:pPr lvl="1">
              <a:lnSpc>
                <a:spcPct val="90000"/>
              </a:lnSpc>
            </a:pPr>
            <a:r>
              <a:rPr lang="en-US" altLang="en-US" sz="3000" dirty="0"/>
              <a:t>Improve performance</a:t>
            </a:r>
          </a:p>
          <a:p>
            <a:endParaRPr lang="en-US" sz="3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Function/Method Overriding</a:t>
            </a:r>
          </a:p>
        </p:txBody>
      </p:sp>
      <p:sp>
        <p:nvSpPr>
          <p:cNvPr id="3" name="Content Placeholder 2"/>
          <p:cNvSpPr>
            <a:spLocks noGrp="1"/>
          </p:cNvSpPr>
          <p:nvPr>
            <p:ph idx="1"/>
          </p:nvPr>
        </p:nvSpPr>
        <p:spPr/>
        <p:txBody>
          <a:bodyPr>
            <a:normAutofit/>
          </a:bodyPr>
          <a:lstStyle/>
          <a:p>
            <a:endParaRPr lang="en-US" sz="3000" dirty="0"/>
          </a:p>
          <a:p>
            <a:r>
              <a:rPr lang="en-US" sz="3000" dirty="0"/>
              <a:t>Define any method in both base class and derived class with same name, same parameters or signature, this concept is known as </a:t>
            </a:r>
            <a:r>
              <a:rPr lang="en-US" sz="3000" b="1" dirty="0"/>
              <a:t>method overriding</a:t>
            </a:r>
            <a:endParaRPr lang="en-US" sz="3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90990"/>
            <a:ext cx="9601196" cy="1303867"/>
          </a:xfrm>
        </p:spPr>
        <p:txBody>
          <a:bodyPr/>
          <a:lstStyle/>
          <a:p>
            <a:r>
              <a:rPr lang="en-US" altLang="en-US" dirty="0"/>
              <a:t>Example – Specific Behavior</a:t>
            </a:r>
            <a:endParaRPr lang="en-US" dirty="0"/>
          </a:p>
        </p:txBody>
      </p:sp>
      <p:sp>
        <p:nvSpPr>
          <p:cNvPr id="4" name="Rectangle 4"/>
          <p:cNvSpPr>
            <a:spLocks noChangeArrowheads="1"/>
          </p:cNvSpPr>
          <p:nvPr/>
        </p:nvSpPr>
        <p:spPr bwMode="auto">
          <a:xfrm>
            <a:off x="5032716" y="1413857"/>
            <a:ext cx="1524000" cy="762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dirty="0"/>
              <a:t>color</a:t>
            </a:r>
          </a:p>
          <a:p>
            <a:r>
              <a:rPr lang="en-US" altLang="en-US" sz="2400" b="1" dirty="0"/>
              <a:t>vertices</a:t>
            </a:r>
          </a:p>
        </p:txBody>
      </p:sp>
      <p:sp>
        <p:nvSpPr>
          <p:cNvPr id="5" name="Rectangle 5"/>
          <p:cNvSpPr>
            <a:spLocks noChangeArrowheads="1"/>
          </p:cNvSpPr>
          <p:nvPr/>
        </p:nvSpPr>
        <p:spPr bwMode="auto">
          <a:xfrm>
            <a:off x="5032716" y="2175857"/>
            <a:ext cx="1524000" cy="1143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dirty="0"/>
              <a:t>draw</a:t>
            </a:r>
          </a:p>
          <a:p>
            <a:r>
              <a:rPr lang="en-US" altLang="en-US" sz="2400" b="1" dirty="0"/>
              <a:t>move</a:t>
            </a:r>
          </a:p>
          <a:p>
            <a:r>
              <a:rPr lang="en-US" altLang="en-US" sz="2400" b="1" dirty="0" err="1"/>
              <a:t>setColor</a:t>
            </a:r>
            <a:endParaRPr lang="en-US" altLang="en-US" sz="2400" b="1" dirty="0"/>
          </a:p>
        </p:txBody>
      </p:sp>
      <p:sp>
        <p:nvSpPr>
          <p:cNvPr id="6" name="Rectangle 6"/>
          <p:cNvSpPr>
            <a:spLocks noChangeArrowheads="1"/>
          </p:cNvSpPr>
          <p:nvPr/>
        </p:nvSpPr>
        <p:spPr bwMode="auto">
          <a:xfrm>
            <a:off x="1756116" y="4690457"/>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a:t>Circle</a:t>
            </a:r>
          </a:p>
        </p:txBody>
      </p:sp>
      <p:sp>
        <p:nvSpPr>
          <p:cNvPr id="7" name="Rectangle 7"/>
          <p:cNvSpPr>
            <a:spLocks noChangeArrowheads="1"/>
          </p:cNvSpPr>
          <p:nvPr/>
        </p:nvSpPr>
        <p:spPr bwMode="auto">
          <a:xfrm>
            <a:off x="1756116" y="5071457"/>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radius</a:t>
            </a:r>
          </a:p>
        </p:txBody>
      </p:sp>
      <p:sp>
        <p:nvSpPr>
          <p:cNvPr id="8" name="Rectangle 8"/>
          <p:cNvSpPr>
            <a:spLocks noChangeArrowheads="1"/>
          </p:cNvSpPr>
          <p:nvPr/>
        </p:nvSpPr>
        <p:spPr bwMode="auto">
          <a:xfrm>
            <a:off x="1756116" y="5452457"/>
            <a:ext cx="2286000" cy="762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draw</a:t>
            </a:r>
          </a:p>
          <a:p>
            <a:r>
              <a:rPr lang="en-US" altLang="en-US" sz="2400" b="1"/>
              <a:t>computeArea</a:t>
            </a:r>
          </a:p>
        </p:txBody>
      </p:sp>
      <p:sp>
        <p:nvSpPr>
          <p:cNvPr id="9" name="Line 9"/>
          <p:cNvSpPr>
            <a:spLocks noChangeShapeType="1"/>
          </p:cNvSpPr>
          <p:nvPr/>
        </p:nvSpPr>
        <p:spPr bwMode="auto">
          <a:xfrm flipH="1" flipV="1">
            <a:off x="5794716" y="3318857"/>
            <a:ext cx="0" cy="175260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0" name="Rectangle 10"/>
          <p:cNvSpPr>
            <a:spLocks noChangeArrowheads="1"/>
          </p:cNvSpPr>
          <p:nvPr/>
        </p:nvSpPr>
        <p:spPr bwMode="auto">
          <a:xfrm>
            <a:off x="4727916" y="5071457"/>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a:t>Line</a:t>
            </a:r>
          </a:p>
        </p:txBody>
      </p:sp>
      <p:sp>
        <p:nvSpPr>
          <p:cNvPr id="11" name="Rectangle 11"/>
          <p:cNvSpPr>
            <a:spLocks noChangeArrowheads="1"/>
          </p:cNvSpPr>
          <p:nvPr/>
        </p:nvSpPr>
        <p:spPr bwMode="auto">
          <a:xfrm>
            <a:off x="4727916" y="5452457"/>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length</a:t>
            </a:r>
          </a:p>
        </p:txBody>
      </p:sp>
      <p:sp>
        <p:nvSpPr>
          <p:cNvPr id="12" name="Rectangle 12"/>
          <p:cNvSpPr>
            <a:spLocks noChangeArrowheads="1"/>
          </p:cNvSpPr>
          <p:nvPr/>
        </p:nvSpPr>
        <p:spPr bwMode="auto">
          <a:xfrm>
            <a:off x="4724791" y="5795357"/>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draw</a:t>
            </a:r>
          </a:p>
        </p:txBody>
      </p:sp>
      <p:sp>
        <p:nvSpPr>
          <p:cNvPr id="13" name="Rectangle 13"/>
          <p:cNvSpPr>
            <a:spLocks noChangeArrowheads="1"/>
          </p:cNvSpPr>
          <p:nvPr/>
        </p:nvSpPr>
        <p:spPr bwMode="auto">
          <a:xfrm>
            <a:off x="7623516" y="4538057"/>
            <a:ext cx="2286000" cy="4572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dirty="0"/>
              <a:t>Triangle</a:t>
            </a:r>
          </a:p>
        </p:txBody>
      </p:sp>
      <p:sp>
        <p:nvSpPr>
          <p:cNvPr id="14" name="Rectangle 14"/>
          <p:cNvSpPr>
            <a:spLocks noChangeArrowheads="1"/>
          </p:cNvSpPr>
          <p:nvPr/>
        </p:nvSpPr>
        <p:spPr bwMode="auto">
          <a:xfrm>
            <a:off x="7623516" y="4995257"/>
            <a:ext cx="2286000" cy="4572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angle</a:t>
            </a:r>
          </a:p>
        </p:txBody>
      </p:sp>
      <p:sp>
        <p:nvSpPr>
          <p:cNvPr id="15" name="Rectangle 15"/>
          <p:cNvSpPr>
            <a:spLocks noChangeArrowheads="1"/>
          </p:cNvSpPr>
          <p:nvPr/>
        </p:nvSpPr>
        <p:spPr bwMode="auto">
          <a:xfrm>
            <a:off x="7623516" y="5452457"/>
            <a:ext cx="2286000" cy="762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dirty="0"/>
              <a:t>draw</a:t>
            </a:r>
          </a:p>
          <a:p>
            <a:r>
              <a:rPr lang="en-US" altLang="en-US" sz="2400" b="1" dirty="0" err="1"/>
              <a:t>computeArea</a:t>
            </a:r>
            <a:endParaRPr lang="en-US" altLang="en-US" sz="2400" b="1" dirty="0"/>
          </a:p>
        </p:txBody>
      </p:sp>
      <p:sp>
        <p:nvSpPr>
          <p:cNvPr id="16" name="Line 16"/>
          <p:cNvSpPr>
            <a:spLocks noChangeShapeType="1"/>
          </p:cNvSpPr>
          <p:nvPr/>
        </p:nvSpPr>
        <p:spPr bwMode="auto">
          <a:xfrm flipV="1">
            <a:off x="4042116" y="3318857"/>
            <a:ext cx="990600" cy="137160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7" name="Line 17"/>
          <p:cNvSpPr>
            <a:spLocks noChangeShapeType="1"/>
          </p:cNvSpPr>
          <p:nvPr/>
        </p:nvSpPr>
        <p:spPr bwMode="auto">
          <a:xfrm flipH="1" flipV="1">
            <a:off x="6556716" y="3318857"/>
            <a:ext cx="1066800" cy="121920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 Improve Performance</a:t>
            </a:r>
            <a:endParaRPr lang="en-US" dirty="0"/>
          </a:p>
        </p:txBody>
      </p:sp>
      <p:sp>
        <p:nvSpPr>
          <p:cNvPr id="3" name="Content Placeholder 2"/>
          <p:cNvSpPr>
            <a:spLocks noGrp="1"/>
          </p:cNvSpPr>
          <p:nvPr>
            <p:ph idx="1"/>
          </p:nvPr>
        </p:nvSpPr>
        <p:spPr>
          <a:xfrm>
            <a:off x="1295401" y="2556932"/>
            <a:ext cx="6553197" cy="1025853"/>
          </a:xfrm>
        </p:spPr>
        <p:txBody>
          <a:bodyPr/>
          <a:lstStyle/>
          <a:p>
            <a:r>
              <a:rPr lang="en-US" altLang="en-US" dirty="0"/>
              <a:t>Class Circle overrides </a:t>
            </a:r>
            <a:r>
              <a:rPr lang="en-US" altLang="en-US" i="1" dirty="0"/>
              <a:t>rotate</a:t>
            </a:r>
            <a:r>
              <a:rPr lang="en-US" altLang="en-US" dirty="0"/>
              <a:t> operation of class Shape with a Null operation.</a:t>
            </a:r>
          </a:p>
          <a:p>
            <a:endParaRPr lang="en-US" dirty="0"/>
          </a:p>
        </p:txBody>
      </p:sp>
      <p:sp>
        <p:nvSpPr>
          <p:cNvPr id="8" name="Rectangle 4"/>
          <p:cNvSpPr>
            <a:spLocks noChangeArrowheads="1"/>
          </p:cNvSpPr>
          <p:nvPr/>
        </p:nvSpPr>
        <p:spPr bwMode="auto">
          <a:xfrm>
            <a:off x="8915397" y="1904999"/>
            <a:ext cx="1524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i="1"/>
              <a:t>Shape</a:t>
            </a:r>
          </a:p>
        </p:txBody>
      </p:sp>
      <p:sp>
        <p:nvSpPr>
          <p:cNvPr id="9" name="Rectangle 5"/>
          <p:cNvSpPr>
            <a:spLocks noChangeArrowheads="1"/>
          </p:cNvSpPr>
          <p:nvPr/>
        </p:nvSpPr>
        <p:spPr bwMode="auto">
          <a:xfrm>
            <a:off x="8915397" y="2285999"/>
            <a:ext cx="1524000" cy="762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color</a:t>
            </a:r>
          </a:p>
          <a:p>
            <a:r>
              <a:rPr lang="en-US" altLang="en-US" sz="2400" b="1"/>
              <a:t>coord</a:t>
            </a:r>
          </a:p>
        </p:txBody>
      </p:sp>
      <p:sp>
        <p:nvSpPr>
          <p:cNvPr id="10" name="Rectangle 6"/>
          <p:cNvSpPr>
            <a:spLocks noChangeArrowheads="1"/>
          </p:cNvSpPr>
          <p:nvPr/>
        </p:nvSpPr>
        <p:spPr bwMode="auto">
          <a:xfrm>
            <a:off x="8915397" y="3047999"/>
            <a:ext cx="1524000" cy="1143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draw</a:t>
            </a:r>
          </a:p>
          <a:p>
            <a:r>
              <a:rPr lang="en-US" altLang="en-US" sz="2400" b="1"/>
              <a:t>rotate</a:t>
            </a:r>
          </a:p>
          <a:p>
            <a:r>
              <a:rPr lang="en-US" altLang="en-US" sz="2400" b="1"/>
              <a:t>setColor</a:t>
            </a:r>
          </a:p>
        </p:txBody>
      </p:sp>
      <p:sp>
        <p:nvSpPr>
          <p:cNvPr id="11" name="Rectangle 7"/>
          <p:cNvSpPr>
            <a:spLocks noChangeArrowheads="1"/>
          </p:cNvSpPr>
          <p:nvPr/>
        </p:nvSpPr>
        <p:spPr bwMode="auto">
          <a:xfrm>
            <a:off x="8610597" y="5257799"/>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a:t>Circle</a:t>
            </a:r>
          </a:p>
        </p:txBody>
      </p:sp>
      <p:sp>
        <p:nvSpPr>
          <p:cNvPr id="12" name="Rectangle 8"/>
          <p:cNvSpPr>
            <a:spLocks noChangeArrowheads="1"/>
          </p:cNvSpPr>
          <p:nvPr/>
        </p:nvSpPr>
        <p:spPr bwMode="auto">
          <a:xfrm>
            <a:off x="8610597" y="5638799"/>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radius</a:t>
            </a:r>
          </a:p>
        </p:txBody>
      </p:sp>
      <p:sp>
        <p:nvSpPr>
          <p:cNvPr id="13" name="Rectangle 9"/>
          <p:cNvSpPr>
            <a:spLocks noChangeArrowheads="1"/>
          </p:cNvSpPr>
          <p:nvPr/>
        </p:nvSpPr>
        <p:spPr bwMode="auto">
          <a:xfrm>
            <a:off x="8610597" y="6019799"/>
            <a:ext cx="2286000" cy="762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draw</a:t>
            </a:r>
          </a:p>
          <a:p>
            <a:r>
              <a:rPr lang="en-US" altLang="en-US" sz="2400" b="1"/>
              <a:t>rotate</a:t>
            </a:r>
          </a:p>
        </p:txBody>
      </p:sp>
      <p:sp>
        <p:nvSpPr>
          <p:cNvPr id="14" name="Line 10"/>
          <p:cNvSpPr>
            <a:spLocks noChangeShapeType="1"/>
          </p:cNvSpPr>
          <p:nvPr/>
        </p:nvSpPr>
        <p:spPr bwMode="auto">
          <a:xfrm flipH="1" flipV="1">
            <a:off x="9677397" y="4190999"/>
            <a:ext cx="0" cy="106680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(Overloading)</a:t>
            </a:r>
          </a:p>
        </p:txBody>
      </p:sp>
      <p:pic>
        <p:nvPicPr>
          <p:cNvPr id="7" name="Picture 6"/>
          <p:cNvPicPr>
            <a:picLocks noChangeAspect="1"/>
          </p:cNvPicPr>
          <p:nvPr/>
        </p:nvPicPr>
        <p:blipFill>
          <a:blip r:embed="rId2"/>
          <a:stretch>
            <a:fillRect/>
          </a:stretch>
        </p:blipFill>
        <p:spPr>
          <a:xfrm>
            <a:off x="6714431" y="2457190"/>
            <a:ext cx="3867150" cy="2143125"/>
          </a:xfrm>
          <a:prstGeom prst="rect">
            <a:avLst/>
          </a:prstGeom>
        </p:spPr>
      </p:pic>
      <p:pic>
        <p:nvPicPr>
          <p:cNvPr id="8" name="Picture 7"/>
          <p:cNvPicPr>
            <a:picLocks noChangeAspect="1"/>
          </p:cNvPicPr>
          <p:nvPr/>
        </p:nvPicPr>
        <p:blipFill>
          <a:blip r:embed="rId3"/>
          <a:stretch>
            <a:fillRect/>
          </a:stretch>
        </p:blipFill>
        <p:spPr>
          <a:xfrm>
            <a:off x="1668953" y="2598506"/>
            <a:ext cx="3600450" cy="3409950"/>
          </a:xfrm>
          <a:prstGeom prst="rect">
            <a:avLst/>
          </a:prstGeom>
        </p:spPr>
      </p:pic>
      <p:pic>
        <p:nvPicPr>
          <p:cNvPr id="10" name="Picture 9"/>
          <p:cNvPicPr>
            <a:picLocks noChangeAspect="1"/>
          </p:cNvPicPr>
          <p:nvPr/>
        </p:nvPicPr>
        <p:blipFill>
          <a:blip r:embed="rId4"/>
          <a:stretch>
            <a:fillRect/>
          </a:stretch>
        </p:blipFill>
        <p:spPr>
          <a:xfrm>
            <a:off x="6928743" y="4894031"/>
            <a:ext cx="3438525" cy="11144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(Overriding)</a:t>
            </a:r>
          </a:p>
        </p:txBody>
      </p:sp>
      <p:pic>
        <p:nvPicPr>
          <p:cNvPr id="3" name="Picture 2"/>
          <p:cNvPicPr>
            <a:picLocks noChangeAspect="1"/>
          </p:cNvPicPr>
          <p:nvPr/>
        </p:nvPicPr>
        <p:blipFill>
          <a:blip r:embed="rId2"/>
          <a:stretch>
            <a:fillRect/>
          </a:stretch>
        </p:blipFill>
        <p:spPr>
          <a:xfrm>
            <a:off x="1414030" y="2590021"/>
            <a:ext cx="2941839" cy="2139922"/>
          </a:xfrm>
          <a:prstGeom prst="rect">
            <a:avLst/>
          </a:prstGeom>
        </p:spPr>
      </p:pic>
      <p:pic>
        <p:nvPicPr>
          <p:cNvPr id="4" name="Picture 3"/>
          <p:cNvPicPr>
            <a:picLocks noChangeAspect="1"/>
          </p:cNvPicPr>
          <p:nvPr/>
        </p:nvPicPr>
        <p:blipFill>
          <a:blip r:embed="rId3"/>
          <a:stretch>
            <a:fillRect/>
          </a:stretch>
        </p:blipFill>
        <p:spPr>
          <a:xfrm>
            <a:off x="4674524" y="2590019"/>
            <a:ext cx="3089564" cy="2139924"/>
          </a:xfrm>
          <a:prstGeom prst="rect">
            <a:avLst/>
          </a:prstGeom>
        </p:spPr>
      </p:pic>
      <p:pic>
        <p:nvPicPr>
          <p:cNvPr id="5" name="Picture 4"/>
          <p:cNvPicPr>
            <a:picLocks noChangeAspect="1"/>
          </p:cNvPicPr>
          <p:nvPr/>
        </p:nvPicPr>
        <p:blipFill>
          <a:blip r:embed="rId4"/>
          <a:stretch>
            <a:fillRect/>
          </a:stretch>
        </p:blipFill>
        <p:spPr>
          <a:xfrm>
            <a:off x="8075379" y="2590019"/>
            <a:ext cx="2980547" cy="2139923"/>
          </a:xfrm>
          <a:prstGeom prst="rect">
            <a:avLst/>
          </a:prstGeom>
        </p:spPr>
      </p:pic>
      <p:pic>
        <p:nvPicPr>
          <p:cNvPr id="9" name="Picture 8"/>
          <p:cNvPicPr>
            <a:picLocks noChangeAspect="1"/>
          </p:cNvPicPr>
          <p:nvPr/>
        </p:nvPicPr>
        <p:blipFill>
          <a:blip r:embed="rId5"/>
          <a:stretch>
            <a:fillRect/>
          </a:stretch>
        </p:blipFill>
        <p:spPr>
          <a:xfrm>
            <a:off x="3773369" y="4895850"/>
            <a:ext cx="4410075" cy="128881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824C90-939C-D501-225B-B145D667D06F}"/>
              </a:ext>
            </a:extLst>
          </p:cNvPr>
          <p:cNvSpPr txBox="1"/>
          <p:nvPr/>
        </p:nvSpPr>
        <p:spPr>
          <a:xfrm>
            <a:off x="8401540" y="3153623"/>
            <a:ext cx="3040183" cy="2308324"/>
          </a:xfrm>
          <a:prstGeom prst="rect">
            <a:avLst/>
          </a:prstGeom>
          <a:noFill/>
        </p:spPr>
        <p:txBody>
          <a:bodyPr wrap="square">
            <a:spAutoFit/>
          </a:bodyPr>
          <a:lstStyle/>
          <a:p>
            <a:pPr algn="just"/>
            <a:endParaRPr lang="en-US" altLang="zh-CN" dirty="0"/>
          </a:p>
          <a:p>
            <a:pPr algn="just"/>
            <a:r>
              <a:rPr lang="en-US" altLang="zh-CN" b="1" dirty="0">
                <a:solidFill>
                  <a:srgbClr val="FF0000"/>
                </a:solidFill>
              </a:rPr>
              <a:t>The example implementation is incomplete, you should create main() to create objects and call method and see how they are working differently.</a:t>
            </a:r>
          </a:p>
        </p:txBody>
      </p:sp>
      <p:pic>
        <p:nvPicPr>
          <p:cNvPr id="3" name="Picture 2">
            <a:extLst>
              <a:ext uri="{FF2B5EF4-FFF2-40B4-BE49-F238E27FC236}">
                <a16:creationId xmlns:a16="http://schemas.microsoft.com/office/drawing/2014/main" id="{5C80514E-E228-D034-899F-38A0828BFA9E}"/>
              </a:ext>
            </a:extLst>
          </p:cNvPr>
          <p:cNvPicPr>
            <a:picLocks noChangeAspect="1"/>
          </p:cNvPicPr>
          <p:nvPr/>
        </p:nvPicPr>
        <p:blipFill>
          <a:blip r:embed="rId2"/>
          <a:stretch>
            <a:fillRect/>
          </a:stretch>
        </p:blipFill>
        <p:spPr>
          <a:xfrm>
            <a:off x="421641" y="453291"/>
            <a:ext cx="7801317" cy="6291385"/>
          </a:xfrm>
          <a:prstGeom prst="rect">
            <a:avLst/>
          </a:prstGeom>
        </p:spPr>
      </p:pic>
    </p:spTree>
    <p:extLst>
      <p:ext uri="{BB962C8B-B14F-4D97-AF65-F5344CB8AC3E}">
        <p14:creationId xmlns:p14="http://schemas.microsoft.com/office/powerpoint/2010/main" val="4043859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ED1D-D2EF-5BBC-4DD3-AAC10BDA249C}"/>
              </a:ext>
            </a:extLst>
          </p:cNvPr>
          <p:cNvSpPr>
            <a:spLocks noGrp="1"/>
          </p:cNvSpPr>
          <p:nvPr>
            <p:ph type="title"/>
          </p:nvPr>
        </p:nvSpPr>
        <p:spPr/>
        <p:txBody>
          <a:bodyPr>
            <a:normAutofit fontScale="90000"/>
          </a:bodyPr>
          <a:lstStyle/>
          <a:p>
            <a:br>
              <a:rPr lang="en-US" altLang="zh-CN" dirty="0"/>
            </a:br>
            <a:r>
              <a:rPr lang="en-US" altLang="zh-CN" dirty="0"/>
              <a:t>E-Commerce Scenario (Abstract Classes, Polymorphism, final methods)</a:t>
            </a:r>
            <a:br>
              <a:rPr lang="en-US" altLang="zh-CN" dirty="0"/>
            </a:br>
            <a:endParaRPr lang="zh-CN" altLang="en-US" dirty="0"/>
          </a:p>
        </p:txBody>
      </p:sp>
      <p:sp>
        <p:nvSpPr>
          <p:cNvPr id="3" name="Content Placeholder 2">
            <a:extLst>
              <a:ext uri="{FF2B5EF4-FFF2-40B4-BE49-F238E27FC236}">
                <a16:creationId xmlns:a16="http://schemas.microsoft.com/office/drawing/2014/main" id="{9355E144-E574-5320-9488-113C5FFB5A93}"/>
              </a:ext>
            </a:extLst>
          </p:cNvPr>
          <p:cNvSpPr>
            <a:spLocks noGrp="1"/>
          </p:cNvSpPr>
          <p:nvPr>
            <p:ph idx="1"/>
          </p:nvPr>
        </p:nvSpPr>
        <p:spPr/>
        <p:txBody>
          <a:bodyPr>
            <a:normAutofit/>
          </a:bodyPr>
          <a:lstStyle/>
          <a:p>
            <a:r>
              <a:rPr lang="en-US" altLang="zh-CN" dirty="0"/>
              <a:t>Problem: Design an abstract class Product that has subclasses Electronics and Clothing. Implement a </a:t>
            </a:r>
            <a:r>
              <a:rPr lang="en-US" altLang="zh-CN" b="1" dirty="0" err="1">
                <a:highlight>
                  <a:srgbClr val="FFFF00"/>
                </a:highlight>
              </a:rPr>
              <a:t>calculateDiscount</a:t>
            </a:r>
            <a:r>
              <a:rPr lang="en-US" altLang="zh-CN" dirty="0"/>
              <a:t> method that provides a different discount calculation for each type of product.</a:t>
            </a:r>
          </a:p>
          <a:p>
            <a:r>
              <a:rPr lang="en-US" altLang="zh-CN" dirty="0"/>
              <a:t>Requirements:</a:t>
            </a:r>
          </a:p>
          <a:p>
            <a:r>
              <a:rPr lang="en-US" altLang="zh-CN" dirty="0"/>
              <a:t>Product should have an abstract </a:t>
            </a:r>
            <a:r>
              <a:rPr lang="en-US" altLang="zh-CN" dirty="0" err="1"/>
              <a:t>calculateDiscount</a:t>
            </a:r>
            <a:r>
              <a:rPr lang="en-US" altLang="zh-CN" dirty="0"/>
              <a:t> method.</a:t>
            </a:r>
          </a:p>
          <a:p>
            <a:r>
              <a:rPr lang="en-US" altLang="zh-CN" dirty="0"/>
              <a:t>Use a final method to display the product's base price.</a:t>
            </a:r>
          </a:p>
          <a:p>
            <a:r>
              <a:rPr lang="en-US" altLang="zh-CN" dirty="0"/>
              <a:t>Override </a:t>
            </a:r>
            <a:r>
              <a:rPr lang="en-US" altLang="zh-CN" dirty="0" err="1"/>
              <a:t>calculateDiscount</a:t>
            </a:r>
            <a:r>
              <a:rPr lang="en-US" altLang="zh-CN" dirty="0"/>
              <a:t> in subclasses to calculate discounts.</a:t>
            </a:r>
            <a:endParaRPr lang="zh-CN" altLang="en-US" dirty="0"/>
          </a:p>
        </p:txBody>
      </p:sp>
    </p:spTree>
    <p:extLst>
      <p:ext uri="{BB962C8B-B14F-4D97-AF65-F5344CB8AC3E}">
        <p14:creationId xmlns:p14="http://schemas.microsoft.com/office/powerpoint/2010/main" val="2536011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824C90-939C-D501-225B-B145D667D06F}"/>
              </a:ext>
            </a:extLst>
          </p:cNvPr>
          <p:cNvSpPr txBox="1"/>
          <p:nvPr/>
        </p:nvSpPr>
        <p:spPr>
          <a:xfrm>
            <a:off x="7526216" y="2481499"/>
            <a:ext cx="3546230" cy="3416320"/>
          </a:xfrm>
          <a:prstGeom prst="rect">
            <a:avLst/>
          </a:prstGeom>
          <a:noFill/>
        </p:spPr>
        <p:txBody>
          <a:bodyPr wrap="square">
            <a:spAutoFit/>
          </a:bodyPr>
          <a:lstStyle/>
          <a:p>
            <a:pPr algn="just"/>
            <a:r>
              <a:rPr lang="en-US" altLang="zh-CN" dirty="0"/>
              <a:t>Problem: Design an abstract class Product that has subclasses Electronics and Clothing. Implement a </a:t>
            </a:r>
            <a:r>
              <a:rPr lang="en-US" altLang="zh-CN" b="1" dirty="0" err="1">
                <a:highlight>
                  <a:srgbClr val="FFFF00"/>
                </a:highlight>
              </a:rPr>
              <a:t>calculateDiscount</a:t>
            </a:r>
            <a:r>
              <a:rPr lang="en-US" altLang="zh-CN" dirty="0"/>
              <a:t> method that provides a different discount calculation for each type of product.</a:t>
            </a:r>
          </a:p>
          <a:p>
            <a:pPr algn="just"/>
            <a:endParaRPr lang="en-US" altLang="zh-CN" dirty="0"/>
          </a:p>
          <a:p>
            <a:pPr algn="just"/>
            <a:r>
              <a:rPr lang="en-US" altLang="zh-CN" b="1" dirty="0">
                <a:solidFill>
                  <a:srgbClr val="FF0000"/>
                </a:solidFill>
              </a:rPr>
              <a:t>The example implementation is incomplete, you should create main() to create objects and call </a:t>
            </a:r>
            <a:r>
              <a:rPr lang="en-US" altLang="zh-CN" b="1" dirty="0" err="1">
                <a:solidFill>
                  <a:srgbClr val="FF0000"/>
                </a:solidFill>
              </a:rPr>
              <a:t>calculateDiscount</a:t>
            </a:r>
            <a:r>
              <a:rPr lang="en-US" altLang="zh-CN" b="1" dirty="0">
                <a:solidFill>
                  <a:srgbClr val="FF0000"/>
                </a:solidFill>
              </a:rPr>
              <a:t>() and see how it working differently.</a:t>
            </a:r>
          </a:p>
        </p:txBody>
      </p:sp>
      <p:pic>
        <p:nvPicPr>
          <p:cNvPr id="7" name="Picture 6">
            <a:extLst>
              <a:ext uri="{FF2B5EF4-FFF2-40B4-BE49-F238E27FC236}">
                <a16:creationId xmlns:a16="http://schemas.microsoft.com/office/drawing/2014/main" id="{232F46E1-7CE8-212E-54F6-72C12EE79681}"/>
              </a:ext>
            </a:extLst>
          </p:cNvPr>
          <p:cNvPicPr>
            <a:picLocks noChangeAspect="1"/>
          </p:cNvPicPr>
          <p:nvPr/>
        </p:nvPicPr>
        <p:blipFill>
          <a:blip r:embed="rId2"/>
          <a:stretch>
            <a:fillRect/>
          </a:stretch>
        </p:blipFill>
        <p:spPr>
          <a:xfrm>
            <a:off x="1119554" y="0"/>
            <a:ext cx="5318056" cy="6473108"/>
          </a:xfrm>
          <a:prstGeom prst="rect">
            <a:avLst/>
          </a:prstGeom>
        </p:spPr>
      </p:pic>
      <p:pic>
        <p:nvPicPr>
          <p:cNvPr id="9" name="Picture 8">
            <a:extLst>
              <a:ext uri="{FF2B5EF4-FFF2-40B4-BE49-F238E27FC236}">
                <a16:creationId xmlns:a16="http://schemas.microsoft.com/office/drawing/2014/main" id="{C5E67DA6-D0E0-6719-DABF-E234FEB0CCD5}"/>
              </a:ext>
            </a:extLst>
          </p:cNvPr>
          <p:cNvPicPr>
            <a:picLocks noChangeAspect="1"/>
          </p:cNvPicPr>
          <p:nvPr/>
        </p:nvPicPr>
        <p:blipFill>
          <a:blip r:embed="rId3"/>
          <a:stretch>
            <a:fillRect/>
          </a:stretch>
        </p:blipFill>
        <p:spPr>
          <a:xfrm>
            <a:off x="926096" y="-85969"/>
            <a:ext cx="6213285" cy="6858000"/>
          </a:xfrm>
          <a:prstGeom prst="rect">
            <a:avLst/>
          </a:prstGeom>
        </p:spPr>
      </p:pic>
    </p:spTree>
    <p:extLst>
      <p:ext uri="{BB962C8B-B14F-4D97-AF65-F5344CB8AC3E}">
        <p14:creationId xmlns:p14="http://schemas.microsoft.com/office/powerpoint/2010/main" val="66831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A074151-D06C-FE78-B373-9AC72DF41863}"/>
              </a:ext>
            </a:extLst>
          </p:cNvPr>
          <p:cNvSpPr>
            <a:spLocks noGrp="1" noChangeArrowheads="1"/>
          </p:cNvSpPr>
          <p:nvPr>
            <p:ph idx="1"/>
          </p:nvPr>
        </p:nvSpPr>
        <p:spPr bwMode="auto">
          <a:xfrm>
            <a:off x="928078" y="920621"/>
            <a:ext cx="986496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rPr>
              <a:t>1. Shape as a Concrete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panose="020B0604020202020204" pitchFamily="34" charset="0"/>
              </a:rPr>
              <a:t>If </a:t>
            </a:r>
            <a:r>
              <a:rPr kumimoji="0" lang="zh-CN" altLang="zh-CN" sz="1600" b="0" i="0" u="none" strike="noStrike" cap="none" normalizeH="0" baseline="0" dirty="0">
                <a:ln>
                  <a:noFill/>
                </a:ln>
                <a:solidFill>
                  <a:schemeClr val="tx1"/>
                </a:solidFill>
                <a:effectLst/>
                <a:latin typeface="Arial Unicode MS"/>
              </a:rPr>
              <a:t>Shape</a:t>
            </a:r>
            <a:r>
              <a:rPr kumimoji="0" lang="zh-CN" altLang="zh-CN" sz="1600" b="0" i="0" u="none" strike="noStrike" cap="none" normalizeH="0" baseline="0" dirty="0">
                <a:ln>
                  <a:noFill/>
                </a:ln>
                <a:solidFill>
                  <a:schemeClr val="tx1"/>
                </a:solidFill>
                <a:effectLst/>
              </a:rPr>
              <a:t> is a </a:t>
            </a:r>
            <a:r>
              <a:rPr kumimoji="0" lang="zh-CN" altLang="zh-CN" sz="1600" b="1" i="0" u="none" strike="noStrike" cap="none" normalizeH="0" baseline="0" dirty="0">
                <a:ln>
                  <a:noFill/>
                </a:ln>
                <a:solidFill>
                  <a:schemeClr val="tx1"/>
                </a:solidFill>
                <a:effectLst/>
                <a:latin typeface="Arial" panose="020B0604020202020204" pitchFamily="34" charset="0"/>
              </a:rPr>
              <a:t>concrete class</a:t>
            </a:r>
            <a:r>
              <a:rPr kumimoji="0" lang="zh-CN" altLang="zh-CN" sz="1600" b="0" i="0" u="none" strike="noStrike" cap="none" normalizeH="0" baseline="0" dirty="0">
                <a:ln>
                  <a:noFill/>
                </a:ln>
                <a:solidFill>
                  <a:schemeClr val="tx1"/>
                </a:solidFill>
                <a:effectLst/>
                <a:latin typeface="Arial" panose="020B0604020202020204" pitchFamily="34" charset="0"/>
              </a:rPr>
              <a:t> (not declared with the </a:t>
            </a:r>
            <a:r>
              <a:rPr kumimoji="0" lang="zh-CN" altLang="zh-CN" sz="1600" b="0" i="0" u="none" strike="noStrike" cap="none" normalizeH="0" baseline="0" dirty="0">
                <a:ln>
                  <a:noFill/>
                </a:ln>
                <a:solidFill>
                  <a:schemeClr val="tx1"/>
                </a:solidFill>
                <a:effectLst/>
                <a:latin typeface="Arial Unicode MS"/>
              </a:rPr>
              <a:t>abstract</a:t>
            </a:r>
            <a:r>
              <a:rPr kumimoji="0" lang="zh-CN" altLang="zh-CN" sz="1600" b="0" i="0" u="none" strike="noStrike" cap="none" normalizeH="0" baseline="0" dirty="0">
                <a:ln>
                  <a:noFill/>
                </a:ln>
                <a:solidFill>
                  <a:schemeClr val="tx1"/>
                </a:solidFill>
                <a:effectLst/>
              </a:rPr>
              <a:t> keyword), it can be instantiated directly. However, if it doesn't have any methods, it serves primarily as a base class for further specialization.</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rPr>
              <a:t>2. Inheritance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Inheritance</a:t>
            </a:r>
            <a:r>
              <a:rPr kumimoji="0" lang="zh-CN" altLang="zh-CN" sz="1600" b="0" i="0" u="none" strike="noStrike" cap="none" normalizeH="0" baseline="0" dirty="0">
                <a:ln>
                  <a:noFill/>
                </a:ln>
                <a:solidFill>
                  <a:schemeClr val="tx1"/>
                </a:solidFill>
                <a:effectLst/>
                <a:latin typeface="Arial" panose="020B0604020202020204" pitchFamily="34" charset="0"/>
              </a:rPr>
              <a:t> allows you to create subclasses (like </a:t>
            </a:r>
            <a:r>
              <a:rPr kumimoji="0" lang="zh-CN" altLang="zh-CN" sz="1600" b="0" i="0" u="none" strike="noStrike" cap="none" normalizeH="0" baseline="0" dirty="0">
                <a:ln>
                  <a:noFill/>
                </a:ln>
                <a:solidFill>
                  <a:schemeClr val="tx1"/>
                </a:solidFill>
                <a:effectLst/>
                <a:latin typeface="Arial Unicode MS"/>
              </a:rPr>
              <a:t>Rectangle</a:t>
            </a:r>
            <a:r>
              <a:rPr kumimoji="0" lang="zh-CN" altLang="zh-CN" sz="1600" b="0" i="0" u="none" strike="noStrike" cap="none" normalizeH="0" baseline="0" dirty="0">
                <a:ln>
                  <a:noFill/>
                </a:ln>
                <a:solidFill>
                  <a:schemeClr val="tx1"/>
                </a:solidFill>
                <a:effectLst/>
              </a:rPr>
              <a:t> and </a:t>
            </a:r>
            <a:r>
              <a:rPr kumimoji="0" lang="zh-CN" altLang="zh-CN" sz="1600" b="0" i="0" u="none" strike="noStrike" cap="none" normalizeH="0" baseline="0" dirty="0">
                <a:ln>
                  <a:noFill/>
                </a:ln>
                <a:solidFill>
                  <a:schemeClr val="tx1"/>
                </a:solidFill>
                <a:effectLst/>
                <a:latin typeface="Arial Unicode MS"/>
              </a:rPr>
              <a:t>Circle</a:t>
            </a:r>
            <a:r>
              <a:rPr kumimoji="0" lang="zh-CN" altLang="zh-CN" sz="1600" b="0" i="0" u="none" strike="noStrike" cap="none" normalizeH="0" baseline="0" dirty="0">
                <a:ln>
                  <a:noFill/>
                </a:ln>
                <a:solidFill>
                  <a:schemeClr val="tx1"/>
                </a:solidFill>
                <a:effectLst/>
              </a:rPr>
              <a:t>) that can extend the functionality of the </a:t>
            </a:r>
            <a:r>
              <a:rPr kumimoji="0" lang="zh-CN" altLang="zh-CN" sz="1600" b="0" i="0" u="none" strike="noStrike" cap="none" normalizeH="0" baseline="0" dirty="0">
                <a:ln>
                  <a:noFill/>
                </a:ln>
                <a:solidFill>
                  <a:schemeClr val="tx1"/>
                </a:solidFill>
                <a:effectLst/>
                <a:latin typeface="Arial Unicode MS"/>
              </a:rPr>
              <a:t>Shape</a:t>
            </a:r>
            <a:r>
              <a:rPr kumimoji="0" lang="zh-CN" altLang="zh-CN" sz="1600" b="0" i="0" u="none" strike="noStrike" cap="none" normalizeH="0" baseline="0" dirty="0">
                <a:ln>
                  <a:noFill/>
                </a:ln>
                <a:solidFill>
                  <a:schemeClr val="tx1"/>
                </a:solidFill>
                <a:effectLst/>
              </a:rPr>
              <a:t> class. Even if </a:t>
            </a:r>
            <a:r>
              <a:rPr kumimoji="0" lang="zh-CN" altLang="zh-CN" sz="1600" b="0" i="0" u="none" strike="noStrike" cap="none" normalizeH="0" baseline="0" dirty="0">
                <a:ln>
                  <a:noFill/>
                </a:ln>
                <a:solidFill>
                  <a:schemeClr val="tx1"/>
                </a:solidFill>
                <a:effectLst/>
                <a:latin typeface="Arial Unicode MS"/>
              </a:rPr>
              <a:t>Shape</a:t>
            </a:r>
            <a:r>
              <a:rPr kumimoji="0" lang="zh-CN" altLang="zh-CN" sz="1600" b="0" i="0" u="none" strike="noStrike" cap="none" normalizeH="0" baseline="0" dirty="0">
                <a:ln>
                  <a:noFill/>
                </a:ln>
                <a:solidFill>
                  <a:schemeClr val="tx1"/>
                </a:solidFill>
                <a:effectLst/>
              </a:rPr>
              <a:t> does not have any methods or properties, it can still be a valid superclass.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rPr>
              <a:t>3. Polymorphism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panose="020B0604020202020204" pitchFamily="34" charset="0"/>
              </a:rPr>
              <a:t>If </a:t>
            </a:r>
            <a:r>
              <a:rPr kumimoji="0" lang="zh-CN" altLang="zh-CN" sz="1600" b="0" i="0" u="none" strike="noStrike" cap="none" normalizeH="0" baseline="0" dirty="0">
                <a:ln>
                  <a:noFill/>
                </a:ln>
                <a:solidFill>
                  <a:schemeClr val="tx1"/>
                </a:solidFill>
                <a:effectLst/>
                <a:latin typeface="Arial Unicode MS"/>
              </a:rPr>
              <a:t>Rectangle</a:t>
            </a:r>
            <a:r>
              <a:rPr kumimoji="0" lang="zh-CN" altLang="zh-CN" sz="1600" b="0" i="0" u="none" strike="noStrike" cap="none" normalizeH="0" baseline="0" dirty="0">
                <a:ln>
                  <a:noFill/>
                </a:ln>
                <a:solidFill>
                  <a:schemeClr val="tx1"/>
                </a:solidFill>
                <a:effectLst/>
              </a:rPr>
              <a:t> and </a:t>
            </a:r>
            <a:r>
              <a:rPr kumimoji="0" lang="zh-CN" altLang="zh-CN" sz="1600" b="0" i="0" u="none" strike="noStrike" cap="none" normalizeH="0" baseline="0" dirty="0">
                <a:ln>
                  <a:noFill/>
                </a:ln>
                <a:solidFill>
                  <a:schemeClr val="tx1"/>
                </a:solidFill>
                <a:effectLst/>
                <a:latin typeface="Arial Unicode MS"/>
              </a:rPr>
              <a:t>Circle</a:t>
            </a:r>
            <a:r>
              <a:rPr kumimoji="0" lang="zh-CN" altLang="zh-CN" sz="1600" b="0" i="0" u="none" strike="noStrike" cap="none" normalizeH="0" baseline="0" dirty="0">
                <a:ln>
                  <a:noFill/>
                </a:ln>
                <a:solidFill>
                  <a:schemeClr val="tx1"/>
                </a:solidFill>
                <a:effectLst/>
              </a:rPr>
              <a:t> are both subclasses of </a:t>
            </a:r>
            <a:r>
              <a:rPr kumimoji="0" lang="zh-CN" altLang="zh-CN" sz="1600" b="0" i="0" u="none" strike="noStrike" cap="none" normalizeH="0" baseline="0" dirty="0">
                <a:ln>
                  <a:noFill/>
                </a:ln>
                <a:solidFill>
                  <a:schemeClr val="tx1"/>
                </a:solidFill>
                <a:effectLst/>
                <a:latin typeface="Arial Unicode MS"/>
              </a:rPr>
              <a:t>Shape</a:t>
            </a:r>
            <a:r>
              <a:rPr kumimoji="0" lang="zh-CN" altLang="zh-CN" sz="1600" b="0" i="0" u="none" strike="noStrike" cap="none" normalizeH="0" baseline="0" dirty="0">
                <a:ln>
                  <a:noFill/>
                </a:ln>
                <a:solidFill>
                  <a:schemeClr val="tx1"/>
                </a:solidFill>
                <a:effectLst/>
              </a:rPr>
              <a:t>, you can reference them using a </a:t>
            </a:r>
            <a:r>
              <a:rPr kumimoji="0" lang="zh-CN" altLang="zh-CN" sz="1600" b="0" i="0" u="none" strike="noStrike" cap="none" normalizeH="0" baseline="0" dirty="0">
                <a:ln>
                  <a:noFill/>
                </a:ln>
                <a:solidFill>
                  <a:schemeClr val="tx1"/>
                </a:solidFill>
                <a:effectLst/>
                <a:latin typeface="Arial Unicode MS"/>
              </a:rPr>
              <a:t>Shape</a:t>
            </a:r>
            <a:r>
              <a:rPr kumimoji="0" lang="zh-CN" altLang="zh-CN" sz="1600" b="0" i="0" u="none" strike="noStrike" cap="none" normalizeH="0" baseline="0" dirty="0">
                <a:ln>
                  <a:noFill/>
                </a:ln>
                <a:solidFill>
                  <a:schemeClr val="tx1"/>
                </a:solidFill>
                <a:effectLst/>
              </a:rPr>
              <a:t> ty</a:t>
            </a:r>
            <a:r>
              <a:rPr kumimoji="0" lang="en-US" altLang="zh-CN" sz="1600" b="0" i="0" u="none" strike="noStrike" cap="none" normalizeH="0" baseline="0" dirty="0">
                <a:ln>
                  <a:noFill/>
                </a:ln>
                <a:solidFill>
                  <a:schemeClr val="tx1"/>
                </a:solidFill>
                <a:effectLst/>
              </a:rPr>
              <a:t>pe</a:t>
            </a:r>
            <a:endParaRPr kumimoji="0" lang="zh-CN"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Unicode MS"/>
              </a:rPr>
              <a:t>Shape r1 = new Rectangle(); </a:t>
            </a:r>
            <a:endParaRPr lang="en-US" altLang="zh-CN" sz="160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Unicode MS"/>
              </a:rPr>
              <a:t>Shape c1 = new Circle(); </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rPr>
              <a:t>This is an example of polymorphism, where a superclass reference (in this case, </a:t>
            </a:r>
            <a:r>
              <a:rPr kumimoji="0" lang="zh-CN" altLang="zh-CN" sz="1600" b="0" i="0" u="none" strike="noStrike" cap="none" normalizeH="0" baseline="0" dirty="0">
                <a:ln>
                  <a:noFill/>
                </a:ln>
                <a:solidFill>
                  <a:schemeClr val="tx1"/>
                </a:solidFill>
                <a:effectLst/>
                <a:latin typeface="Arial Unicode MS"/>
              </a:rPr>
              <a:t>Shape</a:t>
            </a:r>
            <a:r>
              <a:rPr kumimoji="0" lang="zh-CN" altLang="zh-CN" sz="1600" b="0" i="0" u="none" strike="noStrike" cap="none" normalizeH="0" baseline="0" dirty="0">
                <a:ln>
                  <a:noFill/>
                </a:ln>
                <a:solidFill>
                  <a:schemeClr val="tx1"/>
                </a:solidFill>
                <a:effectLst/>
              </a:rPr>
              <a:t>) can point to subclass objects (</a:t>
            </a:r>
            <a:r>
              <a:rPr kumimoji="0" lang="zh-CN" altLang="zh-CN" sz="1600" b="0" i="0" u="none" strike="noStrike" cap="none" normalizeH="0" baseline="0" dirty="0">
                <a:ln>
                  <a:noFill/>
                </a:ln>
                <a:solidFill>
                  <a:schemeClr val="tx1"/>
                </a:solidFill>
                <a:effectLst/>
                <a:latin typeface="Arial Unicode MS"/>
              </a:rPr>
              <a:t>Rectangle</a:t>
            </a:r>
            <a:r>
              <a:rPr kumimoji="0" lang="zh-CN" altLang="zh-CN" sz="1600" b="0" i="0" u="none" strike="noStrike" cap="none" normalizeH="0" baseline="0" dirty="0">
                <a:ln>
                  <a:noFill/>
                </a:ln>
                <a:solidFill>
                  <a:schemeClr val="tx1"/>
                </a:solidFill>
                <a:effectLst/>
              </a:rPr>
              <a:t> and </a:t>
            </a:r>
            <a:r>
              <a:rPr kumimoji="0" lang="zh-CN" altLang="zh-CN" sz="1600" b="0" i="0" u="none" strike="noStrike" cap="none" normalizeH="0" baseline="0" dirty="0">
                <a:ln>
                  <a:noFill/>
                </a:ln>
                <a:solidFill>
                  <a:schemeClr val="tx1"/>
                </a:solidFill>
                <a:effectLst/>
                <a:latin typeface="Arial Unicode MS"/>
              </a:rPr>
              <a:t>Circle</a:t>
            </a:r>
            <a:r>
              <a:rPr kumimoji="0" lang="zh-CN" altLang="zh-CN" sz="1600" b="0" i="0" u="none" strike="noStrike" cap="none" normalizeH="0" baseline="0" dirty="0">
                <a:ln>
                  <a:noFill/>
                </a:ln>
                <a:solidFill>
                  <a:schemeClr val="tx1"/>
                </a:solidFill>
                <a:effectLst/>
              </a:rPr>
              <a:t>). This allows you to treat different shapes uniformly through their shared superclass reference.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rPr>
              <a:t>4. No Abstract Methods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panose="020B0604020202020204" pitchFamily="34" charset="0"/>
              </a:rPr>
              <a:t>You don't need to have abstract methods in a class for it to be useful in an inheritance hierarchy. The class can still provide a common interface for its subclasses.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panose="020B0604020202020204" pitchFamily="34" charset="0"/>
              </a:rPr>
              <a:t>Concrete methods can be added later to </a:t>
            </a:r>
            <a:r>
              <a:rPr kumimoji="0" lang="zh-CN" altLang="zh-CN" sz="1600" b="0" i="0" u="none" strike="noStrike" cap="none" normalizeH="0" baseline="0" dirty="0">
                <a:ln>
                  <a:noFill/>
                </a:ln>
                <a:solidFill>
                  <a:schemeClr val="tx1"/>
                </a:solidFill>
                <a:effectLst/>
                <a:latin typeface="Arial Unicode MS"/>
              </a:rPr>
              <a:t>Shape</a:t>
            </a:r>
            <a:r>
              <a:rPr kumimoji="0" lang="zh-CN" altLang="zh-CN" sz="1600" b="0" i="0" u="none" strike="noStrike" cap="none" normalizeH="0" baseline="0" dirty="0">
                <a:ln>
                  <a:noFill/>
                </a:ln>
                <a:solidFill>
                  <a:schemeClr val="tx1"/>
                </a:solidFill>
                <a:effectLst/>
              </a:rPr>
              <a:t>, and if you do, all subclasses can inherit these methods.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53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186" y="2537394"/>
            <a:ext cx="9601196" cy="1303867"/>
          </a:xfrm>
        </p:spPr>
        <p:txBody>
          <a:bodyPr/>
          <a:lstStyle/>
          <a:p>
            <a:r>
              <a:rPr lang="en-US" dirty="0"/>
              <a:t>Static and FINAL Keywords </a:t>
            </a:r>
          </a:p>
        </p:txBody>
      </p:sp>
      <p:sp>
        <p:nvSpPr>
          <p:cNvPr id="7" name="TextBox 6">
            <a:extLst>
              <a:ext uri="{FF2B5EF4-FFF2-40B4-BE49-F238E27FC236}">
                <a16:creationId xmlns:a16="http://schemas.microsoft.com/office/drawing/2014/main" id="{57AA72B9-6A4A-85E9-75FE-448B29180621}"/>
              </a:ext>
            </a:extLst>
          </p:cNvPr>
          <p:cNvSpPr txBox="1"/>
          <p:nvPr/>
        </p:nvSpPr>
        <p:spPr>
          <a:xfrm>
            <a:off x="4007337" y="3656595"/>
            <a:ext cx="3909647" cy="1200329"/>
          </a:xfrm>
          <a:prstGeom prst="rect">
            <a:avLst/>
          </a:prstGeom>
          <a:noFill/>
        </p:spPr>
        <p:txBody>
          <a:bodyPr wrap="square">
            <a:spAutoFit/>
          </a:bodyPr>
          <a:lstStyle/>
          <a:p>
            <a:pPr algn="ctr"/>
            <a:r>
              <a:rPr lang="en-US" altLang="zh-CN" b="1" dirty="0">
                <a:highlight>
                  <a:srgbClr val="FFFF00"/>
                </a:highlight>
              </a:rPr>
              <a:t>The two really aren't similar (as of concepts) but for better understanding I am delivering lecture on both keywords together </a:t>
            </a:r>
            <a:endParaRPr lang="zh-CN" altLang="en-US" b="1" dirty="0">
              <a:highlight>
                <a:srgbClr val="FFFF00"/>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643" y="838519"/>
            <a:ext cx="9601196" cy="1303867"/>
          </a:xfrm>
        </p:spPr>
        <p:txBody>
          <a:bodyPr>
            <a:normAutofit/>
          </a:bodyPr>
          <a:lstStyle/>
          <a:p>
            <a:r>
              <a:rPr lang="en-US" sz="4800" dirty="0"/>
              <a:t>Static Members of a Class</a:t>
            </a:r>
          </a:p>
        </p:txBody>
      </p:sp>
      <p:sp>
        <p:nvSpPr>
          <p:cNvPr id="4" name="Rectangle 3"/>
          <p:cNvSpPr/>
          <p:nvPr/>
        </p:nvSpPr>
        <p:spPr>
          <a:xfrm>
            <a:off x="965348" y="2401120"/>
            <a:ext cx="10524226" cy="3785652"/>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Verdana" panose="020B0604030504040204" pitchFamily="34" charset="0"/>
              </a:rPr>
              <a:t>We can define class members static using</a:t>
            </a:r>
            <a:r>
              <a:rPr lang="en-US" sz="2400" b="1" dirty="0">
                <a:solidFill>
                  <a:srgbClr val="000000"/>
                </a:solidFill>
                <a:latin typeface="Verdana" panose="020B0604030504040204" pitchFamily="34" charset="0"/>
              </a:rPr>
              <a:t> static </a:t>
            </a:r>
            <a:r>
              <a:rPr lang="en-US" sz="2400" dirty="0">
                <a:solidFill>
                  <a:srgbClr val="000000"/>
                </a:solidFill>
                <a:latin typeface="Verdana" panose="020B0604030504040204" pitchFamily="34" charset="0"/>
              </a:rPr>
              <a:t>keyword.</a:t>
            </a:r>
          </a:p>
          <a:p>
            <a:pPr marL="285750" indent="-285750">
              <a:buFont typeface="Arial" panose="020B0604020202020204" pitchFamily="34" charset="0"/>
              <a:buChar char="•"/>
            </a:pPr>
            <a:endParaRPr lang="en-US" sz="2400" dirty="0">
              <a:solidFill>
                <a:srgbClr val="000000"/>
              </a:solidFill>
              <a:latin typeface="Verdana" panose="020B0604030504040204" pitchFamily="34" charset="0"/>
            </a:endParaRPr>
          </a:p>
          <a:p>
            <a:pPr marL="285750" indent="-285750">
              <a:buFont typeface="Arial" panose="020B0604020202020204" pitchFamily="34" charset="0"/>
              <a:buChar char="•"/>
            </a:pPr>
            <a:r>
              <a:rPr lang="en-US" sz="2400" dirty="0">
                <a:solidFill>
                  <a:srgbClr val="000000"/>
                </a:solidFill>
                <a:latin typeface="Verdana" panose="020B0604030504040204" pitchFamily="34" charset="0"/>
              </a:rPr>
              <a:t>When we declare a member of a class as static it means no matter how many objects of the class are created, there is only one copy of the static member.</a:t>
            </a:r>
          </a:p>
          <a:p>
            <a:pPr marL="285750" indent="-285750">
              <a:buFont typeface="Arial" panose="020B0604020202020204" pitchFamily="34" charset="0"/>
              <a:buChar char="•"/>
            </a:pPr>
            <a:endParaRPr lang="en-US" sz="2400" dirty="0">
              <a:solidFill>
                <a:srgbClr val="000000"/>
              </a:solidFill>
              <a:latin typeface="Verdana" panose="020B0604030504040204" pitchFamily="34" charset="0"/>
            </a:endParaRPr>
          </a:p>
          <a:p>
            <a:pPr marL="285750" indent="-285750">
              <a:buFont typeface="Arial" panose="020B0604020202020204" pitchFamily="34" charset="0"/>
              <a:buChar char="•"/>
            </a:pPr>
            <a:r>
              <a:rPr lang="en-US" sz="2400" dirty="0">
                <a:solidFill>
                  <a:srgbClr val="000000"/>
                </a:solidFill>
                <a:latin typeface="Verdana" panose="020B0604030504040204" pitchFamily="34" charset="0"/>
              </a:rPr>
              <a:t>A static member is shared by all objects of the class.</a:t>
            </a:r>
          </a:p>
          <a:p>
            <a:pPr marL="285750" indent="-285750">
              <a:buFont typeface="Arial" panose="020B0604020202020204" pitchFamily="34" charset="0"/>
              <a:buChar char="•"/>
            </a:pPr>
            <a:endParaRPr lang="en-US" sz="2400" dirty="0">
              <a:solidFill>
                <a:srgbClr val="000000"/>
              </a:solidFill>
              <a:latin typeface="Verdana" panose="020B0604030504040204" pitchFamily="34" charset="0"/>
            </a:endParaRPr>
          </a:p>
          <a:p>
            <a:pPr marL="285750" indent="-285750">
              <a:buFont typeface="Arial" panose="020B0604020202020204" pitchFamily="34" charset="0"/>
              <a:buChar char="•"/>
            </a:pPr>
            <a:r>
              <a:rPr lang="en-US" sz="2400" dirty="0">
                <a:solidFill>
                  <a:srgbClr val="000000"/>
                </a:solidFill>
                <a:latin typeface="Verdana" panose="020B0604030504040204" pitchFamily="34" charset="0"/>
              </a:rPr>
              <a:t>All static data is initialized to zero when the first object is created, if no other initialization is present.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3018A-425C-6BDA-789E-7CD7AA4A4ACC}"/>
              </a:ext>
            </a:extLst>
          </p:cNvPr>
          <p:cNvSpPr>
            <a:spLocks noGrp="1"/>
          </p:cNvSpPr>
          <p:nvPr>
            <p:ph idx="1"/>
          </p:nvPr>
        </p:nvSpPr>
        <p:spPr>
          <a:xfrm>
            <a:off x="1295401" y="906585"/>
            <a:ext cx="9591430" cy="4969283"/>
          </a:xfrm>
        </p:spPr>
        <p:txBody>
          <a:bodyPr>
            <a:normAutofit fontScale="85000" lnSpcReduction="20000"/>
          </a:bodyPr>
          <a:lstStyle/>
          <a:p>
            <a:r>
              <a:rPr lang="en-US" altLang="zh-CN" b="1" dirty="0"/>
              <a:t>The static keyword can be used in 4 scenarios</a:t>
            </a:r>
          </a:p>
          <a:p>
            <a:r>
              <a:rPr lang="en-US" altLang="zh-CN" dirty="0"/>
              <a:t>static variables</a:t>
            </a:r>
          </a:p>
          <a:p>
            <a:r>
              <a:rPr lang="en-US" altLang="zh-CN" dirty="0"/>
              <a:t>static methods</a:t>
            </a:r>
          </a:p>
          <a:p>
            <a:r>
              <a:rPr lang="en-US" altLang="zh-CN" dirty="0"/>
              <a:t>static blocks of code</a:t>
            </a:r>
          </a:p>
          <a:p>
            <a:r>
              <a:rPr lang="en-US" altLang="zh-CN" dirty="0"/>
              <a:t>static nested class – Not covered yet</a:t>
            </a:r>
          </a:p>
          <a:p>
            <a:pPr marL="0" indent="0">
              <a:buNone/>
            </a:pPr>
            <a:r>
              <a:rPr lang="en-US" altLang="zh-CN" dirty="0"/>
              <a:t>Let's look at static variables and static methods first.</a:t>
            </a:r>
          </a:p>
          <a:p>
            <a:r>
              <a:rPr lang="en-US" altLang="zh-CN" dirty="0"/>
              <a:t>Static variable</a:t>
            </a:r>
          </a:p>
          <a:p>
            <a:r>
              <a:rPr lang="en-US" altLang="zh-CN" dirty="0"/>
              <a:t>It is a variable which belongs to the class and not to object (instance).</a:t>
            </a:r>
          </a:p>
          <a:p>
            <a:r>
              <a:rPr lang="en-US" altLang="zh-CN" dirty="0"/>
              <a:t>Static variables are initialized only once, at the start of the execution. These variables will be initialized first, before the initialization of any instance variables.</a:t>
            </a:r>
          </a:p>
          <a:p>
            <a:r>
              <a:rPr lang="en-US" altLang="zh-CN" dirty="0"/>
              <a:t>A single copy to be shared by all instances of the class.</a:t>
            </a:r>
          </a:p>
          <a:p>
            <a:r>
              <a:rPr lang="en-US" altLang="zh-CN" dirty="0"/>
              <a:t>A static variable can be accessed directly by the class name and doesn’t need any object.</a:t>
            </a:r>
          </a:p>
          <a:p>
            <a:r>
              <a:rPr lang="en-US" altLang="zh-CN" dirty="0"/>
              <a:t>Syntax: </a:t>
            </a:r>
            <a:r>
              <a:rPr lang="en-US" altLang="zh-CN" dirty="0" err="1"/>
              <a:t>Class.variable</a:t>
            </a:r>
            <a:endParaRPr lang="zh-CN" altLang="en-US" dirty="0"/>
          </a:p>
        </p:txBody>
      </p:sp>
    </p:spTree>
    <p:extLst>
      <p:ext uri="{BB962C8B-B14F-4D97-AF65-F5344CB8AC3E}">
        <p14:creationId xmlns:p14="http://schemas.microsoft.com/office/powerpoint/2010/main" val="2095317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3018A-425C-6BDA-789E-7CD7AA4A4ACC}"/>
              </a:ext>
            </a:extLst>
          </p:cNvPr>
          <p:cNvSpPr>
            <a:spLocks noGrp="1"/>
          </p:cNvSpPr>
          <p:nvPr>
            <p:ph idx="1"/>
          </p:nvPr>
        </p:nvSpPr>
        <p:spPr>
          <a:xfrm>
            <a:off x="1295401" y="906585"/>
            <a:ext cx="9591430" cy="4969283"/>
          </a:xfrm>
        </p:spPr>
        <p:txBody>
          <a:bodyPr>
            <a:normAutofit/>
          </a:bodyPr>
          <a:lstStyle/>
          <a:p>
            <a:r>
              <a:rPr lang="en-US" altLang="zh-CN" dirty="0"/>
              <a:t>Static method</a:t>
            </a:r>
          </a:p>
          <a:p>
            <a:r>
              <a:rPr lang="en-US" altLang="zh-CN" dirty="0"/>
              <a:t>It is a method which belongs to the class and not to the object (instance).</a:t>
            </a:r>
          </a:p>
          <a:p>
            <a:r>
              <a:rPr lang="en-US" altLang="zh-CN" dirty="0"/>
              <a:t>A static method can access only static data. It can not access non-static data (instance variables) </a:t>
            </a:r>
            <a:r>
              <a:rPr lang="en-US" altLang="zh-CN" b="1" dirty="0"/>
              <a:t>unless it has/creates an instance of the class.</a:t>
            </a:r>
          </a:p>
          <a:p>
            <a:r>
              <a:rPr lang="en-US" altLang="zh-CN" dirty="0"/>
              <a:t>A static method can call only other static methods and can not call a non-static method from it unless it has/creates an instance of the class.</a:t>
            </a:r>
          </a:p>
          <a:p>
            <a:r>
              <a:rPr lang="en-US" altLang="zh-CN" dirty="0"/>
              <a:t>A static method can be accessed directly by the class name and doesn’t need any object.</a:t>
            </a:r>
          </a:p>
          <a:p>
            <a:r>
              <a:rPr lang="en-US" altLang="zh-CN" dirty="0"/>
              <a:t>Syntax: </a:t>
            </a:r>
            <a:r>
              <a:rPr lang="en-US" altLang="zh-CN" dirty="0" err="1"/>
              <a:t>Class.methodName</a:t>
            </a:r>
            <a:r>
              <a:rPr lang="en-US" altLang="zh-CN" dirty="0"/>
              <a:t>()</a:t>
            </a:r>
          </a:p>
          <a:p>
            <a:r>
              <a:rPr lang="en-US" altLang="zh-CN" dirty="0"/>
              <a:t>A static method cannot refer to this or super keywords in anyway.</a:t>
            </a:r>
          </a:p>
        </p:txBody>
      </p:sp>
    </p:spTree>
    <p:extLst>
      <p:ext uri="{BB962C8B-B14F-4D97-AF65-F5344CB8AC3E}">
        <p14:creationId xmlns:p14="http://schemas.microsoft.com/office/powerpoint/2010/main" val="2478614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3018A-425C-6BDA-789E-7CD7AA4A4ACC}"/>
              </a:ext>
            </a:extLst>
          </p:cNvPr>
          <p:cNvSpPr>
            <a:spLocks noGrp="1"/>
          </p:cNvSpPr>
          <p:nvPr>
            <p:ph idx="1"/>
          </p:nvPr>
        </p:nvSpPr>
        <p:spPr>
          <a:xfrm>
            <a:off x="1295401" y="906585"/>
            <a:ext cx="9591430" cy="4969283"/>
          </a:xfrm>
        </p:spPr>
        <p:txBody>
          <a:bodyPr>
            <a:normAutofit/>
          </a:bodyPr>
          <a:lstStyle/>
          <a:p>
            <a:r>
              <a:rPr lang="en-US" altLang="zh-CN" dirty="0"/>
              <a:t>Static class</a:t>
            </a:r>
          </a:p>
          <a:p>
            <a:r>
              <a:rPr lang="en-US" altLang="zh-CN" dirty="0"/>
              <a:t>Java also has "static nested classes” (for now out of coverage). A static nested class is just one which doesn't implicitly have a reference to an instance of the outer class.</a:t>
            </a:r>
          </a:p>
          <a:p>
            <a:r>
              <a:rPr lang="en-US" altLang="zh-CN" dirty="0"/>
              <a:t>Static nested classes can have instance methods and static methods.</a:t>
            </a:r>
          </a:p>
          <a:p>
            <a:r>
              <a:rPr lang="en-US" altLang="zh-CN" dirty="0"/>
              <a:t>There's no such thing as a top-level static class in Java.</a:t>
            </a:r>
          </a:p>
          <a:p>
            <a:endParaRPr lang="en-US" altLang="zh-CN" dirty="0"/>
          </a:p>
          <a:p>
            <a:r>
              <a:rPr lang="en-US" altLang="zh-CN" b="1" dirty="0"/>
              <a:t>Side note:</a:t>
            </a:r>
          </a:p>
          <a:p>
            <a:r>
              <a:rPr lang="en-US" altLang="zh-CN" b="1" dirty="0"/>
              <a:t>main method is static since it must be </a:t>
            </a:r>
            <a:r>
              <a:rPr lang="en-US" altLang="zh-CN" b="1" dirty="0" err="1"/>
              <a:t>be</a:t>
            </a:r>
            <a:r>
              <a:rPr lang="en-US" altLang="zh-CN" b="1" dirty="0"/>
              <a:t> accessible for an application to run before any instantiation takes place.</a:t>
            </a:r>
            <a:endParaRPr lang="zh-CN" altLang="en-US" b="1" dirty="0"/>
          </a:p>
        </p:txBody>
      </p:sp>
    </p:spTree>
    <p:extLst>
      <p:ext uri="{BB962C8B-B14F-4D97-AF65-F5344CB8AC3E}">
        <p14:creationId xmlns:p14="http://schemas.microsoft.com/office/powerpoint/2010/main" val="3936767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Example</a:t>
            </a:r>
          </a:p>
        </p:txBody>
      </p:sp>
      <p:pic>
        <p:nvPicPr>
          <p:cNvPr id="6" name="Picture 5"/>
          <p:cNvPicPr>
            <a:picLocks noChangeAspect="1"/>
          </p:cNvPicPr>
          <p:nvPr/>
        </p:nvPicPr>
        <p:blipFill>
          <a:blip r:embed="rId2"/>
          <a:stretch>
            <a:fillRect/>
          </a:stretch>
        </p:blipFill>
        <p:spPr>
          <a:xfrm>
            <a:off x="1990622" y="2422487"/>
            <a:ext cx="2552700" cy="3181350"/>
          </a:xfrm>
          <a:prstGeom prst="rect">
            <a:avLst/>
          </a:prstGeom>
        </p:spPr>
      </p:pic>
      <p:pic>
        <p:nvPicPr>
          <p:cNvPr id="7" name="Picture 6"/>
          <p:cNvPicPr>
            <a:picLocks noChangeAspect="1"/>
          </p:cNvPicPr>
          <p:nvPr/>
        </p:nvPicPr>
        <p:blipFill>
          <a:blip r:embed="rId3"/>
          <a:stretch>
            <a:fillRect/>
          </a:stretch>
        </p:blipFill>
        <p:spPr>
          <a:xfrm>
            <a:off x="5928984" y="2422487"/>
            <a:ext cx="4486275" cy="368453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Static Member Functions of a Class</a:t>
            </a:r>
          </a:p>
        </p:txBody>
      </p:sp>
      <p:sp>
        <p:nvSpPr>
          <p:cNvPr id="3" name="Content Placeholder 2"/>
          <p:cNvSpPr>
            <a:spLocks noGrp="1"/>
          </p:cNvSpPr>
          <p:nvPr>
            <p:ph idx="1"/>
          </p:nvPr>
        </p:nvSpPr>
        <p:spPr>
          <a:xfrm>
            <a:off x="1295401" y="2556931"/>
            <a:ext cx="9601196" cy="3669301"/>
          </a:xfrm>
        </p:spPr>
        <p:txBody>
          <a:bodyPr>
            <a:noAutofit/>
          </a:bodyPr>
          <a:lstStyle/>
          <a:p>
            <a:r>
              <a:rPr lang="en-US" dirty="0"/>
              <a:t>By declaring a function member as static, you make it independent of any particular object of the class</a:t>
            </a:r>
          </a:p>
          <a:p>
            <a:r>
              <a:rPr lang="en-US" dirty="0"/>
              <a:t>It can be called without an instance.</a:t>
            </a:r>
          </a:p>
          <a:p>
            <a:r>
              <a:rPr lang="en-US" dirty="0"/>
              <a:t>A static member function can be called even if no objects of the class exist and the </a:t>
            </a:r>
            <a:r>
              <a:rPr lang="en-US" b="1" dirty="0"/>
              <a:t>static</a:t>
            </a:r>
            <a:r>
              <a:rPr lang="en-US" dirty="0"/>
              <a:t> functions are accessed using only the class name and the scope resolution operator </a:t>
            </a:r>
            <a:r>
              <a:rPr lang="en-US" b="1" dirty="0"/>
              <a:t>::</a:t>
            </a:r>
          </a:p>
          <a:p>
            <a:r>
              <a:rPr lang="en-US" dirty="0"/>
              <a:t>A static member function can only access static data member, other static member functions and any other functions from outside the class.</a:t>
            </a:r>
          </a:p>
          <a:p>
            <a:endParaRPr lang="en-US" sz="2000" dirty="0"/>
          </a:p>
          <a:p>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t>Concept: A static member function can only access static data membe</a:t>
            </a:r>
            <a:r>
              <a:rPr lang="en-US" dirty="0"/>
              <a:t>r</a:t>
            </a:r>
          </a:p>
        </p:txBody>
      </p:sp>
      <p:pic>
        <p:nvPicPr>
          <p:cNvPr id="6" name="Picture 5"/>
          <p:cNvPicPr>
            <a:picLocks noChangeAspect="1"/>
          </p:cNvPicPr>
          <p:nvPr/>
        </p:nvPicPr>
        <p:blipFill>
          <a:blip r:embed="rId2"/>
          <a:stretch>
            <a:fillRect/>
          </a:stretch>
        </p:blipFill>
        <p:spPr>
          <a:xfrm>
            <a:off x="3893733" y="2749174"/>
            <a:ext cx="4105275" cy="31718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Concept: A static member function can only access other static member functions</a:t>
            </a:r>
          </a:p>
        </p:txBody>
      </p:sp>
      <p:pic>
        <p:nvPicPr>
          <p:cNvPr id="3" name="Picture 2"/>
          <p:cNvPicPr>
            <a:picLocks noChangeAspect="1"/>
          </p:cNvPicPr>
          <p:nvPr/>
        </p:nvPicPr>
        <p:blipFill>
          <a:blip r:embed="rId2"/>
          <a:stretch>
            <a:fillRect/>
          </a:stretch>
        </p:blipFill>
        <p:spPr>
          <a:xfrm>
            <a:off x="4010025" y="2507846"/>
            <a:ext cx="4171950" cy="364357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Concept: A static member function can be called even if no objects of the class exist</a:t>
            </a:r>
          </a:p>
        </p:txBody>
      </p:sp>
      <p:sp>
        <p:nvSpPr>
          <p:cNvPr id="3" name="Content Placeholder 2"/>
          <p:cNvSpPr>
            <a:spLocks noGrp="1"/>
          </p:cNvSpPr>
          <p:nvPr>
            <p:ph idx="1"/>
          </p:nvPr>
        </p:nvSpPr>
        <p:spPr/>
        <p:txBody>
          <a:bodyPr>
            <a:normAutofit/>
          </a:bodyPr>
          <a:lstStyle/>
          <a:p>
            <a:pPr lvl="2"/>
            <a:endParaRPr lang="en-US" sz="2400" dirty="0"/>
          </a:p>
          <a:p>
            <a:pPr lvl="2"/>
            <a:endParaRPr lang="en-US" sz="2400" dirty="0"/>
          </a:p>
          <a:p>
            <a:pPr marL="914400" lvl="2" indent="0">
              <a:buNone/>
            </a:pPr>
            <a:r>
              <a:rPr lang="en-US" sz="2400" dirty="0"/>
              <a:t>					[</a:t>
            </a:r>
            <a:r>
              <a:rPr lang="en-US" sz="2400" b="1" dirty="0"/>
              <a:t>class</a:t>
            </a:r>
            <a:r>
              <a:rPr lang="en-US" sz="2400" dirty="0"/>
              <a:t> name].[method name] </a:t>
            </a:r>
          </a:p>
          <a:p>
            <a:pPr marL="914400" lvl="2" indent="0">
              <a:buNone/>
            </a:pPr>
            <a:r>
              <a:rPr lang="en-US" sz="2400" dirty="0"/>
              <a:t>					 </a:t>
            </a:r>
            <a:r>
              <a:rPr lang="en-US" sz="2400" dirty="0" err="1"/>
              <a:t>Student.SetM</a:t>
            </a:r>
            <a:r>
              <a:rPr lang="en-US" sz="2400" dirty="0"/>
              <a:t>(10); </a:t>
            </a:r>
          </a:p>
          <a:p>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Recap – Inheritance</a:t>
            </a:r>
            <a:endParaRPr lang="en-US" dirty="0"/>
          </a:p>
        </p:txBody>
      </p:sp>
      <p:sp>
        <p:nvSpPr>
          <p:cNvPr id="3" name="Content Placeholder 2"/>
          <p:cNvSpPr>
            <a:spLocks noGrp="1"/>
          </p:cNvSpPr>
          <p:nvPr>
            <p:ph idx="1"/>
          </p:nvPr>
        </p:nvSpPr>
        <p:spPr/>
        <p:txBody>
          <a:bodyPr>
            <a:noAutofit/>
          </a:bodyPr>
          <a:lstStyle/>
          <a:p>
            <a:r>
              <a:rPr lang="en-US" altLang="en-US" sz="3000" dirty="0"/>
              <a:t>Derived class inherits all the characteristics of the base class</a:t>
            </a:r>
          </a:p>
          <a:p>
            <a:endParaRPr lang="en-US" altLang="en-US" sz="3000" dirty="0"/>
          </a:p>
          <a:p>
            <a:r>
              <a:rPr lang="en-US" altLang="en-US" sz="3000" dirty="0"/>
              <a:t>Besides inherited characteristics, derived class may have its own unique characteristics</a:t>
            </a:r>
          </a:p>
          <a:p>
            <a:endParaRPr lang="en-US" altLang="en-US" sz="3000" dirty="0"/>
          </a:p>
          <a:p>
            <a:r>
              <a:rPr lang="en-US" altLang="en-US" sz="3000" dirty="0"/>
              <a:t>Major benefit of inheritance is reuse</a:t>
            </a:r>
          </a:p>
          <a:p>
            <a:endParaRPr lang="en-US" sz="3000" dirty="0"/>
          </a:p>
        </p:txBody>
      </p:sp>
    </p:spTree>
    <p:extLst>
      <p:ext uri="{BB962C8B-B14F-4D97-AF65-F5344CB8AC3E}">
        <p14:creationId xmlns:p14="http://schemas.microsoft.com/office/powerpoint/2010/main" val="2644589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7D1523-336E-41C6-384A-E3A09293C130}"/>
              </a:ext>
            </a:extLst>
          </p:cNvPr>
          <p:cNvPicPr>
            <a:picLocks noChangeAspect="1"/>
          </p:cNvPicPr>
          <p:nvPr/>
        </p:nvPicPr>
        <p:blipFill>
          <a:blip r:embed="rId2"/>
          <a:stretch>
            <a:fillRect/>
          </a:stretch>
        </p:blipFill>
        <p:spPr>
          <a:xfrm>
            <a:off x="2333392" y="0"/>
            <a:ext cx="7381132" cy="6536608"/>
          </a:xfrm>
          <a:prstGeom prst="rect">
            <a:avLst/>
          </a:prstGeom>
        </p:spPr>
      </p:pic>
    </p:spTree>
    <p:extLst>
      <p:ext uri="{BB962C8B-B14F-4D97-AF65-F5344CB8AC3E}">
        <p14:creationId xmlns:p14="http://schemas.microsoft.com/office/powerpoint/2010/main" val="2010633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final KEYWORD</a:t>
            </a:r>
          </a:p>
        </p:txBody>
      </p:sp>
      <p:sp>
        <p:nvSpPr>
          <p:cNvPr id="3" name="Content Placeholder 2"/>
          <p:cNvSpPr>
            <a:spLocks noGrp="1"/>
          </p:cNvSpPr>
          <p:nvPr>
            <p:ph idx="1"/>
          </p:nvPr>
        </p:nvSpPr>
        <p:spPr>
          <a:xfrm>
            <a:off x="1295400" y="2556931"/>
            <a:ext cx="9864011" cy="3582611"/>
          </a:xfrm>
        </p:spPr>
        <p:txBody>
          <a:bodyPr>
            <a:noAutofit/>
          </a:bodyPr>
          <a:lstStyle/>
          <a:p>
            <a:r>
              <a:rPr lang="en-US" sz="2800" dirty="0"/>
              <a:t>Final(constant) is something that doesn't change. </a:t>
            </a:r>
          </a:p>
          <a:p>
            <a:r>
              <a:rPr lang="en-US" sz="2800" dirty="0"/>
              <a:t>In JAVA, we use the keyword final to make program elements constant. </a:t>
            </a:r>
          </a:p>
          <a:p>
            <a:r>
              <a:rPr lang="en-US" sz="2800" dirty="0"/>
              <a:t>If you make any variable as final, you cannot change the value of final variable(It will be constant)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final KEYWORD</a:t>
            </a:r>
          </a:p>
        </p:txBody>
      </p:sp>
      <p:sp>
        <p:nvSpPr>
          <p:cNvPr id="3" name="Content Placeholder 2"/>
          <p:cNvSpPr>
            <a:spLocks noGrp="1"/>
          </p:cNvSpPr>
          <p:nvPr>
            <p:ph idx="1"/>
          </p:nvPr>
        </p:nvSpPr>
        <p:spPr>
          <a:xfrm>
            <a:off x="1295400" y="2556931"/>
            <a:ext cx="9864011" cy="3582611"/>
          </a:xfrm>
        </p:spPr>
        <p:txBody>
          <a:bodyPr>
            <a:noAutofit/>
          </a:bodyPr>
          <a:lstStyle/>
          <a:p>
            <a:pPr algn="just"/>
            <a:r>
              <a:rPr lang="en-US" sz="2800" dirty="0"/>
              <a:t>final keyword is used in several different contexts to define an entity which cannot later be changed.</a:t>
            </a:r>
          </a:p>
          <a:p>
            <a:pPr algn="just"/>
            <a:r>
              <a:rPr lang="en-US" sz="2800" dirty="0"/>
              <a:t>A final class cannot be subclassed. This is done for reasons of security and efficiency. Accordingly, many of the Java standard library classes are final, for example </a:t>
            </a:r>
            <a:r>
              <a:rPr lang="en-US" sz="2800" dirty="0" err="1"/>
              <a:t>java.lang.System</a:t>
            </a:r>
            <a:r>
              <a:rPr lang="en-US" sz="2800" dirty="0"/>
              <a:t> and </a:t>
            </a:r>
            <a:r>
              <a:rPr lang="en-US" sz="2800" dirty="0" err="1"/>
              <a:t>java.lang.String</a:t>
            </a:r>
            <a:r>
              <a:rPr lang="en-US" sz="2800" dirty="0"/>
              <a:t>. All methods in a final class are implicitly final.</a:t>
            </a:r>
          </a:p>
        </p:txBody>
      </p:sp>
    </p:spTree>
    <p:extLst>
      <p:ext uri="{BB962C8B-B14F-4D97-AF65-F5344CB8AC3E}">
        <p14:creationId xmlns:p14="http://schemas.microsoft.com/office/powerpoint/2010/main" val="2091771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final KEYWORD</a:t>
            </a:r>
          </a:p>
        </p:txBody>
      </p:sp>
      <p:sp>
        <p:nvSpPr>
          <p:cNvPr id="3" name="Content Placeholder 2"/>
          <p:cNvSpPr>
            <a:spLocks noGrp="1"/>
          </p:cNvSpPr>
          <p:nvPr>
            <p:ph idx="1"/>
          </p:nvPr>
        </p:nvSpPr>
        <p:spPr>
          <a:xfrm>
            <a:off x="1295400" y="2556931"/>
            <a:ext cx="9864011" cy="3582611"/>
          </a:xfrm>
        </p:spPr>
        <p:txBody>
          <a:bodyPr>
            <a:noAutofit/>
          </a:bodyPr>
          <a:lstStyle/>
          <a:p>
            <a:pPr algn="just"/>
            <a:r>
              <a:rPr lang="en-US" sz="2800" dirty="0"/>
              <a:t>A final method can't be overridden by subclasses. This is used to prevent unexpected behavior from a subclass altering a method that may be crucial to the function or consistency of the class.</a:t>
            </a:r>
          </a:p>
          <a:p>
            <a:pPr algn="just"/>
            <a:r>
              <a:rPr lang="en-US" sz="2800" dirty="0"/>
              <a:t>A final variable can only be initialized once, either via an initializer or an assignment statement.</a:t>
            </a:r>
          </a:p>
          <a:p>
            <a:pPr algn="just"/>
            <a:r>
              <a:rPr lang="en-US" sz="2800" dirty="0"/>
              <a:t>It does not need to be initialized at the point of declaration, this is called a blank final variable, but in this case:</a:t>
            </a:r>
          </a:p>
        </p:txBody>
      </p:sp>
    </p:spTree>
    <p:extLst>
      <p:ext uri="{BB962C8B-B14F-4D97-AF65-F5344CB8AC3E}">
        <p14:creationId xmlns:p14="http://schemas.microsoft.com/office/powerpoint/2010/main" val="3487867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5D6D5-E2CB-68DC-FCCE-43BD8D1D8908}"/>
              </a:ext>
            </a:extLst>
          </p:cNvPr>
          <p:cNvSpPr>
            <a:spLocks noGrp="1"/>
          </p:cNvSpPr>
          <p:nvPr>
            <p:ph idx="1"/>
          </p:nvPr>
        </p:nvSpPr>
        <p:spPr>
          <a:xfrm>
            <a:off x="1295401" y="2556932"/>
            <a:ext cx="9601196" cy="1456268"/>
          </a:xfrm>
        </p:spPr>
        <p:txBody>
          <a:bodyPr/>
          <a:lstStyle/>
          <a:p>
            <a:pPr algn="just"/>
            <a:r>
              <a:rPr lang="en-US" altLang="zh-CN" b="1" dirty="0"/>
              <a:t>Create a Vehicle Class and perform Specialization for </a:t>
            </a:r>
            <a:r>
              <a:rPr lang="en-US" altLang="zh-CN" b="1" dirty="0" err="1"/>
              <a:t>upto</a:t>
            </a:r>
            <a:r>
              <a:rPr lang="en-US" altLang="zh-CN" b="1" dirty="0"/>
              <a:t> three classes. Use </a:t>
            </a:r>
            <a:r>
              <a:rPr lang="en-US" altLang="zh-CN" b="1" dirty="0" err="1"/>
              <a:t>speedlimit</a:t>
            </a:r>
            <a:r>
              <a:rPr lang="en-US" altLang="zh-CN" b="1" dirty="0"/>
              <a:t> as FINAL keyword and try to edit/update from main, you should get error.</a:t>
            </a:r>
            <a:endParaRPr lang="zh-CN" altLang="en-US" b="1" dirty="0"/>
          </a:p>
        </p:txBody>
      </p:sp>
    </p:spTree>
    <p:extLst>
      <p:ext uri="{BB962C8B-B14F-4D97-AF65-F5344CB8AC3E}">
        <p14:creationId xmlns:p14="http://schemas.microsoft.com/office/powerpoint/2010/main" val="1552261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2072222" y="2632277"/>
            <a:ext cx="2527904" cy="3317875"/>
          </a:xfrm>
          <a:prstGeom prst="rect">
            <a:avLst/>
          </a:prstGeom>
        </p:spPr>
      </p:pic>
      <p:pic>
        <p:nvPicPr>
          <p:cNvPr id="5" name="Picture 4"/>
          <p:cNvPicPr>
            <a:picLocks noChangeAspect="1"/>
          </p:cNvPicPr>
          <p:nvPr/>
        </p:nvPicPr>
        <p:blipFill>
          <a:blip r:embed="rId3"/>
          <a:stretch>
            <a:fillRect/>
          </a:stretch>
        </p:blipFill>
        <p:spPr>
          <a:xfrm>
            <a:off x="6648882" y="2795789"/>
            <a:ext cx="4048125" cy="29908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Function with final Arguments</a:t>
            </a:r>
          </a:p>
        </p:txBody>
      </p:sp>
      <p:sp>
        <p:nvSpPr>
          <p:cNvPr id="3" name="Content Placeholder 2"/>
          <p:cNvSpPr>
            <a:spLocks noGrp="1"/>
          </p:cNvSpPr>
          <p:nvPr>
            <p:ph idx="1"/>
          </p:nvPr>
        </p:nvSpPr>
        <p:spPr/>
        <p:txBody>
          <a:bodyPr/>
          <a:lstStyle/>
          <a:p>
            <a:r>
              <a:rPr lang="en-US" dirty="0"/>
              <a:t>We can make the arguments of a function as const. Then we cannot change any of them.</a:t>
            </a:r>
          </a:p>
          <a:p>
            <a:endParaRPr lang="en-US" dirty="0"/>
          </a:p>
          <a:p>
            <a:endParaRPr lang="en-US" dirty="0"/>
          </a:p>
        </p:txBody>
      </p:sp>
      <p:pic>
        <p:nvPicPr>
          <p:cNvPr id="5" name="Picture 4"/>
          <p:cNvPicPr>
            <a:picLocks noChangeAspect="1"/>
          </p:cNvPicPr>
          <p:nvPr/>
        </p:nvPicPr>
        <p:blipFill>
          <a:blip r:embed="rId2"/>
          <a:stretch>
            <a:fillRect/>
          </a:stretch>
        </p:blipFill>
        <p:spPr>
          <a:xfrm>
            <a:off x="4140517" y="3912090"/>
            <a:ext cx="3362325" cy="10953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Defining Class Object as final</a:t>
            </a:r>
          </a:p>
        </p:txBody>
      </p:sp>
      <p:pic>
        <p:nvPicPr>
          <p:cNvPr id="4" name="Picture 3"/>
          <p:cNvPicPr>
            <a:picLocks noChangeAspect="1"/>
          </p:cNvPicPr>
          <p:nvPr/>
        </p:nvPicPr>
        <p:blipFill>
          <a:blip r:embed="rId2"/>
          <a:stretch>
            <a:fillRect/>
          </a:stretch>
        </p:blipFill>
        <p:spPr>
          <a:xfrm>
            <a:off x="4186237" y="3213908"/>
            <a:ext cx="3819525" cy="19431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593362-B7D7-22CE-775A-6AFC655586F2}"/>
              </a:ext>
            </a:extLst>
          </p:cNvPr>
          <p:cNvPicPr>
            <a:picLocks noChangeAspect="1"/>
          </p:cNvPicPr>
          <p:nvPr/>
        </p:nvPicPr>
        <p:blipFill>
          <a:blip r:embed="rId2"/>
          <a:stretch>
            <a:fillRect/>
          </a:stretch>
        </p:blipFill>
        <p:spPr>
          <a:xfrm>
            <a:off x="0" y="623108"/>
            <a:ext cx="12192000" cy="5611783"/>
          </a:xfrm>
          <a:prstGeom prst="rect">
            <a:avLst/>
          </a:prstGeom>
        </p:spPr>
      </p:pic>
    </p:spTree>
    <p:extLst>
      <p:ext uri="{BB962C8B-B14F-4D97-AF65-F5344CB8AC3E}">
        <p14:creationId xmlns:p14="http://schemas.microsoft.com/office/powerpoint/2010/main" val="3553095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4D6E4E-C679-0F4D-B261-30ED19F15634}"/>
              </a:ext>
            </a:extLst>
          </p:cNvPr>
          <p:cNvPicPr>
            <a:picLocks noChangeAspect="1"/>
          </p:cNvPicPr>
          <p:nvPr/>
        </p:nvPicPr>
        <p:blipFill>
          <a:blip r:embed="rId2"/>
          <a:stretch>
            <a:fillRect/>
          </a:stretch>
        </p:blipFill>
        <p:spPr>
          <a:xfrm>
            <a:off x="0" y="901683"/>
            <a:ext cx="12192000" cy="5054634"/>
          </a:xfrm>
          <a:prstGeom prst="rect">
            <a:avLst/>
          </a:prstGeom>
        </p:spPr>
      </p:pic>
    </p:spTree>
    <p:extLst>
      <p:ext uri="{BB962C8B-B14F-4D97-AF65-F5344CB8AC3E}">
        <p14:creationId xmlns:p14="http://schemas.microsoft.com/office/powerpoint/2010/main" val="92601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Generalization and Specialization </a:t>
            </a:r>
            <a:endParaRPr lang="en-US" dirty="0"/>
          </a:p>
        </p:txBody>
      </p:sp>
      <p:sp>
        <p:nvSpPr>
          <p:cNvPr id="3" name="Content Placeholder 2"/>
          <p:cNvSpPr>
            <a:spLocks noGrp="1"/>
          </p:cNvSpPr>
          <p:nvPr>
            <p:ph idx="1"/>
          </p:nvPr>
        </p:nvSpPr>
        <p:spPr/>
        <p:txBody>
          <a:bodyPr>
            <a:noAutofit/>
          </a:bodyPr>
          <a:lstStyle/>
          <a:p>
            <a:pPr algn="just"/>
            <a:r>
              <a:rPr lang="en-US" altLang="en-US" sz="3000" dirty="0"/>
              <a:t>In OO models, some classes may have common characteristics</a:t>
            </a:r>
          </a:p>
          <a:p>
            <a:pPr algn="just"/>
            <a:r>
              <a:rPr lang="en-US" altLang="en-US" sz="3000" dirty="0"/>
              <a:t>We extract these features into a new class and inherit original classes from this new class</a:t>
            </a:r>
          </a:p>
          <a:p>
            <a:pPr algn="just"/>
            <a:r>
              <a:rPr lang="en-US" altLang="en-US" sz="3000" b="1" dirty="0">
                <a:highlight>
                  <a:srgbClr val="FFFF00"/>
                </a:highlight>
              </a:rPr>
              <a:t>This concept is known as Generalization</a:t>
            </a:r>
          </a:p>
          <a:p>
            <a:pPr algn="just"/>
            <a:endParaRPr lang="en-US" sz="3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5BDB35-C064-1A07-7D2D-CA7DCD5F49F3}"/>
              </a:ext>
            </a:extLst>
          </p:cNvPr>
          <p:cNvPicPr>
            <a:picLocks noChangeAspect="1"/>
          </p:cNvPicPr>
          <p:nvPr/>
        </p:nvPicPr>
        <p:blipFill>
          <a:blip r:embed="rId2"/>
          <a:stretch>
            <a:fillRect/>
          </a:stretch>
        </p:blipFill>
        <p:spPr>
          <a:xfrm>
            <a:off x="2255719" y="1619790"/>
            <a:ext cx="6424975" cy="3468026"/>
          </a:xfrm>
          <a:prstGeom prst="rect">
            <a:avLst/>
          </a:prstGeom>
        </p:spPr>
      </p:pic>
    </p:spTree>
    <p:extLst>
      <p:ext uri="{BB962C8B-B14F-4D97-AF65-F5344CB8AC3E}">
        <p14:creationId xmlns:p14="http://schemas.microsoft.com/office/powerpoint/2010/main" val="950201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B937E9-0B6A-78C3-ED5A-85361B866558}"/>
              </a:ext>
            </a:extLst>
          </p:cNvPr>
          <p:cNvPicPr>
            <a:picLocks noChangeAspect="1"/>
          </p:cNvPicPr>
          <p:nvPr/>
        </p:nvPicPr>
        <p:blipFill>
          <a:blip r:embed="rId2"/>
          <a:stretch>
            <a:fillRect/>
          </a:stretch>
        </p:blipFill>
        <p:spPr>
          <a:xfrm>
            <a:off x="98559" y="97518"/>
            <a:ext cx="11994881" cy="6858000"/>
          </a:xfrm>
          <a:prstGeom prst="rect">
            <a:avLst/>
          </a:prstGeom>
        </p:spPr>
      </p:pic>
    </p:spTree>
    <p:extLst>
      <p:ext uri="{BB962C8B-B14F-4D97-AF65-F5344CB8AC3E}">
        <p14:creationId xmlns:p14="http://schemas.microsoft.com/office/powerpoint/2010/main" val="180469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013C3-165B-7AC8-D725-B67CEBEFD762}"/>
              </a:ext>
            </a:extLst>
          </p:cNvPr>
          <p:cNvPicPr>
            <a:picLocks noChangeAspect="1"/>
          </p:cNvPicPr>
          <p:nvPr/>
        </p:nvPicPr>
        <p:blipFill>
          <a:blip r:embed="rId2"/>
          <a:stretch>
            <a:fillRect/>
          </a:stretch>
        </p:blipFill>
        <p:spPr>
          <a:xfrm>
            <a:off x="0" y="39806"/>
            <a:ext cx="12192000" cy="6778388"/>
          </a:xfrm>
          <a:prstGeom prst="rect">
            <a:avLst/>
          </a:prstGeom>
        </p:spPr>
      </p:pic>
    </p:spTree>
    <p:extLst>
      <p:ext uri="{BB962C8B-B14F-4D97-AF65-F5344CB8AC3E}">
        <p14:creationId xmlns:p14="http://schemas.microsoft.com/office/powerpoint/2010/main" val="1494284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C0D7-42F1-E3BC-A9EF-C3F7EAA2AC61}"/>
              </a:ext>
            </a:extLst>
          </p:cNvPr>
          <p:cNvSpPr>
            <a:spLocks noGrp="1"/>
          </p:cNvSpPr>
          <p:nvPr>
            <p:ph type="title"/>
          </p:nvPr>
        </p:nvSpPr>
        <p:spPr/>
        <p:txBody>
          <a:bodyPr>
            <a:normAutofit fontScale="90000"/>
          </a:bodyPr>
          <a:lstStyle/>
          <a:p>
            <a:r>
              <a:rPr lang="en-US" altLang="zh-CN" dirty="0"/>
              <a:t>Homework: Let’s further extend </a:t>
            </a:r>
            <a:r>
              <a:rPr lang="en-US" altLang="zh-CN" dirty="0" err="1"/>
              <a:t>BankAccount</a:t>
            </a:r>
            <a:endParaRPr lang="zh-CN" altLang="en-US" dirty="0"/>
          </a:p>
        </p:txBody>
      </p:sp>
      <p:sp>
        <p:nvSpPr>
          <p:cNvPr id="3" name="Content Placeholder 2">
            <a:extLst>
              <a:ext uri="{FF2B5EF4-FFF2-40B4-BE49-F238E27FC236}">
                <a16:creationId xmlns:a16="http://schemas.microsoft.com/office/drawing/2014/main" id="{6ECAA534-3C99-02CA-4E81-61C6D5304034}"/>
              </a:ext>
            </a:extLst>
          </p:cNvPr>
          <p:cNvSpPr>
            <a:spLocks noGrp="1"/>
          </p:cNvSpPr>
          <p:nvPr>
            <p:ph idx="1"/>
          </p:nvPr>
        </p:nvSpPr>
        <p:spPr>
          <a:xfrm>
            <a:off x="1295402" y="2375877"/>
            <a:ext cx="9601196" cy="3499991"/>
          </a:xfrm>
        </p:spPr>
        <p:txBody>
          <a:bodyPr>
            <a:normAutofit fontScale="92500" lnSpcReduction="10000"/>
          </a:bodyPr>
          <a:lstStyle/>
          <a:p>
            <a:pPr marL="0" indent="0" algn="just">
              <a:buNone/>
            </a:pPr>
            <a:endParaRPr lang="en-US" altLang="zh-CN" sz="1800" b="1" dirty="0"/>
          </a:p>
          <a:p>
            <a:pPr algn="just"/>
            <a:r>
              <a:rPr lang="en-US" altLang="zh-CN" sz="1800" b="1" dirty="0" err="1"/>
              <a:t>BankAccount</a:t>
            </a:r>
            <a:r>
              <a:rPr lang="en-US" altLang="zh-CN" sz="1800" b="1" dirty="0"/>
              <a:t> (Base Class): The base class for all types of accounts. It will demonstrate Encapsulation by keeping the account details private and providing public methods to access them. This class will also have a final account number that cannot be changed.</a:t>
            </a:r>
          </a:p>
          <a:p>
            <a:pPr algn="just"/>
            <a:r>
              <a:rPr lang="en-US" altLang="zh-CN" sz="1800" b="1" dirty="0" err="1"/>
              <a:t>SavingsAccount</a:t>
            </a:r>
            <a:r>
              <a:rPr lang="en-US" altLang="zh-CN" sz="1800" b="1" dirty="0"/>
              <a:t>, </a:t>
            </a:r>
            <a:r>
              <a:rPr lang="en-US" altLang="zh-CN" sz="1800" b="1" dirty="0" err="1"/>
              <a:t>CheckingAccount</a:t>
            </a:r>
            <a:r>
              <a:rPr lang="en-US" altLang="zh-CN" sz="1800" b="1" dirty="0"/>
              <a:t>, </a:t>
            </a:r>
            <a:r>
              <a:rPr lang="en-US" altLang="zh-CN" sz="1800" b="1" dirty="0" err="1"/>
              <a:t>LoanAccount</a:t>
            </a:r>
            <a:r>
              <a:rPr lang="en-US" altLang="zh-CN" sz="1800" b="1" dirty="0"/>
              <a:t> (Derived Classes): Each subclass will inherit from </a:t>
            </a:r>
            <a:r>
              <a:rPr lang="en-US" altLang="zh-CN" sz="1800" b="1" dirty="0" err="1"/>
              <a:t>BankAccount</a:t>
            </a:r>
            <a:r>
              <a:rPr lang="en-US" altLang="zh-CN" sz="1800" b="1" dirty="0"/>
              <a:t> and represent specific types of accounts, demonstrating Inheritance and Polymorphism. Each account type can have its unique interest rate and fees.</a:t>
            </a:r>
          </a:p>
          <a:p>
            <a:pPr algn="just"/>
            <a:r>
              <a:rPr lang="en-US" altLang="zh-CN" sz="1800" b="1" dirty="0"/>
              <a:t>Bank Utility (Static Class): This class will provide static methods for overall bank operations, such as tracking the number of accounts created, showing bank information, etc. A static variable will keep track of the total number of accounts.</a:t>
            </a:r>
          </a:p>
          <a:p>
            <a:pPr algn="just"/>
            <a:r>
              <a:rPr lang="en-US" altLang="zh-CN" sz="1800" b="1" dirty="0"/>
              <a:t>Main (Driver Class): The Main class will tie everything together by handling user input and account operations, demonstrating the functionality and use of OOP pillars.</a:t>
            </a:r>
            <a:endParaRPr lang="zh-CN" altLang="en-US" sz="1800" b="1" dirty="0"/>
          </a:p>
        </p:txBody>
      </p:sp>
    </p:spTree>
    <p:extLst>
      <p:ext uri="{BB962C8B-B14F-4D97-AF65-F5344CB8AC3E}">
        <p14:creationId xmlns:p14="http://schemas.microsoft.com/office/powerpoint/2010/main" val="34159701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Assignment!</a:t>
            </a:r>
          </a:p>
        </p:txBody>
      </p:sp>
      <p:sp>
        <p:nvSpPr>
          <p:cNvPr id="3" name="Content Placeholder 2"/>
          <p:cNvSpPr>
            <a:spLocks noGrp="1"/>
          </p:cNvSpPr>
          <p:nvPr>
            <p:ph idx="1"/>
          </p:nvPr>
        </p:nvSpPr>
        <p:spPr>
          <a:xfrm>
            <a:off x="1295402" y="2672261"/>
            <a:ext cx="9601196" cy="3203608"/>
          </a:xfrm>
        </p:spPr>
        <p:txBody>
          <a:bodyPr>
            <a:normAutofit fontScale="62500" lnSpcReduction="20000"/>
          </a:bodyPr>
          <a:lstStyle/>
          <a:p>
            <a:r>
              <a:rPr lang="en-US" sz="3100" b="1" dirty="0" err="1"/>
              <a:t>Dietel</a:t>
            </a:r>
            <a:r>
              <a:rPr lang="en-US" sz="3100" b="1" dirty="0"/>
              <a:t>, 7</a:t>
            </a:r>
            <a:r>
              <a:rPr lang="en-US" sz="3100" b="1" baseline="30000" dirty="0"/>
              <a:t>th</a:t>
            </a:r>
            <a:r>
              <a:rPr lang="en-US" sz="3100" b="1" dirty="0"/>
              <a:t> Edition</a:t>
            </a:r>
          </a:p>
          <a:p>
            <a:endParaRPr lang="en-US" sz="3100" b="1" dirty="0"/>
          </a:p>
          <a:p>
            <a:r>
              <a:rPr lang="en-US" sz="3100" b="1" dirty="0"/>
              <a:t>Classes: A Deeper Look, Part 2 </a:t>
            </a:r>
          </a:p>
          <a:p>
            <a:endParaRPr lang="en-US" sz="3100" b="1" dirty="0"/>
          </a:p>
          <a:p>
            <a:r>
              <a:rPr lang="en-US" sz="3100" b="1" dirty="0"/>
              <a:t>10.2 </a:t>
            </a:r>
            <a:r>
              <a:rPr lang="en-US" sz="3100" b="1" dirty="0" err="1"/>
              <a:t>const</a:t>
            </a:r>
            <a:r>
              <a:rPr lang="en-US" sz="3100" b="1" dirty="0"/>
              <a:t> (Constant) Objects and </a:t>
            </a:r>
            <a:r>
              <a:rPr lang="en-US" sz="3100" b="1" dirty="0" err="1"/>
              <a:t>const</a:t>
            </a:r>
            <a:r>
              <a:rPr lang="en-US" sz="3100" b="1" dirty="0"/>
              <a:t> Member Functions </a:t>
            </a:r>
          </a:p>
          <a:p>
            <a:endParaRPr lang="en-US" sz="3100" b="1" dirty="0"/>
          </a:p>
          <a:p>
            <a:r>
              <a:rPr lang="en-US" sz="3100" b="1" dirty="0"/>
              <a:t>10.6 static Class Members </a:t>
            </a:r>
            <a:br>
              <a:rPr lang="en-US" b="1" dirty="0"/>
            </a:br>
            <a:br>
              <a:rPr lang="en-US" b="1" dirty="0"/>
            </a:br>
            <a:br>
              <a:rPr lang="en-US" b="1" dirty="0"/>
            </a:br>
            <a:endParaRPr 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D6AB-6773-23FA-D9AB-97BD0153B5B8}"/>
              </a:ext>
            </a:extLst>
          </p:cNvPr>
          <p:cNvSpPr>
            <a:spLocks noGrp="1"/>
          </p:cNvSpPr>
          <p:nvPr>
            <p:ph type="title"/>
          </p:nvPr>
        </p:nvSpPr>
        <p:spPr>
          <a:xfrm>
            <a:off x="1201617" y="3123547"/>
            <a:ext cx="9601196" cy="1303867"/>
          </a:xfrm>
        </p:spPr>
        <p:txBody>
          <a:bodyPr/>
          <a:lstStyle/>
          <a:p>
            <a:r>
              <a:rPr lang="en-US" altLang="zh-CN" dirty="0"/>
              <a:t>Try static in C++ (optional not in coverage)</a:t>
            </a:r>
            <a:endParaRPr lang="zh-CN" altLang="en-US" dirty="0"/>
          </a:p>
        </p:txBody>
      </p:sp>
    </p:spTree>
    <p:extLst>
      <p:ext uri="{BB962C8B-B14F-4D97-AF65-F5344CB8AC3E}">
        <p14:creationId xmlns:p14="http://schemas.microsoft.com/office/powerpoint/2010/main" val="3978190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pic>
        <p:nvPicPr>
          <p:cNvPr id="4" name="Picture 3"/>
          <p:cNvPicPr>
            <a:picLocks noChangeAspect="1"/>
          </p:cNvPicPr>
          <p:nvPr/>
        </p:nvPicPr>
        <p:blipFill>
          <a:blip r:embed="rId2"/>
          <a:stretch>
            <a:fillRect/>
          </a:stretch>
        </p:blipFill>
        <p:spPr>
          <a:xfrm>
            <a:off x="2108885" y="2593374"/>
            <a:ext cx="3550509" cy="3296680"/>
          </a:xfrm>
          <a:prstGeom prst="rect">
            <a:avLst/>
          </a:prstGeom>
        </p:spPr>
      </p:pic>
      <p:pic>
        <p:nvPicPr>
          <p:cNvPr id="5" name="Picture 4"/>
          <p:cNvPicPr>
            <a:picLocks noChangeAspect="1"/>
          </p:cNvPicPr>
          <p:nvPr/>
        </p:nvPicPr>
        <p:blipFill>
          <a:blip r:embed="rId3"/>
          <a:stretch>
            <a:fillRect/>
          </a:stretch>
        </p:blipFill>
        <p:spPr>
          <a:xfrm>
            <a:off x="7356389" y="2993939"/>
            <a:ext cx="2973859" cy="195700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4751" y="2574709"/>
            <a:ext cx="3282135" cy="2779886"/>
          </a:xfrm>
          <a:prstGeom prst="rect">
            <a:avLst/>
          </a:prstGeom>
        </p:spPr>
      </p:pic>
      <p:pic>
        <p:nvPicPr>
          <p:cNvPr id="5" name="Picture 4"/>
          <p:cNvPicPr>
            <a:picLocks noChangeAspect="1"/>
          </p:cNvPicPr>
          <p:nvPr/>
        </p:nvPicPr>
        <p:blipFill>
          <a:blip r:embed="rId3"/>
          <a:stretch>
            <a:fillRect/>
          </a:stretch>
        </p:blipFill>
        <p:spPr>
          <a:xfrm>
            <a:off x="7100116" y="2881762"/>
            <a:ext cx="3123042" cy="2165780"/>
          </a:xfrm>
          <a:prstGeom prst="rect">
            <a:avLst/>
          </a:prstGeom>
        </p:spPr>
      </p:pic>
      <p:sp>
        <p:nvSpPr>
          <p:cNvPr id="6" name="Rectangle 5"/>
          <p:cNvSpPr/>
          <p:nvPr/>
        </p:nvSpPr>
        <p:spPr>
          <a:xfrm>
            <a:off x="4834711" y="1456724"/>
            <a:ext cx="4530809" cy="707886"/>
          </a:xfrm>
          <a:prstGeom prst="rect">
            <a:avLst/>
          </a:prstGeom>
        </p:spPr>
        <p:txBody>
          <a:bodyPr wrap="square">
            <a:spAutoFit/>
          </a:bodyPr>
          <a:lstStyle/>
          <a:p>
            <a:r>
              <a:rPr lang="en-US" sz="4000" dirty="0"/>
              <a:t>Exercise!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pic>
        <p:nvPicPr>
          <p:cNvPr id="4" name="Picture 3"/>
          <p:cNvPicPr>
            <a:picLocks noChangeAspect="1"/>
          </p:cNvPicPr>
          <p:nvPr/>
        </p:nvPicPr>
        <p:blipFill>
          <a:blip r:embed="rId2"/>
          <a:stretch>
            <a:fillRect/>
          </a:stretch>
        </p:blipFill>
        <p:spPr>
          <a:xfrm>
            <a:off x="1887494" y="2669059"/>
            <a:ext cx="3500051" cy="3426941"/>
          </a:xfrm>
          <a:prstGeom prst="rect">
            <a:avLst/>
          </a:prstGeom>
        </p:spPr>
      </p:pic>
      <p:pic>
        <p:nvPicPr>
          <p:cNvPr id="5" name="Picture 4"/>
          <p:cNvPicPr>
            <a:picLocks noChangeAspect="1"/>
          </p:cNvPicPr>
          <p:nvPr/>
        </p:nvPicPr>
        <p:blipFill>
          <a:blip r:embed="rId3"/>
          <a:stretch>
            <a:fillRect/>
          </a:stretch>
        </p:blipFill>
        <p:spPr>
          <a:xfrm>
            <a:off x="7865976" y="2669058"/>
            <a:ext cx="2653743" cy="3039763"/>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Account Class</a:t>
            </a:r>
          </a:p>
        </p:txBody>
      </p:sp>
      <p:sp>
        <p:nvSpPr>
          <p:cNvPr id="3" name="Content Placeholder 2"/>
          <p:cNvSpPr>
            <a:spLocks noGrp="1"/>
          </p:cNvSpPr>
          <p:nvPr>
            <p:ph idx="1"/>
          </p:nvPr>
        </p:nvSpPr>
        <p:spPr>
          <a:xfrm>
            <a:off x="924698" y="2556932"/>
            <a:ext cx="10196383" cy="3662636"/>
          </a:xfrm>
        </p:spPr>
        <p:txBody>
          <a:bodyPr>
            <a:noAutofit/>
          </a:bodyPr>
          <a:lstStyle/>
          <a:p>
            <a:pPr marL="0" indent="0" algn="just">
              <a:buNone/>
            </a:pPr>
            <a:r>
              <a:rPr lang="en-US" sz="2100" dirty="0"/>
              <a:t>Create a </a:t>
            </a:r>
            <a:r>
              <a:rPr lang="en-US" sz="2100" dirty="0" err="1"/>
              <a:t>SavingsAccount</a:t>
            </a:r>
            <a:r>
              <a:rPr lang="en-US" sz="2100" dirty="0"/>
              <a:t> class. Use a static data member </a:t>
            </a:r>
            <a:r>
              <a:rPr lang="en-US" sz="2100" dirty="0" err="1"/>
              <a:t>annualInterestRate</a:t>
            </a:r>
            <a:r>
              <a:rPr lang="en-US" sz="2100" dirty="0"/>
              <a:t> to store the annual interest rate for each of the savers. Each member of the class contains a private data member </a:t>
            </a:r>
            <a:r>
              <a:rPr lang="en-US" sz="2100" dirty="0" err="1"/>
              <a:t>savingsBalance</a:t>
            </a:r>
            <a:r>
              <a:rPr lang="en-US" sz="2100" dirty="0"/>
              <a:t> indicating the amount the saver currently has on deposit. Provide member function </a:t>
            </a:r>
            <a:r>
              <a:rPr lang="en-US" sz="2100" dirty="0" err="1"/>
              <a:t>calculateMonthlyInterest</a:t>
            </a:r>
            <a:r>
              <a:rPr lang="en-US" sz="2100" dirty="0"/>
              <a:t> that calculates the monthly interest by multiplying the balance by </a:t>
            </a:r>
            <a:r>
              <a:rPr lang="en-US" sz="2100" dirty="0" err="1"/>
              <a:t>annualInterestRate</a:t>
            </a:r>
            <a:r>
              <a:rPr lang="en-US" sz="2100" dirty="0"/>
              <a:t> divided by 12; this interest should be added to </a:t>
            </a:r>
            <a:r>
              <a:rPr lang="en-US" sz="2100" dirty="0" err="1"/>
              <a:t>savingsBalance</a:t>
            </a:r>
            <a:r>
              <a:rPr lang="en-US" sz="2100" dirty="0"/>
              <a:t>. Provide a static member function </a:t>
            </a:r>
            <a:r>
              <a:rPr lang="en-US" sz="2100" dirty="0" err="1"/>
              <a:t>modifyInterestRate</a:t>
            </a:r>
            <a:r>
              <a:rPr lang="en-US" sz="2100" dirty="0"/>
              <a:t> that sets the static </a:t>
            </a:r>
            <a:r>
              <a:rPr lang="en-US" sz="2100" dirty="0" err="1"/>
              <a:t>annualInterestRate</a:t>
            </a:r>
            <a:r>
              <a:rPr lang="en-US" sz="2100" dirty="0"/>
              <a:t> to a new value. Write a driver program to test class </a:t>
            </a:r>
            <a:r>
              <a:rPr lang="en-US" sz="2100" dirty="0" err="1"/>
              <a:t>SavingsAccount</a:t>
            </a:r>
            <a:r>
              <a:rPr lang="en-US" sz="2100" dirty="0"/>
              <a:t>. Instantiate two different objects of class </a:t>
            </a:r>
            <a:r>
              <a:rPr lang="en-US" sz="2100" dirty="0" err="1"/>
              <a:t>SavingsAccount</a:t>
            </a:r>
            <a:r>
              <a:rPr lang="en-US" sz="2100" dirty="0"/>
              <a:t>, saver1 and saver2, with balances of $2000.00 and $3000.00, respectively. Set the </a:t>
            </a:r>
            <a:r>
              <a:rPr lang="en-US" sz="2100" dirty="0" err="1"/>
              <a:t>annualInterestRate</a:t>
            </a:r>
            <a:r>
              <a:rPr lang="en-US" sz="2100" dirty="0"/>
              <a:t> to 3 percent. Then calculate the monthly interest and print the new balances for each of the savers. Then set the </a:t>
            </a:r>
            <a:r>
              <a:rPr lang="en-US" sz="2100" dirty="0" err="1"/>
              <a:t>annualInterestRate</a:t>
            </a:r>
            <a:r>
              <a:rPr lang="en-US" sz="2100" dirty="0"/>
              <a:t> to 4 percent, calculate the next month’s interest and print the new balances for each of the savers.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Generalization and Specialization </a:t>
            </a:r>
            <a:endParaRPr lang="en-US" dirty="0"/>
          </a:p>
        </p:txBody>
      </p:sp>
      <p:sp>
        <p:nvSpPr>
          <p:cNvPr id="3" name="Content Placeholder 2"/>
          <p:cNvSpPr>
            <a:spLocks noGrp="1"/>
          </p:cNvSpPr>
          <p:nvPr>
            <p:ph idx="1"/>
          </p:nvPr>
        </p:nvSpPr>
        <p:spPr/>
        <p:txBody>
          <a:bodyPr>
            <a:noAutofit/>
          </a:bodyPr>
          <a:lstStyle/>
          <a:p>
            <a:pPr algn="just"/>
            <a:r>
              <a:rPr lang="en-US" altLang="zh-CN" sz="2400" dirty="0"/>
              <a:t>Specialization is the process of creating subclasses from a general superclass to represent more specific entities. It involves refining the general class's attributes and behaviors to meet the needs of particular types.</a:t>
            </a:r>
            <a:endParaRPr lang="en-US" altLang="en-US" sz="3000" b="1" dirty="0">
              <a:highlight>
                <a:srgbClr val="FFFF00"/>
              </a:highlight>
            </a:endParaRPr>
          </a:p>
          <a:p>
            <a:pPr algn="just"/>
            <a:r>
              <a:rPr lang="en-US" altLang="en-US" sz="3000" b="1" dirty="0">
                <a:highlight>
                  <a:srgbClr val="FFFF00"/>
                </a:highlight>
              </a:rPr>
              <a:t>This concept is known as </a:t>
            </a:r>
            <a:r>
              <a:rPr lang="en-US" altLang="zh-CN" sz="3200" dirty="0">
                <a:highlight>
                  <a:srgbClr val="FFFF00"/>
                </a:highlight>
              </a:rPr>
              <a:t>Specialization</a:t>
            </a:r>
          </a:p>
          <a:p>
            <a:pPr algn="just"/>
            <a:r>
              <a:rPr lang="en-US" altLang="en-US" sz="3200" b="1" dirty="0">
                <a:highlight>
                  <a:srgbClr val="FFFF00"/>
                </a:highlight>
              </a:rPr>
              <a:t>Like a method like bark() in Dog class</a:t>
            </a:r>
          </a:p>
          <a:p>
            <a:pPr algn="just"/>
            <a:r>
              <a:rPr lang="en-US" altLang="en-US" sz="3200" b="1" dirty="0">
                <a:highlight>
                  <a:srgbClr val="FFFF00"/>
                </a:highlight>
              </a:rPr>
              <a:t>A bird can fly() is a special type of Animal class</a:t>
            </a:r>
            <a:endParaRPr lang="en-US" altLang="en-US" sz="3000" b="1" dirty="0">
              <a:highlight>
                <a:srgbClr val="FFFF00"/>
              </a:highlight>
            </a:endParaRPr>
          </a:p>
          <a:p>
            <a:pPr algn="just"/>
            <a:endParaRPr lang="en-US" sz="3000" dirty="0"/>
          </a:p>
        </p:txBody>
      </p:sp>
    </p:spTree>
    <p:extLst>
      <p:ext uri="{BB962C8B-B14F-4D97-AF65-F5344CB8AC3E}">
        <p14:creationId xmlns:p14="http://schemas.microsoft.com/office/powerpoint/2010/main" val="2698818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5B4C-6C47-6367-B73C-49A6F9B3DEEF}"/>
              </a:ext>
            </a:extLst>
          </p:cNvPr>
          <p:cNvSpPr>
            <a:spLocks noGrp="1"/>
          </p:cNvSpPr>
          <p:nvPr>
            <p:ph type="title"/>
          </p:nvPr>
        </p:nvSpPr>
        <p:spPr>
          <a:xfrm>
            <a:off x="1295402" y="2998501"/>
            <a:ext cx="9601196" cy="1303867"/>
          </a:xfrm>
        </p:spPr>
        <p:txBody>
          <a:bodyPr/>
          <a:lstStyle/>
          <a:p>
            <a:r>
              <a:rPr lang="en-US" altLang="zh-CN" dirty="0"/>
              <a:t>Recap from 61 to 72 slides</a:t>
            </a:r>
            <a:endParaRPr lang="zh-CN" altLang="en-US" dirty="0"/>
          </a:p>
        </p:txBody>
      </p:sp>
    </p:spTree>
    <p:extLst>
      <p:ext uri="{BB962C8B-B14F-4D97-AF65-F5344CB8AC3E}">
        <p14:creationId xmlns:p14="http://schemas.microsoft.com/office/powerpoint/2010/main" val="1489525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(Recap)</a:t>
            </a:r>
          </a:p>
        </p:txBody>
      </p:sp>
      <p:sp>
        <p:nvSpPr>
          <p:cNvPr id="3" name="Content Placeholder 2"/>
          <p:cNvSpPr>
            <a:spLocks noGrp="1"/>
          </p:cNvSpPr>
          <p:nvPr>
            <p:ph idx="1"/>
          </p:nvPr>
        </p:nvSpPr>
        <p:spPr/>
        <p:txBody>
          <a:bodyPr>
            <a:normAutofit/>
          </a:bodyPr>
          <a:lstStyle/>
          <a:p>
            <a:r>
              <a:rPr lang="en-US" sz="2800" b="1" dirty="0"/>
              <a:t>Abstraction</a:t>
            </a:r>
            <a:r>
              <a:rPr lang="en-US" sz="2800" dirty="0"/>
              <a:t> is a process of hiding the implementation details and showing only functionality to the user.</a:t>
            </a:r>
          </a:p>
          <a:p>
            <a:endParaRPr lang="en-US" sz="2800" dirty="0"/>
          </a:p>
          <a:p>
            <a:r>
              <a:rPr lang="en-US" sz="2800" dirty="0"/>
              <a:t>Abstraction lets you focus on what the </a:t>
            </a:r>
            <a:r>
              <a:rPr lang="en-US" sz="2800" dirty="0">
                <a:hlinkClick r:id="rId2"/>
              </a:rPr>
              <a:t>object</a:t>
            </a:r>
            <a:r>
              <a:rPr lang="en-US" sz="2800" dirty="0"/>
              <a:t> does instead of how it does it.</a:t>
            </a:r>
          </a:p>
        </p:txBody>
      </p:sp>
    </p:spTree>
    <p:extLst>
      <p:ext uri="{BB962C8B-B14F-4D97-AF65-F5344CB8AC3E}">
        <p14:creationId xmlns:p14="http://schemas.microsoft.com/office/powerpoint/2010/main" val="1194387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to achieve </a:t>
            </a:r>
            <a:r>
              <a:rPr lang="en-US" b="1" dirty="0"/>
              <a:t>Abstraction</a:t>
            </a:r>
          </a:p>
        </p:txBody>
      </p:sp>
      <p:sp>
        <p:nvSpPr>
          <p:cNvPr id="3" name="Content Placeholder 2"/>
          <p:cNvSpPr>
            <a:spLocks noGrp="1"/>
          </p:cNvSpPr>
          <p:nvPr>
            <p:ph idx="1"/>
          </p:nvPr>
        </p:nvSpPr>
        <p:spPr/>
        <p:txBody>
          <a:bodyPr>
            <a:normAutofit/>
          </a:bodyPr>
          <a:lstStyle/>
          <a:p>
            <a:r>
              <a:rPr lang="en-US" sz="3600" dirty="0"/>
              <a:t>There are two ways to achieve abstraction in java</a:t>
            </a:r>
          </a:p>
          <a:p>
            <a:pPr marL="0" indent="0">
              <a:buNone/>
            </a:pPr>
            <a:endParaRPr lang="en-US" sz="3600" dirty="0"/>
          </a:p>
          <a:p>
            <a:pPr marL="914400" lvl="1" indent="-457200">
              <a:buFont typeface="+mj-lt"/>
              <a:buAutoNum type="arabicPeriod"/>
            </a:pPr>
            <a:r>
              <a:rPr lang="en-US" sz="3200" dirty="0"/>
              <a:t>Abstract class (0 to 100%)</a:t>
            </a:r>
          </a:p>
          <a:p>
            <a:pPr marL="914400" lvl="1" indent="-457200">
              <a:buFont typeface="+mj-lt"/>
              <a:buAutoNum type="arabicPeriod"/>
            </a:pPr>
            <a:r>
              <a:rPr lang="en-US" sz="3200" dirty="0"/>
              <a:t>Interface (100%)</a:t>
            </a:r>
          </a:p>
          <a:p>
            <a:endParaRPr lang="en-US" sz="3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D7BF-5C8D-9953-398C-B101A7F1FC11}"/>
              </a:ext>
            </a:extLst>
          </p:cNvPr>
          <p:cNvSpPr>
            <a:spLocks noGrp="1"/>
          </p:cNvSpPr>
          <p:nvPr>
            <p:ph type="title"/>
          </p:nvPr>
        </p:nvSpPr>
        <p:spPr/>
        <p:txBody>
          <a:bodyPr/>
          <a:lstStyle/>
          <a:p>
            <a:r>
              <a:rPr lang="en-US" altLang="zh-CN" dirty="0"/>
              <a:t>The degree of abstraction (%)</a:t>
            </a:r>
            <a:endParaRPr lang="zh-CN" altLang="en-US" dirty="0"/>
          </a:p>
        </p:txBody>
      </p:sp>
      <p:sp>
        <p:nvSpPr>
          <p:cNvPr id="3" name="Content Placeholder 2">
            <a:extLst>
              <a:ext uri="{FF2B5EF4-FFF2-40B4-BE49-F238E27FC236}">
                <a16:creationId xmlns:a16="http://schemas.microsoft.com/office/drawing/2014/main" id="{8E35CED5-BED9-DC1B-90B9-B1CB081CECAC}"/>
              </a:ext>
            </a:extLst>
          </p:cNvPr>
          <p:cNvSpPr>
            <a:spLocks noGrp="1"/>
          </p:cNvSpPr>
          <p:nvPr>
            <p:ph idx="1"/>
          </p:nvPr>
        </p:nvSpPr>
        <p:spPr/>
        <p:txBody>
          <a:bodyPr>
            <a:normAutofit fontScale="85000" lnSpcReduction="10000"/>
          </a:bodyPr>
          <a:lstStyle/>
          <a:p>
            <a:r>
              <a:rPr lang="en-US" altLang="zh-CN" dirty="0"/>
              <a:t>The percentages here (0 to 100% for an abstract class and 100% for an interface) represent the </a:t>
            </a:r>
            <a:r>
              <a:rPr lang="en-US" altLang="zh-CN" b="1" dirty="0"/>
              <a:t>degree of abstraction</a:t>
            </a:r>
            <a:r>
              <a:rPr lang="en-US" altLang="zh-CN" dirty="0"/>
              <a:t> provided by each construct:</a:t>
            </a:r>
          </a:p>
          <a:p>
            <a:pPr>
              <a:buFont typeface="+mj-lt"/>
              <a:buAutoNum type="arabicPeriod"/>
            </a:pPr>
            <a:r>
              <a:rPr lang="en-US" altLang="zh-CN" b="1" dirty="0"/>
              <a:t>Abstract Class (0 to 100%)</a:t>
            </a:r>
            <a:r>
              <a:rPr lang="en-US" altLang="zh-CN" dirty="0"/>
              <a:t>:</a:t>
            </a:r>
          </a:p>
          <a:p>
            <a:pPr marL="742950" lvl="1" indent="-285750">
              <a:buFont typeface="+mj-lt"/>
              <a:buAutoNum type="arabicPeriod"/>
            </a:pPr>
            <a:r>
              <a:rPr lang="en-US" altLang="zh-CN" dirty="0"/>
              <a:t>An </a:t>
            </a:r>
            <a:r>
              <a:rPr lang="en-US" altLang="zh-CN" b="1" dirty="0"/>
              <a:t>abstract class</a:t>
            </a:r>
            <a:r>
              <a:rPr lang="en-US" altLang="zh-CN" dirty="0"/>
              <a:t> can have a mix of </a:t>
            </a:r>
            <a:r>
              <a:rPr lang="en-US" altLang="zh-CN" b="1" dirty="0"/>
              <a:t>abstract methods</a:t>
            </a:r>
            <a:r>
              <a:rPr lang="en-US" altLang="zh-CN" dirty="0"/>
              <a:t> (which have no implementation and must be overridden by subclasses) and </a:t>
            </a:r>
            <a:r>
              <a:rPr lang="en-US" altLang="zh-CN" b="1" dirty="0"/>
              <a:t>concrete (non-abstract) methods</a:t>
            </a:r>
            <a:r>
              <a:rPr lang="en-US" altLang="zh-CN" dirty="0"/>
              <a:t> (which have an implementation). This means an abstract class can provide partial abstraction, anywhere from 0% to 100%.</a:t>
            </a:r>
          </a:p>
          <a:p>
            <a:pPr marL="742950" lvl="1" indent="-285750">
              <a:buFont typeface="+mj-lt"/>
              <a:buAutoNum type="arabicPeriod"/>
            </a:pPr>
            <a:r>
              <a:rPr lang="en-US" altLang="zh-CN" b="1" dirty="0"/>
              <a:t>0% abstraction</a:t>
            </a:r>
            <a:r>
              <a:rPr lang="en-US" altLang="zh-CN" dirty="0"/>
              <a:t>: An abstract class could technically have all concrete methods, though it would usually still be abstract to enforce inheritance rules.</a:t>
            </a:r>
          </a:p>
          <a:p>
            <a:pPr marL="742950" lvl="1" indent="-285750">
              <a:buFont typeface="+mj-lt"/>
              <a:buAutoNum type="arabicPeriod"/>
            </a:pPr>
            <a:r>
              <a:rPr lang="en-US" altLang="zh-CN" b="1" dirty="0"/>
              <a:t>100% abstraction</a:t>
            </a:r>
            <a:r>
              <a:rPr lang="en-US" altLang="zh-CN" dirty="0"/>
              <a:t>: If all methods in an abstract class are abstract, then the class is fully abstract, similar to an interface in its function (but it still cannot be instantiated directly).</a:t>
            </a:r>
          </a:p>
          <a:p>
            <a:endParaRPr lang="zh-CN" altLang="en-US" dirty="0"/>
          </a:p>
        </p:txBody>
      </p:sp>
    </p:spTree>
    <p:extLst>
      <p:ext uri="{BB962C8B-B14F-4D97-AF65-F5344CB8AC3E}">
        <p14:creationId xmlns:p14="http://schemas.microsoft.com/office/powerpoint/2010/main" val="16930079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D7BF-5C8D-9953-398C-B101A7F1FC11}"/>
              </a:ext>
            </a:extLst>
          </p:cNvPr>
          <p:cNvSpPr>
            <a:spLocks noGrp="1"/>
          </p:cNvSpPr>
          <p:nvPr>
            <p:ph type="title"/>
          </p:nvPr>
        </p:nvSpPr>
        <p:spPr/>
        <p:txBody>
          <a:bodyPr/>
          <a:lstStyle/>
          <a:p>
            <a:r>
              <a:rPr lang="en-US" altLang="zh-CN" dirty="0"/>
              <a:t>The degree of abstraction (%)</a:t>
            </a:r>
            <a:endParaRPr lang="zh-CN" altLang="en-US" dirty="0"/>
          </a:p>
        </p:txBody>
      </p:sp>
      <p:sp>
        <p:nvSpPr>
          <p:cNvPr id="3" name="Content Placeholder 2">
            <a:extLst>
              <a:ext uri="{FF2B5EF4-FFF2-40B4-BE49-F238E27FC236}">
                <a16:creationId xmlns:a16="http://schemas.microsoft.com/office/drawing/2014/main" id="{8E35CED5-BED9-DC1B-90B9-B1CB081CECAC}"/>
              </a:ext>
            </a:extLst>
          </p:cNvPr>
          <p:cNvSpPr>
            <a:spLocks noGrp="1"/>
          </p:cNvSpPr>
          <p:nvPr>
            <p:ph idx="1"/>
          </p:nvPr>
        </p:nvSpPr>
        <p:spPr/>
        <p:txBody>
          <a:bodyPr>
            <a:normAutofit/>
          </a:bodyPr>
          <a:lstStyle/>
          <a:p>
            <a:r>
              <a:rPr lang="en-US" altLang="zh-CN" b="1" dirty="0"/>
              <a:t>Interface (100%)</a:t>
            </a:r>
            <a:r>
              <a:rPr lang="en-US" altLang="zh-CN" dirty="0"/>
              <a:t>:</a:t>
            </a:r>
          </a:p>
          <a:p>
            <a:pPr>
              <a:buFont typeface="Arial" panose="020B0604020202020204" pitchFamily="34" charset="0"/>
              <a:buChar char="•"/>
            </a:pPr>
            <a:r>
              <a:rPr lang="en-US" altLang="zh-CN" dirty="0"/>
              <a:t>An </a:t>
            </a:r>
            <a:r>
              <a:rPr lang="en-US" altLang="zh-CN" b="1" dirty="0"/>
              <a:t>interface</a:t>
            </a:r>
            <a:r>
              <a:rPr lang="en-US" altLang="zh-CN" dirty="0"/>
              <a:t> represents </a:t>
            </a:r>
            <a:r>
              <a:rPr lang="en-US" altLang="zh-CN" b="1" dirty="0"/>
              <a:t>100% abstraction</a:t>
            </a:r>
            <a:r>
              <a:rPr lang="en-US" altLang="zh-CN" dirty="0"/>
              <a:t> because, traditionally in Java (before Java 8), interfaces could only declare abstract methods, and any class implementing an interface had to provide the implementation for all its methods.</a:t>
            </a:r>
          </a:p>
          <a:p>
            <a:pPr>
              <a:buFont typeface="Arial" panose="020B0604020202020204" pitchFamily="34" charset="0"/>
              <a:buChar char="•"/>
            </a:pPr>
            <a:r>
              <a:rPr lang="en-US" altLang="zh-CN" dirty="0"/>
              <a:t>In modern Java, interfaces can include </a:t>
            </a:r>
            <a:r>
              <a:rPr lang="en-US" altLang="zh-CN" b="1" dirty="0"/>
              <a:t>default methods</a:t>
            </a:r>
            <a:r>
              <a:rPr lang="en-US" altLang="zh-CN" dirty="0"/>
              <a:t> with implementations, which slightly blurs this line, but the purpose remains to define a contract for subclasses.</a:t>
            </a:r>
          </a:p>
        </p:txBody>
      </p:sp>
    </p:spTree>
    <p:extLst>
      <p:ext uri="{BB962C8B-B14F-4D97-AF65-F5344CB8AC3E}">
        <p14:creationId xmlns:p14="http://schemas.microsoft.com/office/powerpoint/2010/main" val="38506441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a:t>
            </a:r>
          </a:p>
        </p:txBody>
      </p:sp>
      <p:sp>
        <p:nvSpPr>
          <p:cNvPr id="3" name="Content Placeholder 2"/>
          <p:cNvSpPr>
            <a:spLocks noGrp="1"/>
          </p:cNvSpPr>
          <p:nvPr>
            <p:ph idx="1"/>
          </p:nvPr>
        </p:nvSpPr>
        <p:spPr/>
        <p:txBody>
          <a:bodyPr>
            <a:normAutofit/>
          </a:bodyPr>
          <a:lstStyle/>
          <a:p>
            <a:pPr algn="just"/>
            <a:r>
              <a:rPr lang="en-US" sz="2800" dirty="0"/>
              <a:t>A class which is declared as abstract is known as an </a:t>
            </a:r>
            <a:r>
              <a:rPr lang="en-US" sz="2800" b="1" dirty="0"/>
              <a:t>abstract class</a:t>
            </a:r>
            <a:r>
              <a:rPr lang="en-US" sz="2800" dirty="0"/>
              <a:t>. It can have abstract and non-abstract methods. It needs to be extended and its method implemented. It cannot be instantiated.</a:t>
            </a:r>
            <a:endParaRPr lang="en-US"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Points to Remember</a:t>
            </a:r>
          </a:p>
        </p:txBody>
      </p:sp>
      <p:sp>
        <p:nvSpPr>
          <p:cNvPr id="3" name="Content Placeholder 2"/>
          <p:cNvSpPr>
            <a:spLocks noGrp="1"/>
          </p:cNvSpPr>
          <p:nvPr>
            <p:ph idx="1"/>
          </p:nvPr>
        </p:nvSpPr>
        <p:spPr/>
        <p:txBody>
          <a:bodyPr/>
          <a:lstStyle/>
          <a:p>
            <a:r>
              <a:rPr lang="en-US" dirty="0"/>
              <a:t>An abstract class must be declared with an abstract keyword.</a:t>
            </a:r>
          </a:p>
          <a:p>
            <a:r>
              <a:rPr lang="en-US" dirty="0"/>
              <a:t>It can have abstract and non-abstract methods.</a:t>
            </a:r>
          </a:p>
          <a:p>
            <a:r>
              <a:rPr lang="en-US" dirty="0"/>
              <a:t>It cannot be instantiated.</a:t>
            </a:r>
          </a:p>
          <a:p>
            <a:r>
              <a:rPr lang="en-US" dirty="0"/>
              <a:t>It can have </a:t>
            </a:r>
            <a:r>
              <a:rPr lang="en-US" dirty="0">
                <a:hlinkClick r:id="rId2"/>
              </a:rPr>
              <a:t>constructors</a:t>
            </a:r>
            <a:r>
              <a:rPr lang="en-US" dirty="0"/>
              <a:t> and static methods also.</a:t>
            </a:r>
          </a:p>
          <a:p>
            <a:r>
              <a:rPr lang="en-US" dirty="0"/>
              <a:t>It can have final methods which will force the subclass not to change the body of the method.</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26F03C-B649-611E-9516-2955087FC794}"/>
              </a:ext>
            </a:extLst>
          </p:cNvPr>
          <p:cNvPicPr>
            <a:picLocks noChangeAspect="1"/>
          </p:cNvPicPr>
          <p:nvPr/>
        </p:nvPicPr>
        <p:blipFill>
          <a:blip r:embed="rId2"/>
          <a:stretch>
            <a:fillRect/>
          </a:stretch>
        </p:blipFill>
        <p:spPr>
          <a:xfrm>
            <a:off x="2058828" y="0"/>
            <a:ext cx="8267212" cy="6332333"/>
          </a:xfrm>
          <a:prstGeom prst="rect">
            <a:avLst/>
          </a:prstGeom>
        </p:spPr>
      </p:pic>
    </p:spTree>
    <p:extLst>
      <p:ext uri="{BB962C8B-B14F-4D97-AF65-F5344CB8AC3E}">
        <p14:creationId xmlns:p14="http://schemas.microsoft.com/office/powerpoint/2010/main" val="31044122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D6A648-EAF3-3B77-F106-7BB67753C713}"/>
              </a:ext>
            </a:extLst>
          </p:cNvPr>
          <p:cNvPicPr>
            <a:picLocks noChangeAspect="1"/>
          </p:cNvPicPr>
          <p:nvPr/>
        </p:nvPicPr>
        <p:blipFill>
          <a:blip r:embed="rId2"/>
          <a:stretch>
            <a:fillRect/>
          </a:stretch>
        </p:blipFill>
        <p:spPr>
          <a:xfrm>
            <a:off x="2205552" y="1069676"/>
            <a:ext cx="7780896" cy="3496478"/>
          </a:xfrm>
          <a:prstGeom prst="rect">
            <a:avLst/>
          </a:prstGeom>
        </p:spPr>
      </p:pic>
      <p:pic>
        <p:nvPicPr>
          <p:cNvPr id="9" name="Picture 8">
            <a:extLst>
              <a:ext uri="{FF2B5EF4-FFF2-40B4-BE49-F238E27FC236}">
                <a16:creationId xmlns:a16="http://schemas.microsoft.com/office/drawing/2014/main" id="{B05A0339-F860-1029-9418-14EE954169C7}"/>
              </a:ext>
            </a:extLst>
          </p:cNvPr>
          <p:cNvPicPr>
            <a:picLocks noChangeAspect="1"/>
          </p:cNvPicPr>
          <p:nvPr/>
        </p:nvPicPr>
        <p:blipFill>
          <a:blip r:embed="rId3"/>
          <a:stretch>
            <a:fillRect/>
          </a:stretch>
        </p:blipFill>
        <p:spPr>
          <a:xfrm>
            <a:off x="7569666" y="4566154"/>
            <a:ext cx="3629532" cy="1371791"/>
          </a:xfrm>
          <a:prstGeom prst="rect">
            <a:avLst/>
          </a:prstGeom>
        </p:spPr>
      </p:pic>
    </p:spTree>
    <p:extLst>
      <p:ext uri="{BB962C8B-B14F-4D97-AF65-F5344CB8AC3E}">
        <p14:creationId xmlns:p14="http://schemas.microsoft.com/office/powerpoint/2010/main" val="14456618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6">
            <a:extLst>
              <a:ext uri="{FF2B5EF4-FFF2-40B4-BE49-F238E27FC236}">
                <a16:creationId xmlns:a16="http://schemas.microsoft.com/office/drawing/2014/main" id="{014A4528-26E6-5834-C61E-68DA3BBAD58B}"/>
              </a:ext>
            </a:extLst>
          </p:cNvPr>
          <p:cNvGraphicFramePr>
            <a:graphicFrameLocks noGrp="1"/>
          </p:cNvGraphicFramePr>
          <p:nvPr>
            <p:ph idx="1"/>
            <p:extLst>
              <p:ext uri="{D42A27DB-BD31-4B8C-83A1-F6EECF244321}">
                <p14:modId xmlns:p14="http://schemas.microsoft.com/office/powerpoint/2010/main" val="3565605246"/>
              </p:ext>
            </p:extLst>
          </p:nvPr>
        </p:nvGraphicFramePr>
        <p:xfrm>
          <a:off x="871268" y="518866"/>
          <a:ext cx="10481095" cy="5867227"/>
        </p:xfrm>
        <a:graphic>
          <a:graphicData uri="http://schemas.openxmlformats.org/drawingml/2006/table">
            <a:tbl>
              <a:tblPr>
                <a:tableStyleId>{F5AB1C69-6EDB-4FF4-983F-18BD219EF322}</a:tableStyleId>
              </a:tblPr>
              <a:tblGrid>
                <a:gridCol w="2021667">
                  <a:extLst>
                    <a:ext uri="{9D8B030D-6E8A-4147-A177-3AD203B41FA5}">
                      <a16:colId xmlns:a16="http://schemas.microsoft.com/office/drawing/2014/main" val="733650288"/>
                    </a:ext>
                  </a:extLst>
                </a:gridCol>
                <a:gridCol w="4122273">
                  <a:extLst>
                    <a:ext uri="{9D8B030D-6E8A-4147-A177-3AD203B41FA5}">
                      <a16:colId xmlns:a16="http://schemas.microsoft.com/office/drawing/2014/main" val="3884899861"/>
                    </a:ext>
                  </a:extLst>
                </a:gridCol>
                <a:gridCol w="4337155">
                  <a:extLst>
                    <a:ext uri="{9D8B030D-6E8A-4147-A177-3AD203B41FA5}">
                      <a16:colId xmlns:a16="http://schemas.microsoft.com/office/drawing/2014/main" val="3098577261"/>
                    </a:ext>
                  </a:extLst>
                </a:gridCol>
              </a:tblGrid>
              <a:tr h="237811">
                <a:tc>
                  <a:txBody>
                    <a:bodyPr/>
                    <a:lstStyle/>
                    <a:p>
                      <a:pPr algn="ctr" fontAlgn="ctr"/>
                      <a:r>
                        <a:rPr lang="en-US" sz="1600" u="none" strike="noStrike">
                          <a:effectLst/>
                        </a:rPr>
                        <a:t>Feature</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ctr" fontAlgn="ctr"/>
                      <a:r>
                        <a:rPr lang="en-US" sz="1600" u="none" strike="noStrike">
                          <a:effectLst/>
                        </a:rPr>
                        <a:t>Abstract Class</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ctr" fontAlgn="ctr"/>
                      <a:r>
                        <a:rPr lang="en-US" sz="1600" u="none" strike="noStrike" dirty="0">
                          <a:effectLst/>
                        </a:rPr>
                        <a:t>Concrete Class</a:t>
                      </a:r>
                      <a:endParaRPr lang="en-US" sz="1600" b="1" i="0" u="none" strike="noStrike" dirty="0">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2695824174"/>
                  </a:ext>
                </a:extLst>
              </a:tr>
              <a:tr h="711849">
                <a:tc>
                  <a:txBody>
                    <a:bodyPr/>
                    <a:lstStyle/>
                    <a:p>
                      <a:pPr algn="l" fontAlgn="ctr"/>
                      <a:r>
                        <a:rPr lang="en-US" sz="1600" u="none" strike="noStrike">
                          <a:effectLst/>
                        </a:rPr>
                        <a:t>Definition</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A class that cannot be instantiated directly and may contain abstract methods (methods without a body).</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dirty="0">
                          <a:effectLst/>
                        </a:rPr>
                        <a:t>A class that can be instantiated directly and has complete method implementations.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1854359620"/>
                  </a:ext>
                </a:extLst>
              </a:tr>
              <a:tr h="237811">
                <a:tc>
                  <a:txBody>
                    <a:bodyPr/>
                    <a:lstStyle/>
                    <a:p>
                      <a:pPr algn="l" fontAlgn="ctr"/>
                      <a:r>
                        <a:rPr lang="en-US" sz="1600" u="none" strike="noStrike">
                          <a:effectLst/>
                        </a:rPr>
                        <a:t>Instantiation</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Cannot be instantiated.</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Can be instantiated.</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2206030475"/>
                  </a:ext>
                </a:extLst>
              </a:tr>
              <a:tr h="474830">
                <a:tc>
                  <a:txBody>
                    <a:bodyPr/>
                    <a:lstStyle/>
                    <a:p>
                      <a:pPr algn="l" fontAlgn="ctr"/>
                      <a:r>
                        <a:rPr lang="en-US" sz="1600" u="none" strike="noStrike">
                          <a:effectLst/>
                        </a:rPr>
                        <a:t>Abstract Methods</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dirty="0">
                          <a:effectLst/>
                        </a:rPr>
                        <a:t>Can have abstract methods that must be implemented by subclasses.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dirty="0">
                          <a:effectLst/>
                        </a:rPr>
                        <a:t>Cannot have abstract methods; all methods must be implemented.</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832848085"/>
                  </a:ext>
                </a:extLst>
              </a:tr>
              <a:tr h="474830">
                <a:tc>
                  <a:txBody>
                    <a:bodyPr/>
                    <a:lstStyle/>
                    <a:p>
                      <a:pPr algn="l" fontAlgn="ctr"/>
                      <a:r>
                        <a:rPr lang="en-US" sz="1600" u="none" strike="noStrike">
                          <a:effectLst/>
                        </a:rPr>
                        <a:t>Concrete Methods</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dirty="0">
                          <a:effectLst/>
                        </a:rPr>
                        <a:t>Can contain concrete (non-abstract) methods with implementations.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Contains all concrete methods with implementations.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2626765788"/>
                  </a:ext>
                </a:extLst>
              </a:tr>
              <a:tr h="495142">
                <a:tc>
                  <a:txBody>
                    <a:bodyPr/>
                    <a:lstStyle/>
                    <a:p>
                      <a:pPr algn="l" fontAlgn="ctr"/>
                      <a:r>
                        <a:rPr lang="en-US" sz="1600" u="none" strike="noStrike">
                          <a:effectLst/>
                        </a:rPr>
                        <a:t>Constructors</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Can have constructors, but they cannot be used to create instances directly.</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Can have constructors and are used to create instances of the class.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3345054700"/>
                  </a:ext>
                </a:extLst>
              </a:tr>
              <a:tr h="495142">
                <a:tc>
                  <a:txBody>
                    <a:bodyPr/>
                    <a:lstStyle/>
                    <a:p>
                      <a:pPr algn="l" fontAlgn="ctr"/>
                      <a:r>
                        <a:rPr lang="en-US" sz="1600" u="none" strike="noStrike">
                          <a:effectLst/>
                        </a:rPr>
                        <a:t>Inheritance</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Can be subclassed; subclasses must implement abstract methods.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Can be subclassed but does not require subclasses to implement methods.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4127473000"/>
                  </a:ext>
                </a:extLst>
              </a:tr>
              <a:tr h="495142">
                <a:tc>
                  <a:txBody>
                    <a:bodyPr/>
                    <a:lstStyle/>
                    <a:p>
                      <a:pPr algn="l" fontAlgn="ctr"/>
                      <a:r>
                        <a:rPr lang="en-US" sz="1600" u="none" strike="noStrike">
                          <a:effectLst/>
                        </a:rPr>
                        <a:t>Purpose</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Used to provide a base for subclasses with shared behavior while allowing customization.</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dirty="0">
                          <a:effectLst/>
                        </a:rPr>
                        <a:t>Used to create objects that have specific behaviors and states.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253346116"/>
                  </a:ext>
                </a:extLst>
              </a:tr>
              <a:tr h="711849">
                <a:tc>
                  <a:txBody>
                    <a:bodyPr/>
                    <a:lstStyle/>
                    <a:p>
                      <a:pPr algn="l" fontAlgn="ctr"/>
                      <a:r>
                        <a:rPr lang="en-US" sz="1600" u="none" strike="noStrike">
                          <a:effectLst/>
                        </a:rPr>
                        <a:t>Polymorphism</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Supports polymorphism through abstract methods. Subclasses can override and provide specific implementations.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Supports polymorphism, but does not require method overriding.</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2285966744"/>
                  </a:ext>
                </a:extLst>
              </a:tr>
              <a:tr h="495142">
                <a:tc>
                  <a:txBody>
                    <a:bodyPr/>
                    <a:lstStyle/>
                    <a:p>
                      <a:pPr algn="l" fontAlgn="ctr"/>
                      <a:r>
                        <a:rPr lang="en-US" sz="1600" u="none" strike="noStrike">
                          <a:effectLst/>
                        </a:rPr>
                        <a:t>Accessibility</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Can have various access modifiers for its members (protected, public, private).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Can also have various access modifiers for its members.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4167337821"/>
                  </a:ext>
                </a:extLst>
              </a:tr>
              <a:tr h="948868">
                <a:tc>
                  <a:txBody>
                    <a:bodyPr/>
                    <a:lstStyle/>
                    <a:p>
                      <a:pPr algn="l" fontAlgn="ctr"/>
                      <a:r>
                        <a:rPr lang="en-US" sz="1600" u="none" strike="noStrike">
                          <a:effectLst/>
                        </a:rPr>
                        <a:t>Use Cases</a:t>
                      </a:r>
                      <a:endParaRPr lang="en-US" sz="1600" b="1"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a:effectLst/>
                        </a:rPr>
                        <a:t>Commonly used in situations where a common base with some shared functionality is needed, while leaving certain behaviors to be defined by subclasses.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815" marR="815" marT="815" marB="0" anchor="ctr"/>
                </a:tc>
                <a:tc>
                  <a:txBody>
                    <a:bodyPr/>
                    <a:lstStyle/>
                    <a:p>
                      <a:pPr algn="l" fontAlgn="ctr"/>
                      <a:r>
                        <a:rPr lang="en-US" sz="1600" u="none" strike="noStrike" dirty="0">
                          <a:effectLst/>
                        </a:rPr>
                        <a:t>Used when a complete implementation is needed, and objects can be created from the class.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815" marR="815" marT="815" marB="0" anchor="ctr"/>
                </a:tc>
                <a:extLst>
                  <a:ext uri="{0D108BD9-81ED-4DB2-BD59-A6C34878D82A}">
                    <a16:rowId xmlns:a16="http://schemas.microsoft.com/office/drawing/2014/main" val="660537770"/>
                  </a:ext>
                </a:extLst>
              </a:tr>
            </a:tbl>
          </a:graphicData>
        </a:graphic>
      </p:graphicFrame>
    </p:spTree>
    <p:extLst>
      <p:ext uri="{BB962C8B-B14F-4D97-AF65-F5344CB8AC3E}">
        <p14:creationId xmlns:p14="http://schemas.microsoft.com/office/powerpoint/2010/main" val="3416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F4C3B9F1-DED6-6382-A382-D9627419C7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ED731872-6EA1-4F97-8881-32367F6476B1}" type="slidenum">
              <a:rPr lang="en-US" altLang="zh-CN"/>
              <a:pPr eaLnBrk="1" hangingPunct="1"/>
              <a:t>7</a:t>
            </a:fld>
            <a:endParaRPr lang="en-US" altLang="zh-CN"/>
          </a:p>
        </p:txBody>
      </p:sp>
      <p:sp>
        <p:nvSpPr>
          <p:cNvPr id="38915" name="Rectangle 2">
            <a:extLst>
              <a:ext uri="{FF2B5EF4-FFF2-40B4-BE49-F238E27FC236}">
                <a16:creationId xmlns:a16="http://schemas.microsoft.com/office/drawing/2014/main" id="{E9B4002E-0334-97D9-3A5F-078D4FB20DA6}"/>
              </a:ext>
            </a:extLst>
          </p:cNvPr>
          <p:cNvSpPr>
            <a:spLocks noGrp="1" noChangeArrowheads="1"/>
          </p:cNvSpPr>
          <p:nvPr>
            <p:ph type="title"/>
          </p:nvPr>
        </p:nvSpPr>
        <p:spPr/>
        <p:txBody>
          <a:bodyPr/>
          <a:lstStyle/>
          <a:p>
            <a:pPr eaLnBrk="1" hangingPunct="1"/>
            <a:r>
              <a:rPr lang="en-US" altLang="zh-CN" sz="3200" b="1" dirty="0"/>
              <a:t>Use of generalization</a:t>
            </a:r>
          </a:p>
        </p:txBody>
      </p:sp>
      <p:sp>
        <p:nvSpPr>
          <p:cNvPr id="38916" name="Rectangle 3">
            <a:extLst>
              <a:ext uri="{FF2B5EF4-FFF2-40B4-BE49-F238E27FC236}">
                <a16:creationId xmlns:a16="http://schemas.microsoft.com/office/drawing/2014/main" id="{47738CC5-F34D-E946-34D4-50AA22384BEE}"/>
              </a:ext>
            </a:extLst>
          </p:cNvPr>
          <p:cNvSpPr>
            <a:spLocks noGrp="1" noChangeArrowheads="1"/>
          </p:cNvSpPr>
          <p:nvPr>
            <p:ph type="body" idx="1"/>
          </p:nvPr>
        </p:nvSpPr>
        <p:spPr/>
        <p:txBody>
          <a:bodyPr>
            <a:normAutofit fontScale="92500" lnSpcReduction="20000"/>
          </a:bodyPr>
          <a:lstStyle/>
          <a:p>
            <a:pPr marL="381000" indent="-381000">
              <a:lnSpc>
                <a:spcPct val="80000"/>
              </a:lnSpc>
            </a:pPr>
            <a:r>
              <a:rPr lang="en-US" altLang="zh-CN" sz="2800" b="1" dirty="0"/>
              <a:t>Used for three purposes:</a:t>
            </a:r>
          </a:p>
          <a:p>
            <a:pPr marL="800100" lvl="1" indent="-342900">
              <a:lnSpc>
                <a:spcPct val="80000"/>
              </a:lnSpc>
            </a:pPr>
            <a:r>
              <a:rPr lang="en-US" altLang="zh-CN" sz="2400" dirty="0"/>
              <a:t>Support of polymorphism:</a:t>
            </a:r>
          </a:p>
          <a:p>
            <a:pPr marL="1219200" lvl="2" indent="-304800">
              <a:lnSpc>
                <a:spcPct val="80000"/>
              </a:lnSpc>
            </a:pPr>
            <a:r>
              <a:rPr lang="en-US" altLang="zh-CN" dirty="0"/>
              <a:t>You can call an operation at the superclass level, and the OO language compiler automatically resolves the call to the method that matches the calling object's class</a:t>
            </a:r>
          </a:p>
          <a:p>
            <a:pPr marL="1219200" lvl="2" indent="-304800">
              <a:lnSpc>
                <a:spcPct val="80000"/>
              </a:lnSpc>
            </a:pPr>
            <a:r>
              <a:rPr lang="en-US" altLang="zh-CN" dirty="0"/>
              <a:t> polymorphism  increases</a:t>
            </a:r>
            <a:r>
              <a:rPr lang="ar-JO" altLang="en-US" dirty="0"/>
              <a:t> the flexibility of software </a:t>
            </a:r>
          </a:p>
          <a:p>
            <a:pPr marL="1219200" lvl="2" indent="-304800">
              <a:lnSpc>
                <a:spcPct val="80000"/>
              </a:lnSpc>
            </a:pPr>
            <a:r>
              <a:rPr lang="ar-JO" altLang="en-US" dirty="0"/>
              <a:t>Adding a new subclass and automatically inheriting superclass </a:t>
            </a:r>
            <a:r>
              <a:rPr lang="en-US" altLang="en-US" dirty="0"/>
              <a:t>behavior. Furthermore, the new subclass does not disrupt existing code.</a:t>
            </a:r>
            <a:r>
              <a:rPr lang="ar-JO" altLang="en-US" dirty="0"/>
              <a:t>.</a:t>
            </a:r>
          </a:p>
          <a:p>
            <a:pPr marL="800100" lvl="1" indent="-342900">
              <a:lnSpc>
                <a:spcPct val="80000"/>
              </a:lnSpc>
            </a:pPr>
            <a:r>
              <a:rPr lang="ar-JO" altLang="en-US" sz="2400" dirty="0"/>
              <a:t>Structuring the description of objects:</a:t>
            </a:r>
            <a:endParaRPr lang="en-US" altLang="en-US" sz="2400" dirty="0"/>
          </a:p>
          <a:p>
            <a:pPr marL="1219200" lvl="2" indent="-304800">
              <a:lnSpc>
                <a:spcPct val="80000"/>
              </a:lnSpc>
            </a:pPr>
            <a:r>
              <a:rPr lang="en-US" altLang="en-US" dirty="0"/>
              <a:t>organizing objects on the basis of their similarities and differences(</a:t>
            </a:r>
            <a:r>
              <a:rPr lang="ar-JO" altLang="en-US" dirty="0"/>
              <a:t>classification</a:t>
            </a:r>
            <a:r>
              <a:rPr lang="en-US" altLang="en-US" dirty="0"/>
              <a:t>).</a:t>
            </a:r>
          </a:p>
          <a:p>
            <a:pPr marL="800100" lvl="1" indent="-342900">
              <a:lnSpc>
                <a:spcPct val="80000"/>
              </a:lnSpc>
            </a:pPr>
            <a:r>
              <a:rPr lang="ar-JO" altLang="en-US" sz="2400" dirty="0"/>
              <a:t>Enabling code reuse:</a:t>
            </a:r>
          </a:p>
          <a:p>
            <a:pPr marL="1219200" lvl="2" indent="-304800">
              <a:lnSpc>
                <a:spcPct val="80000"/>
              </a:lnSpc>
            </a:pPr>
            <a:r>
              <a:rPr lang="ar-JO" altLang="en-US" dirty="0"/>
              <a:t>Reuse is more productive than repeatedly writing code from scratch. </a:t>
            </a:r>
          </a:p>
          <a:p>
            <a:pPr marL="1219200" lvl="2" indent="-304800">
              <a:lnSpc>
                <a:spcPct val="80000"/>
              </a:lnSpc>
            </a:pPr>
            <a:endParaRPr lang="ar-JO" altLang="en-US" dirty="0"/>
          </a:p>
          <a:p>
            <a:pPr marL="1219200" lvl="2" indent="-304800">
              <a:lnSpc>
                <a:spcPct val="80000"/>
              </a:lnSpc>
            </a:pPr>
            <a:endParaRPr lang="ar-JO"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nvGraphicFramePr>
        <p:xfrm>
          <a:off x="1487978" y="2573404"/>
          <a:ext cx="9285317" cy="3287069"/>
        </p:xfrm>
        <a:graphic>
          <a:graphicData uri="http://schemas.openxmlformats.org/drawingml/2006/table">
            <a:tbl>
              <a:tblPr firstRow="1" bandRow="1">
                <a:tableStyleId>{5C22544A-7EE6-4342-B048-85BDC9FD1C3A}</a:tableStyleId>
              </a:tblPr>
              <a:tblGrid>
                <a:gridCol w="5777346">
                  <a:extLst>
                    <a:ext uri="{9D8B030D-6E8A-4147-A177-3AD203B41FA5}">
                      <a16:colId xmlns:a16="http://schemas.microsoft.com/office/drawing/2014/main" val="20000"/>
                    </a:ext>
                  </a:extLst>
                </a:gridCol>
                <a:gridCol w="3507971">
                  <a:extLst>
                    <a:ext uri="{9D8B030D-6E8A-4147-A177-3AD203B41FA5}">
                      <a16:colId xmlns:a16="http://schemas.microsoft.com/office/drawing/2014/main" val="20001"/>
                    </a:ext>
                  </a:extLst>
                </a:gridCol>
              </a:tblGrid>
              <a:tr h="3287069">
                <a:tc>
                  <a:txBody>
                    <a:bodyPr/>
                    <a:lstStyle/>
                    <a:p>
                      <a:pPr marL="0" indent="0">
                        <a:buNone/>
                      </a:pPr>
                      <a:r>
                        <a:rPr lang="en-US" sz="2400" b="1" dirty="0"/>
                        <a:t>abstract</a:t>
                      </a:r>
                      <a:r>
                        <a:rPr lang="en-US" sz="2400" dirty="0"/>
                        <a:t> </a:t>
                      </a:r>
                      <a:r>
                        <a:rPr lang="en-US" sz="2400" b="1" dirty="0"/>
                        <a:t>class</a:t>
                      </a:r>
                      <a:r>
                        <a:rPr lang="en-US" sz="2400" dirty="0"/>
                        <a:t> Bike</a:t>
                      </a:r>
                    </a:p>
                    <a:p>
                      <a:pPr marL="0" indent="0">
                        <a:buNone/>
                      </a:pPr>
                      <a:r>
                        <a:rPr lang="en-US" sz="2400" dirty="0"/>
                        <a:t>{  </a:t>
                      </a:r>
                    </a:p>
                    <a:p>
                      <a:pPr marL="0" indent="0">
                        <a:buNone/>
                      </a:pPr>
                      <a:r>
                        <a:rPr lang="en-US" sz="2400" dirty="0"/>
                        <a:t>  </a:t>
                      </a:r>
                      <a:r>
                        <a:rPr lang="en-US" sz="2400" b="1" dirty="0"/>
                        <a:t>abstract</a:t>
                      </a:r>
                      <a:r>
                        <a:rPr lang="en-US" sz="2400" dirty="0"/>
                        <a:t> </a:t>
                      </a:r>
                      <a:r>
                        <a:rPr lang="en-US" sz="2400" b="1" dirty="0"/>
                        <a:t>void</a:t>
                      </a:r>
                      <a:r>
                        <a:rPr lang="en-US" sz="2400" dirty="0"/>
                        <a:t> run();  </a:t>
                      </a:r>
                    </a:p>
                    <a:p>
                      <a:pPr marL="0" indent="0">
                        <a:buNone/>
                      </a:pPr>
                      <a:r>
                        <a:rPr lang="en-US" sz="2400" dirty="0"/>
                        <a:t>}  </a:t>
                      </a:r>
                    </a:p>
                    <a:p>
                      <a:pPr marL="0" indent="0">
                        <a:buNone/>
                      </a:pPr>
                      <a:r>
                        <a:rPr lang="en-US" sz="2400" b="1" dirty="0"/>
                        <a:t>class</a:t>
                      </a:r>
                      <a:r>
                        <a:rPr lang="en-US" sz="2400" dirty="0"/>
                        <a:t> Honda4 </a:t>
                      </a:r>
                      <a:r>
                        <a:rPr lang="en-US" sz="2400" b="1" dirty="0"/>
                        <a:t>extends</a:t>
                      </a:r>
                      <a:r>
                        <a:rPr lang="en-US" sz="2400" dirty="0"/>
                        <a:t> Bike</a:t>
                      </a:r>
                      <a:r>
                        <a:rPr lang="en-US" sz="2400" baseline="0" dirty="0"/>
                        <a:t> </a:t>
                      </a:r>
                      <a:r>
                        <a:rPr lang="en-US" sz="2400" dirty="0"/>
                        <a:t>{  </a:t>
                      </a:r>
                    </a:p>
                    <a:p>
                      <a:pPr marL="0" indent="0">
                        <a:buNone/>
                      </a:pPr>
                      <a:r>
                        <a:rPr lang="en-US" sz="2400" b="1" dirty="0"/>
                        <a:t>void</a:t>
                      </a:r>
                      <a:r>
                        <a:rPr lang="en-US" sz="2400" dirty="0"/>
                        <a:t> run()</a:t>
                      </a:r>
                      <a:r>
                        <a:rPr lang="en-US" sz="2400" baseline="0" dirty="0"/>
                        <a:t> </a:t>
                      </a:r>
                      <a:r>
                        <a:rPr lang="en-US" sz="2400" dirty="0"/>
                        <a:t>{</a:t>
                      </a:r>
                    </a:p>
                    <a:p>
                      <a:pPr marL="0" indent="0">
                        <a:buNone/>
                      </a:pPr>
                      <a:r>
                        <a:rPr lang="en-US" sz="2400" dirty="0" err="1"/>
                        <a:t>System.out.println</a:t>
                      </a:r>
                      <a:r>
                        <a:rPr lang="en-US" sz="2400" dirty="0"/>
                        <a:t>("running safely");</a:t>
                      </a:r>
                      <a:r>
                        <a:rPr lang="en-US" sz="2400" baseline="0" dirty="0"/>
                        <a:t> </a:t>
                      </a:r>
                      <a:r>
                        <a:rPr lang="en-US" sz="2400" dirty="0"/>
                        <a:t>}  }</a:t>
                      </a:r>
                    </a:p>
                    <a:p>
                      <a:endParaRPr lang="en-US" sz="2000" dirty="0"/>
                    </a:p>
                  </a:txBody>
                  <a:tcPr/>
                </a:tc>
                <a:tc>
                  <a:txBody>
                    <a:bodyPr/>
                    <a:lstStyle/>
                    <a:p>
                      <a:pPr marL="0" indent="0">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a:t>
                      </a:r>
                    </a:p>
                    <a:p>
                      <a:pPr marL="0" indent="0">
                        <a:buNone/>
                      </a:pPr>
                      <a:r>
                        <a:rPr lang="en-US" sz="2000" dirty="0"/>
                        <a:t>{  </a:t>
                      </a:r>
                    </a:p>
                    <a:p>
                      <a:pPr marL="0" indent="0">
                        <a:buNone/>
                      </a:pPr>
                      <a:r>
                        <a:rPr lang="en-US" sz="2000" dirty="0"/>
                        <a:t> Bike </a:t>
                      </a:r>
                      <a:r>
                        <a:rPr lang="en-US" sz="2000" dirty="0" err="1"/>
                        <a:t>obj</a:t>
                      </a:r>
                      <a:r>
                        <a:rPr lang="en-US" sz="2000" dirty="0"/>
                        <a:t> = </a:t>
                      </a:r>
                      <a:r>
                        <a:rPr lang="en-US" sz="2000" b="1" dirty="0"/>
                        <a:t>new</a:t>
                      </a:r>
                      <a:r>
                        <a:rPr lang="en-US" sz="2000" dirty="0"/>
                        <a:t> Honda4();  </a:t>
                      </a:r>
                    </a:p>
                    <a:p>
                      <a:pPr marL="0" indent="0">
                        <a:buNone/>
                      </a:pPr>
                      <a:r>
                        <a:rPr lang="en-US" sz="2000" dirty="0"/>
                        <a:t> </a:t>
                      </a:r>
                      <a:r>
                        <a:rPr lang="en-US" sz="2000" dirty="0" err="1"/>
                        <a:t>obj.run</a:t>
                      </a:r>
                      <a:r>
                        <a:rPr lang="en-US" sz="2000" dirty="0"/>
                        <a:t>();  </a:t>
                      </a:r>
                    </a:p>
                    <a:p>
                      <a:pPr marL="0" indent="0">
                        <a:buNone/>
                      </a:pPr>
                      <a:r>
                        <a:rPr lang="en-US" sz="2000" dirty="0"/>
                        <a:t>}  </a:t>
                      </a:r>
                    </a:p>
                    <a:p>
                      <a:pPr marL="0" indent="0">
                        <a:buNone/>
                      </a:pPr>
                      <a:endParaRPr lang="en-US" sz="2000" dirty="0"/>
                    </a:p>
                    <a:p>
                      <a:endParaRPr lang="en-US" sz="2000" dirty="0"/>
                    </a:p>
                    <a:p>
                      <a:endParaRPr lang="en-US" sz="20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class having constructor, data member and methods</a:t>
            </a:r>
            <a:br>
              <a:rPr lang="en-US" dirty="0"/>
            </a:br>
            <a:endParaRPr lang="en-US" dirty="0"/>
          </a:p>
        </p:txBody>
      </p:sp>
      <p:graphicFrame>
        <p:nvGraphicFramePr>
          <p:cNvPr id="4" name="Content Placeholder 3"/>
          <p:cNvGraphicFramePr>
            <a:graphicFrameLocks noGrp="1"/>
          </p:cNvGraphicFramePr>
          <p:nvPr>
            <p:ph idx="1"/>
          </p:nvPr>
        </p:nvGraphicFramePr>
        <p:xfrm>
          <a:off x="1295400" y="2482648"/>
          <a:ext cx="9601200" cy="37490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643832">
                <a:tc>
                  <a:txBody>
                    <a:bodyPr/>
                    <a:lstStyle/>
                    <a:p>
                      <a:r>
                        <a:rPr lang="en-US" sz="2000" b="1" i="0" kern="1200" dirty="0">
                          <a:solidFill>
                            <a:schemeClr val="lt1"/>
                          </a:solidFill>
                          <a:effectLst/>
                          <a:latin typeface="+mn-lt"/>
                          <a:ea typeface="+mn-ea"/>
                          <a:cs typeface="+mn-cs"/>
                        </a:rPr>
                        <a:t>abstract</a:t>
                      </a:r>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class</a:t>
                      </a:r>
                      <a:r>
                        <a:rPr lang="en-US" sz="2000" b="0" i="0" kern="1200" dirty="0">
                          <a:solidFill>
                            <a:schemeClr val="lt1"/>
                          </a:solidFill>
                          <a:effectLst/>
                          <a:latin typeface="+mn-lt"/>
                          <a:ea typeface="+mn-ea"/>
                          <a:cs typeface="+mn-cs"/>
                        </a:rPr>
                        <a:t> Bike{  </a:t>
                      </a:r>
                    </a:p>
                    <a:p>
                      <a:r>
                        <a:rPr lang="en-US" sz="2000" b="0" i="0" kern="1200" dirty="0">
                          <a:solidFill>
                            <a:schemeClr val="lt1"/>
                          </a:solidFill>
                          <a:effectLst/>
                          <a:latin typeface="+mn-lt"/>
                          <a:ea typeface="+mn-ea"/>
                          <a:cs typeface="+mn-cs"/>
                        </a:rPr>
                        <a:t>   Bike(){</a:t>
                      </a:r>
                      <a:r>
                        <a:rPr lang="en-US" sz="2000" b="0" i="0" kern="1200" dirty="0" err="1">
                          <a:solidFill>
                            <a:schemeClr val="lt1"/>
                          </a:solidFill>
                          <a:effectLst/>
                          <a:latin typeface="+mn-lt"/>
                          <a:ea typeface="+mn-ea"/>
                          <a:cs typeface="+mn-cs"/>
                        </a:rPr>
                        <a:t>System.out.println</a:t>
                      </a:r>
                      <a:r>
                        <a:rPr lang="en-US" sz="2000" b="0" i="0" kern="1200" dirty="0">
                          <a:solidFill>
                            <a:schemeClr val="lt1"/>
                          </a:solidFill>
                          <a:effectLst/>
                          <a:latin typeface="+mn-lt"/>
                          <a:ea typeface="+mn-ea"/>
                          <a:cs typeface="+mn-cs"/>
                        </a:rPr>
                        <a:t>("bike is created");}  </a:t>
                      </a:r>
                    </a:p>
                    <a:p>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abstract</a:t>
                      </a:r>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void</a:t>
                      </a:r>
                      <a:r>
                        <a:rPr lang="en-US" sz="2000" b="0" i="0" kern="1200" dirty="0">
                          <a:solidFill>
                            <a:schemeClr val="lt1"/>
                          </a:solidFill>
                          <a:effectLst/>
                          <a:latin typeface="+mn-lt"/>
                          <a:ea typeface="+mn-ea"/>
                          <a:cs typeface="+mn-cs"/>
                        </a:rPr>
                        <a:t> run();  </a:t>
                      </a:r>
                    </a:p>
                    <a:p>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void</a:t>
                      </a:r>
                      <a:r>
                        <a:rPr lang="en-US" sz="2000" b="0" i="0" kern="1200" dirty="0">
                          <a:solidFill>
                            <a:schemeClr val="lt1"/>
                          </a:solidFill>
                          <a:effectLst/>
                          <a:latin typeface="+mn-lt"/>
                          <a:ea typeface="+mn-ea"/>
                          <a:cs typeface="+mn-cs"/>
                        </a:rPr>
                        <a:t> </a:t>
                      </a:r>
                      <a:r>
                        <a:rPr lang="en-US" sz="2000" b="0" i="0" kern="1200" dirty="0" err="1">
                          <a:solidFill>
                            <a:schemeClr val="lt1"/>
                          </a:solidFill>
                          <a:effectLst/>
                          <a:latin typeface="+mn-lt"/>
                          <a:ea typeface="+mn-ea"/>
                          <a:cs typeface="+mn-cs"/>
                        </a:rPr>
                        <a:t>changeGear</a:t>
                      </a:r>
                      <a:r>
                        <a:rPr lang="en-US" sz="2000" b="0" i="0" kern="1200" dirty="0">
                          <a:solidFill>
                            <a:schemeClr val="lt1"/>
                          </a:solidFill>
                          <a:effectLst/>
                          <a:latin typeface="+mn-lt"/>
                          <a:ea typeface="+mn-ea"/>
                          <a:cs typeface="+mn-cs"/>
                        </a:rPr>
                        <a:t>(){</a:t>
                      </a:r>
                      <a:r>
                        <a:rPr lang="en-US" sz="2000" b="0" i="0" kern="1200" dirty="0" err="1">
                          <a:solidFill>
                            <a:schemeClr val="lt1"/>
                          </a:solidFill>
                          <a:effectLst/>
                          <a:latin typeface="+mn-lt"/>
                          <a:ea typeface="+mn-ea"/>
                          <a:cs typeface="+mn-cs"/>
                        </a:rPr>
                        <a:t>System.out.println</a:t>
                      </a:r>
                      <a:r>
                        <a:rPr lang="en-US" sz="2000" b="0" i="0" kern="1200" dirty="0">
                          <a:solidFill>
                            <a:schemeClr val="lt1"/>
                          </a:solidFill>
                          <a:effectLst/>
                          <a:latin typeface="+mn-lt"/>
                          <a:ea typeface="+mn-ea"/>
                          <a:cs typeface="+mn-cs"/>
                        </a:rPr>
                        <a:t>("gear changed");}  </a:t>
                      </a:r>
                    </a:p>
                    <a:p>
                      <a:r>
                        <a:rPr lang="en-US" sz="2000" b="0" i="0" kern="1200" dirty="0">
                          <a:solidFill>
                            <a:schemeClr val="lt1"/>
                          </a:solidFill>
                          <a:effectLst/>
                          <a:latin typeface="+mn-lt"/>
                          <a:ea typeface="+mn-ea"/>
                          <a:cs typeface="+mn-cs"/>
                        </a:rPr>
                        <a:t> } </a:t>
                      </a:r>
                    </a:p>
                    <a:p>
                      <a:r>
                        <a:rPr lang="en-US" sz="2000" b="1" i="0" kern="1200" dirty="0">
                          <a:solidFill>
                            <a:schemeClr val="lt1"/>
                          </a:solidFill>
                          <a:effectLst/>
                          <a:latin typeface="+mn-lt"/>
                          <a:ea typeface="+mn-ea"/>
                          <a:cs typeface="+mn-cs"/>
                        </a:rPr>
                        <a:t>class</a:t>
                      </a:r>
                      <a:r>
                        <a:rPr lang="en-US" sz="2000" b="0" i="0" kern="1200" dirty="0">
                          <a:solidFill>
                            <a:schemeClr val="lt1"/>
                          </a:solidFill>
                          <a:effectLst/>
                          <a:latin typeface="+mn-lt"/>
                          <a:ea typeface="+mn-ea"/>
                          <a:cs typeface="+mn-cs"/>
                        </a:rPr>
                        <a:t> Honda </a:t>
                      </a:r>
                      <a:r>
                        <a:rPr lang="en-US" sz="2000" b="1" i="0" kern="1200" dirty="0">
                          <a:solidFill>
                            <a:schemeClr val="lt1"/>
                          </a:solidFill>
                          <a:effectLst/>
                          <a:latin typeface="+mn-lt"/>
                          <a:ea typeface="+mn-ea"/>
                          <a:cs typeface="+mn-cs"/>
                        </a:rPr>
                        <a:t>extends</a:t>
                      </a:r>
                      <a:r>
                        <a:rPr lang="en-US" sz="2000" b="0" i="0" kern="1200" dirty="0">
                          <a:solidFill>
                            <a:schemeClr val="lt1"/>
                          </a:solidFill>
                          <a:effectLst/>
                          <a:latin typeface="+mn-lt"/>
                          <a:ea typeface="+mn-ea"/>
                          <a:cs typeface="+mn-cs"/>
                        </a:rPr>
                        <a:t> Bike{  </a:t>
                      </a:r>
                    </a:p>
                    <a:p>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void</a:t>
                      </a:r>
                      <a:r>
                        <a:rPr lang="en-US" sz="2000" b="0" i="0" kern="1200" dirty="0">
                          <a:solidFill>
                            <a:schemeClr val="lt1"/>
                          </a:solidFill>
                          <a:effectLst/>
                          <a:latin typeface="+mn-lt"/>
                          <a:ea typeface="+mn-ea"/>
                          <a:cs typeface="+mn-cs"/>
                        </a:rPr>
                        <a:t> run(){</a:t>
                      </a:r>
                      <a:r>
                        <a:rPr lang="en-US" sz="2000" b="0" i="0" kern="1200" dirty="0" err="1">
                          <a:solidFill>
                            <a:schemeClr val="lt1"/>
                          </a:solidFill>
                          <a:effectLst/>
                          <a:latin typeface="+mn-lt"/>
                          <a:ea typeface="+mn-ea"/>
                          <a:cs typeface="+mn-cs"/>
                        </a:rPr>
                        <a:t>System.out.println</a:t>
                      </a:r>
                      <a:r>
                        <a:rPr lang="en-US" sz="2000" b="0" i="0" kern="1200" dirty="0">
                          <a:solidFill>
                            <a:schemeClr val="lt1"/>
                          </a:solidFill>
                          <a:effectLst/>
                          <a:latin typeface="+mn-lt"/>
                          <a:ea typeface="+mn-ea"/>
                          <a:cs typeface="+mn-cs"/>
                        </a:rPr>
                        <a:t>("running safely..");}  </a:t>
                      </a:r>
                    </a:p>
                    <a:p>
                      <a:r>
                        <a:rPr lang="en-US" sz="2000" b="0" i="0" kern="1200" dirty="0">
                          <a:solidFill>
                            <a:schemeClr val="lt1"/>
                          </a:solidFill>
                          <a:effectLst/>
                          <a:latin typeface="+mn-lt"/>
                          <a:ea typeface="+mn-ea"/>
                          <a:cs typeface="+mn-cs"/>
                        </a:rPr>
                        <a:t> }  </a:t>
                      </a:r>
                    </a:p>
                    <a:p>
                      <a:endParaRPr lang="en-US" sz="2000" dirty="0"/>
                    </a:p>
                  </a:txBody>
                  <a:tcPr/>
                </a:tc>
                <a:tc>
                  <a:txBody>
                    <a:bodyPr/>
                    <a:lstStyle/>
                    <a:p>
                      <a:r>
                        <a:rPr lang="en-US" sz="2000" b="0" i="0" kern="1200" dirty="0">
                          <a:solidFill>
                            <a:schemeClr val="lt1"/>
                          </a:solidFill>
                          <a:effectLst/>
                          <a:latin typeface="+mn-lt"/>
                          <a:ea typeface="+mn-ea"/>
                          <a:cs typeface="+mn-cs"/>
                        </a:rPr>
                        <a:t>//Creating a Test class which calls abstract and non-abstract methods  </a:t>
                      </a:r>
                    </a:p>
                    <a:p>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class</a:t>
                      </a:r>
                      <a:r>
                        <a:rPr lang="en-US" sz="2000" b="0" i="0" kern="1200" dirty="0">
                          <a:solidFill>
                            <a:schemeClr val="lt1"/>
                          </a:solidFill>
                          <a:effectLst/>
                          <a:latin typeface="+mn-lt"/>
                          <a:ea typeface="+mn-ea"/>
                          <a:cs typeface="+mn-cs"/>
                        </a:rPr>
                        <a:t> TestAbstraction2{  </a:t>
                      </a:r>
                    </a:p>
                    <a:p>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public</a:t>
                      </a:r>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static</a:t>
                      </a:r>
                      <a:r>
                        <a:rPr lang="en-US" sz="2000" b="0" i="0" kern="1200" dirty="0">
                          <a:solidFill>
                            <a:schemeClr val="lt1"/>
                          </a:solidFill>
                          <a:effectLst/>
                          <a:latin typeface="+mn-lt"/>
                          <a:ea typeface="+mn-ea"/>
                          <a:cs typeface="+mn-cs"/>
                        </a:rPr>
                        <a:t> </a:t>
                      </a:r>
                      <a:r>
                        <a:rPr lang="en-US" sz="2000" b="1" i="0" kern="1200" dirty="0">
                          <a:solidFill>
                            <a:schemeClr val="lt1"/>
                          </a:solidFill>
                          <a:effectLst/>
                          <a:latin typeface="+mn-lt"/>
                          <a:ea typeface="+mn-ea"/>
                          <a:cs typeface="+mn-cs"/>
                        </a:rPr>
                        <a:t>void</a:t>
                      </a:r>
                      <a:r>
                        <a:rPr lang="en-US" sz="2000" b="0" i="0" kern="1200" dirty="0">
                          <a:solidFill>
                            <a:schemeClr val="lt1"/>
                          </a:solidFill>
                          <a:effectLst/>
                          <a:latin typeface="+mn-lt"/>
                          <a:ea typeface="+mn-ea"/>
                          <a:cs typeface="+mn-cs"/>
                        </a:rPr>
                        <a:t> main(String </a:t>
                      </a:r>
                      <a:r>
                        <a:rPr lang="en-US" sz="2000" b="0" i="0" kern="1200" dirty="0" err="1">
                          <a:solidFill>
                            <a:schemeClr val="lt1"/>
                          </a:solidFill>
                          <a:effectLst/>
                          <a:latin typeface="+mn-lt"/>
                          <a:ea typeface="+mn-ea"/>
                          <a:cs typeface="+mn-cs"/>
                        </a:rPr>
                        <a:t>args</a:t>
                      </a:r>
                      <a:r>
                        <a:rPr lang="en-US" sz="2000" b="0" i="0" kern="1200" dirty="0">
                          <a:solidFill>
                            <a:schemeClr val="lt1"/>
                          </a:solidFill>
                          <a:effectLst/>
                          <a:latin typeface="+mn-lt"/>
                          <a:ea typeface="+mn-ea"/>
                          <a:cs typeface="+mn-cs"/>
                        </a:rPr>
                        <a:t>[]){  </a:t>
                      </a:r>
                    </a:p>
                    <a:p>
                      <a:r>
                        <a:rPr lang="en-US" sz="2000" b="0" i="0" kern="1200" dirty="0">
                          <a:solidFill>
                            <a:schemeClr val="lt1"/>
                          </a:solidFill>
                          <a:effectLst/>
                          <a:latin typeface="+mn-lt"/>
                          <a:ea typeface="+mn-ea"/>
                          <a:cs typeface="+mn-cs"/>
                        </a:rPr>
                        <a:t>  Bike </a:t>
                      </a:r>
                      <a:r>
                        <a:rPr lang="en-US" sz="2000" b="0" i="0" kern="1200" dirty="0" err="1">
                          <a:solidFill>
                            <a:schemeClr val="lt1"/>
                          </a:solidFill>
                          <a:effectLst/>
                          <a:latin typeface="+mn-lt"/>
                          <a:ea typeface="+mn-ea"/>
                          <a:cs typeface="+mn-cs"/>
                        </a:rPr>
                        <a:t>obj</a:t>
                      </a:r>
                      <a:r>
                        <a:rPr lang="en-US" sz="2000" b="0" i="0" kern="1200" dirty="0">
                          <a:solidFill>
                            <a:schemeClr val="lt1"/>
                          </a:solidFill>
                          <a:effectLst/>
                          <a:latin typeface="+mn-lt"/>
                          <a:ea typeface="+mn-ea"/>
                          <a:cs typeface="+mn-cs"/>
                        </a:rPr>
                        <a:t> = </a:t>
                      </a:r>
                      <a:r>
                        <a:rPr lang="en-US" sz="2000" b="1" i="0" kern="1200" dirty="0">
                          <a:solidFill>
                            <a:schemeClr val="lt1"/>
                          </a:solidFill>
                          <a:effectLst/>
                          <a:latin typeface="+mn-lt"/>
                          <a:ea typeface="+mn-ea"/>
                          <a:cs typeface="+mn-cs"/>
                        </a:rPr>
                        <a:t>new</a:t>
                      </a:r>
                      <a:r>
                        <a:rPr lang="en-US" sz="2000" b="0" i="0" kern="1200" dirty="0">
                          <a:solidFill>
                            <a:schemeClr val="lt1"/>
                          </a:solidFill>
                          <a:effectLst/>
                          <a:latin typeface="+mn-lt"/>
                          <a:ea typeface="+mn-ea"/>
                          <a:cs typeface="+mn-cs"/>
                        </a:rPr>
                        <a:t> Honda();  </a:t>
                      </a:r>
                    </a:p>
                    <a:p>
                      <a:r>
                        <a:rPr lang="en-US" sz="2000" b="0" i="0" kern="1200" dirty="0">
                          <a:solidFill>
                            <a:schemeClr val="lt1"/>
                          </a:solidFill>
                          <a:effectLst/>
                          <a:latin typeface="+mn-lt"/>
                          <a:ea typeface="+mn-ea"/>
                          <a:cs typeface="+mn-cs"/>
                        </a:rPr>
                        <a:t>  </a:t>
                      </a:r>
                      <a:r>
                        <a:rPr lang="en-US" sz="2000" b="0" i="0" kern="1200" dirty="0" err="1">
                          <a:solidFill>
                            <a:schemeClr val="lt1"/>
                          </a:solidFill>
                          <a:effectLst/>
                          <a:latin typeface="+mn-lt"/>
                          <a:ea typeface="+mn-ea"/>
                          <a:cs typeface="+mn-cs"/>
                        </a:rPr>
                        <a:t>obj.run</a:t>
                      </a:r>
                      <a:r>
                        <a:rPr lang="en-US" sz="2000" b="0" i="0" kern="1200" dirty="0">
                          <a:solidFill>
                            <a:schemeClr val="lt1"/>
                          </a:solidFill>
                          <a:effectLst/>
                          <a:latin typeface="+mn-lt"/>
                          <a:ea typeface="+mn-ea"/>
                          <a:cs typeface="+mn-cs"/>
                        </a:rPr>
                        <a:t>();  </a:t>
                      </a:r>
                    </a:p>
                    <a:p>
                      <a:r>
                        <a:rPr lang="en-US" sz="2000" b="0" i="0" kern="1200" dirty="0">
                          <a:solidFill>
                            <a:schemeClr val="lt1"/>
                          </a:solidFill>
                          <a:effectLst/>
                          <a:latin typeface="+mn-lt"/>
                          <a:ea typeface="+mn-ea"/>
                          <a:cs typeface="+mn-cs"/>
                        </a:rPr>
                        <a:t>  </a:t>
                      </a:r>
                      <a:r>
                        <a:rPr lang="en-US" sz="2000" b="0" i="0" kern="1200" dirty="0" err="1">
                          <a:solidFill>
                            <a:schemeClr val="lt1"/>
                          </a:solidFill>
                          <a:effectLst/>
                          <a:latin typeface="+mn-lt"/>
                          <a:ea typeface="+mn-ea"/>
                          <a:cs typeface="+mn-cs"/>
                        </a:rPr>
                        <a:t>obj.changeGear</a:t>
                      </a:r>
                      <a:r>
                        <a:rPr lang="en-US" sz="2000" b="0" i="0" kern="1200" dirty="0">
                          <a:solidFill>
                            <a:schemeClr val="lt1"/>
                          </a:solidFill>
                          <a:effectLst/>
                          <a:latin typeface="+mn-lt"/>
                          <a:ea typeface="+mn-ea"/>
                          <a:cs typeface="+mn-cs"/>
                        </a:rPr>
                        <a:t>();  </a:t>
                      </a:r>
                    </a:p>
                    <a:p>
                      <a:r>
                        <a:rPr lang="en-US" sz="2000" b="0" i="0" kern="1200" dirty="0">
                          <a:solidFill>
                            <a:schemeClr val="lt1"/>
                          </a:solidFill>
                          <a:effectLst/>
                          <a:latin typeface="+mn-lt"/>
                          <a:ea typeface="+mn-ea"/>
                          <a:cs typeface="+mn-cs"/>
                        </a:rPr>
                        <a:t> }  </a:t>
                      </a:r>
                    </a:p>
                    <a:p>
                      <a:r>
                        <a:rPr lang="en-US" sz="2000" b="0" i="0" kern="1200" dirty="0">
                          <a:solidFill>
                            <a:schemeClr val="lt1"/>
                          </a:solidFill>
                          <a:effectLst/>
                          <a:latin typeface="+mn-lt"/>
                          <a:ea typeface="+mn-ea"/>
                          <a:cs typeface="+mn-cs"/>
                        </a:rPr>
                        <a:t>}</a:t>
                      </a:r>
                    </a:p>
                    <a:p>
                      <a:endParaRPr lang="en-US" sz="20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Inheritance">
            <a:extLst>
              <a:ext uri="{FF2B5EF4-FFF2-40B4-BE49-F238E27FC236}">
                <a16:creationId xmlns:a16="http://schemas.microsoft.com/office/drawing/2014/main" id="{FB19E01C-7790-9ED8-43BA-64BA7F102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237" y="551688"/>
            <a:ext cx="6711526" cy="557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046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6C76-99CE-8818-1077-D73F120375AF}"/>
              </a:ext>
            </a:extLst>
          </p:cNvPr>
          <p:cNvSpPr>
            <a:spLocks noGrp="1"/>
          </p:cNvSpPr>
          <p:nvPr>
            <p:ph type="title"/>
          </p:nvPr>
        </p:nvSpPr>
        <p:spPr>
          <a:xfrm>
            <a:off x="1295402" y="2857824"/>
            <a:ext cx="9601196" cy="1303867"/>
          </a:xfrm>
        </p:spPr>
        <p:txBody>
          <a:bodyPr/>
          <a:lstStyle/>
          <a:p>
            <a:r>
              <a:rPr lang="en-US" altLang="zh-CN" dirty="0"/>
              <a:t>Interface in Java</a:t>
            </a:r>
            <a:endParaRPr lang="zh-CN" altLang="en-US" dirty="0"/>
          </a:p>
        </p:txBody>
      </p:sp>
    </p:spTree>
    <p:extLst>
      <p:ext uri="{BB962C8B-B14F-4D97-AF65-F5344CB8AC3E}">
        <p14:creationId xmlns:p14="http://schemas.microsoft.com/office/powerpoint/2010/main" val="1933683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in Java</a:t>
            </a:r>
          </a:p>
        </p:txBody>
      </p:sp>
      <p:sp>
        <p:nvSpPr>
          <p:cNvPr id="3" name="Content Placeholder 2"/>
          <p:cNvSpPr>
            <a:spLocks noGrp="1"/>
          </p:cNvSpPr>
          <p:nvPr>
            <p:ph idx="1"/>
          </p:nvPr>
        </p:nvSpPr>
        <p:spPr/>
        <p:txBody>
          <a:bodyPr>
            <a:noAutofit/>
          </a:bodyPr>
          <a:lstStyle/>
          <a:p>
            <a:pPr algn="just"/>
            <a:r>
              <a:rPr lang="en-US" sz="2800" dirty="0"/>
              <a:t>An Interface in Java programming language is defined as an abstract type used to specify the behavior of a class. An interface in Java is a blueprint of a class. A Java interface contains static constants and abstract methods.</a:t>
            </a:r>
          </a:p>
          <a:p>
            <a:pPr algn="just"/>
            <a:r>
              <a:rPr lang="en-US" sz="2800" dirty="0"/>
              <a:t>The interface in Java is a mechanism to achieve </a:t>
            </a:r>
            <a:r>
              <a:rPr lang="en-US" sz="2800" b="1" dirty="0">
                <a:highlight>
                  <a:srgbClr val="FFFF00"/>
                </a:highlight>
                <a:hlinkClick r:id="rId2"/>
              </a:rPr>
              <a:t>abstraction</a:t>
            </a:r>
            <a:r>
              <a:rPr lang="en-US" sz="2800" b="1" dirty="0">
                <a:highlight>
                  <a:srgbClr val="FFFF00"/>
                </a:highlight>
              </a:rPr>
              <a:t>.</a:t>
            </a:r>
          </a:p>
          <a:p>
            <a:pPr algn="just"/>
            <a:r>
              <a:rPr lang="en-US" sz="2800" dirty="0"/>
              <a:t>All the methods in an interface are declared with an empty body and are public and all fields are public, static, and final by default.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40073"/>
            <a:ext cx="9601196" cy="1303867"/>
          </a:xfrm>
        </p:spPr>
        <p:txBody>
          <a:bodyPr>
            <a:normAutofit/>
          </a:bodyPr>
          <a:lstStyle/>
          <a:p>
            <a:r>
              <a:rPr lang="en-US" dirty="0"/>
              <a:t>Abstract Vs Interface</a:t>
            </a:r>
          </a:p>
        </p:txBody>
      </p:sp>
      <p:sp>
        <p:nvSpPr>
          <p:cNvPr id="3" name="Content Placeholder 2"/>
          <p:cNvSpPr>
            <a:spLocks noGrp="1"/>
          </p:cNvSpPr>
          <p:nvPr>
            <p:ph idx="1"/>
          </p:nvPr>
        </p:nvSpPr>
        <p:spPr/>
        <p:txBody>
          <a:bodyPr/>
          <a:lstStyle/>
          <a:p>
            <a:endParaRPr lang="en-US" dirty="0"/>
          </a:p>
          <a:p>
            <a:r>
              <a:rPr lang="en-US" b="1" dirty="0"/>
              <a:t>Interfaces are used to implement abstraction</a:t>
            </a:r>
            <a:r>
              <a:rPr lang="en-US" dirty="0"/>
              <a:t>. </a:t>
            </a:r>
            <a:r>
              <a:rPr lang="en-US" b="1" dirty="0">
                <a:highlight>
                  <a:srgbClr val="FFFF00"/>
                </a:highlight>
              </a:rPr>
              <a:t>So the question arises why use interfaces when we have abstract classes?</a:t>
            </a:r>
            <a:br>
              <a:rPr lang="en-US" dirty="0"/>
            </a:br>
            <a:endParaRPr lang="en-US" dirty="0"/>
          </a:p>
          <a:p>
            <a:r>
              <a:rPr lang="en-US" dirty="0"/>
              <a:t>The reason is, </a:t>
            </a:r>
            <a:r>
              <a:rPr lang="en-US" b="1" dirty="0"/>
              <a:t>abstract classes may contain non-final variables</a:t>
            </a:r>
            <a:r>
              <a:rPr lang="en-US" dirty="0"/>
              <a:t>, whereas variables in the interface are </a:t>
            </a:r>
            <a:r>
              <a:rPr lang="en-US" b="1" dirty="0">
                <a:highlight>
                  <a:srgbClr val="FFFF00"/>
                </a:highlight>
              </a:rPr>
              <a:t>final, public and static.</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noAutofit/>
          </a:bodyPr>
          <a:lstStyle/>
          <a:p>
            <a:pPr marL="914400" lvl="2" indent="0">
              <a:buNone/>
            </a:pPr>
            <a:r>
              <a:rPr lang="en-US" sz="2400" dirty="0"/>
              <a:t>// A simple interface</a:t>
            </a:r>
          </a:p>
          <a:p>
            <a:pPr marL="914400" lvl="2" indent="0">
              <a:buNone/>
            </a:pPr>
            <a:r>
              <a:rPr lang="en-US" sz="2400" dirty="0"/>
              <a:t>interface Player</a:t>
            </a:r>
          </a:p>
          <a:p>
            <a:pPr marL="914400" lvl="2" indent="0">
              <a:buNone/>
            </a:pPr>
            <a:r>
              <a:rPr lang="en-US" sz="2400" dirty="0"/>
              <a:t>{</a:t>
            </a:r>
          </a:p>
          <a:p>
            <a:pPr marL="914400" lvl="2" indent="0">
              <a:buNone/>
            </a:pPr>
            <a:r>
              <a:rPr lang="en-US" sz="2400" dirty="0"/>
              <a:t>    final </a:t>
            </a:r>
            <a:r>
              <a:rPr lang="en-US" sz="2400" dirty="0" err="1"/>
              <a:t>int</a:t>
            </a:r>
            <a:r>
              <a:rPr lang="en-US" sz="2400" dirty="0"/>
              <a:t> id = 10;</a:t>
            </a:r>
          </a:p>
          <a:p>
            <a:pPr marL="914400" lvl="2" indent="0">
              <a:buNone/>
            </a:pPr>
            <a:r>
              <a:rPr lang="en-US" sz="2400" dirty="0"/>
              <a:t>    </a:t>
            </a:r>
            <a:r>
              <a:rPr lang="en-US" sz="2400" dirty="0" err="1"/>
              <a:t>int</a:t>
            </a:r>
            <a:r>
              <a:rPr lang="en-US" sz="2400" dirty="0"/>
              <a:t> move();</a:t>
            </a:r>
          </a:p>
          <a:p>
            <a:pPr marL="914400" lvl="2" indent="0">
              <a:buNone/>
            </a:pPr>
            <a:r>
              <a:rPr lang="en-US" sz="24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Example</a:t>
            </a:r>
          </a:p>
        </p:txBody>
      </p:sp>
      <p:sp>
        <p:nvSpPr>
          <p:cNvPr id="3" name="Content Placeholder 2"/>
          <p:cNvSpPr>
            <a:spLocks noGrp="1"/>
          </p:cNvSpPr>
          <p:nvPr>
            <p:ph idx="1"/>
          </p:nvPr>
        </p:nvSpPr>
        <p:spPr/>
        <p:txBody>
          <a:bodyPr/>
          <a:lstStyle/>
          <a:p>
            <a:endParaRPr lang="en-US" dirty="0"/>
          </a:p>
          <a:p>
            <a:r>
              <a:rPr lang="en-US" dirty="0"/>
              <a:t>Let’s consider the example of vehicles like bicycle, car, bike………, they have common functionalities. So we make an interface and put all these common functionalities. And lets Bicycle, Bike, Car ….etc. implement all these functionalities in their own class in their own way.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076197-A2F2-D2A8-6931-E084F3818AE2}"/>
              </a:ext>
            </a:extLst>
          </p:cNvPr>
          <p:cNvPicPr>
            <a:picLocks noChangeAspect="1"/>
          </p:cNvPicPr>
          <p:nvPr/>
        </p:nvPicPr>
        <p:blipFill>
          <a:blip r:embed="rId2"/>
          <a:stretch>
            <a:fillRect/>
          </a:stretch>
        </p:blipFill>
        <p:spPr>
          <a:xfrm>
            <a:off x="663650" y="84426"/>
            <a:ext cx="5627735" cy="6378895"/>
          </a:xfrm>
          <a:prstGeom prst="rect">
            <a:avLst/>
          </a:prstGeom>
        </p:spPr>
      </p:pic>
      <p:sp>
        <p:nvSpPr>
          <p:cNvPr id="5" name="TextBox 4">
            <a:extLst>
              <a:ext uri="{FF2B5EF4-FFF2-40B4-BE49-F238E27FC236}">
                <a16:creationId xmlns:a16="http://schemas.microsoft.com/office/drawing/2014/main" id="{B6F66D46-F9D0-1212-0DB2-1AF7E1BBB098}"/>
              </a:ext>
            </a:extLst>
          </p:cNvPr>
          <p:cNvSpPr txBox="1"/>
          <p:nvPr/>
        </p:nvSpPr>
        <p:spPr>
          <a:xfrm>
            <a:off x="6638026" y="2509181"/>
            <a:ext cx="4464170" cy="2246769"/>
          </a:xfrm>
          <a:prstGeom prst="rect">
            <a:avLst/>
          </a:prstGeom>
          <a:noFill/>
        </p:spPr>
        <p:txBody>
          <a:bodyPr wrap="square">
            <a:spAutoFit/>
          </a:bodyPr>
          <a:lstStyle/>
          <a:p>
            <a:r>
              <a:rPr lang="en-US" altLang="zh-CN" sz="2000" b="1" u="sng" dirty="0"/>
              <a:t>Implementing an Interface</a:t>
            </a:r>
          </a:p>
          <a:p>
            <a:r>
              <a:rPr lang="en-US" altLang="zh-CN" sz="2000" dirty="0"/>
              <a:t>A class implements an interface using the implements keyword.</a:t>
            </a:r>
          </a:p>
          <a:p>
            <a:endParaRPr lang="en-US" altLang="zh-CN" sz="2000" dirty="0"/>
          </a:p>
          <a:p>
            <a:r>
              <a:rPr lang="en-US" altLang="zh-CN" sz="2000" dirty="0"/>
              <a:t>The class must provide implementations for all abstract methods declared in the interface.</a:t>
            </a:r>
            <a:endParaRPr lang="zh-CN" altLang="en-US" sz="2000" dirty="0"/>
          </a:p>
        </p:txBody>
      </p:sp>
    </p:spTree>
    <p:extLst>
      <p:ext uri="{BB962C8B-B14F-4D97-AF65-F5344CB8AC3E}">
        <p14:creationId xmlns:p14="http://schemas.microsoft.com/office/powerpoint/2010/main" val="1297692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F66D46-F9D0-1212-0DB2-1AF7E1BBB098}"/>
              </a:ext>
            </a:extLst>
          </p:cNvPr>
          <p:cNvSpPr txBox="1"/>
          <p:nvPr/>
        </p:nvSpPr>
        <p:spPr>
          <a:xfrm>
            <a:off x="6467441" y="680381"/>
            <a:ext cx="4464170" cy="1015663"/>
          </a:xfrm>
          <a:prstGeom prst="rect">
            <a:avLst/>
          </a:prstGeom>
          <a:noFill/>
        </p:spPr>
        <p:txBody>
          <a:bodyPr wrap="square">
            <a:spAutoFit/>
          </a:bodyPr>
          <a:lstStyle/>
          <a:p>
            <a:r>
              <a:rPr lang="en-US" altLang="zh-CN" sz="2000" dirty="0"/>
              <a:t>The class must provide implementations for all abstract methods declared in the interface.</a:t>
            </a:r>
            <a:endParaRPr lang="zh-CN" altLang="en-US" sz="2000" dirty="0"/>
          </a:p>
        </p:txBody>
      </p:sp>
      <p:pic>
        <p:nvPicPr>
          <p:cNvPr id="3" name="Picture 2">
            <a:extLst>
              <a:ext uri="{FF2B5EF4-FFF2-40B4-BE49-F238E27FC236}">
                <a16:creationId xmlns:a16="http://schemas.microsoft.com/office/drawing/2014/main" id="{136F824D-08CE-6639-6310-0F41C9618D2A}"/>
              </a:ext>
            </a:extLst>
          </p:cNvPr>
          <p:cNvPicPr>
            <a:picLocks noChangeAspect="1"/>
          </p:cNvPicPr>
          <p:nvPr/>
        </p:nvPicPr>
        <p:blipFill>
          <a:blip r:embed="rId2"/>
          <a:stretch>
            <a:fillRect/>
          </a:stretch>
        </p:blipFill>
        <p:spPr>
          <a:xfrm>
            <a:off x="1038698" y="680381"/>
            <a:ext cx="4889592" cy="5258807"/>
          </a:xfrm>
          <a:prstGeom prst="rect">
            <a:avLst/>
          </a:prstGeom>
        </p:spPr>
      </p:pic>
      <p:sp>
        <p:nvSpPr>
          <p:cNvPr id="6" name="TextBox 5">
            <a:extLst>
              <a:ext uri="{FF2B5EF4-FFF2-40B4-BE49-F238E27FC236}">
                <a16:creationId xmlns:a16="http://schemas.microsoft.com/office/drawing/2014/main" id="{1A0886CA-6296-13A0-4E4A-2321BF60A372}"/>
              </a:ext>
            </a:extLst>
          </p:cNvPr>
          <p:cNvSpPr txBox="1"/>
          <p:nvPr/>
        </p:nvSpPr>
        <p:spPr>
          <a:xfrm>
            <a:off x="6386849" y="2697531"/>
            <a:ext cx="4667901" cy="3139321"/>
          </a:xfrm>
          <a:prstGeom prst="rect">
            <a:avLst/>
          </a:prstGeom>
          <a:noFill/>
        </p:spPr>
        <p:txBody>
          <a:bodyPr wrap="square">
            <a:spAutoFit/>
          </a:bodyPr>
          <a:lstStyle/>
          <a:p>
            <a:r>
              <a:rPr lang="en-US" altLang="zh-CN" b="1" dirty="0"/>
              <a:t>Interface (Drawable): Contains an abstract method draw().</a:t>
            </a:r>
          </a:p>
          <a:p>
            <a:endParaRPr lang="en-US" altLang="zh-CN" b="1" dirty="0"/>
          </a:p>
          <a:p>
            <a:r>
              <a:rPr lang="en-US" altLang="zh-CN" b="1" dirty="0"/>
              <a:t>Implementing Classes (Circle and Rectangle): Implement the Drawable interface and provide implementations for the draw() method.</a:t>
            </a:r>
          </a:p>
          <a:p>
            <a:endParaRPr lang="en-US" altLang="zh-CN" b="1" dirty="0"/>
          </a:p>
          <a:p>
            <a:r>
              <a:rPr lang="en-US" altLang="zh-CN" b="1" dirty="0"/>
              <a:t>Using the Interface: Objects of Circle and Rectangle are created, and the draw() method is called.</a:t>
            </a:r>
            <a:endParaRPr lang="zh-CN" altLang="en-US" b="1" dirty="0"/>
          </a:p>
        </p:txBody>
      </p:sp>
    </p:spTree>
    <p:extLst>
      <p:ext uri="{BB962C8B-B14F-4D97-AF65-F5344CB8AC3E}">
        <p14:creationId xmlns:p14="http://schemas.microsoft.com/office/powerpoint/2010/main" val="267502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CF23C0E3-F8DB-6793-48FB-F747A00DF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862" y="115276"/>
            <a:ext cx="8510954" cy="638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8418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0B201-D092-F3A7-7A7F-33D949834346}"/>
              </a:ext>
            </a:extLst>
          </p:cNvPr>
          <p:cNvSpPr>
            <a:spLocks noGrp="1"/>
          </p:cNvSpPr>
          <p:nvPr>
            <p:ph idx="1"/>
          </p:nvPr>
        </p:nvSpPr>
        <p:spPr>
          <a:xfrm>
            <a:off x="6514088" y="640209"/>
            <a:ext cx="4742016" cy="2788791"/>
          </a:xfrm>
        </p:spPr>
        <p:txBody>
          <a:bodyPr>
            <a:normAutofit fontScale="92500"/>
          </a:bodyPr>
          <a:lstStyle/>
          <a:p>
            <a:r>
              <a:rPr lang="en-US" altLang="zh-CN" dirty="0"/>
              <a:t>An </a:t>
            </a:r>
            <a:r>
              <a:rPr lang="en-US" altLang="zh-CN" b="1" dirty="0"/>
              <a:t>Interface</a:t>
            </a:r>
            <a:r>
              <a:rPr lang="en-US" altLang="zh-CN" dirty="0"/>
              <a:t> in Java is a blueprint for a class. It defines a set of abstract methods (methods without a body) that any class implementing the interface must provide. Interfaces are often used to achieve polymorphism, allowing a class to adhere to multiple behaviors without inheritance.</a:t>
            </a:r>
            <a:endParaRPr lang="zh-CN" altLang="en-US" dirty="0"/>
          </a:p>
        </p:txBody>
      </p:sp>
      <p:pic>
        <p:nvPicPr>
          <p:cNvPr id="5" name="Picture 4">
            <a:extLst>
              <a:ext uri="{FF2B5EF4-FFF2-40B4-BE49-F238E27FC236}">
                <a16:creationId xmlns:a16="http://schemas.microsoft.com/office/drawing/2014/main" id="{21BC9886-7171-E996-E6F9-27C6FB5209AB}"/>
              </a:ext>
            </a:extLst>
          </p:cNvPr>
          <p:cNvPicPr>
            <a:picLocks noChangeAspect="1"/>
          </p:cNvPicPr>
          <p:nvPr/>
        </p:nvPicPr>
        <p:blipFill>
          <a:blip r:embed="rId2"/>
          <a:stretch>
            <a:fillRect/>
          </a:stretch>
        </p:blipFill>
        <p:spPr>
          <a:xfrm>
            <a:off x="359109" y="0"/>
            <a:ext cx="6018644" cy="6858000"/>
          </a:xfrm>
          <a:prstGeom prst="rect">
            <a:avLst/>
          </a:prstGeom>
        </p:spPr>
      </p:pic>
    </p:spTree>
    <p:extLst>
      <p:ext uri="{BB962C8B-B14F-4D97-AF65-F5344CB8AC3E}">
        <p14:creationId xmlns:p14="http://schemas.microsoft.com/office/powerpoint/2010/main" val="21997673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F46C-D3E1-EF99-1B8D-98B5EFDF009B}"/>
              </a:ext>
            </a:extLst>
          </p:cNvPr>
          <p:cNvSpPr>
            <a:spLocks noGrp="1"/>
          </p:cNvSpPr>
          <p:nvPr>
            <p:ph type="title"/>
          </p:nvPr>
        </p:nvSpPr>
        <p:spPr>
          <a:xfrm>
            <a:off x="1295402" y="982132"/>
            <a:ext cx="9601196" cy="86017"/>
          </a:xfrm>
        </p:spPr>
        <p:txBody>
          <a:bodyPr>
            <a:normAutofit fontScale="90000"/>
          </a:bodyPr>
          <a:lstStyle/>
          <a:p>
            <a:r>
              <a:rPr kumimoji="0" lang="zh-CN" altLang="zh-CN" sz="2000" b="1" i="0" u="none" strike="noStrike" cap="none" normalizeH="0" baseline="0" dirty="0">
                <a:ln>
                  <a:noFill/>
                </a:ln>
                <a:solidFill>
                  <a:schemeClr val="tx1"/>
                </a:solidFill>
                <a:effectLst/>
                <a:latin typeface="Arial" panose="020B0604020202020204" pitchFamily="34" charset="0"/>
              </a:rPr>
              <a:t>How Abstraction Works Her</a:t>
            </a:r>
            <a:r>
              <a:rPr kumimoji="0" lang="en-US" altLang="zh-CN" sz="2000" b="1" i="0" u="none" strike="noStrike" cap="none" normalizeH="0" baseline="0" dirty="0">
                <a:ln>
                  <a:noFill/>
                </a:ln>
                <a:solidFill>
                  <a:schemeClr val="tx1"/>
                </a:solidFill>
                <a:effectLst/>
                <a:latin typeface="Arial" panose="020B0604020202020204" pitchFamily="34" charset="0"/>
              </a:rPr>
              <a:t>e</a:t>
            </a:r>
            <a:endParaRPr lang="zh-CN" altLang="en-US" sz="2000" dirty="0"/>
          </a:p>
        </p:txBody>
      </p:sp>
      <p:sp>
        <p:nvSpPr>
          <p:cNvPr id="4" name="Rectangle 1">
            <a:extLst>
              <a:ext uri="{FF2B5EF4-FFF2-40B4-BE49-F238E27FC236}">
                <a16:creationId xmlns:a16="http://schemas.microsoft.com/office/drawing/2014/main" id="{C9922D59-492E-CB07-C811-4E2E5D83F45D}"/>
              </a:ext>
            </a:extLst>
          </p:cNvPr>
          <p:cNvSpPr>
            <a:spLocks noGrp="1" noChangeArrowheads="1"/>
          </p:cNvSpPr>
          <p:nvPr>
            <p:ph idx="1"/>
          </p:nvPr>
        </p:nvSpPr>
        <p:spPr bwMode="auto">
          <a:xfrm>
            <a:off x="1222573" y="982132"/>
            <a:ext cx="960119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zh-CN" altLang="zh-CN" sz="2000" b="1" i="0" u="none" strike="noStrike" cap="none" normalizeH="0" baseline="0" dirty="0">
                <a:ln>
                  <a:noFill/>
                </a:ln>
                <a:solidFill>
                  <a:schemeClr val="tx1"/>
                </a:solidFill>
                <a:effectLst/>
                <a:latin typeface="Times" panose="02020603050405020304" pitchFamily="18" charset="0"/>
              </a:rPr>
              <a:t>The Interface (Animal)</a:t>
            </a:r>
            <a:r>
              <a:rPr kumimoji="0" lang="zh-CN" altLang="zh-CN" sz="2000" b="0" i="0" u="none" strike="noStrike" cap="none" normalizeH="0" baseline="0" dirty="0">
                <a:ln>
                  <a:noFill/>
                </a:ln>
                <a:solidFill>
                  <a:schemeClr val="tx1"/>
                </a:solidFill>
                <a:effectLst/>
                <a:latin typeface="Times"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Times" panose="02020603050405020304" pitchFamily="18" charset="0"/>
              </a:rPr>
              <a:t>The Animal interface declares the method sound() but doesn’t implement it. This means the Animal interface represents a generic concept or "blueprint" of what an animal is expected to do.</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Times" panose="02020603050405020304" pitchFamily="18" charset="0"/>
              </a:rPr>
              <a:t>This abstract method sound() is a placeholder for a behavior that all animals (in this context) should have, but the details are left undefined.</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zh-CN" altLang="zh-CN" sz="2000" b="1" i="0" u="none" strike="noStrike" cap="none" normalizeH="0" baseline="0" dirty="0">
                <a:ln>
                  <a:noFill/>
                </a:ln>
                <a:solidFill>
                  <a:schemeClr val="tx1"/>
                </a:solidFill>
                <a:effectLst/>
                <a:latin typeface="Times" panose="02020603050405020304" pitchFamily="18" charset="0"/>
              </a:rPr>
              <a:t>Concrete Classes (Dog and Cat)</a:t>
            </a:r>
            <a:r>
              <a:rPr kumimoji="0" lang="zh-CN" altLang="zh-CN" sz="2000" b="0" i="0" u="none" strike="noStrike" cap="none" normalizeH="0" baseline="0" dirty="0">
                <a:ln>
                  <a:noFill/>
                </a:ln>
                <a:solidFill>
                  <a:schemeClr val="tx1"/>
                </a:solidFill>
                <a:effectLst/>
                <a:latin typeface="Times"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Times" panose="02020603050405020304" pitchFamily="18" charset="0"/>
              </a:rPr>
              <a:t>Dog and Cat are concrete classes that implement the Animal interface.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Times" panose="02020603050405020304" pitchFamily="18" charset="0"/>
              </a:rPr>
              <a:t>Each class provides its own specific implementation of the sound() method, showing how each type of animal sounds differently.</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zh-CN" altLang="zh-CN" sz="2000" b="1" i="0" u="none" strike="noStrike" cap="none" normalizeH="0" baseline="0" dirty="0">
                <a:ln>
                  <a:noFill/>
                </a:ln>
                <a:solidFill>
                  <a:schemeClr val="tx1"/>
                </a:solidFill>
                <a:effectLst/>
                <a:latin typeface="Times" panose="02020603050405020304" pitchFamily="18" charset="0"/>
              </a:rPr>
              <a:t>Achieving Abstraction</a:t>
            </a:r>
            <a:r>
              <a:rPr kumimoji="0" lang="zh-CN" altLang="zh-CN" sz="2000" b="0" i="0" u="none" strike="noStrike" cap="none" normalizeH="0" baseline="0" dirty="0">
                <a:ln>
                  <a:noFill/>
                </a:ln>
                <a:solidFill>
                  <a:schemeClr val="tx1"/>
                </a:solidFill>
                <a:effectLst/>
                <a:latin typeface="Times"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Times" panose="02020603050405020304" pitchFamily="18" charset="0"/>
              </a:rPr>
              <a:t>By using the Animal interface, we are abstracting the idea of an "animal" with a "sound" without needing to know the exact details of each type of animal's sound.</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Times" panose="02020603050405020304" pitchFamily="18" charset="0"/>
              </a:rPr>
              <a:t>The main program can refer to myDog and myCat as Animal types, only knowing that they have a sound() behavior, without needing to know how the sound() is implemented for each animal.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panose="02020603050405020304" pitchFamily="18" charset="0"/>
            </a:endParaRPr>
          </a:p>
        </p:txBody>
      </p:sp>
    </p:spTree>
    <p:extLst>
      <p:ext uri="{BB962C8B-B14F-4D97-AF65-F5344CB8AC3E}">
        <p14:creationId xmlns:p14="http://schemas.microsoft.com/office/powerpoint/2010/main" val="40586461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F66D46-F9D0-1212-0DB2-1AF7E1BBB098}"/>
              </a:ext>
            </a:extLst>
          </p:cNvPr>
          <p:cNvSpPr txBox="1"/>
          <p:nvPr/>
        </p:nvSpPr>
        <p:spPr>
          <a:xfrm>
            <a:off x="6467441" y="680381"/>
            <a:ext cx="4464170" cy="1323439"/>
          </a:xfrm>
          <a:prstGeom prst="rect">
            <a:avLst/>
          </a:prstGeom>
          <a:noFill/>
        </p:spPr>
        <p:txBody>
          <a:bodyPr wrap="square">
            <a:spAutoFit/>
          </a:bodyPr>
          <a:lstStyle/>
          <a:p>
            <a:r>
              <a:rPr lang="en-US" altLang="zh-CN" sz="2000" b="1" u="sng" dirty="0"/>
              <a:t>Multiple Inheritance with Interfaces</a:t>
            </a:r>
          </a:p>
          <a:p>
            <a:r>
              <a:rPr lang="en-US" altLang="zh-CN" sz="2000" dirty="0"/>
              <a:t>A class can implement multiple interfaces, allowing it to inherit behavior from multiple sources.</a:t>
            </a:r>
          </a:p>
        </p:txBody>
      </p:sp>
      <p:sp>
        <p:nvSpPr>
          <p:cNvPr id="6" name="TextBox 5">
            <a:extLst>
              <a:ext uri="{FF2B5EF4-FFF2-40B4-BE49-F238E27FC236}">
                <a16:creationId xmlns:a16="http://schemas.microsoft.com/office/drawing/2014/main" id="{1A0886CA-6296-13A0-4E4A-2321BF60A372}"/>
              </a:ext>
            </a:extLst>
          </p:cNvPr>
          <p:cNvSpPr txBox="1"/>
          <p:nvPr/>
        </p:nvSpPr>
        <p:spPr>
          <a:xfrm>
            <a:off x="6386849" y="2697531"/>
            <a:ext cx="4667901" cy="2862322"/>
          </a:xfrm>
          <a:prstGeom prst="rect">
            <a:avLst/>
          </a:prstGeom>
          <a:noFill/>
        </p:spPr>
        <p:txBody>
          <a:bodyPr wrap="square">
            <a:spAutoFit/>
          </a:bodyPr>
          <a:lstStyle/>
          <a:p>
            <a:r>
              <a:rPr lang="en-US" altLang="zh-CN" b="1" dirty="0"/>
              <a:t>Interfaces (Printable and Showable): Contain abstract methods print() and show().</a:t>
            </a:r>
          </a:p>
          <a:p>
            <a:endParaRPr lang="en-US" altLang="zh-CN" b="1" dirty="0"/>
          </a:p>
          <a:p>
            <a:r>
              <a:rPr lang="en-US" altLang="zh-CN" b="1" dirty="0"/>
              <a:t>Implementing Class (Document): Implements both Printable and Showable interfaces and provides implementations for the print() and show() methods.</a:t>
            </a:r>
          </a:p>
          <a:p>
            <a:endParaRPr lang="en-US" altLang="zh-CN" b="1" dirty="0"/>
          </a:p>
          <a:p>
            <a:r>
              <a:rPr lang="en-US" altLang="zh-CN" b="1" dirty="0"/>
              <a:t>Using the Class: An object of Document is created, and the methods are called.</a:t>
            </a:r>
            <a:endParaRPr lang="zh-CN" altLang="en-US" b="1" dirty="0"/>
          </a:p>
        </p:txBody>
      </p:sp>
      <p:sp>
        <p:nvSpPr>
          <p:cNvPr id="4" name="TextBox 3">
            <a:extLst>
              <a:ext uri="{FF2B5EF4-FFF2-40B4-BE49-F238E27FC236}">
                <a16:creationId xmlns:a16="http://schemas.microsoft.com/office/drawing/2014/main" id="{B4A466E4-1C10-1F9B-52B0-ABEEE04F340D}"/>
              </a:ext>
            </a:extLst>
          </p:cNvPr>
          <p:cNvSpPr txBox="1"/>
          <p:nvPr/>
        </p:nvSpPr>
        <p:spPr>
          <a:xfrm>
            <a:off x="1065362" y="651816"/>
            <a:ext cx="6116128" cy="369332"/>
          </a:xfrm>
          <a:prstGeom prst="rect">
            <a:avLst/>
          </a:prstGeom>
          <a:noFill/>
        </p:spPr>
        <p:txBody>
          <a:bodyPr wrap="square">
            <a:spAutoFit/>
          </a:bodyPr>
          <a:lstStyle/>
          <a:p>
            <a:r>
              <a:rPr lang="en-US" altLang="zh-CN" sz="1800" dirty="0"/>
              <a:t>Example of Multiple Inheritance</a:t>
            </a:r>
            <a:endParaRPr lang="zh-CN" altLang="en-US" sz="1800" dirty="0"/>
          </a:p>
        </p:txBody>
      </p:sp>
      <p:pic>
        <p:nvPicPr>
          <p:cNvPr id="8" name="Picture 7">
            <a:extLst>
              <a:ext uri="{FF2B5EF4-FFF2-40B4-BE49-F238E27FC236}">
                <a16:creationId xmlns:a16="http://schemas.microsoft.com/office/drawing/2014/main" id="{43E06C2E-5358-8260-6759-415D612C7DC2}"/>
              </a:ext>
            </a:extLst>
          </p:cNvPr>
          <p:cNvPicPr>
            <a:picLocks noChangeAspect="1"/>
          </p:cNvPicPr>
          <p:nvPr/>
        </p:nvPicPr>
        <p:blipFill>
          <a:blip r:embed="rId2"/>
          <a:stretch>
            <a:fillRect/>
          </a:stretch>
        </p:blipFill>
        <p:spPr>
          <a:xfrm>
            <a:off x="962892" y="1021148"/>
            <a:ext cx="4911271" cy="5336520"/>
          </a:xfrm>
          <a:prstGeom prst="rect">
            <a:avLst/>
          </a:prstGeom>
        </p:spPr>
      </p:pic>
    </p:spTree>
    <p:extLst>
      <p:ext uri="{BB962C8B-B14F-4D97-AF65-F5344CB8AC3E}">
        <p14:creationId xmlns:p14="http://schemas.microsoft.com/office/powerpoint/2010/main" val="36398624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BABB-E15D-0255-FD55-BEABB0D97384}"/>
              </a:ext>
            </a:extLst>
          </p:cNvPr>
          <p:cNvSpPr>
            <a:spLocks noGrp="1"/>
          </p:cNvSpPr>
          <p:nvPr>
            <p:ph type="title"/>
          </p:nvPr>
        </p:nvSpPr>
        <p:spPr/>
        <p:txBody>
          <a:bodyPr>
            <a:normAutofit/>
          </a:bodyPr>
          <a:lstStyle/>
          <a:p>
            <a:r>
              <a:rPr lang="en-US" altLang="zh-CN" dirty="0"/>
              <a:t>Advantages of Interfaces</a:t>
            </a:r>
            <a:endParaRPr lang="zh-CN" altLang="en-US" dirty="0"/>
          </a:p>
        </p:txBody>
      </p:sp>
      <p:sp>
        <p:nvSpPr>
          <p:cNvPr id="3" name="Content Placeholder 2">
            <a:extLst>
              <a:ext uri="{FF2B5EF4-FFF2-40B4-BE49-F238E27FC236}">
                <a16:creationId xmlns:a16="http://schemas.microsoft.com/office/drawing/2014/main" id="{7D873AE9-8679-2C7B-5F7E-D6158FE810EE}"/>
              </a:ext>
            </a:extLst>
          </p:cNvPr>
          <p:cNvSpPr>
            <a:spLocks noGrp="1"/>
          </p:cNvSpPr>
          <p:nvPr>
            <p:ph idx="1"/>
          </p:nvPr>
        </p:nvSpPr>
        <p:spPr/>
        <p:txBody>
          <a:bodyPr>
            <a:normAutofit fontScale="92500"/>
          </a:bodyPr>
          <a:lstStyle/>
          <a:p>
            <a:r>
              <a:rPr lang="en-US" altLang="zh-CN" dirty="0"/>
              <a:t>Multiple Inheritance: Allows a class to inherit behavior from multiple interfaces.</a:t>
            </a:r>
          </a:p>
          <a:p>
            <a:endParaRPr lang="en-US" altLang="zh-CN" dirty="0"/>
          </a:p>
          <a:p>
            <a:r>
              <a:rPr lang="en-US" altLang="zh-CN" dirty="0"/>
              <a:t>Decoupling: Reduces the dependency between classes, making the code more modular.</a:t>
            </a:r>
          </a:p>
          <a:p>
            <a:endParaRPr lang="en-US" altLang="zh-CN" dirty="0"/>
          </a:p>
          <a:p>
            <a:r>
              <a:rPr lang="en-US" altLang="zh-CN" dirty="0"/>
              <a:t>Flexibility: Provides a way to define methods that must be implemented by multiple classes, ensuring consistency.</a:t>
            </a:r>
            <a:endParaRPr lang="zh-CN" altLang="en-US" dirty="0"/>
          </a:p>
        </p:txBody>
      </p:sp>
    </p:spTree>
    <p:extLst>
      <p:ext uri="{BB962C8B-B14F-4D97-AF65-F5344CB8AC3E}">
        <p14:creationId xmlns:p14="http://schemas.microsoft.com/office/powerpoint/2010/main" val="30762973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8726-045C-1AF9-CDF6-1969DAE3CFDC}"/>
              </a:ext>
            </a:extLst>
          </p:cNvPr>
          <p:cNvSpPr>
            <a:spLocks noGrp="1"/>
          </p:cNvSpPr>
          <p:nvPr>
            <p:ph type="title"/>
          </p:nvPr>
        </p:nvSpPr>
        <p:spPr/>
        <p:txBody>
          <a:bodyPr/>
          <a:lstStyle/>
          <a:p>
            <a:r>
              <a:rPr lang="en-US" altLang="zh-CN" dirty="0"/>
              <a:t>Summary</a:t>
            </a:r>
            <a:endParaRPr lang="zh-CN" altLang="en-US" dirty="0"/>
          </a:p>
        </p:txBody>
      </p:sp>
      <p:sp>
        <p:nvSpPr>
          <p:cNvPr id="3" name="Content Placeholder 2">
            <a:extLst>
              <a:ext uri="{FF2B5EF4-FFF2-40B4-BE49-F238E27FC236}">
                <a16:creationId xmlns:a16="http://schemas.microsoft.com/office/drawing/2014/main" id="{369C4D07-118D-F87E-70B1-3BA49D8047BC}"/>
              </a:ext>
            </a:extLst>
          </p:cNvPr>
          <p:cNvSpPr>
            <a:spLocks noGrp="1"/>
          </p:cNvSpPr>
          <p:nvPr>
            <p:ph idx="1"/>
          </p:nvPr>
        </p:nvSpPr>
        <p:spPr/>
        <p:txBody>
          <a:bodyPr>
            <a:normAutofit lnSpcReduction="10000"/>
          </a:bodyPr>
          <a:lstStyle/>
          <a:p>
            <a:pPr algn="just"/>
            <a:r>
              <a:rPr lang="en-US" altLang="zh-CN" sz="1600" dirty="0"/>
              <a:t>Interface: A reference type in Java that can contain only constants, method signatures, default methods, static methods, and nested types.</a:t>
            </a:r>
          </a:p>
          <a:p>
            <a:pPr algn="just"/>
            <a:r>
              <a:rPr lang="en-US" altLang="zh-CN" sz="1600" dirty="0"/>
              <a:t>Abstract Methods: Methods without implementation that must be implemented by classes that implement the interface.</a:t>
            </a:r>
          </a:p>
          <a:p>
            <a:pPr algn="just"/>
            <a:r>
              <a:rPr lang="en-US" altLang="zh-CN" sz="1600" dirty="0"/>
              <a:t>Default Methods: Methods with implementation introduced in Java 8, allowing interfaces to have methods with a default implementation.</a:t>
            </a:r>
          </a:p>
          <a:p>
            <a:pPr algn="just"/>
            <a:r>
              <a:rPr lang="en-US" altLang="zh-CN" sz="1600" dirty="0"/>
              <a:t>Static Methods: Methods with implementation that belong to the interface rather than any instance of the class.</a:t>
            </a:r>
          </a:p>
          <a:p>
            <a:pPr algn="just"/>
            <a:r>
              <a:rPr lang="en-US" altLang="zh-CN" sz="1600" dirty="0"/>
              <a:t>Multiple Inheritance: A class can implement multiple interfaces, inheriting behavior from multiple sources.</a:t>
            </a:r>
          </a:p>
          <a:p>
            <a:pPr algn="just"/>
            <a:r>
              <a:rPr lang="en-US" altLang="zh-CN" sz="1600" dirty="0"/>
              <a:t>Benefits: Interfaces provide abstraction, multiple inheritance, decoupling, and flexibility, making the code more modular and easier to maintain.</a:t>
            </a:r>
          </a:p>
          <a:p>
            <a:pPr algn="just"/>
            <a:r>
              <a:rPr lang="en-US" altLang="zh-CN" sz="1600" dirty="0"/>
              <a:t>Understanding interfaces is crucial for designing robust and maintainable object-oriented code in Java.</a:t>
            </a:r>
            <a:endParaRPr lang="zh-CN" altLang="en-US" sz="1600" dirty="0"/>
          </a:p>
        </p:txBody>
      </p:sp>
    </p:spTree>
    <p:extLst>
      <p:ext uri="{BB962C8B-B14F-4D97-AF65-F5344CB8AC3E}">
        <p14:creationId xmlns:p14="http://schemas.microsoft.com/office/powerpoint/2010/main" val="16874849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a:t>
            </a:r>
          </a:p>
        </p:txBody>
      </p:sp>
      <p:sp>
        <p:nvSpPr>
          <p:cNvPr id="3" name="Content Placeholder 2"/>
          <p:cNvSpPr>
            <a:spLocks noGrp="1"/>
          </p:cNvSpPr>
          <p:nvPr>
            <p:ph idx="1"/>
          </p:nvPr>
        </p:nvSpPr>
        <p:spPr/>
        <p:txBody>
          <a:bodyPr>
            <a:normAutofit/>
          </a:bodyPr>
          <a:lstStyle/>
          <a:p>
            <a:r>
              <a:rPr lang="en-US" dirty="0"/>
              <a:t>In Java, inner class refers to the class that is declared inside class.</a:t>
            </a:r>
          </a:p>
          <a:p>
            <a:endParaRPr lang="en-US" dirty="0"/>
          </a:p>
          <a:p>
            <a:r>
              <a:rPr lang="en-US" dirty="0"/>
              <a:t>There are certain advantages associated with inner classes are as follows:</a:t>
            </a:r>
          </a:p>
          <a:p>
            <a:pPr lvl="2" fontAlgn="base"/>
            <a:r>
              <a:rPr lang="en-US" sz="2000" dirty="0"/>
              <a:t>Making code clean and readable.</a:t>
            </a:r>
          </a:p>
          <a:p>
            <a:pPr lvl="2" fontAlgn="base"/>
            <a:r>
              <a:rPr lang="en-US" sz="2000" dirty="0"/>
              <a:t>Private methods of the outer class can be accessed, so bringing a new dimension and making it closer to the real world.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Inner Classes</a:t>
            </a:r>
          </a:p>
        </p:txBody>
      </p:sp>
      <p:sp>
        <p:nvSpPr>
          <p:cNvPr id="3" name="Content Placeholder 2"/>
          <p:cNvSpPr>
            <a:spLocks noGrp="1"/>
          </p:cNvSpPr>
          <p:nvPr>
            <p:ph idx="1"/>
          </p:nvPr>
        </p:nvSpPr>
        <p:spPr/>
        <p:txBody>
          <a:bodyPr/>
          <a:lstStyle/>
          <a:p>
            <a:pPr fontAlgn="base"/>
            <a:r>
              <a:rPr lang="en-US" sz="2800" dirty="0"/>
              <a:t>There are basically four types of inner classes in java.</a:t>
            </a:r>
          </a:p>
          <a:p>
            <a:pPr marL="914400" lvl="1" indent="-457200" fontAlgn="base">
              <a:buFont typeface="+mj-lt"/>
              <a:buAutoNum type="arabicPeriod"/>
            </a:pPr>
            <a:r>
              <a:rPr lang="en-US" sz="2400" dirty="0"/>
              <a:t>Nested Inner Class</a:t>
            </a:r>
          </a:p>
          <a:p>
            <a:pPr marL="914400" lvl="1" indent="-457200" fontAlgn="base">
              <a:buFont typeface="+mj-lt"/>
              <a:buAutoNum type="arabicPeriod"/>
            </a:pPr>
            <a:r>
              <a:rPr lang="en-US" sz="2400" dirty="0"/>
              <a:t>Method Local Inner Classes</a:t>
            </a:r>
          </a:p>
          <a:p>
            <a:pPr marL="914400" lvl="1" indent="-457200" fontAlgn="base">
              <a:buFont typeface="+mj-lt"/>
              <a:buAutoNum type="arabicPeriod"/>
            </a:pPr>
            <a:r>
              <a:rPr lang="en-US" sz="2400" dirty="0"/>
              <a:t>Static Nested Classes</a:t>
            </a:r>
          </a:p>
          <a:p>
            <a:pPr marL="914400" lvl="1" indent="-457200" fontAlgn="base">
              <a:buFont typeface="+mj-lt"/>
              <a:buAutoNum type="arabicPeriod"/>
            </a:pPr>
            <a:r>
              <a:rPr lang="en-US" sz="2400" dirty="0"/>
              <a:t>Anonymous Inner Classes</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1430"/>
            <a:ext cx="9601196" cy="1303867"/>
          </a:xfrm>
        </p:spPr>
        <p:txBody>
          <a:bodyPr/>
          <a:lstStyle/>
          <a:p>
            <a:r>
              <a:rPr lang="en-US" dirty="0"/>
              <a:t>Nested Inner Class </a:t>
            </a:r>
          </a:p>
        </p:txBody>
      </p:sp>
      <p:sp>
        <p:nvSpPr>
          <p:cNvPr id="3" name="Content Placeholder 2"/>
          <p:cNvSpPr>
            <a:spLocks noGrp="1"/>
          </p:cNvSpPr>
          <p:nvPr>
            <p:ph idx="1"/>
          </p:nvPr>
        </p:nvSpPr>
        <p:spPr>
          <a:xfrm>
            <a:off x="2018581" y="2554411"/>
            <a:ext cx="7842741" cy="3012595"/>
          </a:xfrm>
        </p:spPr>
        <p:txBody>
          <a:bodyPr>
            <a:noAutofit/>
          </a:bodyPr>
          <a:lstStyle/>
          <a:p>
            <a:pPr marL="0" indent="0">
              <a:buNone/>
            </a:pPr>
            <a:r>
              <a:rPr lang="en-US" b="1" dirty="0"/>
              <a:t>class </a:t>
            </a:r>
            <a:r>
              <a:rPr lang="en-US" b="1" dirty="0" err="1"/>
              <a:t>Outer_Demo</a:t>
            </a:r>
            <a:r>
              <a:rPr lang="en-US" b="1" dirty="0"/>
              <a:t> {</a:t>
            </a:r>
          </a:p>
          <a:p>
            <a:pPr marL="0" indent="0">
              <a:buNone/>
            </a:pPr>
            <a:r>
              <a:rPr lang="en-US" b="1" dirty="0"/>
              <a:t>private </a:t>
            </a:r>
            <a:r>
              <a:rPr lang="en-US" b="1" dirty="0" err="1"/>
              <a:t>int</a:t>
            </a:r>
            <a:r>
              <a:rPr lang="en-US" b="1" dirty="0"/>
              <a:t> </a:t>
            </a:r>
            <a:r>
              <a:rPr lang="en-US" b="1" dirty="0" err="1"/>
              <a:t>num</a:t>
            </a:r>
            <a:r>
              <a:rPr lang="en-US" b="1" dirty="0"/>
              <a:t> = 175;  </a:t>
            </a:r>
          </a:p>
          <a:p>
            <a:pPr marL="0" indent="0">
              <a:buNone/>
            </a:pPr>
            <a:r>
              <a:rPr lang="en-US" b="1" dirty="0"/>
              <a:t>public class </a:t>
            </a:r>
            <a:r>
              <a:rPr lang="en-US" b="1" dirty="0" err="1"/>
              <a:t>Inner_Demo</a:t>
            </a:r>
            <a:r>
              <a:rPr lang="en-US" b="1" dirty="0"/>
              <a:t> {</a:t>
            </a:r>
          </a:p>
          <a:p>
            <a:pPr marL="0" indent="0">
              <a:buNone/>
            </a:pPr>
            <a:r>
              <a:rPr lang="en-US" b="1" dirty="0"/>
              <a:t>      public </a:t>
            </a:r>
            <a:r>
              <a:rPr lang="en-US" b="1" dirty="0" err="1"/>
              <a:t>int</a:t>
            </a:r>
            <a:r>
              <a:rPr lang="en-US" b="1" dirty="0"/>
              <a:t> </a:t>
            </a:r>
            <a:r>
              <a:rPr lang="en-US" b="1" dirty="0" err="1"/>
              <a:t>getNum</a:t>
            </a:r>
            <a:r>
              <a:rPr lang="en-US" b="1" dirty="0"/>
              <a:t>() {</a:t>
            </a:r>
          </a:p>
          <a:p>
            <a:pPr marL="0" indent="0">
              <a:buNone/>
            </a:pPr>
            <a:r>
              <a:rPr lang="en-US" b="1" dirty="0"/>
              <a:t>         </a:t>
            </a:r>
            <a:r>
              <a:rPr lang="en-US" b="1" dirty="0" err="1"/>
              <a:t>System.out.println</a:t>
            </a:r>
            <a:r>
              <a:rPr lang="en-US" b="1" dirty="0"/>
              <a:t>("This is the </a:t>
            </a:r>
            <a:r>
              <a:rPr lang="en-US" b="1" dirty="0" err="1"/>
              <a:t>getnum</a:t>
            </a:r>
            <a:r>
              <a:rPr lang="en-US" b="1" dirty="0"/>
              <a:t> method of the inner class");</a:t>
            </a:r>
          </a:p>
          <a:p>
            <a:pPr marL="0" indent="0">
              <a:buNone/>
            </a:pPr>
            <a:r>
              <a:rPr lang="en-US" b="1" dirty="0"/>
              <a:t>         return </a:t>
            </a:r>
            <a:r>
              <a:rPr lang="en-US" b="1" dirty="0" err="1"/>
              <a:t>num</a:t>
            </a:r>
            <a:r>
              <a:rPr lang="en-US" b="1" dirty="0"/>
              <a:t>; } } }}</a:t>
            </a:r>
          </a:p>
        </p:txBody>
      </p:sp>
      <p:sp>
        <p:nvSpPr>
          <p:cNvPr id="11" name="Rectangle 10"/>
          <p:cNvSpPr/>
          <p:nvPr/>
        </p:nvSpPr>
        <p:spPr>
          <a:xfrm>
            <a:off x="3222626" y="1850482"/>
            <a:ext cx="6063327" cy="369332"/>
          </a:xfrm>
          <a:prstGeom prst="rect">
            <a:avLst/>
          </a:prstGeom>
        </p:spPr>
        <p:txBody>
          <a:bodyPr wrap="none">
            <a:spAutoFit/>
          </a:bodyPr>
          <a:lstStyle/>
          <a:p>
            <a:r>
              <a:rPr lang="en-US" b="1" dirty="0"/>
              <a:t>It can access any private instance variable of the outer class.</a:t>
            </a:r>
          </a:p>
        </p:txBody>
      </p:sp>
    </p:spTree>
    <p:extLst>
      <p:ext uri="{BB962C8B-B14F-4D97-AF65-F5344CB8AC3E}">
        <p14:creationId xmlns:p14="http://schemas.microsoft.com/office/powerpoint/2010/main" val="38470584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1430"/>
            <a:ext cx="9601196" cy="1303867"/>
          </a:xfrm>
        </p:spPr>
        <p:txBody>
          <a:bodyPr/>
          <a:lstStyle/>
          <a:p>
            <a:r>
              <a:rPr lang="en-US" dirty="0"/>
              <a:t>Nested Inner Class </a:t>
            </a:r>
          </a:p>
        </p:txBody>
      </p:sp>
      <p:sp>
        <p:nvSpPr>
          <p:cNvPr id="4" name="Rectangle 1"/>
          <p:cNvSpPr>
            <a:spLocks noChangeArrowheads="1"/>
          </p:cNvSpPr>
          <p:nvPr/>
        </p:nvSpPr>
        <p:spPr bwMode="auto">
          <a:xfrm>
            <a:off x="3222626" y="5778492"/>
            <a:ext cx="5879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err="1">
                <a:ln>
                  <a:noFill/>
                </a:ln>
                <a:solidFill>
                  <a:srgbClr val="000000"/>
                </a:solidFill>
                <a:effectLst/>
                <a:latin typeface="Consolas" panose="020B0609020204030204" pitchFamily="49" charset="0"/>
              </a:rPr>
              <a:t>Outer.Inner</a:t>
            </a:r>
            <a:r>
              <a:rPr kumimoji="0" lang="en-US" altLang="en-US" sz="2000" b="0" i="0" u="none" strike="noStrike" cap="none" normalizeH="0" baseline="0" dirty="0">
                <a:ln>
                  <a:noFill/>
                </a:ln>
                <a:solidFill>
                  <a:srgbClr val="000000"/>
                </a:solidFill>
                <a:effectLst/>
                <a:latin typeface="Consolas" panose="020B0609020204030204" pitchFamily="49" charset="0"/>
              </a:rPr>
              <a:t> in = </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Outer().</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Inner();</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2743200" y="2475659"/>
            <a:ext cx="7306573" cy="3046988"/>
          </a:xfrm>
          <a:prstGeom prst="rect">
            <a:avLst/>
          </a:prstGeom>
        </p:spPr>
        <p:txBody>
          <a:bodyPr wrap="square">
            <a:spAutoFit/>
          </a:bodyPr>
          <a:lstStyle/>
          <a:p>
            <a:r>
              <a:rPr lang="en-US" sz="2400" b="1" dirty="0"/>
              <a:t>public class Main{</a:t>
            </a:r>
          </a:p>
          <a:p>
            <a:r>
              <a:rPr lang="en-US" sz="2400" b="1" dirty="0"/>
              <a:t>   public static void main(String </a:t>
            </a:r>
            <a:r>
              <a:rPr lang="en-US" sz="2400" b="1" dirty="0" err="1"/>
              <a:t>args</a:t>
            </a:r>
            <a:r>
              <a:rPr lang="en-US" sz="2400" b="1" dirty="0"/>
              <a:t>[]) {</a:t>
            </a:r>
          </a:p>
          <a:p>
            <a:r>
              <a:rPr lang="en-US" sz="2400" b="1" dirty="0"/>
              <a:t>      // Instantiating the outer class</a:t>
            </a:r>
          </a:p>
          <a:p>
            <a:r>
              <a:rPr lang="en-US" sz="2400" b="1" dirty="0"/>
              <a:t>      </a:t>
            </a:r>
            <a:r>
              <a:rPr lang="en-US" sz="2400" b="1" dirty="0" err="1"/>
              <a:t>Outer_Demo</a:t>
            </a:r>
            <a:r>
              <a:rPr lang="en-US" sz="2400" b="1" dirty="0"/>
              <a:t> outer = new </a:t>
            </a:r>
            <a:r>
              <a:rPr lang="en-US" sz="2400" b="1" dirty="0" err="1"/>
              <a:t>Outer_Demo</a:t>
            </a:r>
            <a:r>
              <a:rPr lang="en-US" sz="2400" b="1" dirty="0"/>
              <a:t>();</a:t>
            </a:r>
          </a:p>
          <a:p>
            <a:r>
              <a:rPr lang="en-US" sz="2400" b="1" dirty="0"/>
              <a:t>      // Instantiating the inner class</a:t>
            </a:r>
          </a:p>
          <a:p>
            <a:r>
              <a:rPr lang="en-US" sz="2400" b="1" dirty="0"/>
              <a:t>      </a:t>
            </a:r>
            <a:r>
              <a:rPr lang="en-US" sz="2400" b="1" dirty="0" err="1"/>
              <a:t>Outer_Demo.Inner_Demo</a:t>
            </a:r>
            <a:r>
              <a:rPr lang="en-US" sz="2400" b="1" dirty="0"/>
              <a:t> inner = </a:t>
            </a:r>
            <a:r>
              <a:rPr lang="en-US" sz="2400" b="1" dirty="0" err="1"/>
              <a:t>outer.new</a:t>
            </a:r>
            <a:r>
              <a:rPr lang="en-US" sz="2400" b="1" dirty="0"/>
              <a:t> </a:t>
            </a:r>
            <a:r>
              <a:rPr lang="en-US" sz="2400" b="1" dirty="0" err="1"/>
              <a:t>Inner_Demo</a:t>
            </a:r>
            <a:r>
              <a:rPr lang="en-US" sz="2400" b="1" dirty="0"/>
              <a:t>();</a:t>
            </a:r>
          </a:p>
          <a:p>
            <a:r>
              <a:rPr lang="en-US" sz="2400" b="1" dirty="0"/>
              <a:t>      </a:t>
            </a:r>
            <a:r>
              <a:rPr lang="en-US" sz="2400" b="1" dirty="0" err="1"/>
              <a:t>System.out.println</a:t>
            </a:r>
            <a:r>
              <a:rPr lang="en-US" sz="2400" b="1" dirty="0"/>
              <a:t>(</a:t>
            </a:r>
            <a:r>
              <a:rPr lang="en-US" sz="2400" b="1" dirty="0" err="1"/>
              <a:t>inner.getNum</a:t>
            </a:r>
            <a:r>
              <a:rPr lang="en-US" sz="2400" b="1" dirty="0"/>
              <a:t>()); } }</a:t>
            </a:r>
          </a:p>
        </p:txBody>
      </p:sp>
      <p:sp>
        <p:nvSpPr>
          <p:cNvPr id="11" name="Rectangle 10"/>
          <p:cNvSpPr/>
          <p:nvPr/>
        </p:nvSpPr>
        <p:spPr>
          <a:xfrm>
            <a:off x="3222626" y="1850482"/>
            <a:ext cx="6063327" cy="369332"/>
          </a:xfrm>
          <a:prstGeom prst="rect">
            <a:avLst/>
          </a:prstGeom>
        </p:spPr>
        <p:txBody>
          <a:bodyPr wrap="none">
            <a:spAutoFit/>
          </a:bodyPr>
          <a:lstStyle/>
          <a:p>
            <a:r>
              <a:rPr lang="en-US" b="1" dirty="0"/>
              <a:t>It can access any private instance variable of the outer class.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44665"/>
            <a:ext cx="9601196" cy="1303867"/>
          </a:xfrm>
        </p:spPr>
        <p:txBody>
          <a:bodyPr>
            <a:normAutofit/>
          </a:bodyPr>
          <a:lstStyle/>
          <a:p>
            <a:r>
              <a:rPr lang="en-US" dirty="0"/>
              <a:t>Method-local Inner Class</a:t>
            </a:r>
          </a:p>
        </p:txBody>
      </p:sp>
      <p:sp>
        <p:nvSpPr>
          <p:cNvPr id="3" name="Content Placeholder 2"/>
          <p:cNvSpPr>
            <a:spLocks noGrp="1"/>
          </p:cNvSpPr>
          <p:nvPr>
            <p:ph idx="1"/>
          </p:nvPr>
        </p:nvSpPr>
        <p:spPr>
          <a:xfrm>
            <a:off x="757519" y="1439206"/>
            <a:ext cx="10676959" cy="726595"/>
          </a:xfrm>
        </p:spPr>
        <p:txBody>
          <a:bodyPr>
            <a:normAutofit lnSpcReduction="10000"/>
          </a:bodyPr>
          <a:lstStyle/>
          <a:p>
            <a:pPr marL="0" indent="0">
              <a:buNone/>
            </a:pPr>
            <a:r>
              <a:rPr lang="en-US" sz="2000" b="1" dirty="0"/>
              <a:t>In Java, we can write a class within a method and this will be a local type. Like local variables, the scope of the inner class is restricted within the method.</a:t>
            </a:r>
          </a:p>
          <a:p>
            <a:endParaRPr lang="en-US" sz="2000" b="1" dirty="0"/>
          </a:p>
          <a:p>
            <a:endParaRPr lang="en-US" sz="2000" b="1" dirty="0"/>
          </a:p>
        </p:txBody>
      </p:sp>
      <p:sp>
        <p:nvSpPr>
          <p:cNvPr id="7" name="Rectangle 6"/>
          <p:cNvSpPr/>
          <p:nvPr/>
        </p:nvSpPr>
        <p:spPr>
          <a:xfrm>
            <a:off x="1000442" y="2258783"/>
            <a:ext cx="6573328" cy="3816429"/>
          </a:xfrm>
          <a:prstGeom prst="rect">
            <a:avLst/>
          </a:prstGeom>
        </p:spPr>
        <p:txBody>
          <a:bodyPr wrap="square">
            <a:spAutoFit/>
          </a:bodyPr>
          <a:lstStyle/>
          <a:p>
            <a:r>
              <a:rPr lang="en-US" sz="2200" b="1" dirty="0"/>
              <a:t>public class </a:t>
            </a:r>
            <a:r>
              <a:rPr lang="en-US" sz="2200" b="1" dirty="0" err="1"/>
              <a:t>Outerclass</a:t>
            </a:r>
            <a:r>
              <a:rPr lang="en-US" sz="2200" b="1" dirty="0"/>
              <a:t> </a:t>
            </a:r>
          </a:p>
          <a:p>
            <a:r>
              <a:rPr lang="en-US" sz="2200" b="1" dirty="0"/>
              <a:t>{</a:t>
            </a:r>
          </a:p>
          <a:p>
            <a:r>
              <a:rPr lang="en-US" sz="2200" b="1" dirty="0"/>
              <a:t>Public void </a:t>
            </a:r>
            <a:r>
              <a:rPr lang="en-US" sz="2200" b="1" dirty="0" err="1"/>
              <a:t>my_Method</a:t>
            </a:r>
            <a:r>
              <a:rPr lang="en-US" sz="2200" b="1" dirty="0"/>
              <a:t>() {</a:t>
            </a:r>
          </a:p>
          <a:p>
            <a:r>
              <a:rPr lang="en-US" sz="2200" b="1" dirty="0"/>
              <a:t>      </a:t>
            </a:r>
            <a:r>
              <a:rPr lang="en-US" sz="2200" b="1" dirty="0" err="1"/>
              <a:t>int</a:t>
            </a:r>
            <a:r>
              <a:rPr lang="en-US" sz="2200" b="1" dirty="0"/>
              <a:t> </a:t>
            </a:r>
            <a:r>
              <a:rPr lang="en-US" sz="2200" b="1" dirty="0" err="1"/>
              <a:t>num</a:t>
            </a:r>
            <a:r>
              <a:rPr lang="en-US" sz="2200" b="1" dirty="0"/>
              <a:t> = 23;</a:t>
            </a:r>
          </a:p>
          <a:p>
            <a:r>
              <a:rPr lang="en-US" sz="2200" b="1" dirty="0"/>
              <a:t>class </a:t>
            </a:r>
            <a:r>
              <a:rPr lang="en-US" sz="2200" b="1" dirty="0" err="1"/>
              <a:t>MethodInner_Demo</a:t>
            </a:r>
            <a:r>
              <a:rPr lang="en-US" sz="2200" b="1" dirty="0"/>
              <a:t> {</a:t>
            </a:r>
          </a:p>
          <a:p>
            <a:r>
              <a:rPr lang="en-US" sz="2200" b="1" dirty="0"/>
              <a:t>         public void print() {</a:t>
            </a:r>
          </a:p>
          <a:p>
            <a:r>
              <a:rPr lang="en-US" sz="2200" b="1" dirty="0"/>
              <a:t>            </a:t>
            </a:r>
            <a:r>
              <a:rPr lang="en-US" sz="2200" b="1" dirty="0" err="1"/>
              <a:t>System.out.println</a:t>
            </a:r>
            <a:r>
              <a:rPr lang="en-US" sz="2200" b="1" dirty="0"/>
              <a:t>("This is method inner class "+</a:t>
            </a:r>
            <a:r>
              <a:rPr lang="en-US" sz="2200" b="1" dirty="0" err="1"/>
              <a:t>num</a:t>
            </a:r>
            <a:r>
              <a:rPr lang="en-US" sz="2200" b="1" dirty="0"/>
              <a:t>);	   }    } 	   </a:t>
            </a:r>
          </a:p>
          <a:p>
            <a:r>
              <a:rPr lang="en-US" sz="2200" b="1" dirty="0" err="1"/>
              <a:t>MethodInner_Demo</a:t>
            </a:r>
            <a:r>
              <a:rPr lang="en-US" sz="2200" b="1" dirty="0"/>
              <a:t> inner = new </a:t>
            </a:r>
            <a:r>
              <a:rPr lang="en-US" sz="2200" b="1" dirty="0" err="1"/>
              <a:t>MethodInner_Demo</a:t>
            </a:r>
            <a:r>
              <a:rPr lang="en-US" sz="2200" b="1" dirty="0"/>
              <a:t>();</a:t>
            </a:r>
          </a:p>
          <a:p>
            <a:r>
              <a:rPr lang="en-US" sz="2200" b="1" dirty="0"/>
              <a:t>      </a:t>
            </a:r>
            <a:r>
              <a:rPr lang="en-US" sz="2200" b="1" dirty="0" err="1"/>
              <a:t>inner.print</a:t>
            </a:r>
            <a:r>
              <a:rPr lang="en-US" sz="2200" b="1" dirty="0"/>
              <a:t>();}</a:t>
            </a:r>
          </a:p>
        </p:txBody>
      </p:sp>
      <p:sp>
        <p:nvSpPr>
          <p:cNvPr id="9" name="Rectangle 8"/>
          <p:cNvSpPr/>
          <p:nvPr/>
        </p:nvSpPr>
        <p:spPr>
          <a:xfrm>
            <a:off x="7904895" y="2483070"/>
            <a:ext cx="3837091" cy="3416320"/>
          </a:xfrm>
          <a:prstGeom prst="rect">
            <a:avLst/>
          </a:prstGeom>
        </p:spPr>
        <p:txBody>
          <a:bodyPr wrap="square">
            <a:spAutoFit/>
          </a:bodyPr>
          <a:lstStyle/>
          <a:p>
            <a:r>
              <a:rPr lang="en-US" sz="2400" b="1" dirty="0"/>
              <a:t>public static void main(String </a:t>
            </a:r>
            <a:r>
              <a:rPr lang="en-US" sz="2400" b="1" dirty="0" err="1"/>
              <a:t>args</a:t>
            </a:r>
            <a:r>
              <a:rPr lang="en-US" sz="2400" b="1" dirty="0"/>
              <a:t>[]) </a:t>
            </a:r>
          </a:p>
          <a:p>
            <a:r>
              <a:rPr lang="en-US" sz="2400" b="1" dirty="0"/>
              <a:t>{</a:t>
            </a:r>
          </a:p>
          <a:p>
            <a:r>
              <a:rPr lang="en-US" sz="2400" b="1" dirty="0"/>
              <a:t>      </a:t>
            </a:r>
            <a:r>
              <a:rPr lang="en-US" sz="2400" b="1" dirty="0" err="1"/>
              <a:t>Outerclass</a:t>
            </a:r>
            <a:r>
              <a:rPr lang="en-US" sz="2400" b="1" dirty="0"/>
              <a:t> outer = new </a:t>
            </a:r>
            <a:r>
              <a:rPr lang="en-US" sz="2400" b="1" dirty="0" err="1"/>
              <a:t>Outerclass</a:t>
            </a:r>
            <a:r>
              <a:rPr lang="en-US" sz="2400" b="1" dirty="0"/>
              <a:t>();</a:t>
            </a:r>
          </a:p>
          <a:p>
            <a:r>
              <a:rPr lang="en-US" sz="2400" b="1" dirty="0"/>
              <a:t>      </a:t>
            </a:r>
            <a:r>
              <a:rPr lang="en-US" sz="2400" b="1" dirty="0" err="1"/>
              <a:t>outer.my_Method</a:t>
            </a:r>
            <a:r>
              <a:rPr lang="en-US" sz="2400" b="1" dirty="0"/>
              <a:t>();	   	   </a:t>
            </a:r>
          </a:p>
          <a:p>
            <a:r>
              <a:rPr lang="en-US" sz="2400" b="1" dirty="0"/>
              <a:t>   }</a:t>
            </a:r>
          </a:p>
          <a:p>
            <a:r>
              <a:rPr lang="en-US" sz="2400" b="1"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 Generalization</a:t>
            </a:r>
            <a:endParaRPr lang="en-US" dirty="0"/>
          </a:p>
        </p:txBody>
      </p:sp>
      <p:sp>
        <p:nvSpPr>
          <p:cNvPr id="4" name="Rectangle 8"/>
          <p:cNvSpPr>
            <a:spLocks noChangeArrowheads="1"/>
          </p:cNvSpPr>
          <p:nvPr/>
        </p:nvSpPr>
        <p:spPr bwMode="auto">
          <a:xfrm>
            <a:off x="4953000" y="2607192"/>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dirty="0"/>
              <a:t>Circle</a:t>
            </a:r>
          </a:p>
        </p:txBody>
      </p:sp>
      <p:sp>
        <p:nvSpPr>
          <p:cNvPr id="5" name="Rectangle 9"/>
          <p:cNvSpPr>
            <a:spLocks noChangeArrowheads="1"/>
          </p:cNvSpPr>
          <p:nvPr/>
        </p:nvSpPr>
        <p:spPr bwMode="auto">
          <a:xfrm>
            <a:off x="4953000" y="3052232"/>
            <a:ext cx="2286000" cy="10668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color</a:t>
            </a:r>
          </a:p>
          <a:p>
            <a:r>
              <a:rPr lang="en-US" altLang="en-US" sz="2400" b="1"/>
              <a:t>vertices</a:t>
            </a:r>
          </a:p>
          <a:p>
            <a:r>
              <a:rPr lang="en-US" altLang="en-US" sz="2400" b="1"/>
              <a:t>radius</a:t>
            </a:r>
          </a:p>
        </p:txBody>
      </p:sp>
      <p:sp>
        <p:nvSpPr>
          <p:cNvPr id="6" name="Rectangle 10"/>
          <p:cNvSpPr>
            <a:spLocks noChangeArrowheads="1"/>
          </p:cNvSpPr>
          <p:nvPr/>
        </p:nvSpPr>
        <p:spPr bwMode="auto">
          <a:xfrm>
            <a:off x="4953000" y="4250183"/>
            <a:ext cx="2286000" cy="1143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dirty="0"/>
              <a:t>move</a:t>
            </a:r>
          </a:p>
          <a:p>
            <a:r>
              <a:rPr lang="en-US" altLang="en-US" sz="2400" b="1" dirty="0" err="1"/>
              <a:t>setColor</a:t>
            </a:r>
            <a:endParaRPr lang="en-US" altLang="en-US" sz="2400" b="1" dirty="0"/>
          </a:p>
          <a:p>
            <a:r>
              <a:rPr lang="en-US" altLang="en-US" sz="2400" b="1" dirty="0" err="1"/>
              <a:t>computeArea</a:t>
            </a:r>
            <a:endParaRPr lang="en-US" altLang="en-US" sz="2400" b="1" dirty="0"/>
          </a:p>
        </p:txBody>
      </p:sp>
      <p:sp>
        <p:nvSpPr>
          <p:cNvPr id="7" name="Rectangle 12"/>
          <p:cNvSpPr>
            <a:spLocks noChangeArrowheads="1"/>
          </p:cNvSpPr>
          <p:nvPr/>
        </p:nvSpPr>
        <p:spPr bwMode="auto">
          <a:xfrm>
            <a:off x="1670858" y="2561857"/>
            <a:ext cx="2286000" cy="3810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a:t>Line</a:t>
            </a:r>
          </a:p>
        </p:txBody>
      </p:sp>
      <p:sp>
        <p:nvSpPr>
          <p:cNvPr id="8" name="Rectangle 13"/>
          <p:cNvSpPr>
            <a:spLocks noChangeArrowheads="1"/>
          </p:cNvSpPr>
          <p:nvPr/>
        </p:nvSpPr>
        <p:spPr bwMode="auto">
          <a:xfrm>
            <a:off x="1670858" y="3014132"/>
            <a:ext cx="2286000" cy="1143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dirty="0"/>
              <a:t>color</a:t>
            </a:r>
          </a:p>
          <a:p>
            <a:r>
              <a:rPr lang="en-US" altLang="en-US" sz="2400" b="1" dirty="0"/>
              <a:t>vertices</a:t>
            </a:r>
          </a:p>
          <a:p>
            <a:r>
              <a:rPr lang="en-US" altLang="en-US" sz="2400" b="1" dirty="0"/>
              <a:t>length</a:t>
            </a:r>
          </a:p>
        </p:txBody>
      </p:sp>
      <p:sp>
        <p:nvSpPr>
          <p:cNvPr id="9" name="Rectangle 14"/>
          <p:cNvSpPr>
            <a:spLocks noChangeArrowheads="1"/>
          </p:cNvSpPr>
          <p:nvPr/>
        </p:nvSpPr>
        <p:spPr bwMode="auto">
          <a:xfrm>
            <a:off x="1670858" y="4254189"/>
            <a:ext cx="2286000" cy="1143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dirty="0"/>
              <a:t>move</a:t>
            </a:r>
          </a:p>
          <a:p>
            <a:r>
              <a:rPr lang="en-US" altLang="en-US" sz="2400" b="1" dirty="0" err="1"/>
              <a:t>setColor</a:t>
            </a:r>
            <a:endParaRPr lang="en-US" altLang="en-US" sz="2400" b="1" dirty="0"/>
          </a:p>
          <a:p>
            <a:r>
              <a:rPr lang="en-US" altLang="en-US" sz="2400" b="1" dirty="0" err="1"/>
              <a:t>getLength</a:t>
            </a:r>
            <a:endParaRPr lang="en-US" altLang="en-US" sz="2400" b="1" dirty="0"/>
          </a:p>
        </p:txBody>
      </p:sp>
      <p:sp>
        <p:nvSpPr>
          <p:cNvPr id="10" name="Rectangle 15"/>
          <p:cNvSpPr>
            <a:spLocks noChangeArrowheads="1"/>
          </p:cNvSpPr>
          <p:nvPr/>
        </p:nvSpPr>
        <p:spPr bwMode="auto">
          <a:xfrm>
            <a:off x="8171411" y="2607192"/>
            <a:ext cx="2286000" cy="457200"/>
          </a:xfrm>
          <a:prstGeom prst="rect">
            <a:avLst/>
          </a:prstGeom>
          <a:solidFill>
            <a:schemeClr val="accent3">
              <a:lumMod val="20000"/>
              <a:lumOff val="80000"/>
            </a:schemeClr>
          </a:solidFill>
          <a:ln w="25400">
            <a:solidFill>
              <a:schemeClr val="tx1"/>
            </a:solidFill>
            <a:miter lim="800000"/>
          </a:ln>
          <a:effectLst/>
        </p:spPr>
        <p:txBody>
          <a:bodyPr wrap="none" anchor="ctr"/>
          <a:lstStyle/>
          <a:p>
            <a:pPr algn="ctr"/>
            <a:r>
              <a:rPr lang="en-US" altLang="en-US" sz="2800" b="1" dirty="0"/>
              <a:t>Triangle</a:t>
            </a:r>
          </a:p>
        </p:txBody>
      </p:sp>
      <p:sp>
        <p:nvSpPr>
          <p:cNvPr id="11" name="Rectangle 16"/>
          <p:cNvSpPr>
            <a:spLocks noChangeArrowheads="1"/>
          </p:cNvSpPr>
          <p:nvPr/>
        </p:nvSpPr>
        <p:spPr bwMode="auto">
          <a:xfrm>
            <a:off x="8171411" y="3167918"/>
            <a:ext cx="2286000" cy="12192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color</a:t>
            </a:r>
          </a:p>
          <a:p>
            <a:r>
              <a:rPr lang="en-US" altLang="en-US" sz="2400" b="1"/>
              <a:t>vertices</a:t>
            </a:r>
          </a:p>
          <a:p>
            <a:r>
              <a:rPr lang="en-US" altLang="en-US" sz="2400" b="1"/>
              <a:t>angle</a:t>
            </a:r>
          </a:p>
        </p:txBody>
      </p:sp>
      <p:sp>
        <p:nvSpPr>
          <p:cNvPr id="12" name="Rectangle 17"/>
          <p:cNvSpPr>
            <a:spLocks noChangeArrowheads="1"/>
          </p:cNvSpPr>
          <p:nvPr/>
        </p:nvSpPr>
        <p:spPr bwMode="auto">
          <a:xfrm>
            <a:off x="8171411" y="4410054"/>
            <a:ext cx="2286000" cy="1143000"/>
          </a:xfrm>
          <a:prstGeom prst="rect">
            <a:avLst/>
          </a:prstGeom>
          <a:solidFill>
            <a:schemeClr val="accent3">
              <a:lumMod val="20000"/>
              <a:lumOff val="80000"/>
            </a:schemeClr>
          </a:solidFill>
          <a:ln w="25400">
            <a:solidFill>
              <a:schemeClr val="tx1"/>
            </a:solidFill>
            <a:miter lim="800000"/>
          </a:ln>
          <a:effectLst/>
        </p:spPr>
        <p:txBody>
          <a:bodyPr wrap="none" anchor="ctr"/>
          <a:lstStyle/>
          <a:p>
            <a:r>
              <a:rPr lang="en-US" altLang="en-US" sz="2400" b="1"/>
              <a:t>move</a:t>
            </a:r>
          </a:p>
          <a:p>
            <a:r>
              <a:rPr lang="en-US" altLang="en-US" sz="2400" b="1"/>
              <a:t>setColor</a:t>
            </a:r>
          </a:p>
          <a:p>
            <a:r>
              <a:rPr lang="en-US" altLang="en-US" sz="2400" b="1"/>
              <a:t>computeArea</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Nested Class</a:t>
            </a:r>
          </a:p>
        </p:txBody>
      </p:sp>
      <p:sp>
        <p:nvSpPr>
          <p:cNvPr id="3" name="Content Placeholder 2"/>
          <p:cNvSpPr>
            <a:spLocks noGrp="1"/>
          </p:cNvSpPr>
          <p:nvPr>
            <p:ph idx="1"/>
          </p:nvPr>
        </p:nvSpPr>
        <p:spPr/>
        <p:txBody>
          <a:bodyPr>
            <a:noAutofit/>
          </a:bodyPr>
          <a:lstStyle/>
          <a:p>
            <a:pPr marL="0" indent="0">
              <a:buNone/>
            </a:pPr>
            <a:r>
              <a:rPr lang="en-US" sz="1800" dirty="0"/>
              <a:t>public class Outer {</a:t>
            </a:r>
          </a:p>
          <a:p>
            <a:pPr marL="0" indent="0">
              <a:buNone/>
            </a:pPr>
            <a:r>
              <a:rPr lang="en-US" sz="1800" dirty="0"/>
              <a:t>   static class </a:t>
            </a:r>
            <a:r>
              <a:rPr lang="en-US" sz="1800" dirty="0" err="1"/>
              <a:t>Nested_Demo</a:t>
            </a:r>
            <a:r>
              <a:rPr lang="en-US" sz="1800" dirty="0"/>
              <a:t> {</a:t>
            </a:r>
          </a:p>
          <a:p>
            <a:pPr marL="0" indent="0">
              <a:buNone/>
            </a:pPr>
            <a:r>
              <a:rPr lang="en-US" sz="1800" dirty="0"/>
              <a:t>      public void </a:t>
            </a:r>
            <a:r>
              <a:rPr lang="en-US" sz="1800" dirty="0" err="1"/>
              <a:t>my_method</a:t>
            </a:r>
            <a:r>
              <a:rPr lang="en-US" sz="1800" dirty="0"/>
              <a:t>() { </a:t>
            </a:r>
            <a:r>
              <a:rPr lang="en-US" sz="1800" dirty="0" err="1"/>
              <a:t>System.out.println</a:t>
            </a:r>
            <a:r>
              <a:rPr lang="en-US" sz="1800" dirty="0"/>
              <a:t>("This is my nested class"); }</a:t>
            </a:r>
          </a:p>
          <a:p>
            <a:pPr marL="0" indent="0">
              <a:buNone/>
            </a:pPr>
            <a:r>
              <a:rPr lang="en-US" sz="1800" dirty="0"/>
              <a:t>   }</a:t>
            </a:r>
          </a:p>
          <a:p>
            <a:pPr marL="0" indent="0">
              <a:buNone/>
            </a:pPr>
            <a:r>
              <a:rPr lang="en-US" sz="1800" dirty="0"/>
              <a:t>   public static void main(String </a:t>
            </a:r>
            <a:r>
              <a:rPr lang="en-US" sz="1800" dirty="0" err="1"/>
              <a:t>args</a:t>
            </a:r>
            <a:r>
              <a:rPr lang="en-US" sz="1800" dirty="0"/>
              <a:t>[]) {</a:t>
            </a:r>
          </a:p>
          <a:p>
            <a:pPr marL="0" indent="0">
              <a:buNone/>
            </a:pPr>
            <a:r>
              <a:rPr lang="en-US" sz="1800" dirty="0"/>
              <a:t>      </a:t>
            </a:r>
            <a:r>
              <a:rPr lang="en-US" sz="1800" dirty="0" err="1"/>
              <a:t>Outer.Nested_Demo</a:t>
            </a:r>
            <a:r>
              <a:rPr lang="en-US" sz="1800" dirty="0"/>
              <a:t> nested = new </a:t>
            </a:r>
            <a:r>
              <a:rPr lang="en-US" sz="1800" dirty="0" err="1"/>
              <a:t>Outer.Nested_Demo</a:t>
            </a:r>
            <a:r>
              <a:rPr lang="en-US" sz="1800" dirty="0"/>
              <a:t>();	 </a:t>
            </a:r>
          </a:p>
          <a:p>
            <a:pPr marL="0" indent="0">
              <a:buNone/>
            </a:pPr>
            <a:r>
              <a:rPr lang="en-US" sz="1800" dirty="0"/>
              <a:t>      </a:t>
            </a:r>
            <a:r>
              <a:rPr lang="en-US" sz="1800" dirty="0" err="1"/>
              <a:t>nested.my_method</a:t>
            </a:r>
            <a:r>
              <a:rPr lang="en-US" sz="1800" dirty="0"/>
              <a:t>();</a:t>
            </a:r>
          </a:p>
          <a:p>
            <a:pPr marL="0" indent="0">
              <a:buNone/>
            </a:pPr>
            <a:r>
              <a:rPr lang="en-US" sz="1800" dirty="0"/>
              <a:t>   }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015999"/>
            <a:ext cx="9601196" cy="1303867"/>
          </a:xfrm>
        </p:spPr>
        <p:txBody>
          <a:bodyPr>
            <a:normAutofit/>
          </a:bodyPr>
          <a:lstStyle/>
          <a:p>
            <a:r>
              <a:rPr lang="en-US" dirty="0"/>
              <a:t>Anonymous Inner Class</a:t>
            </a:r>
          </a:p>
        </p:txBody>
      </p:sp>
      <p:sp>
        <p:nvSpPr>
          <p:cNvPr id="3" name="Content Placeholder 2"/>
          <p:cNvSpPr>
            <a:spLocks noGrp="1"/>
          </p:cNvSpPr>
          <p:nvPr>
            <p:ph idx="1"/>
          </p:nvPr>
        </p:nvSpPr>
        <p:spPr/>
        <p:txBody>
          <a:bodyPr>
            <a:noAutofit/>
          </a:bodyPr>
          <a:lstStyle/>
          <a:p>
            <a:pPr marL="0" indent="0">
              <a:buNone/>
            </a:pPr>
            <a:r>
              <a:rPr lang="en-US" dirty="0"/>
              <a:t>abstract class </a:t>
            </a:r>
            <a:r>
              <a:rPr lang="en-US" dirty="0" err="1"/>
              <a:t>AnonymousInner</a:t>
            </a:r>
            <a:r>
              <a:rPr lang="en-US" dirty="0"/>
              <a:t> {  public abstract void </a:t>
            </a:r>
            <a:r>
              <a:rPr lang="en-US" dirty="0" err="1"/>
              <a:t>mymethod</a:t>
            </a:r>
            <a:r>
              <a:rPr lang="en-US" dirty="0"/>
              <a:t>(); }</a:t>
            </a:r>
          </a:p>
          <a:p>
            <a:pPr marL="0" indent="0">
              <a:buNone/>
            </a:pPr>
            <a:r>
              <a:rPr lang="en-US" dirty="0"/>
              <a:t>public class </a:t>
            </a:r>
            <a:r>
              <a:rPr lang="en-US" dirty="0" err="1"/>
              <a:t>Outer_class</a:t>
            </a:r>
            <a:r>
              <a:rPr lang="en-US" dirty="0"/>
              <a:t> { public static void main(String </a:t>
            </a:r>
            <a:r>
              <a:rPr lang="en-US" dirty="0" err="1"/>
              <a:t>args</a:t>
            </a:r>
            <a:r>
              <a:rPr lang="en-US" dirty="0"/>
              <a:t>[]) {</a:t>
            </a:r>
          </a:p>
          <a:p>
            <a:pPr marL="0" indent="0">
              <a:buNone/>
            </a:pPr>
            <a:r>
              <a:rPr lang="en-US" dirty="0" err="1"/>
              <a:t>AnonymousInner</a:t>
            </a:r>
            <a:r>
              <a:rPr lang="en-US" dirty="0"/>
              <a:t> inner = new </a:t>
            </a:r>
            <a:r>
              <a:rPr lang="en-US" dirty="0" err="1"/>
              <a:t>AnonymousInner</a:t>
            </a:r>
            <a:r>
              <a:rPr lang="en-US" dirty="0"/>
              <a:t>() {</a:t>
            </a:r>
          </a:p>
          <a:p>
            <a:pPr marL="0" indent="0">
              <a:buNone/>
            </a:pPr>
            <a:r>
              <a:rPr lang="en-US" dirty="0"/>
              <a:t>       public void </a:t>
            </a:r>
            <a:r>
              <a:rPr lang="en-US" dirty="0" err="1"/>
              <a:t>mymethod</a:t>
            </a:r>
            <a:r>
              <a:rPr lang="en-US" dirty="0"/>
              <a:t>() { </a:t>
            </a:r>
            <a:r>
              <a:rPr lang="en-US" dirty="0" err="1"/>
              <a:t>System.out.println</a:t>
            </a:r>
            <a:r>
              <a:rPr lang="en-US" dirty="0"/>
              <a:t>("This is an example of anonymous inner class"); }</a:t>
            </a:r>
          </a:p>
          <a:p>
            <a:pPr marL="0" indent="0">
              <a:buNone/>
            </a:pPr>
            <a:r>
              <a:rPr lang="en-US" dirty="0"/>
              <a:t>      };</a:t>
            </a:r>
          </a:p>
          <a:p>
            <a:pPr marL="0" indent="0">
              <a:buNone/>
            </a:pPr>
            <a:r>
              <a:rPr lang="en-US" dirty="0"/>
              <a:t>      </a:t>
            </a:r>
            <a:r>
              <a:rPr lang="en-US" dirty="0" err="1"/>
              <a:t>inner.mymethod</a:t>
            </a:r>
            <a:r>
              <a:rPr lang="en-US" dirty="0"/>
              <a:t>();	}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Anonymous Inner Class as Argument</a:t>
            </a:r>
          </a:p>
        </p:txBody>
      </p:sp>
      <p:sp>
        <p:nvSpPr>
          <p:cNvPr id="3" name="Content Placeholder 2"/>
          <p:cNvSpPr>
            <a:spLocks noGrp="1"/>
          </p:cNvSpPr>
          <p:nvPr>
            <p:ph idx="1"/>
          </p:nvPr>
        </p:nvSpPr>
        <p:spPr/>
        <p:txBody>
          <a:bodyPr>
            <a:noAutofit/>
          </a:bodyPr>
          <a:lstStyle/>
          <a:p>
            <a:pPr marL="0" indent="0">
              <a:buNone/>
            </a:pPr>
            <a:r>
              <a:rPr lang="en-US" sz="1800" dirty="0"/>
              <a:t>interface Message {  String greet(); }</a:t>
            </a:r>
          </a:p>
          <a:p>
            <a:pPr marL="0" indent="0">
              <a:buNone/>
            </a:pPr>
            <a:r>
              <a:rPr lang="en-US" sz="1800" dirty="0"/>
              <a:t>public class </a:t>
            </a:r>
            <a:r>
              <a:rPr lang="en-US" sz="1800" dirty="0" err="1"/>
              <a:t>My_class</a:t>
            </a:r>
            <a:r>
              <a:rPr lang="en-US" sz="1800" dirty="0"/>
              <a:t> {</a:t>
            </a:r>
          </a:p>
          <a:p>
            <a:pPr marL="0" indent="0">
              <a:buNone/>
            </a:pPr>
            <a:r>
              <a:rPr lang="en-US" sz="1800" dirty="0"/>
              <a:t>public void </a:t>
            </a:r>
            <a:r>
              <a:rPr lang="en-US" sz="1800" dirty="0" err="1"/>
              <a:t>displayMessage</a:t>
            </a:r>
            <a:r>
              <a:rPr lang="en-US" sz="1800" dirty="0"/>
              <a:t>(Message m) {</a:t>
            </a:r>
          </a:p>
          <a:p>
            <a:pPr marL="0" indent="0">
              <a:buNone/>
            </a:pPr>
            <a:r>
              <a:rPr lang="en-US" sz="1800" dirty="0"/>
              <a:t>      </a:t>
            </a:r>
            <a:r>
              <a:rPr lang="en-US" sz="1800" dirty="0" err="1"/>
              <a:t>System.out.println</a:t>
            </a:r>
            <a:r>
              <a:rPr lang="en-US" sz="1800" dirty="0"/>
              <a:t>(</a:t>
            </a:r>
            <a:r>
              <a:rPr lang="en-US" sz="1800" dirty="0" err="1"/>
              <a:t>m.greet</a:t>
            </a:r>
            <a:r>
              <a:rPr lang="en-US" sz="1800" dirty="0"/>
              <a:t>() +  ", This is an example of anonymous inner class as an argument");   }</a:t>
            </a:r>
          </a:p>
          <a:p>
            <a:pPr marL="0" indent="0">
              <a:buNone/>
            </a:pPr>
            <a:r>
              <a:rPr lang="en-US" sz="1800" dirty="0"/>
              <a:t>public static void main(String </a:t>
            </a:r>
            <a:r>
              <a:rPr lang="en-US" sz="1800" dirty="0" err="1"/>
              <a:t>args</a:t>
            </a:r>
            <a:r>
              <a:rPr lang="en-US" sz="1800" dirty="0"/>
              <a:t>[]) {</a:t>
            </a:r>
          </a:p>
          <a:p>
            <a:pPr marL="0" indent="0">
              <a:buNone/>
            </a:pPr>
            <a:r>
              <a:rPr lang="en-US" sz="1800" dirty="0" err="1"/>
              <a:t>My_class</a:t>
            </a:r>
            <a:r>
              <a:rPr lang="en-US" sz="1800" dirty="0"/>
              <a:t> </a:t>
            </a:r>
            <a:r>
              <a:rPr lang="en-US" sz="1800" dirty="0" err="1"/>
              <a:t>obj</a:t>
            </a:r>
            <a:r>
              <a:rPr lang="en-US" sz="1800" dirty="0"/>
              <a:t> = new </a:t>
            </a:r>
            <a:r>
              <a:rPr lang="en-US" sz="1800" dirty="0" err="1"/>
              <a:t>My_class</a:t>
            </a:r>
            <a:r>
              <a:rPr lang="en-US" sz="1800" dirty="0"/>
              <a:t>();</a:t>
            </a:r>
          </a:p>
          <a:p>
            <a:pPr marL="0" indent="0">
              <a:buNone/>
            </a:pPr>
            <a:r>
              <a:rPr lang="en-US" sz="1800" dirty="0" err="1"/>
              <a:t>obj.displayMessage</a:t>
            </a:r>
            <a:r>
              <a:rPr lang="en-US" sz="1800" dirty="0"/>
              <a:t>(new Message() {</a:t>
            </a:r>
          </a:p>
          <a:p>
            <a:pPr marL="0" indent="0">
              <a:buNone/>
            </a:pPr>
            <a:r>
              <a:rPr lang="en-US" sz="1800" dirty="0"/>
              <a:t>         public String greet() {</a:t>
            </a:r>
          </a:p>
          <a:p>
            <a:pPr marL="0" indent="0">
              <a:buNone/>
            </a:pPr>
            <a:r>
              <a:rPr lang="en-US" sz="1800" dirty="0"/>
              <a:t>            return "Hello"; } });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3C40F4-710A-A633-FF9C-C2303524B3FE}"/>
              </a:ext>
            </a:extLst>
          </p:cNvPr>
          <p:cNvPicPr>
            <a:picLocks noChangeAspect="1"/>
          </p:cNvPicPr>
          <p:nvPr/>
        </p:nvPicPr>
        <p:blipFill>
          <a:blip r:embed="rId2"/>
          <a:stretch>
            <a:fillRect/>
          </a:stretch>
        </p:blipFill>
        <p:spPr>
          <a:xfrm>
            <a:off x="594135" y="0"/>
            <a:ext cx="5673803" cy="6586035"/>
          </a:xfrm>
          <a:prstGeom prst="rect">
            <a:avLst/>
          </a:prstGeom>
        </p:spPr>
      </p:pic>
      <p:pic>
        <p:nvPicPr>
          <p:cNvPr id="7" name="Picture 6">
            <a:extLst>
              <a:ext uri="{FF2B5EF4-FFF2-40B4-BE49-F238E27FC236}">
                <a16:creationId xmlns:a16="http://schemas.microsoft.com/office/drawing/2014/main" id="{FBC595D7-7F40-45AA-B375-DA04B9247884}"/>
              </a:ext>
            </a:extLst>
          </p:cNvPr>
          <p:cNvPicPr>
            <a:picLocks noChangeAspect="1"/>
          </p:cNvPicPr>
          <p:nvPr/>
        </p:nvPicPr>
        <p:blipFill>
          <a:blip r:embed="rId3"/>
          <a:stretch>
            <a:fillRect/>
          </a:stretch>
        </p:blipFill>
        <p:spPr>
          <a:xfrm>
            <a:off x="6267938" y="1234829"/>
            <a:ext cx="5091771" cy="2545885"/>
          </a:xfrm>
          <a:prstGeom prst="rect">
            <a:avLst/>
          </a:prstGeom>
        </p:spPr>
      </p:pic>
    </p:spTree>
    <p:extLst>
      <p:ext uri="{BB962C8B-B14F-4D97-AF65-F5344CB8AC3E}">
        <p14:creationId xmlns:p14="http://schemas.microsoft.com/office/powerpoint/2010/main" val="30420541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BB7-8B32-1CA7-66F2-62BB86B4004F}"/>
              </a:ext>
            </a:extLst>
          </p:cNvPr>
          <p:cNvSpPr>
            <a:spLocks noGrp="1"/>
          </p:cNvSpPr>
          <p:nvPr>
            <p:ph type="title"/>
          </p:nvPr>
        </p:nvSpPr>
        <p:spPr>
          <a:xfrm>
            <a:off x="990602" y="2959424"/>
            <a:ext cx="9601196" cy="1303867"/>
          </a:xfrm>
        </p:spPr>
        <p:txBody>
          <a:bodyPr/>
          <a:lstStyle/>
          <a:p>
            <a:r>
              <a:rPr lang="en-US" altLang="zh-CN" dirty="0"/>
              <a:t>ENUM </a:t>
            </a:r>
            <a:r>
              <a:rPr lang="en-US" altLang="zh-CN" dirty="0" err="1"/>
              <a:t>enum</a:t>
            </a:r>
            <a:r>
              <a:rPr lang="en-US" altLang="zh-CN" dirty="0"/>
              <a:t> in Java</a:t>
            </a:r>
            <a:endParaRPr lang="zh-CN" altLang="en-US" dirty="0"/>
          </a:p>
        </p:txBody>
      </p:sp>
    </p:spTree>
    <p:extLst>
      <p:ext uri="{BB962C8B-B14F-4D97-AF65-F5344CB8AC3E}">
        <p14:creationId xmlns:p14="http://schemas.microsoft.com/office/powerpoint/2010/main" val="13941099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enum</a:t>
            </a:r>
            <a:r>
              <a:rPr lang="en-US" dirty="0"/>
              <a:t> in Java</a:t>
            </a:r>
          </a:p>
        </p:txBody>
      </p:sp>
      <p:sp>
        <p:nvSpPr>
          <p:cNvPr id="3" name="Content Placeholder 2"/>
          <p:cNvSpPr>
            <a:spLocks noGrp="1"/>
          </p:cNvSpPr>
          <p:nvPr>
            <p:ph idx="1"/>
          </p:nvPr>
        </p:nvSpPr>
        <p:spPr/>
        <p:txBody>
          <a:bodyPr>
            <a:normAutofit fontScale="92500" lnSpcReduction="20000"/>
          </a:bodyPr>
          <a:lstStyle/>
          <a:p>
            <a:pPr algn="just"/>
            <a:r>
              <a:rPr lang="en-US" sz="2800" b="1" dirty="0"/>
              <a:t>an </a:t>
            </a:r>
            <a:r>
              <a:rPr lang="en-US" sz="2800" b="1" dirty="0" err="1"/>
              <a:t>enum</a:t>
            </a:r>
            <a:r>
              <a:rPr lang="en-US" sz="2800" b="1" dirty="0"/>
              <a:t> (short for "enumeration") is a special data type that represents a fixed set of constants. </a:t>
            </a:r>
          </a:p>
          <a:p>
            <a:pPr algn="just"/>
            <a:r>
              <a:rPr lang="en-US" sz="2800" b="1" dirty="0"/>
              <a:t>Each constant is a static final instance of the </a:t>
            </a:r>
            <a:r>
              <a:rPr lang="en-US" sz="2800" b="1" dirty="0" err="1"/>
              <a:t>enum</a:t>
            </a:r>
            <a:r>
              <a:rPr lang="en-US" sz="2800" b="1" dirty="0"/>
              <a:t> class, and </a:t>
            </a:r>
            <a:r>
              <a:rPr lang="en-US" sz="2800" b="1" dirty="0" err="1"/>
              <a:t>enums</a:t>
            </a:r>
            <a:r>
              <a:rPr lang="en-US" sz="2800" b="1" dirty="0"/>
              <a:t> are commonly used when you have a set of related constants that won’t change, like days of the week, directions, or statuses.</a:t>
            </a:r>
          </a:p>
          <a:p>
            <a:pPr algn="just"/>
            <a:r>
              <a:rPr lang="en-US" altLang="zh-CN" sz="2200" b="1" dirty="0" err="1"/>
              <a:t>enums</a:t>
            </a:r>
            <a:r>
              <a:rPr lang="en-US" altLang="zh-CN" sz="2200" b="1" dirty="0"/>
              <a:t> can be placed inside methods, this approach is rarely used, as </a:t>
            </a:r>
            <a:r>
              <a:rPr lang="en-US" altLang="zh-CN" sz="2200" b="1" dirty="0" err="1"/>
              <a:t>enums</a:t>
            </a:r>
            <a:r>
              <a:rPr lang="en-US" altLang="zh-CN" sz="2200" b="1" dirty="0"/>
              <a:t> are typically intended for global constants. Defining an </a:t>
            </a:r>
            <a:r>
              <a:rPr lang="en-US" altLang="zh-CN" sz="2200" b="1" dirty="0" err="1"/>
              <a:t>enum</a:t>
            </a:r>
            <a:r>
              <a:rPr lang="en-US" altLang="zh-CN" sz="2200" b="1" dirty="0"/>
              <a:t> inside a method is only useful when you want the </a:t>
            </a:r>
            <a:r>
              <a:rPr lang="en-US" altLang="zh-CN" sz="2200" b="1" dirty="0" err="1"/>
              <a:t>enum</a:t>
            </a:r>
            <a:r>
              <a:rPr lang="en-US" altLang="zh-CN" sz="2200" b="1" dirty="0"/>
              <a:t> scope to be extremely limited and temporary for a particular method.</a:t>
            </a:r>
            <a:endParaRPr lang="en-US" sz="30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4BDED9-7913-E8F6-B671-C8177371A21A}"/>
              </a:ext>
            </a:extLst>
          </p:cNvPr>
          <p:cNvSpPr txBox="1"/>
          <p:nvPr/>
        </p:nvSpPr>
        <p:spPr>
          <a:xfrm>
            <a:off x="867509" y="109416"/>
            <a:ext cx="5892800" cy="5909310"/>
          </a:xfrm>
          <a:prstGeom prst="rect">
            <a:avLst/>
          </a:prstGeom>
          <a:noFill/>
        </p:spPr>
        <p:txBody>
          <a:bodyPr wrap="square">
            <a:spAutoFit/>
          </a:bodyPr>
          <a:lstStyle/>
          <a:p>
            <a:r>
              <a:rPr lang="zh-CN" altLang="en-US" b="1" dirty="0"/>
              <a:t>public class Main {</a:t>
            </a:r>
          </a:p>
          <a:p>
            <a:r>
              <a:rPr lang="zh-CN" altLang="en-US" b="1" dirty="0"/>
              <a:t>    public static void main(String[] args) {</a:t>
            </a:r>
          </a:p>
          <a:p>
            <a:r>
              <a:rPr lang="zh-CN" altLang="en-US" b="1" dirty="0"/>
              <a:t>        Day today = Day.MONDAY;</a:t>
            </a:r>
          </a:p>
          <a:p>
            <a:r>
              <a:rPr lang="zh-CN" altLang="en-US" b="1" dirty="0"/>
              <a:t>        </a:t>
            </a:r>
          </a:p>
          <a:p>
            <a:r>
              <a:rPr lang="zh-CN" altLang="en-US" b="1" dirty="0"/>
              <a:t>        // Output the current day</a:t>
            </a:r>
          </a:p>
          <a:p>
            <a:r>
              <a:rPr lang="zh-CN" altLang="en-US" b="1" dirty="0"/>
              <a:t>        System.out.println("Today is: " + today);</a:t>
            </a:r>
          </a:p>
          <a:p>
            <a:endParaRPr lang="zh-CN" altLang="en-US" b="1" dirty="0"/>
          </a:p>
          <a:p>
            <a:r>
              <a:rPr lang="zh-CN" altLang="en-US" b="1" dirty="0"/>
              <a:t>        // Switch statement with enums</a:t>
            </a:r>
          </a:p>
          <a:p>
            <a:r>
              <a:rPr lang="zh-CN" altLang="en-US" b="1" dirty="0"/>
              <a:t>        switch (today) {</a:t>
            </a:r>
          </a:p>
          <a:p>
            <a:r>
              <a:rPr lang="zh-CN" altLang="en-US" b="1" dirty="0"/>
              <a:t>            case MONDAY:</a:t>
            </a:r>
          </a:p>
          <a:p>
            <a:r>
              <a:rPr lang="zh-CN" altLang="en-US" b="1" dirty="0"/>
              <a:t>                System.out.println("Start of the workweek!");</a:t>
            </a:r>
          </a:p>
          <a:p>
            <a:r>
              <a:rPr lang="zh-CN" altLang="en-US" b="1" dirty="0"/>
              <a:t>                break;</a:t>
            </a:r>
          </a:p>
          <a:p>
            <a:r>
              <a:rPr lang="zh-CN" altLang="en-US" b="1" dirty="0"/>
              <a:t>            case FRIDAY:</a:t>
            </a:r>
          </a:p>
          <a:p>
            <a:r>
              <a:rPr lang="zh-CN" altLang="en-US" b="1" dirty="0"/>
              <a:t>                System.out.println("Almost the weekend!");</a:t>
            </a:r>
          </a:p>
          <a:p>
            <a:r>
              <a:rPr lang="zh-CN" altLang="en-US" b="1" dirty="0"/>
              <a:t>                break;</a:t>
            </a:r>
          </a:p>
          <a:p>
            <a:r>
              <a:rPr lang="zh-CN" altLang="en-US" b="1" dirty="0"/>
              <a:t>            case SATURDAY:</a:t>
            </a:r>
          </a:p>
          <a:p>
            <a:r>
              <a:rPr lang="zh-CN" altLang="en-US" b="1" dirty="0"/>
              <a:t>            case SUNDAY:</a:t>
            </a:r>
          </a:p>
          <a:p>
            <a:r>
              <a:rPr lang="zh-CN" altLang="en-US" b="1" dirty="0"/>
              <a:t>                System.out.println("It's the weekend!");</a:t>
            </a:r>
          </a:p>
          <a:p>
            <a:r>
              <a:rPr lang="zh-CN" altLang="en-US" b="1" dirty="0"/>
              <a:t>                break;</a:t>
            </a:r>
          </a:p>
          <a:p>
            <a:r>
              <a:rPr lang="zh-CN" altLang="en-US" b="1" dirty="0"/>
              <a:t>            default:</a:t>
            </a:r>
          </a:p>
          <a:p>
            <a:r>
              <a:rPr lang="zh-CN" altLang="en-US" b="1" dirty="0"/>
              <a:t>                System.out.println("Just another weekday.");}}}</a:t>
            </a:r>
          </a:p>
        </p:txBody>
      </p:sp>
      <p:sp>
        <p:nvSpPr>
          <p:cNvPr id="7" name="TextBox 6">
            <a:extLst>
              <a:ext uri="{FF2B5EF4-FFF2-40B4-BE49-F238E27FC236}">
                <a16:creationId xmlns:a16="http://schemas.microsoft.com/office/drawing/2014/main" id="{6E017D9E-9F8D-A701-7039-9C3087B90B1D}"/>
              </a:ext>
            </a:extLst>
          </p:cNvPr>
          <p:cNvSpPr txBox="1"/>
          <p:nvPr/>
        </p:nvSpPr>
        <p:spPr>
          <a:xfrm>
            <a:off x="5996354" y="579959"/>
            <a:ext cx="5476631" cy="1200329"/>
          </a:xfrm>
          <a:prstGeom prst="rect">
            <a:avLst/>
          </a:prstGeom>
          <a:noFill/>
        </p:spPr>
        <p:txBody>
          <a:bodyPr wrap="square">
            <a:spAutoFit/>
          </a:bodyPr>
          <a:lstStyle/>
          <a:p>
            <a:r>
              <a:rPr lang="zh-CN" altLang="en-US" b="1" dirty="0"/>
              <a:t>enum Day {</a:t>
            </a:r>
          </a:p>
          <a:p>
            <a:r>
              <a:rPr lang="zh-CN" altLang="en-US" b="1" dirty="0"/>
              <a:t>    MONDAY, TUESDAY, WEDNESDAY, THURSDAY, FRIDAY, SATURDAY, SUNDAY</a:t>
            </a:r>
          </a:p>
          <a:p>
            <a:r>
              <a:rPr lang="zh-CN" altLang="en-US" b="1" dirty="0"/>
              <a:t>}</a:t>
            </a:r>
          </a:p>
        </p:txBody>
      </p:sp>
    </p:spTree>
    <p:extLst>
      <p:ext uri="{BB962C8B-B14F-4D97-AF65-F5344CB8AC3E}">
        <p14:creationId xmlns:p14="http://schemas.microsoft.com/office/powerpoint/2010/main" val="34821550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4992-9000-F8EB-857E-9683B81CAD6F}"/>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905A15DC-1CE6-77BF-F936-7102ED1AB744}"/>
              </a:ext>
            </a:extLst>
          </p:cNvPr>
          <p:cNvSpPr>
            <a:spLocks noGrp="1"/>
          </p:cNvSpPr>
          <p:nvPr>
            <p:ph idx="1"/>
          </p:nvPr>
        </p:nvSpPr>
        <p:spPr/>
        <p:txBody>
          <a:bodyPr/>
          <a:lstStyle/>
          <a:p>
            <a:endParaRPr lang="zh-CN" altLang="en-US"/>
          </a:p>
        </p:txBody>
      </p:sp>
      <p:pic>
        <p:nvPicPr>
          <p:cNvPr id="7" name="Picture 6">
            <a:extLst>
              <a:ext uri="{FF2B5EF4-FFF2-40B4-BE49-F238E27FC236}">
                <a16:creationId xmlns:a16="http://schemas.microsoft.com/office/drawing/2014/main" id="{92AF229D-A39E-C714-2701-8BE6575F2DCF}"/>
              </a:ext>
            </a:extLst>
          </p:cNvPr>
          <p:cNvPicPr>
            <a:picLocks noChangeAspect="1"/>
          </p:cNvPicPr>
          <p:nvPr/>
        </p:nvPicPr>
        <p:blipFill>
          <a:blip r:embed="rId2"/>
          <a:stretch>
            <a:fillRect/>
          </a:stretch>
        </p:blipFill>
        <p:spPr>
          <a:xfrm>
            <a:off x="111092" y="0"/>
            <a:ext cx="11969815" cy="6858000"/>
          </a:xfrm>
          <a:prstGeom prst="rect">
            <a:avLst/>
          </a:prstGeom>
        </p:spPr>
      </p:pic>
    </p:spTree>
    <p:extLst>
      <p:ext uri="{BB962C8B-B14F-4D97-AF65-F5344CB8AC3E}">
        <p14:creationId xmlns:p14="http://schemas.microsoft.com/office/powerpoint/2010/main" val="24946695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4992-9000-F8EB-857E-9683B81CAD6F}"/>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905A15DC-1CE6-77BF-F936-7102ED1AB744}"/>
              </a:ext>
            </a:extLst>
          </p:cNvPr>
          <p:cNvSpPr>
            <a:spLocks noGrp="1"/>
          </p:cNvSpPr>
          <p:nvPr>
            <p:ph idx="1"/>
          </p:nvPr>
        </p:nvSpPr>
        <p:spPr/>
        <p:txBody>
          <a:bodyPr/>
          <a:lstStyle/>
          <a:p>
            <a:endParaRPr lang="zh-CN" altLang="en-US"/>
          </a:p>
        </p:txBody>
      </p:sp>
      <p:pic>
        <p:nvPicPr>
          <p:cNvPr id="5" name="Picture 4">
            <a:extLst>
              <a:ext uri="{FF2B5EF4-FFF2-40B4-BE49-F238E27FC236}">
                <a16:creationId xmlns:a16="http://schemas.microsoft.com/office/drawing/2014/main" id="{90A1C61A-D81D-786E-573F-A0788103AB68}"/>
              </a:ext>
            </a:extLst>
          </p:cNvPr>
          <p:cNvPicPr>
            <a:picLocks noChangeAspect="1"/>
          </p:cNvPicPr>
          <p:nvPr/>
        </p:nvPicPr>
        <p:blipFill>
          <a:blip r:embed="rId2"/>
          <a:stretch>
            <a:fillRect/>
          </a:stretch>
        </p:blipFill>
        <p:spPr>
          <a:xfrm>
            <a:off x="327807" y="1123628"/>
            <a:ext cx="11536385" cy="4610743"/>
          </a:xfrm>
          <a:prstGeom prst="rect">
            <a:avLst/>
          </a:prstGeom>
        </p:spPr>
      </p:pic>
    </p:spTree>
    <p:extLst>
      <p:ext uri="{BB962C8B-B14F-4D97-AF65-F5344CB8AC3E}">
        <p14:creationId xmlns:p14="http://schemas.microsoft.com/office/powerpoint/2010/main" val="22650402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8AA9-C761-4182-7421-193DC66A464D}"/>
              </a:ext>
            </a:extLst>
          </p:cNvPr>
          <p:cNvSpPr>
            <a:spLocks noGrp="1"/>
          </p:cNvSpPr>
          <p:nvPr>
            <p:ph type="title"/>
          </p:nvPr>
        </p:nvSpPr>
        <p:spPr/>
        <p:txBody>
          <a:bodyPr/>
          <a:lstStyle/>
          <a:p>
            <a:r>
              <a:rPr lang="en-US" altLang="zh-CN" dirty="0"/>
              <a:t>Benefits of Enums</a:t>
            </a:r>
            <a:endParaRPr lang="zh-CN" altLang="en-US" dirty="0"/>
          </a:p>
        </p:txBody>
      </p:sp>
      <p:sp>
        <p:nvSpPr>
          <p:cNvPr id="3" name="Content Placeholder 2">
            <a:extLst>
              <a:ext uri="{FF2B5EF4-FFF2-40B4-BE49-F238E27FC236}">
                <a16:creationId xmlns:a16="http://schemas.microsoft.com/office/drawing/2014/main" id="{C16CC98F-98A6-E974-934F-DC188295CA1D}"/>
              </a:ext>
            </a:extLst>
          </p:cNvPr>
          <p:cNvSpPr>
            <a:spLocks noGrp="1"/>
          </p:cNvSpPr>
          <p:nvPr>
            <p:ph idx="1"/>
          </p:nvPr>
        </p:nvSpPr>
        <p:spPr/>
        <p:txBody>
          <a:bodyPr/>
          <a:lstStyle/>
          <a:p>
            <a:pPr algn="just"/>
            <a:r>
              <a:rPr lang="en-US" altLang="zh-CN" dirty="0"/>
              <a:t>Type-Safe Constants: Enums provide a type-safe way to define constants. You can only use predefined values of the </a:t>
            </a:r>
            <a:r>
              <a:rPr lang="en-US" altLang="zh-CN" dirty="0" err="1"/>
              <a:t>enum</a:t>
            </a:r>
            <a:r>
              <a:rPr lang="en-US" altLang="zh-CN" dirty="0"/>
              <a:t> type, reducing errors.</a:t>
            </a:r>
          </a:p>
          <a:p>
            <a:pPr algn="just"/>
            <a:r>
              <a:rPr lang="en-US" altLang="zh-CN" dirty="0"/>
              <a:t>Readable Code: Enums improve code readability by clearly defining a set of valid values.</a:t>
            </a:r>
          </a:p>
          <a:p>
            <a:pPr algn="just"/>
            <a:r>
              <a:rPr lang="en-US" altLang="zh-CN" dirty="0"/>
              <a:t>Enhanced Functionality: Enums can contain fields, methods, and constructors, making them more powerful than traditional </a:t>
            </a:r>
            <a:r>
              <a:rPr lang="en-US" altLang="zh-CN" dirty="0" err="1"/>
              <a:t>constants.Enums</a:t>
            </a:r>
            <a:r>
              <a:rPr lang="en-US" altLang="zh-CN" dirty="0"/>
              <a:t> are a structured, type-safe way to represent a fixed set of constants and provide a clean, efficient alternative to defining multiple static final variables.</a:t>
            </a:r>
            <a:endParaRPr lang="zh-CN" altLang="en-US" dirty="0"/>
          </a:p>
        </p:txBody>
      </p:sp>
    </p:spTree>
    <p:extLst>
      <p:ext uri="{BB962C8B-B14F-4D97-AF65-F5344CB8AC3E}">
        <p14:creationId xmlns:p14="http://schemas.microsoft.com/office/powerpoint/2010/main" val="34219285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zNzRhOWJiY2FiOTVhMTA5MmZhY2FkYTcwODJlMzYifQ=="/>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1890</TotalTime>
  <Words>5635</Words>
  <Application>Microsoft Office PowerPoint</Application>
  <PresentationFormat>Widescreen</PresentationFormat>
  <Paragraphs>589</Paragraphs>
  <Slides>115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115</vt:i4>
      </vt:variant>
    </vt:vector>
  </HeadingPairs>
  <TitlesOfParts>
    <vt:vector size="123" baseType="lpstr">
      <vt:lpstr>Arial Unicode MS</vt:lpstr>
      <vt:lpstr>等线</vt:lpstr>
      <vt:lpstr>Arial</vt:lpstr>
      <vt:lpstr>Consolas</vt:lpstr>
      <vt:lpstr>Garamond</vt:lpstr>
      <vt:lpstr>Times</vt:lpstr>
      <vt:lpstr>Verdana</vt:lpstr>
      <vt:lpstr>Organic</vt:lpstr>
      <vt:lpstr>Object Oriented Programming (OOP)</vt:lpstr>
      <vt:lpstr>Do you remember a take home question that I assigned you – Anyone please answer</vt:lpstr>
      <vt:lpstr>PowerPoint Presentation</vt:lpstr>
      <vt:lpstr>Recap – Inheritance</vt:lpstr>
      <vt:lpstr>Generalization and Specialization </vt:lpstr>
      <vt:lpstr>Generalization and Specialization </vt:lpstr>
      <vt:lpstr>Use of generalization</vt:lpstr>
      <vt:lpstr>PowerPoint Presentation</vt:lpstr>
      <vt:lpstr>Example – Generalization</vt:lpstr>
      <vt:lpstr>PowerPoint Presentation</vt:lpstr>
      <vt:lpstr>PowerPoint Presentation</vt:lpstr>
      <vt:lpstr>Polymorphism</vt:lpstr>
      <vt:lpstr>Real life example of Polymorphism</vt:lpstr>
      <vt:lpstr>Type of Polymorphism </vt:lpstr>
      <vt:lpstr>Static / Compile time polymorphism</vt:lpstr>
      <vt:lpstr>Function/Method Overloading</vt:lpstr>
      <vt:lpstr>Valid Overloading Example</vt:lpstr>
      <vt:lpstr>Static / Compile time polymorphism</vt:lpstr>
      <vt:lpstr>Dynamic / Run time polymorphism</vt:lpstr>
      <vt:lpstr>Dynamic / Run time polymorphism</vt:lpstr>
      <vt:lpstr>Overriding</vt:lpstr>
      <vt:lpstr>Function/Method Overriding</vt:lpstr>
      <vt:lpstr>Example – Specific Behavior</vt:lpstr>
      <vt:lpstr>Example – Improve Performance</vt:lpstr>
      <vt:lpstr>Example (Overloading)</vt:lpstr>
      <vt:lpstr>Example (Overriding)</vt:lpstr>
      <vt:lpstr>PowerPoint Presentation</vt:lpstr>
      <vt:lpstr> E-Commerce Scenario (Abstract Classes, Polymorphism, final methods) </vt:lpstr>
      <vt:lpstr>PowerPoint Presentation</vt:lpstr>
      <vt:lpstr>Static and FINAL Keywords </vt:lpstr>
      <vt:lpstr>Static Members of a Class</vt:lpstr>
      <vt:lpstr>PowerPoint Presentation</vt:lpstr>
      <vt:lpstr>PowerPoint Presentation</vt:lpstr>
      <vt:lpstr>PowerPoint Presentation</vt:lpstr>
      <vt:lpstr>Example</vt:lpstr>
      <vt:lpstr>Static Member Functions of a Class</vt:lpstr>
      <vt:lpstr>Concept: A static member function can only access static data member</vt:lpstr>
      <vt:lpstr>Concept: A static member function can only access other static member functions</vt:lpstr>
      <vt:lpstr>Concept: A static member function can be called even if no objects of the class exist</vt:lpstr>
      <vt:lpstr>PowerPoint Presentation</vt:lpstr>
      <vt:lpstr>final KEYWORD</vt:lpstr>
      <vt:lpstr>final KEYWORD</vt:lpstr>
      <vt:lpstr>final KEYWORD</vt:lpstr>
      <vt:lpstr>PowerPoint Presentation</vt:lpstr>
      <vt:lpstr>Example</vt:lpstr>
      <vt:lpstr>Function with final Arguments</vt:lpstr>
      <vt:lpstr>Defining Class Object as final</vt:lpstr>
      <vt:lpstr>PowerPoint Presentation</vt:lpstr>
      <vt:lpstr>PowerPoint Presentation</vt:lpstr>
      <vt:lpstr>PowerPoint Presentation</vt:lpstr>
      <vt:lpstr>PowerPoint Presentation</vt:lpstr>
      <vt:lpstr>PowerPoint Presentation</vt:lpstr>
      <vt:lpstr>Homework: Let’s further extend BankAccount</vt:lpstr>
      <vt:lpstr>Reading Assignment!</vt:lpstr>
      <vt:lpstr>Try static in C++ (optional not in coverage)</vt:lpstr>
      <vt:lpstr>Exercise!</vt:lpstr>
      <vt:lpstr>PowerPoint Presentation</vt:lpstr>
      <vt:lpstr>Exercise!</vt:lpstr>
      <vt:lpstr>Saving Account Class</vt:lpstr>
      <vt:lpstr>Recap from 61 to 72 slides</vt:lpstr>
      <vt:lpstr>Abstraction (Recap)</vt:lpstr>
      <vt:lpstr>Ways to achieve Abstraction</vt:lpstr>
      <vt:lpstr>The degree of abstraction (%)</vt:lpstr>
      <vt:lpstr>The degree of abstraction (%)</vt:lpstr>
      <vt:lpstr>Abstract Class </vt:lpstr>
      <vt:lpstr>Points to Remember</vt:lpstr>
      <vt:lpstr>PowerPoint Presentation</vt:lpstr>
      <vt:lpstr>PowerPoint Presentation</vt:lpstr>
      <vt:lpstr>PowerPoint Presentation</vt:lpstr>
      <vt:lpstr>Example</vt:lpstr>
      <vt:lpstr>Abstract class having constructor, data member and methods </vt:lpstr>
      <vt:lpstr>PowerPoint Presentation</vt:lpstr>
      <vt:lpstr>Interface in Java</vt:lpstr>
      <vt:lpstr>Interfaces in Java</vt:lpstr>
      <vt:lpstr>Abstract Vs Interface</vt:lpstr>
      <vt:lpstr>interface</vt:lpstr>
      <vt:lpstr>Real-World Example</vt:lpstr>
      <vt:lpstr>PowerPoint Presentation</vt:lpstr>
      <vt:lpstr>PowerPoint Presentation</vt:lpstr>
      <vt:lpstr>PowerPoint Presentation</vt:lpstr>
      <vt:lpstr>How Abstraction Works Here</vt:lpstr>
      <vt:lpstr>PowerPoint Presentation</vt:lpstr>
      <vt:lpstr>Advantages of Interfaces</vt:lpstr>
      <vt:lpstr>Summary</vt:lpstr>
      <vt:lpstr>Inner Class</vt:lpstr>
      <vt:lpstr>Types of Inner Classes</vt:lpstr>
      <vt:lpstr>Nested Inner Class </vt:lpstr>
      <vt:lpstr>Nested Inner Class </vt:lpstr>
      <vt:lpstr>Method-local Inner Class</vt:lpstr>
      <vt:lpstr>Static Nested Class</vt:lpstr>
      <vt:lpstr>Anonymous Inner Class</vt:lpstr>
      <vt:lpstr>Anonymous Inner Class as Argument</vt:lpstr>
      <vt:lpstr>PowerPoint Presentation</vt:lpstr>
      <vt:lpstr>ENUM enum in Java</vt:lpstr>
      <vt:lpstr>enum in Java</vt:lpstr>
      <vt:lpstr>PowerPoint Presentation</vt:lpstr>
      <vt:lpstr>PowerPoint Presentation</vt:lpstr>
      <vt:lpstr>PowerPoint Presentation</vt:lpstr>
      <vt:lpstr>Benefits of Enums</vt:lpstr>
      <vt:lpstr>Generics in Java</vt:lpstr>
      <vt:lpstr>Generics in Java</vt:lpstr>
      <vt:lpstr>Types of Java Generics</vt:lpstr>
      <vt:lpstr>Generic Class </vt:lpstr>
      <vt:lpstr>PowerPoint Presentation</vt:lpstr>
      <vt:lpstr>PowerPoint Presentation</vt:lpstr>
      <vt:lpstr>PowerPoint Presentation</vt:lpstr>
      <vt:lpstr>PowerPoint Presentation</vt:lpstr>
      <vt:lpstr>Example 1</vt:lpstr>
      <vt:lpstr>Example 1 (Continue..)</vt:lpstr>
      <vt:lpstr>Example 2</vt:lpstr>
      <vt:lpstr>Example 2 (Continue..)</vt:lpstr>
      <vt:lpstr>Generic Functions</vt:lpstr>
      <vt:lpstr>PowerPoint Presentation</vt:lpstr>
      <vt:lpstr>PowerPoint Presentation</vt:lpstr>
      <vt:lpstr>Advantages of Generics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minara jahan</cp:lastModifiedBy>
  <cp:revision>323</cp:revision>
  <dcterms:created xsi:type="dcterms:W3CDTF">2019-01-21T07:30:00Z</dcterms:created>
  <dcterms:modified xsi:type="dcterms:W3CDTF">2024-12-19T07:13:08Z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1814C4BA95C742739D7212FB58FFD790_12</vt:lpwstr>
  </property>
  <property fmtid="{D5CDD505-2E9C-101B-9397-08002B2CF9AE}" pid="3" name="KSOProductBuildVer">
    <vt:lpwstr>2052-12.1.0.17857</vt:lpwstr>
  </property>
</Properties>
</file>