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316" r:id="rId3"/>
    <p:sldId id="317" r:id="rId4"/>
    <p:sldId id="334" r:id="rId5"/>
    <p:sldId id="335" r:id="rId6"/>
    <p:sldId id="318" r:id="rId7"/>
    <p:sldId id="257" r:id="rId8"/>
    <p:sldId id="267" r:id="rId9"/>
    <p:sldId id="266" r:id="rId10"/>
    <p:sldId id="256" r:id="rId11"/>
    <p:sldId id="263" r:id="rId12"/>
    <p:sldId id="265" r:id="rId13"/>
    <p:sldId id="264" r:id="rId14"/>
    <p:sldId id="259" r:id="rId15"/>
    <p:sldId id="260" r:id="rId16"/>
    <p:sldId id="261" r:id="rId17"/>
    <p:sldId id="26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7175-B21B-D57B-15CC-12ADAD45545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EA95EF0-D412-E8BD-45ED-165933B51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D56FF6F-1700-1317-EE87-7EBC0578D1A3}"/>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D6820AE1-C7E4-F119-EFFC-449AF90DF80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EE44B5E-95C5-D9F3-6BF1-84B5FA8FBE44}"/>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148377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8F0C-4A7D-3C56-02B6-9E5A25982CB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2D7FB05-FB46-BDBD-D328-B0F533D32F79}"/>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54AF606-58C2-46CE-E450-7921C698DFD7}"/>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E87D5722-82D6-C517-78BC-5C7E2C7B5C1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0F4630A-4BBE-D138-E722-B9E4FD57E03B}"/>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172605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E8FD9-785B-2D0C-7607-515015FAC12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EE4A5A0-FF62-A640-78D7-5A252D21458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E399138-EFC0-9A89-077C-08190B9B2445}"/>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0B53FA00-9F91-890C-67D6-C6BA00EE0FB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FE8FA4-6D1F-57A8-F3FE-4F1C1197712A}"/>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418547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C8D4-8977-7436-63FA-FAE46C2F384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A9A0DB4-C4C0-88B3-41A8-CBB7E14A763E}"/>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8FCA041-B169-8F05-FD1A-A4E6AF3FD750}"/>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5F9FB858-7348-FDFB-29E7-91D4D9BEC4D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BAA43C9-C62B-7DFB-A0B9-7E6FD8EDAA3E}"/>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196097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8DEF-B6A2-CDC2-E52A-AD9E64855A8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B6677D0-DEF0-B9EE-5CB4-CD78725299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D3CC0FD-CC51-445E-9D53-C3D530238DCB}"/>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67CFC9A2-0696-CA39-D3FE-7E13FCA67FE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A85175C-5576-44B1-01D5-524BA9F05988}"/>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139431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1512-3B76-36A6-110B-EFFD3C11887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5E065BC-21D1-EC3F-772B-5D83E33D00E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EF22F477-C24C-358B-C315-1193B57AABC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AE4C367-83E5-E287-34A1-9707D58C37AA}"/>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77CB8A44-2EC3-0932-0963-9AC46EEDE4F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054E70F-E165-27E9-C014-ECA4A12891EB}"/>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228695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4F7B-69EF-3D25-0BAC-72CBBE543B4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4A7FBA1-6061-A3B6-E61F-A336CA036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18C32FD4-86A5-EE00-644D-6C7F53B3A9B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16A0B2A-A068-0488-10C5-26F5F7A37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E8E74BF-4FBB-3A47-6C23-963454E3A90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14FE70E-4774-591A-8714-FF3886067C7B}"/>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8" name="Footer Placeholder 7">
            <a:extLst>
              <a:ext uri="{FF2B5EF4-FFF2-40B4-BE49-F238E27FC236}">
                <a16:creationId xmlns:a16="http://schemas.microsoft.com/office/drawing/2014/main" id="{243F07A6-02B9-B0A0-5E44-27954FC495E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BFE61A6-C850-675F-5AA3-C28E33CB4F62}"/>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283212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1EF2-0CE9-B585-D103-99B15ECB2B59}"/>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63A7B6D0-D860-EA1E-E119-D52C3504A569}"/>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4" name="Footer Placeholder 3">
            <a:extLst>
              <a:ext uri="{FF2B5EF4-FFF2-40B4-BE49-F238E27FC236}">
                <a16:creationId xmlns:a16="http://schemas.microsoft.com/office/drawing/2014/main" id="{D38C24FA-D8A9-B162-D01C-A059AC40A3E2}"/>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059FB98F-609F-0EE3-D36C-AA08292D3DF3}"/>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149113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AFA68-631A-39E4-6078-26F890381722}"/>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3" name="Footer Placeholder 2">
            <a:extLst>
              <a:ext uri="{FF2B5EF4-FFF2-40B4-BE49-F238E27FC236}">
                <a16:creationId xmlns:a16="http://schemas.microsoft.com/office/drawing/2014/main" id="{E3A2E4D9-3C30-99CF-816B-E296DB01A5A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D0DEFAE-135D-789A-2961-7193781A0B64}"/>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344111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09DF-FB06-D646-30EC-98C5347F7C8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78C8ED0-AABD-7B92-4482-BB97C4279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C529FB1-E988-7538-364B-CFDB8213D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253E1A7-FF29-9F1E-D881-E4FA4F35B372}"/>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59851A36-DFE4-81BE-2E11-5B9BB078863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4A38AD8-3463-2979-9A1F-694BA0EBCAA9}"/>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366237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4C46-038B-44CA-8557-2042680839B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3A39F91-5956-16F0-42F1-7B3E03673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8805B4B1-00E0-2037-2F3D-65C10E41A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0B3DC2A-A16C-37EE-80AB-EF474C6BCE59}"/>
              </a:ext>
            </a:extLst>
          </p:cNvPr>
          <p:cNvSpPr>
            <a:spLocks noGrp="1"/>
          </p:cNvSpPr>
          <p:nvPr>
            <p:ph type="dt" sz="half" idx="10"/>
          </p:nvPr>
        </p:nvSpPr>
        <p:spPr/>
        <p:txBody>
          <a:bodyPr/>
          <a:lstStyle/>
          <a:p>
            <a:fld id="{4740A70F-B166-44F3-9B46-8E9B1F081B91}"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4FB065A9-7A6E-D15D-3EF4-2581780DAB5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4D8C1FD-4411-BFEB-BFB6-7C315945BA00}"/>
              </a:ext>
            </a:extLst>
          </p:cNvPr>
          <p:cNvSpPr>
            <a:spLocks noGrp="1"/>
          </p:cNvSpPr>
          <p:nvPr>
            <p:ph type="sldNum" sz="quarter" idx="12"/>
          </p:nvPr>
        </p:nvSpPr>
        <p:spPr/>
        <p:txBody>
          <a:body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44187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05E57-C715-F939-5C18-D65F90CC1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E0B29A3-B90F-D273-4436-ACC2CD781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37CC08D-C71A-99E5-FDDB-B9C7DE663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40A70F-B166-44F3-9B46-8E9B1F081B9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E447CC98-CDDB-8684-A96D-FA857E820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A4FE2343-89B5-C140-6D15-1FBC4CA86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671A5B-0644-4DE3-84DD-572304DC2EA4}" type="slidenum">
              <a:rPr lang="zh-CN" altLang="en-US" smtClean="0"/>
              <a:t>‹#›</a:t>
            </a:fld>
            <a:endParaRPr lang="zh-CN" altLang="en-US"/>
          </a:p>
        </p:txBody>
      </p:sp>
    </p:spTree>
    <p:extLst>
      <p:ext uri="{BB962C8B-B14F-4D97-AF65-F5344CB8AC3E}">
        <p14:creationId xmlns:p14="http://schemas.microsoft.com/office/powerpoint/2010/main" val="4120853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 Oriented Programming (OOP)</a:t>
            </a:r>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a:t>Week – 08</a:t>
            </a:r>
          </a:p>
          <a:p>
            <a:r>
              <a:rPr lang="en-US" dirty="0"/>
              <a:t>Dated: 30/10/2024</a:t>
            </a:r>
          </a:p>
          <a:p>
            <a:r>
              <a:rPr lang="en-US" dirty="0"/>
              <a:t>Instructor: </a:t>
            </a:r>
            <a:r>
              <a:rPr lang="en-US" b="1" dirty="0"/>
              <a:t>Dr. AHMED AWAIS </a:t>
            </a:r>
            <a:br>
              <a:rPr lang="en-US" sz="2400" dirty="0"/>
            </a:b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7D20-A873-ECDD-1121-01FD24211609}"/>
              </a:ext>
            </a:extLst>
          </p:cNvPr>
          <p:cNvSpPr>
            <a:spLocks noGrp="1"/>
          </p:cNvSpPr>
          <p:nvPr>
            <p:ph type="ctrTitle"/>
          </p:nvPr>
        </p:nvSpPr>
        <p:spPr/>
        <p:txBody>
          <a:bodyPr/>
          <a:lstStyle/>
          <a:p>
            <a:r>
              <a:rPr lang="en-US" altLang="zh-CN" dirty="0"/>
              <a:t>Activity Questions with Solution</a:t>
            </a:r>
            <a:endParaRPr lang="zh-CN" altLang="en-US" dirty="0"/>
          </a:p>
        </p:txBody>
      </p:sp>
    </p:spTree>
    <p:extLst>
      <p:ext uri="{BB962C8B-B14F-4D97-AF65-F5344CB8AC3E}">
        <p14:creationId xmlns:p14="http://schemas.microsoft.com/office/powerpoint/2010/main" val="384743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C2CA-0BBD-BA73-96CB-F33C34FF9CC5}"/>
              </a:ext>
            </a:extLst>
          </p:cNvPr>
          <p:cNvSpPr>
            <a:spLocks noGrp="1"/>
          </p:cNvSpPr>
          <p:nvPr>
            <p:ph type="title"/>
          </p:nvPr>
        </p:nvSpPr>
        <p:spPr>
          <a:xfrm>
            <a:off x="994508" y="2209556"/>
            <a:ext cx="10515600" cy="2042013"/>
          </a:xfrm>
        </p:spPr>
        <p:txBody>
          <a:bodyPr>
            <a:normAutofit fontScale="90000"/>
          </a:bodyPr>
          <a:lstStyle/>
          <a:p>
            <a:pPr algn="just"/>
            <a:r>
              <a:rPr lang="en-US" altLang="zh-CN" sz="4400" b="1" u="sng" kern="100" dirty="0">
                <a:effectLst/>
                <a:latin typeface="DengXian" panose="02010600030101010101" pitchFamily="2" charset="-122"/>
                <a:ea typeface="DengXian" panose="02010600030101010101" pitchFamily="2" charset="-122"/>
                <a:cs typeface="Times New Roman" panose="02020603050405020304" pitchFamily="18" charset="0"/>
              </a:rPr>
              <a:t>Let’s understand by practicing different types of inheritance in Java, focusing on single, multilevel, hierarchical, and hybrid inheritance.</a:t>
            </a:r>
            <a:br>
              <a:rPr lang="zh-CN" altLang="zh-CN" sz="4400" kern="100" dirty="0">
                <a:effectLst/>
                <a:latin typeface="DengXian" panose="02010600030101010101" pitchFamily="2" charset="-122"/>
                <a:ea typeface="DengXian" panose="02010600030101010101" pitchFamily="2" charset="-122"/>
                <a:cs typeface="Times New Roman" panose="02020603050405020304" pitchFamily="18" charset="0"/>
              </a:rPr>
            </a:br>
            <a:endParaRPr lang="zh-CN" altLang="en-US" dirty="0"/>
          </a:p>
        </p:txBody>
      </p:sp>
    </p:spTree>
    <p:extLst>
      <p:ext uri="{BB962C8B-B14F-4D97-AF65-F5344CB8AC3E}">
        <p14:creationId xmlns:p14="http://schemas.microsoft.com/office/powerpoint/2010/main" val="122271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34CB57-CD29-FCA8-CD1E-38933B88DC75}"/>
              </a:ext>
            </a:extLst>
          </p:cNvPr>
          <p:cNvPicPr>
            <a:picLocks noChangeAspect="1"/>
          </p:cNvPicPr>
          <p:nvPr/>
        </p:nvPicPr>
        <p:blipFill>
          <a:blip r:embed="rId2"/>
          <a:stretch>
            <a:fillRect/>
          </a:stretch>
        </p:blipFill>
        <p:spPr>
          <a:xfrm>
            <a:off x="466904" y="0"/>
            <a:ext cx="5865575" cy="6858000"/>
          </a:xfrm>
          <a:prstGeom prst="rect">
            <a:avLst/>
          </a:prstGeom>
        </p:spPr>
      </p:pic>
      <p:sp>
        <p:nvSpPr>
          <p:cNvPr id="11" name="TextBox 10">
            <a:extLst>
              <a:ext uri="{FF2B5EF4-FFF2-40B4-BE49-F238E27FC236}">
                <a16:creationId xmlns:a16="http://schemas.microsoft.com/office/drawing/2014/main" id="{46DB2D1F-3E47-742E-A6FA-957FAE519953}"/>
              </a:ext>
            </a:extLst>
          </p:cNvPr>
          <p:cNvSpPr txBox="1"/>
          <p:nvPr/>
        </p:nvSpPr>
        <p:spPr>
          <a:xfrm>
            <a:off x="6525847" y="1972162"/>
            <a:ext cx="5472788" cy="1985672"/>
          </a:xfrm>
          <a:prstGeom prst="rect">
            <a:avLst/>
          </a:prstGeom>
          <a:noFill/>
        </p:spPr>
        <p:txBody>
          <a:bodyPr wrap="square">
            <a:spAutoFit/>
          </a:bodyPr>
          <a:lstStyle/>
          <a:p>
            <a:pPr algn="just">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Create a superclass Vehicle with attributes like speed and color and a method start(). Create a subclass Car that inherits from Vehicle and has an additional attribute model. Implement a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displayDetails</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method in Car to print out all details, including the inherited attributes.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D71C83EF-BE0D-1D1B-38F2-B620899BE3A1}"/>
              </a:ext>
            </a:extLst>
          </p:cNvPr>
          <p:cNvSpPr txBox="1"/>
          <p:nvPr/>
        </p:nvSpPr>
        <p:spPr>
          <a:xfrm>
            <a:off x="6525847" y="1159581"/>
            <a:ext cx="2235199" cy="369332"/>
          </a:xfrm>
          <a:prstGeom prst="rect">
            <a:avLst/>
          </a:prstGeom>
          <a:noFill/>
        </p:spPr>
        <p:txBody>
          <a:bodyPr wrap="square">
            <a:spAutoFit/>
          </a:bodyPr>
          <a:lstStyle/>
          <a:p>
            <a:r>
              <a:rPr lang="en-US" altLang="zh-CN" sz="1800" b="1" dirty="0">
                <a:effectLst/>
                <a:latin typeface="DengXian" panose="02010600030101010101" pitchFamily="2" charset="-122"/>
                <a:cs typeface="Times New Roman" panose="02020603050405020304" pitchFamily="18" charset="0"/>
              </a:rPr>
              <a:t>Single Inheritance</a:t>
            </a:r>
            <a:endParaRPr lang="zh-CN" altLang="en-US" b="1" dirty="0"/>
          </a:p>
        </p:txBody>
      </p:sp>
    </p:spTree>
    <p:extLst>
      <p:ext uri="{BB962C8B-B14F-4D97-AF65-F5344CB8AC3E}">
        <p14:creationId xmlns:p14="http://schemas.microsoft.com/office/powerpoint/2010/main" val="124617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6DB2D1F-3E47-742E-A6FA-957FAE519953}"/>
              </a:ext>
            </a:extLst>
          </p:cNvPr>
          <p:cNvSpPr txBox="1"/>
          <p:nvPr/>
        </p:nvSpPr>
        <p:spPr>
          <a:xfrm>
            <a:off x="7323015" y="1972162"/>
            <a:ext cx="4675620" cy="1985672"/>
          </a:xfrm>
          <a:prstGeom prst="rect">
            <a:avLst/>
          </a:prstGeom>
          <a:noFill/>
        </p:spPr>
        <p:txBody>
          <a:bodyPr wrap="square">
            <a:spAutoFit/>
          </a:bodyPr>
          <a:lstStyle/>
          <a:p>
            <a:pPr algn="just">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Write a superclass Person with attributes name and age. Create a subclass Employee that inherits from Person and has additional attributes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employeeId</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and department. Write methods in Employee to display both personal and job details.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D71C83EF-BE0D-1D1B-38F2-B620899BE3A1}"/>
              </a:ext>
            </a:extLst>
          </p:cNvPr>
          <p:cNvSpPr txBox="1"/>
          <p:nvPr/>
        </p:nvSpPr>
        <p:spPr>
          <a:xfrm>
            <a:off x="7323015" y="1065797"/>
            <a:ext cx="2235199" cy="369332"/>
          </a:xfrm>
          <a:prstGeom prst="rect">
            <a:avLst/>
          </a:prstGeom>
          <a:noFill/>
        </p:spPr>
        <p:txBody>
          <a:bodyPr wrap="square">
            <a:spAutoFit/>
          </a:bodyPr>
          <a:lstStyle/>
          <a:p>
            <a:r>
              <a:rPr lang="en-US" altLang="zh-CN" sz="1800" b="1" dirty="0">
                <a:effectLst/>
                <a:latin typeface="DengXian" panose="02010600030101010101" pitchFamily="2" charset="-122"/>
                <a:cs typeface="Times New Roman" panose="02020603050405020304" pitchFamily="18" charset="0"/>
              </a:rPr>
              <a:t>Single Inheritance</a:t>
            </a:r>
            <a:endParaRPr lang="zh-CN" altLang="en-US" b="1" dirty="0"/>
          </a:p>
        </p:txBody>
      </p:sp>
      <p:pic>
        <p:nvPicPr>
          <p:cNvPr id="5" name="Picture 4">
            <a:extLst>
              <a:ext uri="{FF2B5EF4-FFF2-40B4-BE49-F238E27FC236}">
                <a16:creationId xmlns:a16="http://schemas.microsoft.com/office/drawing/2014/main" id="{AE1802AE-50E3-10C3-2D74-F6B53347AEA9}"/>
              </a:ext>
            </a:extLst>
          </p:cNvPr>
          <p:cNvPicPr>
            <a:picLocks noChangeAspect="1"/>
          </p:cNvPicPr>
          <p:nvPr/>
        </p:nvPicPr>
        <p:blipFill>
          <a:blip r:embed="rId2"/>
          <a:stretch>
            <a:fillRect/>
          </a:stretch>
        </p:blipFill>
        <p:spPr>
          <a:xfrm>
            <a:off x="100937" y="0"/>
            <a:ext cx="7035171" cy="6858000"/>
          </a:xfrm>
          <a:prstGeom prst="rect">
            <a:avLst/>
          </a:prstGeom>
        </p:spPr>
      </p:pic>
    </p:spTree>
    <p:extLst>
      <p:ext uri="{BB962C8B-B14F-4D97-AF65-F5344CB8AC3E}">
        <p14:creationId xmlns:p14="http://schemas.microsoft.com/office/powerpoint/2010/main" val="190369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8E717A-562E-B209-C4CC-AA14790A5447}"/>
              </a:ext>
            </a:extLst>
          </p:cNvPr>
          <p:cNvPicPr>
            <a:picLocks noChangeAspect="1"/>
          </p:cNvPicPr>
          <p:nvPr/>
        </p:nvPicPr>
        <p:blipFill>
          <a:blip r:embed="rId2"/>
          <a:stretch>
            <a:fillRect/>
          </a:stretch>
        </p:blipFill>
        <p:spPr>
          <a:xfrm>
            <a:off x="154767" y="0"/>
            <a:ext cx="6161603" cy="6858000"/>
          </a:xfrm>
          <a:prstGeom prst="rect">
            <a:avLst/>
          </a:prstGeom>
        </p:spPr>
      </p:pic>
      <p:sp>
        <p:nvSpPr>
          <p:cNvPr id="6" name="TextBox 5">
            <a:extLst>
              <a:ext uri="{FF2B5EF4-FFF2-40B4-BE49-F238E27FC236}">
                <a16:creationId xmlns:a16="http://schemas.microsoft.com/office/drawing/2014/main" id="{8AC6D420-0E99-5D13-DF79-CD557DC92032}"/>
              </a:ext>
            </a:extLst>
          </p:cNvPr>
          <p:cNvSpPr txBox="1"/>
          <p:nvPr/>
        </p:nvSpPr>
        <p:spPr>
          <a:xfrm>
            <a:off x="6433601" y="1674674"/>
            <a:ext cx="5195692" cy="1754326"/>
          </a:xfrm>
          <a:prstGeom prst="rect">
            <a:avLst/>
          </a:prstGeom>
          <a:noFill/>
        </p:spPr>
        <p:txBody>
          <a:bodyPr wrap="square">
            <a:spAutoFit/>
          </a:bodyPr>
          <a:lstStyle/>
          <a:p>
            <a:pPr algn="just"/>
            <a:r>
              <a:rPr lang="en-US" altLang="zh-CN" sz="1800" dirty="0">
                <a:effectLst/>
                <a:latin typeface="DengXian" panose="02010600030101010101" pitchFamily="2" charset="-122"/>
                <a:cs typeface="Times New Roman" panose="02020603050405020304" pitchFamily="18" charset="0"/>
              </a:rPr>
              <a:t>Create a class Animal with a method eat(). Extend this class to Mammal with an additional method walk(). Then, create a Dog class that inherits from Mammal and adds a method bark(). Test the methods in the Dog class to demonstrate multilevel inheritance.</a:t>
            </a:r>
            <a:endParaRPr lang="zh-CN" altLang="en-US" dirty="0"/>
          </a:p>
        </p:txBody>
      </p:sp>
      <p:sp>
        <p:nvSpPr>
          <p:cNvPr id="10" name="TextBox 9">
            <a:extLst>
              <a:ext uri="{FF2B5EF4-FFF2-40B4-BE49-F238E27FC236}">
                <a16:creationId xmlns:a16="http://schemas.microsoft.com/office/drawing/2014/main" id="{6689ABFB-2DE5-3F6F-2E0E-514B12F285F7}"/>
              </a:ext>
            </a:extLst>
          </p:cNvPr>
          <p:cNvSpPr txBox="1"/>
          <p:nvPr/>
        </p:nvSpPr>
        <p:spPr>
          <a:xfrm>
            <a:off x="6433601" y="846965"/>
            <a:ext cx="6096000" cy="369332"/>
          </a:xfrm>
          <a:prstGeom prst="rect">
            <a:avLst/>
          </a:prstGeom>
          <a:noFill/>
        </p:spPr>
        <p:txBody>
          <a:bodyPr wrap="square">
            <a:spAutoFit/>
          </a:bodyPr>
          <a:lstStyle/>
          <a:p>
            <a:r>
              <a:rPr lang="en-US" altLang="zh-CN" sz="1800" b="1" dirty="0">
                <a:effectLst/>
                <a:latin typeface="DengXian" panose="02010600030101010101" pitchFamily="2" charset="-122"/>
                <a:cs typeface="Times New Roman" panose="02020603050405020304" pitchFamily="18" charset="0"/>
              </a:rPr>
              <a:t>Multilevel Inheritance</a:t>
            </a:r>
            <a:endParaRPr lang="zh-CN" altLang="en-US" b="1" dirty="0"/>
          </a:p>
        </p:txBody>
      </p:sp>
    </p:spTree>
    <p:extLst>
      <p:ext uri="{BB962C8B-B14F-4D97-AF65-F5344CB8AC3E}">
        <p14:creationId xmlns:p14="http://schemas.microsoft.com/office/powerpoint/2010/main" val="74444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3C6E4D-6D23-55AD-4B24-00F3F8490EBD}"/>
              </a:ext>
            </a:extLst>
          </p:cNvPr>
          <p:cNvPicPr>
            <a:picLocks noChangeAspect="1"/>
          </p:cNvPicPr>
          <p:nvPr/>
        </p:nvPicPr>
        <p:blipFill>
          <a:blip r:embed="rId2"/>
          <a:stretch>
            <a:fillRect/>
          </a:stretch>
        </p:blipFill>
        <p:spPr>
          <a:xfrm>
            <a:off x="0" y="0"/>
            <a:ext cx="8814089" cy="6858000"/>
          </a:xfrm>
          <a:prstGeom prst="rect">
            <a:avLst/>
          </a:prstGeom>
        </p:spPr>
      </p:pic>
      <p:sp>
        <p:nvSpPr>
          <p:cNvPr id="6" name="TextBox 5">
            <a:extLst>
              <a:ext uri="{FF2B5EF4-FFF2-40B4-BE49-F238E27FC236}">
                <a16:creationId xmlns:a16="http://schemas.microsoft.com/office/drawing/2014/main" id="{AD5B5226-A7EC-40BF-AA9F-1D57E585B5E2}"/>
              </a:ext>
            </a:extLst>
          </p:cNvPr>
          <p:cNvSpPr txBox="1"/>
          <p:nvPr/>
        </p:nvSpPr>
        <p:spPr>
          <a:xfrm>
            <a:off x="9003322" y="2110715"/>
            <a:ext cx="3188678" cy="3139321"/>
          </a:xfrm>
          <a:prstGeom prst="rect">
            <a:avLst/>
          </a:prstGeom>
          <a:noFill/>
        </p:spPr>
        <p:txBody>
          <a:bodyPr wrap="square">
            <a:spAutoFit/>
          </a:bodyPr>
          <a:lstStyle/>
          <a:p>
            <a:pPr algn="just"/>
            <a:r>
              <a:rPr lang="en-US" altLang="zh-CN" sz="1800" dirty="0">
                <a:effectLst/>
                <a:latin typeface="DengXian" panose="02010600030101010101" pitchFamily="2" charset="-122"/>
                <a:cs typeface="Times New Roman" panose="02020603050405020304" pitchFamily="18" charset="0"/>
              </a:rPr>
              <a:t>Define a class Device with a </a:t>
            </a:r>
            <a:r>
              <a:rPr lang="en-US" altLang="zh-CN" sz="1800" dirty="0" err="1">
                <a:effectLst/>
                <a:latin typeface="DengXian" panose="02010600030101010101" pitchFamily="2" charset="-122"/>
                <a:cs typeface="Times New Roman" panose="02020603050405020304" pitchFamily="18" charset="0"/>
              </a:rPr>
              <a:t>turnOn</a:t>
            </a:r>
            <a:r>
              <a:rPr lang="en-US" altLang="zh-CN" sz="1800" dirty="0">
                <a:effectLst/>
                <a:latin typeface="DengXian" panose="02010600030101010101" pitchFamily="2" charset="-122"/>
                <a:cs typeface="Times New Roman" panose="02020603050405020304" pitchFamily="18" charset="0"/>
              </a:rPr>
              <a:t>() method. Create a Phone class that extends Device and has a method </a:t>
            </a:r>
            <a:r>
              <a:rPr lang="en-US" altLang="zh-CN" sz="1800" dirty="0" err="1">
                <a:effectLst/>
                <a:latin typeface="DengXian" panose="02010600030101010101" pitchFamily="2" charset="-122"/>
                <a:cs typeface="Times New Roman" panose="02020603050405020304" pitchFamily="18" charset="0"/>
              </a:rPr>
              <a:t>makeCall</a:t>
            </a:r>
            <a:r>
              <a:rPr lang="en-US" altLang="zh-CN" sz="1800" dirty="0">
                <a:effectLst/>
                <a:latin typeface="DengXian" panose="02010600030101010101" pitchFamily="2" charset="-122"/>
                <a:cs typeface="Times New Roman" panose="02020603050405020304" pitchFamily="18" charset="0"/>
              </a:rPr>
              <a:t>(). Further extend Phone into a </a:t>
            </a:r>
            <a:r>
              <a:rPr lang="en-US" altLang="zh-CN" sz="1800" dirty="0" err="1">
                <a:effectLst/>
                <a:latin typeface="DengXian" panose="02010600030101010101" pitchFamily="2" charset="-122"/>
                <a:cs typeface="Times New Roman" panose="02020603050405020304" pitchFamily="18" charset="0"/>
              </a:rPr>
              <a:t>SmartPhone</a:t>
            </a:r>
            <a:r>
              <a:rPr lang="en-US" altLang="zh-CN" sz="1800" dirty="0">
                <a:effectLst/>
                <a:latin typeface="DengXian" panose="02010600030101010101" pitchFamily="2" charset="-122"/>
                <a:cs typeface="Times New Roman" panose="02020603050405020304" pitchFamily="18" charset="0"/>
              </a:rPr>
              <a:t> class that adds a method </a:t>
            </a:r>
            <a:r>
              <a:rPr lang="en-US" altLang="zh-CN" sz="1800" dirty="0" err="1">
                <a:effectLst/>
                <a:latin typeface="DengXian" panose="02010600030101010101" pitchFamily="2" charset="-122"/>
                <a:cs typeface="Times New Roman" panose="02020603050405020304" pitchFamily="18" charset="0"/>
              </a:rPr>
              <a:t>browseInternet</a:t>
            </a:r>
            <a:r>
              <a:rPr lang="en-US" altLang="zh-CN" sz="1800" dirty="0">
                <a:effectLst/>
                <a:latin typeface="DengXian" panose="02010600030101010101" pitchFamily="2" charset="-122"/>
                <a:cs typeface="Times New Roman" panose="02020603050405020304" pitchFamily="18" charset="0"/>
              </a:rPr>
              <a:t>(). Write a main class to demonstrate how each method is accessible in </a:t>
            </a:r>
            <a:r>
              <a:rPr lang="en-US" altLang="zh-CN" sz="1800" dirty="0" err="1">
                <a:effectLst/>
                <a:latin typeface="DengXian" panose="02010600030101010101" pitchFamily="2" charset="-122"/>
                <a:cs typeface="Times New Roman" panose="02020603050405020304" pitchFamily="18" charset="0"/>
              </a:rPr>
              <a:t>SmartPhone</a:t>
            </a:r>
            <a:r>
              <a:rPr lang="en-US" altLang="zh-CN" sz="1800" dirty="0">
                <a:effectLst/>
                <a:latin typeface="DengXian" panose="02010600030101010101" pitchFamily="2" charset="-122"/>
                <a:cs typeface="Times New Roman" panose="02020603050405020304" pitchFamily="18" charset="0"/>
              </a:rPr>
              <a:t>.</a:t>
            </a:r>
            <a:endParaRPr lang="zh-CN" altLang="en-US" dirty="0"/>
          </a:p>
        </p:txBody>
      </p:sp>
      <p:sp>
        <p:nvSpPr>
          <p:cNvPr id="7" name="TextBox 6">
            <a:extLst>
              <a:ext uri="{FF2B5EF4-FFF2-40B4-BE49-F238E27FC236}">
                <a16:creationId xmlns:a16="http://schemas.microsoft.com/office/drawing/2014/main" id="{5F65353C-6307-6481-9FAF-A0ECB7A151BE}"/>
              </a:ext>
            </a:extLst>
          </p:cNvPr>
          <p:cNvSpPr txBox="1"/>
          <p:nvPr/>
        </p:nvSpPr>
        <p:spPr>
          <a:xfrm>
            <a:off x="9003322" y="807887"/>
            <a:ext cx="2471184" cy="369332"/>
          </a:xfrm>
          <a:prstGeom prst="rect">
            <a:avLst/>
          </a:prstGeom>
          <a:noFill/>
        </p:spPr>
        <p:txBody>
          <a:bodyPr wrap="square">
            <a:spAutoFit/>
          </a:bodyPr>
          <a:lstStyle/>
          <a:p>
            <a:r>
              <a:rPr lang="en-US" altLang="zh-CN" sz="1800" b="1" dirty="0">
                <a:effectLst/>
                <a:latin typeface="DengXian" panose="02010600030101010101" pitchFamily="2" charset="-122"/>
                <a:cs typeface="Times New Roman" panose="02020603050405020304" pitchFamily="18" charset="0"/>
              </a:rPr>
              <a:t>Multilevel Inheritance</a:t>
            </a:r>
            <a:endParaRPr lang="zh-CN" altLang="en-US" b="1" dirty="0"/>
          </a:p>
        </p:txBody>
      </p:sp>
    </p:spTree>
    <p:extLst>
      <p:ext uri="{BB962C8B-B14F-4D97-AF65-F5344CB8AC3E}">
        <p14:creationId xmlns:p14="http://schemas.microsoft.com/office/powerpoint/2010/main" val="100816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2F4E2B-55FB-A4AF-5DF9-568AB15F3399}"/>
              </a:ext>
            </a:extLst>
          </p:cNvPr>
          <p:cNvPicPr>
            <a:picLocks noChangeAspect="1"/>
          </p:cNvPicPr>
          <p:nvPr/>
        </p:nvPicPr>
        <p:blipFill>
          <a:blip r:embed="rId2"/>
          <a:stretch>
            <a:fillRect/>
          </a:stretch>
        </p:blipFill>
        <p:spPr>
          <a:xfrm>
            <a:off x="0" y="62523"/>
            <a:ext cx="7589349" cy="6858000"/>
          </a:xfrm>
          <a:prstGeom prst="rect">
            <a:avLst/>
          </a:prstGeom>
        </p:spPr>
      </p:pic>
      <p:sp>
        <p:nvSpPr>
          <p:cNvPr id="6" name="TextBox 5">
            <a:extLst>
              <a:ext uri="{FF2B5EF4-FFF2-40B4-BE49-F238E27FC236}">
                <a16:creationId xmlns:a16="http://schemas.microsoft.com/office/drawing/2014/main" id="{BDA65461-83F3-64E1-BC9C-818B3EFF69F0}"/>
              </a:ext>
            </a:extLst>
          </p:cNvPr>
          <p:cNvSpPr txBox="1"/>
          <p:nvPr/>
        </p:nvSpPr>
        <p:spPr>
          <a:xfrm>
            <a:off x="7916984" y="2067566"/>
            <a:ext cx="3876431" cy="2622769"/>
          </a:xfrm>
          <a:prstGeom prst="rect">
            <a:avLst/>
          </a:prstGeom>
          <a:noFill/>
        </p:spPr>
        <p:txBody>
          <a:bodyPr wrap="square">
            <a:spAutoFit/>
          </a:bodyPr>
          <a:lstStyle/>
          <a:p>
            <a:pPr algn="just">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Define a base class Shape with a method area(). Extend Shape into two subclasses: Rectangle and Circle. Implement area() in both subclasses to calculate their respective areas. Write a main program to create instances of Rectangle and Circle, calling area() for each.</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951FB644-C0F2-305D-AD84-A7FE96C6A361}"/>
              </a:ext>
            </a:extLst>
          </p:cNvPr>
          <p:cNvSpPr txBox="1"/>
          <p:nvPr/>
        </p:nvSpPr>
        <p:spPr>
          <a:xfrm>
            <a:off x="7916984" y="1386151"/>
            <a:ext cx="2930770" cy="392928"/>
          </a:xfrm>
          <a:prstGeom prst="rect">
            <a:avLst/>
          </a:prstGeom>
          <a:noFill/>
        </p:spPr>
        <p:txBody>
          <a:bodyPr wrap="square">
            <a:spAutoFit/>
          </a:bodyPr>
          <a:lstStyle/>
          <a:p>
            <a:pPr algn="just">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Hierarchical Inheritance</a:t>
            </a:r>
            <a:endParaRPr lang="zh-CN" altLang="zh-CN" sz="1800" b="1"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5093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C3B45E-0CF1-4D26-8B7D-DB35B4E406E7}"/>
              </a:ext>
            </a:extLst>
          </p:cNvPr>
          <p:cNvPicPr>
            <a:picLocks noChangeAspect="1"/>
          </p:cNvPicPr>
          <p:nvPr/>
        </p:nvPicPr>
        <p:blipFill>
          <a:blip r:embed="rId2"/>
          <a:stretch>
            <a:fillRect/>
          </a:stretch>
        </p:blipFill>
        <p:spPr>
          <a:xfrm>
            <a:off x="0" y="0"/>
            <a:ext cx="4567782" cy="6858000"/>
          </a:xfrm>
          <a:prstGeom prst="rect">
            <a:avLst/>
          </a:prstGeom>
        </p:spPr>
      </p:pic>
      <p:sp>
        <p:nvSpPr>
          <p:cNvPr id="5" name="TextBox 4">
            <a:extLst>
              <a:ext uri="{FF2B5EF4-FFF2-40B4-BE49-F238E27FC236}">
                <a16:creationId xmlns:a16="http://schemas.microsoft.com/office/drawing/2014/main" id="{03BA5C0E-D566-67D1-E1DF-ECF6B4AA2C71}"/>
              </a:ext>
            </a:extLst>
          </p:cNvPr>
          <p:cNvSpPr txBox="1"/>
          <p:nvPr/>
        </p:nvSpPr>
        <p:spPr>
          <a:xfrm>
            <a:off x="5244123" y="1589351"/>
            <a:ext cx="2930770" cy="392928"/>
          </a:xfrm>
          <a:prstGeom prst="rect">
            <a:avLst/>
          </a:prstGeom>
          <a:noFill/>
        </p:spPr>
        <p:txBody>
          <a:bodyPr wrap="square">
            <a:spAutoFit/>
          </a:bodyPr>
          <a:lstStyle/>
          <a:p>
            <a:pPr algn="just">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Hierarchical Inheritance</a:t>
            </a:r>
            <a:endParaRPr lang="zh-CN" altLang="zh-CN" sz="1800" b="1"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88990408-5065-6142-4AB9-778B5830DB6E}"/>
              </a:ext>
            </a:extLst>
          </p:cNvPr>
          <p:cNvSpPr txBox="1"/>
          <p:nvPr/>
        </p:nvSpPr>
        <p:spPr>
          <a:xfrm>
            <a:off x="5244123" y="2327144"/>
            <a:ext cx="6096000" cy="1754326"/>
          </a:xfrm>
          <a:prstGeom prst="rect">
            <a:avLst/>
          </a:prstGeom>
          <a:noFill/>
        </p:spPr>
        <p:txBody>
          <a:bodyPr wrap="square">
            <a:spAutoFit/>
          </a:bodyPr>
          <a:lstStyle/>
          <a:p>
            <a:pPr algn="just"/>
            <a:r>
              <a:rPr lang="en-US" altLang="zh-CN" sz="1800" dirty="0">
                <a:effectLst/>
                <a:latin typeface="DengXian" panose="02010600030101010101" pitchFamily="2" charset="-122"/>
                <a:cs typeface="Times New Roman" panose="02020603050405020304" pitchFamily="18" charset="0"/>
              </a:rPr>
              <a:t>Create a class Person with attributes name and age. Extend Person into Teacher and Student. Add specific attributes to each class, like subject for Teacher and grade for Student. Write methods in each subclass to display the details. Instantiate both subclasses in the main method and call their methods to show hierarchical inheritance.</a:t>
            </a:r>
            <a:endParaRPr lang="zh-CN" altLang="en-US" dirty="0"/>
          </a:p>
        </p:txBody>
      </p:sp>
    </p:spTree>
    <p:extLst>
      <p:ext uri="{BB962C8B-B14F-4D97-AF65-F5344CB8AC3E}">
        <p14:creationId xmlns:p14="http://schemas.microsoft.com/office/powerpoint/2010/main" val="102459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93130"/>
            <a:ext cx="10515600" cy="1325563"/>
          </a:xfrm>
        </p:spPr>
        <p:txBody>
          <a:bodyPr/>
          <a:lstStyle/>
          <a:p>
            <a:r>
              <a:rPr lang="en-US" b="1" dirty="0"/>
              <a:t>Inheritance and constructors in Java</a:t>
            </a:r>
          </a:p>
        </p:txBody>
      </p:sp>
      <p:pic>
        <p:nvPicPr>
          <p:cNvPr id="5" name="Picture 4">
            <a:extLst>
              <a:ext uri="{FF2B5EF4-FFF2-40B4-BE49-F238E27FC236}">
                <a16:creationId xmlns:a16="http://schemas.microsoft.com/office/drawing/2014/main" id="{788817FB-1032-B448-F2EC-EC1531BFDF8E}"/>
              </a:ext>
            </a:extLst>
          </p:cNvPr>
          <p:cNvPicPr>
            <a:picLocks noChangeAspect="1"/>
          </p:cNvPicPr>
          <p:nvPr/>
        </p:nvPicPr>
        <p:blipFill>
          <a:blip r:embed="rId2"/>
          <a:stretch>
            <a:fillRect/>
          </a:stretch>
        </p:blipFill>
        <p:spPr>
          <a:xfrm>
            <a:off x="2084967" y="4024547"/>
            <a:ext cx="7148696" cy="1538706"/>
          </a:xfrm>
          <a:prstGeom prst="rect">
            <a:avLst/>
          </a:prstGeom>
        </p:spPr>
      </p:pic>
      <p:sp>
        <p:nvSpPr>
          <p:cNvPr id="7" name="TextBox 6">
            <a:extLst>
              <a:ext uri="{FF2B5EF4-FFF2-40B4-BE49-F238E27FC236}">
                <a16:creationId xmlns:a16="http://schemas.microsoft.com/office/drawing/2014/main" id="{237AF48F-3E66-0AAB-CE7A-2AC9E98FE0F0}"/>
              </a:ext>
            </a:extLst>
          </p:cNvPr>
          <p:cNvSpPr txBox="1"/>
          <p:nvPr/>
        </p:nvSpPr>
        <p:spPr>
          <a:xfrm>
            <a:off x="343878" y="1809914"/>
            <a:ext cx="11394830" cy="369332"/>
          </a:xfrm>
          <a:prstGeom prst="rect">
            <a:avLst/>
          </a:prstGeom>
          <a:noFill/>
        </p:spPr>
        <p:txBody>
          <a:bodyPr wrap="square">
            <a:spAutoFit/>
          </a:bodyPr>
          <a:lstStyle/>
          <a:p>
            <a:pPr marL="0" indent="0" algn="just">
              <a:buNone/>
            </a:pPr>
            <a:r>
              <a:rPr lang="en-US" altLang="zh-CN" sz="1800" b="1" dirty="0"/>
              <a:t>In Java, constructor of base class with no argument gets automatically called in derived class constructor. </a:t>
            </a:r>
          </a:p>
        </p:txBody>
      </p:sp>
      <p:sp>
        <p:nvSpPr>
          <p:cNvPr id="11" name="TextBox 10">
            <a:extLst>
              <a:ext uri="{FF2B5EF4-FFF2-40B4-BE49-F238E27FC236}">
                <a16:creationId xmlns:a16="http://schemas.microsoft.com/office/drawing/2014/main" id="{575E3427-F048-AABE-F26A-B81A1C9CDAA0}"/>
              </a:ext>
            </a:extLst>
          </p:cNvPr>
          <p:cNvSpPr txBox="1"/>
          <p:nvPr/>
        </p:nvSpPr>
        <p:spPr>
          <a:xfrm>
            <a:off x="2807677" y="2587101"/>
            <a:ext cx="5703277" cy="923330"/>
          </a:xfrm>
          <a:prstGeom prst="rect">
            <a:avLst/>
          </a:prstGeom>
          <a:noFill/>
        </p:spPr>
        <p:txBody>
          <a:bodyPr wrap="square">
            <a:spAutoFit/>
          </a:bodyPr>
          <a:lstStyle/>
          <a:p>
            <a:pPr marL="0" indent="0">
              <a:buNone/>
            </a:pPr>
            <a:r>
              <a:rPr lang="en-US" altLang="zh-CN" sz="1800" dirty="0"/>
              <a:t>For example, output of following program is:</a:t>
            </a:r>
          </a:p>
          <a:p>
            <a:pPr marL="0" indent="0">
              <a:buNone/>
            </a:pPr>
            <a:r>
              <a:rPr lang="en-US" altLang="zh-CN" sz="1800" i="1" dirty="0"/>
              <a:t>Base Class Constructor Called </a:t>
            </a:r>
            <a:br>
              <a:rPr lang="en-US" altLang="zh-CN" sz="1800" dirty="0"/>
            </a:br>
            <a:r>
              <a:rPr lang="en-US" altLang="zh-CN" sz="1800" i="1" dirty="0"/>
              <a:t>Derived Class Constructor Called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23631"/>
            <a:ext cx="9601196" cy="1936935"/>
          </a:xfrm>
        </p:spPr>
        <p:txBody>
          <a:bodyPr>
            <a:normAutofit fontScale="90000"/>
          </a:bodyPr>
          <a:lstStyle/>
          <a:p>
            <a:r>
              <a:rPr lang="en-US" dirty="0"/>
              <a:t>Order of execution of constructor in Multilevel inheritance – Constructor Chain</a:t>
            </a:r>
            <a:br>
              <a:rPr lang="en-US" dirty="0"/>
            </a:br>
            <a:endParaRPr lang="en-US" dirty="0"/>
          </a:p>
        </p:txBody>
      </p:sp>
      <p:pic>
        <p:nvPicPr>
          <p:cNvPr id="5" name="Picture 4">
            <a:extLst>
              <a:ext uri="{FF2B5EF4-FFF2-40B4-BE49-F238E27FC236}">
                <a16:creationId xmlns:a16="http://schemas.microsoft.com/office/drawing/2014/main" id="{8A798439-A12D-B223-1192-F67493E618B3}"/>
              </a:ext>
            </a:extLst>
          </p:cNvPr>
          <p:cNvPicPr>
            <a:picLocks noChangeAspect="1"/>
          </p:cNvPicPr>
          <p:nvPr/>
        </p:nvPicPr>
        <p:blipFill>
          <a:blip r:embed="rId2"/>
          <a:stretch>
            <a:fillRect/>
          </a:stretch>
        </p:blipFill>
        <p:spPr>
          <a:xfrm>
            <a:off x="1105877" y="2487198"/>
            <a:ext cx="9980246" cy="36138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C39D35-FDE0-1BEA-A46A-E07C81E3582B}"/>
              </a:ext>
            </a:extLst>
          </p:cNvPr>
          <p:cNvPicPr>
            <a:picLocks noChangeAspect="1"/>
          </p:cNvPicPr>
          <p:nvPr/>
        </p:nvPicPr>
        <p:blipFill>
          <a:blip r:embed="rId2"/>
          <a:stretch>
            <a:fillRect/>
          </a:stretch>
        </p:blipFill>
        <p:spPr>
          <a:xfrm>
            <a:off x="2722105" y="107111"/>
            <a:ext cx="6747790" cy="6520335"/>
          </a:xfrm>
          <a:prstGeom prst="rect">
            <a:avLst/>
          </a:prstGeom>
        </p:spPr>
      </p:pic>
    </p:spTree>
    <p:extLst>
      <p:ext uri="{BB962C8B-B14F-4D97-AF65-F5344CB8AC3E}">
        <p14:creationId xmlns:p14="http://schemas.microsoft.com/office/powerpoint/2010/main" val="4552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AAEF3-B163-FCE7-DB1E-791B2B908A30}"/>
              </a:ext>
            </a:extLst>
          </p:cNvPr>
          <p:cNvSpPr txBox="1"/>
          <p:nvPr/>
        </p:nvSpPr>
        <p:spPr>
          <a:xfrm>
            <a:off x="1385276" y="2727012"/>
            <a:ext cx="6115538" cy="923330"/>
          </a:xfrm>
          <a:prstGeom prst="rect">
            <a:avLst/>
          </a:prstGeom>
          <a:noFill/>
        </p:spPr>
        <p:txBody>
          <a:bodyPr wrap="square">
            <a:spAutoFit/>
          </a:bodyPr>
          <a:lstStyle/>
          <a:p>
            <a:r>
              <a:rPr lang="zh-CN" altLang="en-US" dirty="0"/>
              <a:t>GrandFather's name is John</a:t>
            </a:r>
          </a:p>
          <a:p>
            <a:r>
              <a:rPr lang="zh-CN" altLang="en-US" dirty="0"/>
              <a:t>Father's name is Michael</a:t>
            </a:r>
          </a:p>
          <a:p>
            <a:r>
              <a:rPr lang="zh-CN" altLang="en-US" dirty="0"/>
              <a:t>Child's constructor called.</a:t>
            </a:r>
          </a:p>
        </p:txBody>
      </p:sp>
      <p:sp>
        <p:nvSpPr>
          <p:cNvPr id="6" name="TextBox 5">
            <a:extLst>
              <a:ext uri="{FF2B5EF4-FFF2-40B4-BE49-F238E27FC236}">
                <a16:creationId xmlns:a16="http://schemas.microsoft.com/office/drawing/2014/main" id="{466AC216-D019-B287-B48B-4F19E5EF26BE}"/>
              </a:ext>
            </a:extLst>
          </p:cNvPr>
          <p:cNvSpPr txBox="1"/>
          <p:nvPr/>
        </p:nvSpPr>
        <p:spPr>
          <a:xfrm>
            <a:off x="4980354" y="2475637"/>
            <a:ext cx="6115538"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t>Order of Initialization: Constructors are called from the top of the inheritance hierarchy (GrandFather) down to the subclass (Child).</a:t>
            </a:r>
          </a:p>
          <a:p>
            <a:pPr marL="285750" indent="-285750">
              <a:buFont typeface="Arial" panose="020B0604020202020204" pitchFamily="34" charset="0"/>
              <a:buChar char="•"/>
            </a:pPr>
            <a:r>
              <a:rPr lang="zh-CN" altLang="en-US" dirty="0"/>
              <a:t>super() Requirement: If a super() call isn’t specified, Java automatically inserts a call to the default superclass constructor.</a:t>
            </a:r>
          </a:p>
        </p:txBody>
      </p:sp>
    </p:spTree>
    <p:extLst>
      <p:ext uri="{BB962C8B-B14F-4D97-AF65-F5344CB8AC3E}">
        <p14:creationId xmlns:p14="http://schemas.microsoft.com/office/powerpoint/2010/main" val="276098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25554" cy="1325563"/>
          </a:xfrm>
        </p:spPr>
        <p:txBody>
          <a:bodyPr>
            <a:normAutofit fontScale="90000"/>
          </a:bodyPr>
          <a:lstStyle/>
          <a:p>
            <a:r>
              <a:rPr lang="en-US" dirty="0"/>
              <a:t>Calling superclass constructor using super keyword</a:t>
            </a:r>
            <a:br>
              <a:rPr lang="en-US" dirty="0"/>
            </a:br>
            <a:endParaRPr lang="en-US" dirty="0"/>
          </a:p>
        </p:txBody>
      </p:sp>
      <p:sp>
        <p:nvSpPr>
          <p:cNvPr id="3" name="Content Placeholder 2"/>
          <p:cNvSpPr>
            <a:spLocks noGrp="1"/>
          </p:cNvSpPr>
          <p:nvPr>
            <p:ph idx="1"/>
          </p:nvPr>
        </p:nvSpPr>
        <p:spPr/>
        <p:txBody>
          <a:bodyPr numCol="2">
            <a:noAutofit/>
          </a:bodyPr>
          <a:lstStyle/>
          <a:p>
            <a:pPr marL="0" indent="0">
              <a:buNone/>
            </a:pPr>
            <a:r>
              <a:rPr lang="en-US" sz="2000" dirty="0"/>
              <a:t>class Base {</a:t>
            </a:r>
          </a:p>
          <a:p>
            <a:pPr marL="0" indent="0">
              <a:buNone/>
            </a:pPr>
            <a:r>
              <a:rPr lang="en-US" sz="2000" dirty="0"/>
              <a:t>  </a:t>
            </a:r>
            <a:r>
              <a:rPr lang="en-US" sz="2000" dirty="0" err="1"/>
              <a:t>int</a:t>
            </a:r>
            <a:r>
              <a:rPr lang="en-US" sz="2000" dirty="0"/>
              <a:t> x;</a:t>
            </a:r>
          </a:p>
          <a:p>
            <a:pPr marL="0" indent="0">
              <a:buNone/>
            </a:pPr>
            <a:r>
              <a:rPr lang="en-US" sz="2000" dirty="0"/>
              <a:t>  Base(</a:t>
            </a:r>
            <a:r>
              <a:rPr lang="en-US" sz="2000" dirty="0" err="1"/>
              <a:t>int</a:t>
            </a:r>
            <a:r>
              <a:rPr lang="en-US" sz="2000" dirty="0"/>
              <a:t> _x) { x = _x; }</a:t>
            </a:r>
          </a:p>
          <a:p>
            <a:pPr marL="0" indent="0">
              <a:buNone/>
            </a:pPr>
            <a:r>
              <a:rPr lang="en-US" sz="2000" dirty="0"/>
              <a:t>}</a:t>
            </a:r>
          </a:p>
          <a:p>
            <a:pPr marL="0" indent="0">
              <a:buNone/>
            </a:pPr>
            <a:r>
              <a:rPr lang="en-US" sz="2000" dirty="0"/>
              <a:t>class Derived extends Base {</a:t>
            </a:r>
          </a:p>
          <a:p>
            <a:pPr marL="0" indent="0">
              <a:buNone/>
            </a:pPr>
            <a:r>
              <a:rPr lang="en-US" sz="2000" dirty="0"/>
              <a:t>  </a:t>
            </a:r>
            <a:r>
              <a:rPr lang="en-US" sz="2000" dirty="0" err="1"/>
              <a:t>int</a:t>
            </a:r>
            <a:r>
              <a:rPr lang="en-US" sz="2000" dirty="0"/>
              <a:t> y;</a:t>
            </a:r>
          </a:p>
          <a:p>
            <a:pPr marL="0" indent="0">
              <a:buNone/>
            </a:pPr>
            <a:r>
              <a:rPr lang="en-US" sz="2000" dirty="0"/>
              <a:t>  Derived(</a:t>
            </a:r>
            <a:r>
              <a:rPr lang="en-US" sz="2000" dirty="0" err="1"/>
              <a:t>int</a:t>
            </a:r>
            <a:r>
              <a:rPr lang="en-US" sz="2000" dirty="0"/>
              <a:t> _x, </a:t>
            </a:r>
            <a:r>
              <a:rPr lang="en-US" sz="2000" dirty="0" err="1"/>
              <a:t>int</a:t>
            </a:r>
            <a:r>
              <a:rPr lang="en-US" sz="2000" dirty="0"/>
              <a:t> _y) { super(_x); y = _y;</a:t>
            </a:r>
          </a:p>
          <a:p>
            <a:pPr marL="0" indent="0">
              <a:buNone/>
            </a:pPr>
            <a:r>
              <a:rPr lang="en-US" sz="2000" dirty="0"/>
              <a:t>  }</a:t>
            </a:r>
          </a:p>
          <a:p>
            <a:pPr marL="0" indent="0">
              <a:buNone/>
            </a:pPr>
            <a:r>
              <a:rPr lang="en-US" sz="2000" dirty="0"/>
              <a:t>  void Display() {</a:t>
            </a:r>
          </a:p>
          <a:p>
            <a:pPr marL="0" indent="0">
              <a:buNone/>
            </a:pPr>
            <a:r>
              <a:rPr lang="en-US" sz="2000" dirty="0"/>
              <a:t>    </a:t>
            </a:r>
            <a:r>
              <a:rPr lang="en-US" sz="2000" dirty="0" err="1"/>
              <a:t>System.out.println</a:t>
            </a:r>
            <a:r>
              <a:rPr lang="en-US" sz="2000" dirty="0"/>
              <a:t>("x = "+x+", y = "+y);</a:t>
            </a:r>
          </a:p>
          <a:p>
            <a:pPr marL="0" indent="0">
              <a:buNone/>
            </a:pPr>
            <a:r>
              <a:rPr lang="en-US" sz="2000" dirty="0"/>
              <a:t>  }</a:t>
            </a:r>
          </a:p>
          <a:p>
            <a:pPr marL="0" indent="0">
              <a:buNone/>
            </a:pPr>
            <a:r>
              <a:rPr lang="en-US" sz="2000" dirty="0"/>
              <a:t>}</a:t>
            </a:r>
          </a:p>
          <a:p>
            <a:pPr marL="0" indent="0">
              <a:buNone/>
            </a:pPr>
            <a:r>
              <a:rPr lang="en-US" sz="2000" dirty="0"/>
              <a:t>public class Main {</a:t>
            </a:r>
          </a:p>
          <a:p>
            <a:pPr marL="0" indent="0">
              <a:buNone/>
            </a:pPr>
            <a:r>
              <a:rPr lang="en-US" sz="2000" dirty="0"/>
              <a:t>  public static void main(String[] </a:t>
            </a:r>
            <a:r>
              <a:rPr lang="en-US" sz="2000" dirty="0" err="1"/>
              <a:t>args</a:t>
            </a:r>
            <a:r>
              <a:rPr lang="en-US" sz="2000" dirty="0"/>
              <a:t>) { </a:t>
            </a:r>
          </a:p>
          <a:p>
            <a:pPr marL="0" indent="0">
              <a:buNone/>
            </a:pPr>
            <a:r>
              <a:rPr lang="en-US" sz="2000" dirty="0"/>
              <a:t>    Derived d = new Derived(10, 20);</a:t>
            </a:r>
          </a:p>
          <a:p>
            <a:pPr marL="0" indent="0">
              <a:buNone/>
            </a:pPr>
            <a:r>
              <a:rPr lang="en-US" sz="2000" dirty="0"/>
              <a:t>    </a:t>
            </a:r>
            <a:r>
              <a:rPr lang="en-US" sz="2000" dirty="0" err="1"/>
              <a:t>d.Display</a:t>
            </a:r>
            <a:r>
              <a:rPr lang="en-US" sz="2000" dirty="0"/>
              <a: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6DB2D1F-3E47-742E-A6FA-957FAE519953}"/>
              </a:ext>
            </a:extLst>
          </p:cNvPr>
          <p:cNvSpPr txBox="1"/>
          <p:nvPr/>
        </p:nvSpPr>
        <p:spPr>
          <a:xfrm>
            <a:off x="6601981" y="4441823"/>
            <a:ext cx="5472788" cy="1985672"/>
          </a:xfrm>
          <a:prstGeom prst="rect">
            <a:avLst/>
          </a:prstGeom>
          <a:noFill/>
        </p:spPr>
        <p:txBody>
          <a:bodyPr wrap="square">
            <a:spAutoFit/>
          </a:bodyPr>
          <a:lstStyle/>
          <a:p>
            <a:pPr algn="just">
              <a:lnSpc>
                <a:spcPct val="115000"/>
              </a:lnSpc>
              <a:spcAft>
                <a:spcPts val="800"/>
              </a:spcAft>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C</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reate a </a:t>
            </a:r>
            <a:r>
              <a:rPr lang="en-US" altLang="zh-CN" sz="1800" b="1" kern="100" dirty="0" err="1">
                <a:effectLst/>
                <a:latin typeface="DengXian" panose="02010600030101010101" pitchFamily="2" charset="-122"/>
                <a:ea typeface="DengXian" panose="02010600030101010101" pitchFamily="2" charset="-122"/>
                <a:cs typeface="Times New Roman" panose="02020603050405020304" pitchFamily="18" charset="0"/>
              </a:rPr>
              <a:t>BankAccount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class that abstracts the process of </a:t>
            </a:r>
            <a:r>
              <a:rPr lang="en-US" altLang="zh-CN" sz="1800" b="1"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depositing, withdrawing, and checking balance</a:t>
            </a:r>
            <a:r>
              <a:rPr lang="en-US" altLang="zh-CN" sz="18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The class exposes a simplified </a:t>
            </a:r>
            <a:r>
              <a:rPr lang="en-US" altLang="zh-CN" sz="1800" b="1"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rPr>
              <a:t>interface</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to the user without revealing how these processes are managed internally. </a:t>
            </a:r>
            <a:r>
              <a:rPr lang="en-US" altLang="zh-CN" sz="1800" kern="100" dirty="0">
                <a:effectLst/>
                <a:highlight>
                  <a:srgbClr val="FF0000"/>
                </a:highlight>
                <a:latin typeface="DengXian" panose="02010600030101010101" pitchFamily="2" charset="-122"/>
                <a:ea typeface="DengXian" panose="02010600030101010101" pitchFamily="2" charset="-122"/>
                <a:cs typeface="Times New Roman" panose="02020603050405020304" pitchFamily="18" charset="0"/>
              </a:rPr>
              <a:t>Here, we’re focusing on hiding complexity within the class itself.</a:t>
            </a:r>
            <a:endParaRPr lang="zh-CN" altLang="zh-CN" sz="1800" kern="100" dirty="0">
              <a:effectLst/>
              <a:highlight>
                <a:srgbClr val="FF0000"/>
              </a:highlight>
              <a:latin typeface="DengXian" panose="02010600030101010101" pitchFamily="2" charset="-122"/>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D71C83EF-BE0D-1D1B-38F2-B620899BE3A1}"/>
              </a:ext>
            </a:extLst>
          </p:cNvPr>
          <p:cNvSpPr txBox="1"/>
          <p:nvPr/>
        </p:nvSpPr>
        <p:spPr>
          <a:xfrm>
            <a:off x="6525847" y="268627"/>
            <a:ext cx="2235199" cy="369332"/>
          </a:xfrm>
          <a:prstGeom prst="rect">
            <a:avLst/>
          </a:prstGeom>
          <a:noFill/>
        </p:spPr>
        <p:txBody>
          <a:bodyPr wrap="square">
            <a:spAutoFit/>
          </a:bodyPr>
          <a:lstStyle/>
          <a:p>
            <a:r>
              <a:rPr lang="en-US" altLang="zh-CN" sz="1800" b="1" dirty="0">
                <a:effectLst/>
                <a:latin typeface="DengXian" panose="02010600030101010101" pitchFamily="2" charset="-122"/>
                <a:cs typeface="Times New Roman" panose="02020603050405020304" pitchFamily="18" charset="0"/>
              </a:rPr>
              <a:t>Abstraction</a:t>
            </a:r>
            <a:endParaRPr lang="zh-CN" altLang="en-US" b="1" dirty="0"/>
          </a:p>
        </p:txBody>
      </p:sp>
      <p:sp>
        <p:nvSpPr>
          <p:cNvPr id="20" name="TextBox 19">
            <a:extLst>
              <a:ext uri="{FF2B5EF4-FFF2-40B4-BE49-F238E27FC236}">
                <a16:creationId xmlns:a16="http://schemas.microsoft.com/office/drawing/2014/main" id="{7B692983-40D8-45F8-18BA-871EE118EB00}"/>
              </a:ext>
            </a:extLst>
          </p:cNvPr>
          <p:cNvSpPr txBox="1"/>
          <p:nvPr/>
        </p:nvSpPr>
        <p:spPr>
          <a:xfrm>
            <a:off x="6407606" y="708743"/>
            <a:ext cx="5472788" cy="2031325"/>
          </a:xfrm>
          <a:prstGeom prst="rect">
            <a:avLst/>
          </a:prstGeom>
          <a:noFill/>
        </p:spPr>
        <p:txBody>
          <a:bodyPr wrap="square">
            <a:spAutoFit/>
          </a:bodyPr>
          <a:lstStyle/>
          <a:p>
            <a:pPr algn="just"/>
            <a:r>
              <a:rPr lang="en-US" altLang="zh-CN" dirty="0"/>
              <a:t>To implement abstraction simply, </a:t>
            </a:r>
            <a:r>
              <a:rPr lang="en-US" altLang="zh-CN" b="1" dirty="0">
                <a:solidFill>
                  <a:srgbClr val="FF0000"/>
                </a:solidFill>
              </a:rPr>
              <a:t>we can create methods that focus on hiding the inner workings </a:t>
            </a:r>
            <a:r>
              <a:rPr lang="en-US" altLang="zh-CN" dirty="0"/>
              <a:t>of complex processes from the user. In this case, </a:t>
            </a:r>
            <a:r>
              <a:rPr lang="en-US" altLang="zh-CN" b="1" dirty="0">
                <a:highlight>
                  <a:srgbClr val="FFFF00"/>
                </a:highlight>
              </a:rPr>
              <a:t>abstraction is achieved within a single concrete class by exposing only the relevant methods to the user, while keeping internal implementation details hidden.</a:t>
            </a:r>
            <a:endParaRPr lang="zh-CN" altLang="en-US" b="1" dirty="0">
              <a:highlight>
                <a:srgbClr val="FFFF00"/>
              </a:highlight>
            </a:endParaRPr>
          </a:p>
        </p:txBody>
      </p:sp>
      <p:pic>
        <p:nvPicPr>
          <p:cNvPr id="22" name="Picture 21">
            <a:extLst>
              <a:ext uri="{FF2B5EF4-FFF2-40B4-BE49-F238E27FC236}">
                <a16:creationId xmlns:a16="http://schemas.microsoft.com/office/drawing/2014/main" id="{02255318-880B-2468-F229-5B15A68728A0}"/>
              </a:ext>
            </a:extLst>
          </p:cNvPr>
          <p:cNvPicPr>
            <a:picLocks noChangeAspect="1"/>
          </p:cNvPicPr>
          <p:nvPr/>
        </p:nvPicPr>
        <p:blipFill>
          <a:blip r:embed="rId2"/>
          <a:stretch>
            <a:fillRect/>
          </a:stretch>
        </p:blipFill>
        <p:spPr>
          <a:xfrm>
            <a:off x="117231" y="-4849"/>
            <a:ext cx="5807292" cy="6858000"/>
          </a:xfrm>
          <a:prstGeom prst="rect">
            <a:avLst/>
          </a:prstGeom>
        </p:spPr>
      </p:pic>
    </p:spTree>
    <p:extLst>
      <p:ext uri="{BB962C8B-B14F-4D97-AF65-F5344CB8AC3E}">
        <p14:creationId xmlns:p14="http://schemas.microsoft.com/office/powerpoint/2010/main" val="323388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6DB2D1F-3E47-742E-A6FA-957FAE519953}"/>
              </a:ext>
            </a:extLst>
          </p:cNvPr>
          <p:cNvSpPr txBox="1"/>
          <p:nvPr/>
        </p:nvSpPr>
        <p:spPr>
          <a:xfrm>
            <a:off x="6525847" y="1972162"/>
            <a:ext cx="5472788" cy="1348574"/>
          </a:xfrm>
          <a:prstGeom prst="rect">
            <a:avLst/>
          </a:prstGeom>
          <a:noFill/>
        </p:spPr>
        <p:txBody>
          <a:bodyPr wrap="square">
            <a:spAutoFit/>
          </a:bodyPr>
          <a:lstStyle/>
          <a:p>
            <a:pPr algn="just">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Define an abstract class Shape with an abstract method area(). Create subclasses Rectangle and Circle that extend Shape and implement the area() method. Calculate the area of each shape in the main method.</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D71C83EF-BE0D-1D1B-38F2-B620899BE3A1}"/>
              </a:ext>
            </a:extLst>
          </p:cNvPr>
          <p:cNvSpPr txBox="1"/>
          <p:nvPr/>
        </p:nvSpPr>
        <p:spPr>
          <a:xfrm>
            <a:off x="6525847" y="1159581"/>
            <a:ext cx="2235199" cy="369332"/>
          </a:xfrm>
          <a:prstGeom prst="rect">
            <a:avLst/>
          </a:prstGeom>
          <a:noFill/>
        </p:spPr>
        <p:txBody>
          <a:bodyPr wrap="square">
            <a:spAutoFit/>
          </a:bodyPr>
          <a:lstStyle/>
          <a:p>
            <a:r>
              <a:rPr lang="en-US" altLang="zh-CN" sz="1800" b="1" dirty="0">
                <a:effectLst/>
                <a:latin typeface="DengXian" panose="02010600030101010101" pitchFamily="2" charset="-122"/>
                <a:cs typeface="Times New Roman" panose="02020603050405020304" pitchFamily="18" charset="0"/>
              </a:rPr>
              <a:t>Abstraction</a:t>
            </a:r>
            <a:endParaRPr lang="zh-CN" altLang="en-US" b="1" dirty="0"/>
          </a:p>
        </p:txBody>
      </p:sp>
      <p:pic>
        <p:nvPicPr>
          <p:cNvPr id="17" name="Picture 16">
            <a:extLst>
              <a:ext uri="{FF2B5EF4-FFF2-40B4-BE49-F238E27FC236}">
                <a16:creationId xmlns:a16="http://schemas.microsoft.com/office/drawing/2014/main" id="{C55FF8F0-C40F-792D-236B-E3344D18425D}"/>
              </a:ext>
            </a:extLst>
          </p:cNvPr>
          <p:cNvPicPr>
            <a:picLocks noChangeAspect="1"/>
          </p:cNvPicPr>
          <p:nvPr/>
        </p:nvPicPr>
        <p:blipFill>
          <a:blip r:embed="rId2"/>
          <a:stretch>
            <a:fillRect/>
          </a:stretch>
        </p:blipFill>
        <p:spPr>
          <a:xfrm>
            <a:off x="153842" y="62523"/>
            <a:ext cx="5942158" cy="6858000"/>
          </a:xfrm>
          <a:prstGeom prst="rect">
            <a:avLst/>
          </a:prstGeom>
        </p:spPr>
      </p:pic>
    </p:spTree>
    <p:extLst>
      <p:ext uri="{BB962C8B-B14F-4D97-AF65-F5344CB8AC3E}">
        <p14:creationId xmlns:p14="http://schemas.microsoft.com/office/powerpoint/2010/main" val="211922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6DB2D1F-3E47-742E-A6FA-957FAE519953}"/>
              </a:ext>
            </a:extLst>
          </p:cNvPr>
          <p:cNvSpPr txBox="1"/>
          <p:nvPr/>
        </p:nvSpPr>
        <p:spPr>
          <a:xfrm>
            <a:off x="6525847" y="1972162"/>
            <a:ext cx="5472788" cy="1667123"/>
          </a:xfrm>
          <a:prstGeom prst="rect">
            <a:avLst/>
          </a:prstGeom>
          <a:noFill/>
        </p:spPr>
        <p:txBody>
          <a:bodyPr wrap="square">
            <a:spAutoFit/>
          </a:bodyPr>
          <a:lstStyle/>
          <a:p>
            <a:pPr algn="just">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Create an abstract class Animal with an abstract method sound(). Implement subclasses Dog and Cat that define the sound() method differently for each animal. Demonstrate abstraction by calling sound() on each animal in the main method.</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D71C83EF-BE0D-1D1B-38F2-B620899BE3A1}"/>
              </a:ext>
            </a:extLst>
          </p:cNvPr>
          <p:cNvSpPr txBox="1"/>
          <p:nvPr/>
        </p:nvSpPr>
        <p:spPr>
          <a:xfrm>
            <a:off x="6525847" y="1159581"/>
            <a:ext cx="2235199" cy="369332"/>
          </a:xfrm>
          <a:prstGeom prst="rect">
            <a:avLst/>
          </a:prstGeom>
          <a:noFill/>
        </p:spPr>
        <p:txBody>
          <a:bodyPr wrap="square">
            <a:spAutoFit/>
          </a:bodyPr>
          <a:lstStyle/>
          <a:p>
            <a:r>
              <a:rPr lang="en-US" altLang="zh-CN" sz="1800" b="1" dirty="0">
                <a:effectLst/>
                <a:latin typeface="DengXian" panose="02010600030101010101" pitchFamily="2" charset="-122"/>
                <a:cs typeface="Times New Roman" panose="02020603050405020304" pitchFamily="18" charset="0"/>
              </a:rPr>
              <a:t>Abstraction</a:t>
            </a:r>
            <a:endParaRPr lang="zh-CN" altLang="en-US" b="1" dirty="0"/>
          </a:p>
        </p:txBody>
      </p:sp>
      <p:pic>
        <p:nvPicPr>
          <p:cNvPr id="3" name="Picture 2">
            <a:extLst>
              <a:ext uri="{FF2B5EF4-FFF2-40B4-BE49-F238E27FC236}">
                <a16:creationId xmlns:a16="http://schemas.microsoft.com/office/drawing/2014/main" id="{43BC51D5-70F6-7996-3CC1-391D2154F03D}"/>
              </a:ext>
            </a:extLst>
          </p:cNvPr>
          <p:cNvPicPr>
            <a:picLocks noChangeAspect="1"/>
          </p:cNvPicPr>
          <p:nvPr/>
        </p:nvPicPr>
        <p:blipFill>
          <a:blip r:embed="rId2"/>
          <a:stretch>
            <a:fillRect/>
          </a:stretch>
        </p:blipFill>
        <p:spPr>
          <a:xfrm>
            <a:off x="349181" y="0"/>
            <a:ext cx="5965650" cy="6858000"/>
          </a:xfrm>
          <a:prstGeom prst="rect">
            <a:avLst/>
          </a:prstGeom>
        </p:spPr>
      </p:pic>
    </p:spTree>
    <p:extLst>
      <p:ext uri="{BB962C8B-B14F-4D97-AF65-F5344CB8AC3E}">
        <p14:creationId xmlns:p14="http://schemas.microsoft.com/office/powerpoint/2010/main" val="116958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TotalTime>
  <Words>771</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等线</vt:lpstr>
      <vt:lpstr>等线</vt:lpstr>
      <vt:lpstr>等线 Light</vt:lpstr>
      <vt:lpstr>Arial</vt:lpstr>
      <vt:lpstr>Office Theme</vt:lpstr>
      <vt:lpstr>Object Oriented Programming (OOP)</vt:lpstr>
      <vt:lpstr>Inheritance and constructors in Java</vt:lpstr>
      <vt:lpstr>Order of execution of constructor in Multilevel inheritance – Constructor Chain </vt:lpstr>
      <vt:lpstr>PowerPoint Presentation</vt:lpstr>
      <vt:lpstr>PowerPoint Presentation</vt:lpstr>
      <vt:lpstr>Calling superclass constructor using super keyword </vt:lpstr>
      <vt:lpstr>PowerPoint Presentation</vt:lpstr>
      <vt:lpstr>PowerPoint Presentation</vt:lpstr>
      <vt:lpstr>PowerPoint Presentation</vt:lpstr>
      <vt:lpstr>Activity Questions with Solution</vt:lpstr>
      <vt:lpstr>Let’s understand by practicing different types of inheritance in Java, focusing on single, multilevel, hierarchical, and hybrid inheritance.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minara jahan</cp:lastModifiedBy>
  <cp:revision>29</cp:revision>
  <dcterms:created xsi:type="dcterms:W3CDTF">2024-10-29T08:31:01Z</dcterms:created>
  <dcterms:modified xsi:type="dcterms:W3CDTF">2024-12-19T06:57:14Z</dcterms:modified>
</cp:coreProperties>
</file>