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7" r:id="rId3"/>
    <p:sldId id="330" r:id="rId4"/>
    <p:sldId id="434" r:id="rId5"/>
    <p:sldId id="335" r:id="rId6"/>
    <p:sldId id="426" r:id="rId7"/>
    <p:sldId id="427" r:id="rId8"/>
    <p:sldId id="394" r:id="rId9"/>
    <p:sldId id="336" r:id="rId10"/>
    <p:sldId id="428" r:id="rId11"/>
    <p:sldId id="429" r:id="rId12"/>
    <p:sldId id="337" r:id="rId13"/>
    <p:sldId id="438" r:id="rId14"/>
    <p:sldId id="430" r:id="rId15"/>
    <p:sldId id="431" r:id="rId16"/>
    <p:sldId id="340" r:id="rId17"/>
    <p:sldId id="432" r:id="rId18"/>
    <p:sldId id="433" r:id="rId19"/>
    <p:sldId id="338" r:id="rId20"/>
    <p:sldId id="339" r:id="rId21"/>
    <p:sldId id="3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2739-739A-5095-BEC2-80E0E014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4A986-706E-4F0C-6AA3-ADC266B2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52FB-53FF-0890-99C4-7B2A1B99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163C-6E88-A85B-74BC-06038E59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02E1-6410-950D-DC23-126A8C4A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A292-B6A0-0B45-6426-981600C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ED283-E601-9389-D6EE-AAE76F4E5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ABF-E645-6A5D-A219-3FCF6D45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3224-DCC2-436C-40E4-BF7BADD5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8FAD-1BC1-CFD7-82CF-BCBFDF73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E4B71-2162-E36D-7026-EE69CC65D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E083-53C3-3080-4233-E2E70AC5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CA07D-DA93-8BEA-2971-09D766CA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52B4-EBDC-38F3-7166-4955ECE9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7260-C1BB-8B19-885D-91C6D247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9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C322-9003-1AB8-3CB7-346BAF3F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420F-19B1-35FD-82ED-878FDC6A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4E19-492C-546E-EF98-1C34DC80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24B65-1BFE-847A-2D00-9CD3A62B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C808-C880-FC41-52E5-1B6D0938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9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A267-5D1F-8492-F507-50AD980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CDA8-D1DD-9954-F3B3-47147397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8B82-EF52-762D-70DF-08130F27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4787-208E-9E3C-D970-B0D3EF93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8814-1B41-8C43-5617-01070309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258-CF3A-DBC2-6621-69DA6B89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3A71-B238-5BED-AD88-78CDC5D8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B6C02-17D4-AD0D-E041-4B6D16D4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0C1E-D3E7-48C1-64A3-3222671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47B7-3ECD-2EDC-8861-CDC9D71E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32B2-98F2-1DDF-8DD5-B33C931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1A9C-5CB3-C207-56CA-6318BC1E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ACF2-BBBD-A715-138B-69EE4DE5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D7DD-B8F2-489E-8EB9-36C9B3D91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CAE67-C458-6B44-B5C3-87619053A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C1A20-A89D-577D-EC0B-2F663A5C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089E0-F106-76EB-04DB-1C4D8E79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5BA31-69A5-FEFB-F788-20BFFA55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BB98-A9BE-D39C-F629-49856DE8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4BD-CCF1-7ABF-6E8B-94D9B8DF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CE55E-641F-323E-9D0D-C36E9DAA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B3FFD-ADB0-B8E9-6724-71257121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CA674-4694-909F-784D-02E5D0DA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3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5675E-4F74-A167-B331-E57D4988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7CECC-2494-BFEF-C4F6-356FD2B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179B5-D174-9575-5013-50532B72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0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32A8-F876-F372-E125-E28D4CAC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94EA-106D-321F-8900-B12B6B87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1D813-53AF-28D3-9712-A6092420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7F2F0-7DD5-7298-CE59-96F08FA3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AD77C-1B0B-4E71-DA5B-3023D0A9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A285-CF14-0C14-FB0D-7914DD4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E7EF-DCC3-2889-6C5F-B8E0328A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6D4D1-7446-D403-1363-B7761809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24476-B3E2-84F5-E87C-3BC73C69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E46B-D1AA-5419-282D-7ACC606E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B684-727C-67D9-1DC9-2D5C46E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1CC5-1503-75DE-A638-E053A7E5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0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55AD-EF8D-9265-96AE-8437FA32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8F7B-F708-0014-A344-96F7F03D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8F96-02DA-B4E7-7177-65A61F6D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AA22B-D054-4F26-BFFB-C5625F81BEB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6EB8-4AC1-B384-2804-F513FBBB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C973-08AA-FCD7-69F4-A9F56279C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61AA6-0D5D-4972-A4AF-7E548116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1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6E05-89E5-7A38-8BF8-44170CB49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Nested Class and It’s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7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DFD-23B2-9408-2562-923BF9F9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Method-local Inner Class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4288-DA2D-36B9-8C2F-00602C41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 class defined within a method is called a method-local inner class.</a:t>
            </a:r>
          </a:p>
          <a:p>
            <a:r>
              <a:rPr lang="en-US" altLang="zh-CN" b="1" dirty="0"/>
              <a:t>It is only accessible within the scope of the method in which it is defined.</a:t>
            </a:r>
          </a:p>
          <a:p>
            <a:r>
              <a:rPr lang="en-US" altLang="zh-CN" b="1" dirty="0"/>
              <a:t>Key Points:</a:t>
            </a:r>
          </a:p>
          <a:p>
            <a:pPr lvl="1"/>
            <a:r>
              <a:rPr lang="en-US" altLang="zh-CN" b="1" dirty="0"/>
              <a:t>Can access local variables of the method, but only if they are final or effectively final (unchanged after initialization).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3663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DFD-23B2-9408-2562-923BF9F9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Method-local Inner Class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8EC37-6C09-4097-52E3-3D797756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4C9D-3A6B-C983-6C0C-C9F2D382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8" y="611956"/>
            <a:ext cx="10383061" cy="5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4466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Method-local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9" y="1439206"/>
            <a:ext cx="10676959" cy="726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 Java, we can write a class within a method and this will be a local type. Like local variables, the scope of the inner class is restricted within the method.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26759-92D2-A256-A5AB-ABFE5443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801"/>
            <a:ext cx="12192000" cy="44078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4466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Method-local Inner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1" y="1951624"/>
            <a:ext cx="899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 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Outerclass</a:t>
            </a:r>
            <a:r>
              <a:rPr lang="en-US" sz="2400" b="1" dirty="0"/>
              <a:t> outer = new </a:t>
            </a:r>
            <a:r>
              <a:rPr lang="en-US" sz="2400" b="1" dirty="0" err="1"/>
              <a:t>Outerclass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outer.my_Method</a:t>
            </a:r>
            <a:r>
              <a:rPr lang="en-US" sz="2400" b="1" dirty="0"/>
              <a:t>();	   	   </a:t>
            </a:r>
          </a:p>
          <a:p>
            <a:r>
              <a:rPr lang="en-US" sz="2400" b="1" dirty="0"/>
              <a:t>   }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08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EDEA-A896-AA3F-744A-1D57DF0C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Nested Class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5D3C-6976-48A2-9874-36FE608E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0467"/>
          </a:xfrm>
        </p:spPr>
        <p:txBody>
          <a:bodyPr/>
          <a:lstStyle/>
          <a:p>
            <a:r>
              <a:rPr lang="en-US" altLang="zh-CN" b="1" dirty="0"/>
              <a:t>A static nested class is defined with the static keyword.</a:t>
            </a:r>
          </a:p>
          <a:p>
            <a:r>
              <a:rPr lang="en-US" altLang="zh-CN" b="1" dirty="0"/>
              <a:t>Unlike other inner classes, it does not require an instance of the outer class to be instantiated.</a:t>
            </a:r>
          </a:p>
          <a:p>
            <a:r>
              <a:rPr lang="en-US" altLang="zh-CN" b="1" dirty="0"/>
              <a:t>It can only access static members of the outer class.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558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EDEA-A896-AA3F-744A-1D57DF0C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Nested Class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13F1C-A648-B4A2-1A99-02EA9C66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8594"/>
            <a:ext cx="10402277" cy="37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Nested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8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class Outer {</a:t>
            </a:r>
          </a:p>
          <a:p>
            <a:pPr marL="0" indent="0">
              <a:buNone/>
            </a:pPr>
            <a:r>
              <a:rPr lang="en-US" sz="1800" b="1" dirty="0"/>
              <a:t>   static class </a:t>
            </a:r>
            <a:r>
              <a:rPr lang="en-US" sz="1800" b="1" dirty="0" err="1"/>
              <a:t>Nested_Demo</a:t>
            </a:r>
            <a:r>
              <a:rPr lang="en-US" sz="1800" b="1" dirty="0"/>
              <a:t> {</a:t>
            </a:r>
          </a:p>
          <a:p>
            <a:pPr marL="0" indent="0">
              <a:buNone/>
            </a:pPr>
            <a:r>
              <a:rPr lang="en-US" sz="1800" b="1" dirty="0"/>
              <a:t>      public void </a:t>
            </a:r>
            <a:r>
              <a:rPr lang="en-US" sz="1800" b="1" dirty="0" err="1"/>
              <a:t>my_method</a:t>
            </a:r>
            <a:r>
              <a:rPr lang="en-US" sz="1800" b="1" dirty="0"/>
              <a:t>() { </a:t>
            </a:r>
            <a:r>
              <a:rPr lang="en-US" sz="1800" b="1" dirty="0" err="1"/>
              <a:t>System.out.println</a:t>
            </a:r>
            <a:r>
              <a:rPr lang="en-US" sz="1800" b="1" dirty="0"/>
              <a:t>("This is my nested class"); }</a:t>
            </a:r>
          </a:p>
          <a:p>
            <a:pPr marL="0" indent="0">
              <a:buNone/>
            </a:pPr>
            <a:r>
              <a:rPr lang="en-US" sz="1800" b="1" dirty="0"/>
              <a:t>   }</a:t>
            </a:r>
          </a:p>
          <a:p>
            <a:pPr marL="0" indent="0">
              <a:buNone/>
            </a:pPr>
            <a:r>
              <a:rPr lang="en-US" sz="1800" b="1" dirty="0"/>
              <a:t>   public static void main(String </a:t>
            </a:r>
            <a:r>
              <a:rPr lang="en-US" sz="1800" b="1" dirty="0" err="1"/>
              <a:t>args</a:t>
            </a:r>
            <a:r>
              <a:rPr lang="en-US" sz="1800" b="1" dirty="0"/>
              <a:t>[]) {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 err="1"/>
              <a:t>Outer.Nested_Demo</a:t>
            </a:r>
            <a:r>
              <a:rPr lang="en-US" sz="1800" b="1" dirty="0"/>
              <a:t> nested = new </a:t>
            </a:r>
            <a:r>
              <a:rPr lang="en-US" sz="1800" b="1" dirty="0" err="1"/>
              <a:t>Outer.Nested_Demo</a:t>
            </a:r>
            <a:r>
              <a:rPr lang="en-US" sz="1800" b="1" dirty="0"/>
              <a:t>();	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 err="1"/>
              <a:t>nested.my_method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}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79F2B-13AA-A1D0-9088-2448A595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547"/>
            <a:ext cx="12192000" cy="38189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167-3422-5856-E9C3-8975E52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Anonymous Inner Class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4FED-AA78-2FCD-F91D-41D64E7D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 anonymous inner class is a class without a name and is instantiated on the fly. USE WHEN IT IS NEEDED ONLY ONE TIME</a:t>
            </a:r>
          </a:p>
          <a:p>
            <a:r>
              <a:rPr lang="en-US" altLang="zh-CN" b="1" dirty="0"/>
              <a:t>It is often used when a class is needed for a single-use, typically when implementing interfaces or extending a class.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19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167-3422-5856-E9C3-8975E524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248" y="484554"/>
            <a:ext cx="9601196" cy="1303867"/>
          </a:xfrm>
        </p:spPr>
        <p:txBody>
          <a:bodyPr/>
          <a:lstStyle/>
          <a:p>
            <a:r>
              <a:rPr lang="en-US" altLang="zh-CN" dirty="0"/>
              <a:t>Anonymous Inner Class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AEE47E-1E19-F3ED-9A14-73E3C5AB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6D516-09CD-95FF-FD3E-E58FCB09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3" y="1536471"/>
            <a:ext cx="10880289" cy="47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15999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Anonymous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abstract class </a:t>
            </a:r>
            <a:r>
              <a:rPr lang="en-US" dirty="0" err="1"/>
              <a:t>AnonymousInner</a:t>
            </a:r>
            <a:r>
              <a:rPr lang="en-US" dirty="0"/>
              <a:t> {  public abstract void </a:t>
            </a:r>
            <a:r>
              <a:rPr lang="en-US" dirty="0" err="1"/>
              <a:t>mymethod</a:t>
            </a:r>
            <a:r>
              <a:rPr lang="en-US" dirty="0"/>
              <a:t>(); 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Outer_class</a:t>
            </a:r>
            <a:r>
              <a:rPr lang="en-US" dirty="0"/>
              <a:t> {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AnonymousInner</a:t>
            </a:r>
            <a:r>
              <a:rPr lang="en-US" dirty="0"/>
              <a:t> inner = new </a:t>
            </a:r>
            <a:r>
              <a:rPr lang="en-US" dirty="0" err="1"/>
              <a:t>AnonymousInner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public void </a:t>
            </a:r>
            <a:r>
              <a:rPr lang="en-US" dirty="0" err="1"/>
              <a:t>mymethod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("This is an example of anonymous inner class"); }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inner.mymethod</a:t>
            </a:r>
            <a:r>
              <a:rPr lang="en-US" dirty="0"/>
              <a:t>();	}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1834-9D45-D876-46A1-1B973E7F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19594"/>
            <a:ext cx="11056815" cy="1878867"/>
          </a:xfrm>
        </p:spPr>
        <p:txBody>
          <a:bodyPr>
            <a:normAutofit fontScale="92500"/>
          </a:bodyPr>
          <a:lstStyle/>
          <a:p>
            <a:r>
              <a:rPr lang="en-US" altLang="zh-CN" sz="3200" dirty="0"/>
              <a:t>Under the umbrella of nested classes, there are two main types:</a:t>
            </a:r>
          </a:p>
          <a:p>
            <a:pPr lvl="1"/>
            <a:r>
              <a:rPr lang="en-US" altLang="zh-CN" sz="2800" b="1" dirty="0"/>
              <a:t>Static Nested Class: A static class inside another class.</a:t>
            </a:r>
          </a:p>
          <a:p>
            <a:pPr lvl="1"/>
            <a:r>
              <a:rPr lang="en-US" altLang="zh-CN" sz="2800" b="1" dirty="0"/>
              <a:t>Inner Class: A non-static nested class tied to an instance of the enclosing class.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115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Inner Class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interface Message {  String greet(); }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My_class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displayMessage</a:t>
            </a:r>
            <a:r>
              <a:rPr lang="en-US" sz="1800" dirty="0"/>
              <a:t>(Message m)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m.greet</a:t>
            </a:r>
            <a:r>
              <a:rPr lang="en-US" sz="1800" dirty="0"/>
              <a:t>() +  ", This is an example of anonymous inner class as an argument");   }</a:t>
            </a:r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US" sz="1800" dirty="0" err="1"/>
              <a:t>My_class</a:t>
            </a:r>
            <a:r>
              <a:rPr lang="en-US" sz="1800" dirty="0"/>
              <a:t> </a:t>
            </a:r>
            <a:r>
              <a:rPr lang="en-US" sz="1800" dirty="0" err="1"/>
              <a:t>obj</a:t>
            </a:r>
            <a:r>
              <a:rPr lang="en-US" sz="1800" dirty="0"/>
              <a:t> = new </a:t>
            </a:r>
            <a:r>
              <a:rPr lang="en-US" sz="1800" dirty="0" err="1"/>
              <a:t>My_class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/>
              <a:t>obj.displayMessage</a:t>
            </a:r>
            <a:r>
              <a:rPr lang="en-US" sz="1800" dirty="0"/>
              <a:t>(new Message() {</a:t>
            </a:r>
          </a:p>
          <a:p>
            <a:pPr marL="0" indent="0">
              <a:buNone/>
            </a:pPr>
            <a:r>
              <a:rPr lang="en-US" sz="1800" dirty="0"/>
              <a:t>         public String greet() {</a:t>
            </a:r>
          </a:p>
          <a:p>
            <a:pPr marL="0" indent="0">
              <a:buNone/>
            </a:pPr>
            <a:r>
              <a:rPr lang="en-US" sz="1800" dirty="0"/>
              <a:t>            return "Hello"; } }); }}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3C40F4-710A-A633-FF9C-C2303524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50" y="0"/>
            <a:ext cx="5673803" cy="65860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C095B0-3319-735B-0B51-6E07621A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3" y="2563444"/>
            <a:ext cx="5091771" cy="2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5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621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80009"/>
            <a:ext cx="9601196" cy="463322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In Java, inner class refers to the class that is declared inside class.</a:t>
            </a:r>
            <a:endParaRPr lang="en-US" altLang="zh-CN" dirty="0"/>
          </a:p>
          <a:p>
            <a:pPr algn="just"/>
            <a:r>
              <a:rPr lang="en-US" altLang="zh-CN" dirty="0"/>
              <a:t>Inner classes in Java are a powerful feature that allows a class to be defined within another class. </a:t>
            </a:r>
          </a:p>
          <a:p>
            <a:pPr algn="just"/>
            <a:r>
              <a:rPr lang="en-US" altLang="zh-CN" dirty="0"/>
              <a:t>They help logically group classes and enhance encapsulation, making the code more readable and maintainable.</a:t>
            </a:r>
            <a:endParaRPr lang="en-US" dirty="0"/>
          </a:p>
          <a:p>
            <a:pPr algn="just"/>
            <a:r>
              <a:rPr lang="en-US" dirty="0"/>
              <a:t>There are certain advantages associated with inner classes are as follows:</a:t>
            </a:r>
          </a:p>
          <a:p>
            <a:pPr lvl="2" algn="just" fontAlgn="base"/>
            <a:r>
              <a:rPr lang="en-US" sz="2400" dirty="0"/>
              <a:t>Making code clean and readable.</a:t>
            </a:r>
          </a:p>
          <a:p>
            <a:pPr lvl="2" algn="just" fontAlgn="base"/>
            <a:r>
              <a:rPr lang="en-US" sz="2400" dirty="0"/>
              <a:t>Private methods of the outer class can be accessed, so bringing a new dimension and making it closer to the real world.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7FFE-B19F-8C52-673D-87265B0D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Inner Class vs Nested Class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0B47-B030-1AF7-9775-C5C2F7DF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9575"/>
          </a:xfrm>
        </p:spPr>
        <p:txBody>
          <a:bodyPr>
            <a:normAutofit/>
          </a:bodyPr>
          <a:lstStyle/>
          <a:p>
            <a:r>
              <a:rPr lang="en-US" altLang="zh-CN" dirty="0"/>
              <a:t>A class inside a class said to be inner class or nester inner class?</a:t>
            </a:r>
          </a:p>
          <a:p>
            <a:pPr lvl="1"/>
            <a:r>
              <a:rPr lang="en-US" altLang="zh-CN" dirty="0"/>
              <a:t>A class inside a class is called a </a:t>
            </a:r>
            <a:r>
              <a:rPr lang="en-US" altLang="zh-CN" b="1" dirty="0"/>
              <a:t>nested class</a:t>
            </a:r>
            <a:r>
              <a:rPr lang="en-US" altLang="zh-CN" dirty="0"/>
              <a:t>. If it is </a:t>
            </a:r>
            <a:r>
              <a:rPr lang="en-US" altLang="zh-CN" b="1" dirty="0"/>
              <a:t>non-static</a:t>
            </a:r>
            <a:r>
              <a:rPr lang="en-US" altLang="zh-CN" dirty="0"/>
              <a:t>, it is specifically referred to as an </a:t>
            </a:r>
            <a:r>
              <a:rPr lang="en-US" altLang="zh-CN" b="1" dirty="0"/>
              <a:t>inner class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What’s the inner class?</a:t>
            </a:r>
          </a:p>
          <a:p>
            <a:pPr lvl="1"/>
            <a:r>
              <a:rPr lang="en-US" altLang="zh-CN" dirty="0"/>
              <a:t>An </a:t>
            </a:r>
            <a:r>
              <a:rPr lang="en-US" altLang="zh-CN" b="1" dirty="0"/>
              <a:t>inner class</a:t>
            </a:r>
            <a:r>
              <a:rPr lang="en-US" altLang="zh-CN" dirty="0"/>
              <a:t> is a </a:t>
            </a:r>
            <a:r>
              <a:rPr lang="en-US" altLang="zh-CN" b="1" dirty="0"/>
              <a:t>non-static nested class</a:t>
            </a:r>
            <a:r>
              <a:rPr lang="en-US" altLang="zh-CN" dirty="0"/>
              <a:t>. It is associated with an instance of the outer class and can access the outer class's non-static members and methods directly.</a:t>
            </a:r>
          </a:p>
        </p:txBody>
      </p:sp>
    </p:spTree>
    <p:extLst>
      <p:ext uri="{BB962C8B-B14F-4D97-AF65-F5344CB8AC3E}">
        <p14:creationId xmlns:p14="http://schemas.microsoft.com/office/powerpoint/2010/main" val="190230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67385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altLang="zh-CN" sz="3600" b="0" i="0" dirty="0">
                <a:solidFill>
                  <a:srgbClr val="3B4045"/>
                </a:solidFill>
                <a:effectLst/>
                <a:latin typeface="-apple-system"/>
              </a:rPr>
              <a:t>Nested classes are divided into two categories: static and non-static.</a:t>
            </a:r>
            <a:endParaRPr lang="en-US" sz="3600" dirty="0"/>
          </a:p>
          <a:p>
            <a:pPr fontAlgn="base"/>
            <a:r>
              <a:rPr lang="en-US" sz="3600" dirty="0"/>
              <a:t>There are basically four types of inner classes in java.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800" dirty="0"/>
              <a:t>Nested Inner Class (a.k.a Non-static)</a:t>
            </a:r>
          </a:p>
          <a:p>
            <a:pPr lvl="2" fontAlgn="base"/>
            <a:r>
              <a:rPr lang="en-US" altLang="zh-CN" sz="2400" dirty="0"/>
              <a:t>A class inside a class is called a </a:t>
            </a:r>
            <a:r>
              <a:rPr lang="en-US" altLang="zh-CN" sz="2400" b="1" dirty="0"/>
              <a:t>nested class</a:t>
            </a:r>
          </a:p>
          <a:p>
            <a:pPr lvl="2" fontAlgn="base"/>
            <a:r>
              <a:rPr lang="en-US" altLang="zh-CN" sz="2400" b="0" i="0" dirty="0">
                <a:solidFill>
                  <a:srgbClr val="3B4045"/>
                </a:solidFill>
                <a:effectLst/>
                <a:latin typeface="-apple-system"/>
              </a:rPr>
              <a:t>Non-static nested classes are called inner classes.</a:t>
            </a:r>
            <a:endParaRPr lang="en-US" sz="2400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800" dirty="0"/>
              <a:t>Method Local Inner Classes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800" dirty="0"/>
              <a:t>Static Nested Classes</a:t>
            </a:r>
          </a:p>
          <a:p>
            <a:pPr lvl="2" fontAlgn="base"/>
            <a:r>
              <a:rPr lang="en-US" altLang="zh-CN" sz="2400" b="0" i="0" dirty="0">
                <a:solidFill>
                  <a:srgbClr val="3B4045"/>
                </a:solidFill>
                <a:effectLst/>
                <a:latin typeface="-apple-system"/>
              </a:rPr>
              <a:t>Nested classes that are declared static are simply called static nested classes.</a:t>
            </a:r>
            <a:endParaRPr lang="en-US" sz="2400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800" dirty="0"/>
              <a:t>Anonymous Inner Classes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EF95-38AA-4B11-CF1C-49F4E737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Inner Class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6A90-1DA5-3808-BB5D-6CE7B291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9667"/>
          </a:xfrm>
        </p:spPr>
        <p:txBody>
          <a:bodyPr/>
          <a:lstStyle/>
          <a:p>
            <a:r>
              <a:rPr lang="en-US" altLang="zh-CN" b="1" dirty="0"/>
              <a:t>A nested inner class is defined inside another class and behaves like a regular member of that class.</a:t>
            </a:r>
          </a:p>
          <a:p>
            <a:r>
              <a:rPr lang="en-US" altLang="zh-CN" b="1" dirty="0"/>
              <a:t>It can access all members (including private members) of the outer class.</a:t>
            </a:r>
          </a:p>
          <a:p>
            <a:r>
              <a:rPr lang="en-US" altLang="zh-CN" b="1" dirty="0"/>
              <a:t>Key Points:</a:t>
            </a:r>
          </a:p>
          <a:p>
            <a:pPr lvl="1"/>
            <a:r>
              <a:rPr lang="en-US" altLang="zh-CN" b="1" dirty="0"/>
              <a:t>Must be instantiated using an object of the outer class.</a:t>
            </a:r>
          </a:p>
          <a:p>
            <a:pPr lvl="1"/>
            <a:r>
              <a:rPr lang="en-US" altLang="zh-CN" b="1" dirty="0"/>
              <a:t>Cannot have static members.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335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EF95-38AA-4B11-CF1C-49F4E737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Inner Class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897D-BE00-1C8C-3CF6-B0B81019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69" y="1875351"/>
            <a:ext cx="9683262" cy="36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2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61430"/>
            <a:ext cx="9601196" cy="1303867"/>
          </a:xfrm>
        </p:spPr>
        <p:txBody>
          <a:bodyPr/>
          <a:lstStyle/>
          <a:p>
            <a:r>
              <a:rPr lang="en-US" dirty="0"/>
              <a:t>Nested Inner Class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7" y="2554411"/>
            <a:ext cx="8907845" cy="3705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Outer_Demo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num</a:t>
            </a:r>
            <a:r>
              <a:rPr lang="en-US" b="1" dirty="0"/>
              <a:t> = 175;  </a:t>
            </a:r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Inner_Demo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getNum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 err="1"/>
              <a:t>System.out.println</a:t>
            </a:r>
            <a:r>
              <a:rPr lang="en-US" b="1" dirty="0"/>
              <a:t>("This is the </a:t>
            </a:r>
            <a:r>
              <a:rPr lang="en-US" b="1" dirty="0" err="1"/>
              <a:t>getnum</a:t>
            </a:r>
            <a:r>
              <a:rPr lang="en-US" b="1" dirty="0"/>
              <a:t> method of the inner class");</a:t>
            </a:r>
          </a:p>
          <a:p>
            <a:pPr marL="0" indent="0">
              <a:buNone/>
            </a:pPr>
            <a:r>
              <a:rPr lang="en-US" b="1" dirty="0"/>
              <a:t>         return </a:t>
            </a:r>
            <a:r>
              <a:rPr lang="en-US" b="1" dirty="0" err="1"/>
              <a:t>num</a:t>
            </a:r>
            <a:r>
              <a:rPr lang="en-US" b="1" dirty="0"/>
              <a:t>; } } }}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2626" y="1850482"/>
            <a:ext cx="606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It can access any private instance variable of the outer class.</a:t>
            </a:r>
          </a:p>
        </p:txBody>
      </p:sp>
    </p:spTree>
    <p:extLst>
      <p:ext uri="{BB962C8B-B14F-4D97-AF65-F5344CB8AC3E}">
        <p14:creationId xmlns:p14="http://schemas.microsoft.com/office/powerpoint/2010/main" val="384705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61430"/>
            <a:ext cx="9601196" cy="1303867"/>
          </a:xfrm>
        </p:spPr>
        <p:txBody>
          <a:bodyPr/>
          <a:lstStyle/>
          <a:p>
            <a:r>
              <a:rPr lang="en-US" dirty="0"/>
              <a:t>Nested Inner Class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1519" y="5224494"/>
            <a:ext cx="58798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Outer.Inner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Outer().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Inner();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3231" y="2475659"/>
            <a:ext cx="100583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public class Main{</a:t>
            </a:r>
          </a:p>
          <a:p>
            <a:r>
              <a:rPr lang="en-US" sz="2400" b="1" dirty="0"/>
              <a:t>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 {</a:t>
            </a:r>
          </a:p>
          <a:p>
            <a:r>
              <a:rPr lang="en-US" sz="2400" b="1" dirty="0"/>
              <a:t>      // Instantiating the outer class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Outer_Demo</a:t>
            </a:r>
            <a:r>
              <a:rPr lang="en-US" sz="2400" b="1" dirty="0"/>
              <a:t> outer = new </a:t>
            </a:r>
            <a:r>
              <a:rPr lang="en-US" sz="2400" b="1" dirty="0" err="1"/>
              <a:t>Outer_Demo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      // Instantiating the inner class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Outer_Demo.Inner_Demo</a:t>
            </a:r>
            <a:r>
              <a:rPr lang="en-US" sz="2400" b="1" dirty="0"/>
              <a:t> inner = </a:t>
            </a:r>
            <a:r>
              <a:rPr lang="en-US" sz="2400" b="1" dirty="0" err="1"/>
              <a:t>outer.new</a:t>
            </a:r>
            <a:r>
              <a:rPr lang="en-US" sz="2400" b="1" dirty="0"/>
              <a:t> </a:t>
            </a:r>
            <a:r>
              <a:rPr lang="en-US" sz="2400" b="1" dirty="0" err="1"/>
              <a:t>Inner_Demo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inner.getNum</a:t>
            </a:r>
            <a:r>
              <a:rPr lang="en-US" sz="2400" b="1" dirty="0"/>
              <a:t>()); }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2626" y="1850482"/>
            <a:ext cx="606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It can access any private instance variable of the outer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980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等线</vt:lpstr>
      <vt:lpstr>等线 Light</vt:lpstr>
      <vt:lpstr>Arial</vt:lpstr>
      <vt:lpstr>Consolas</vt:lpstr>
      <vt:lpstr>Office Theme</vt:lpstr>
      <vt:lpstr>Nested Class and It’s types</vt:lpstr>
      <vt:lpstr>PowerPoint Presentation</vt:lpstr>
      <vt:lpstr>Inner Class</vt:lpstr>
      <vt:lpstr>Inner Class vs Nested Class</vt:lpstr>
      <vt:lpstr>Types of Inner Classes</vt:lpstr>
      <vt:lpstr>Nested Inner Class</vt:lpstr>
      <vt:lpstr>Nested Inner Class</vt:lpstr>
      <vt:lpstr>Nested Inner Class </vt:lpstr>
      <vt:lpstr>Nested Inner Class </vt:lpstr>
      <vt:lpstr>Method-local Inner Class</vt:lpstr>
      <vt:lpstr>Method-local Inner Class</vt:lpstr>
      <vt:lpstr>Method-local Inner Class</vt:lpstr>
      <vt:lpstr>Method-local Inner Class</vt:lpstr>
      <vt:lpstr>Static Nested Class</vt:lpstr>
      <vt:lpstr>Static Nested Class</vt:lpstr>
      <vt:lpstr>Static Nested Class</vt:lpstr>
      <vt:lpstr>Anonymous Inner Class</vt:lpstr>
      <vt:lpstr>Anonymous Inner Class</vt:lpstr>
      <vt:lpstr>Anonymous Inner Class</vt:lpstr>
      <vt:lpstr>Anonymous Inner Class as Argument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minara jahan</cp:lastModifiedBy>
  <cp:revision>8</cp:revision>
  <dcterms:created xsi:type="dcterms:W3CDTF">2024-11-25T02:30:53Z</dcterms:created>
  <dcterms:modified xsi:type="dcterms:W3CDTF">2024-12-19T07:15:43Z</dcterms:modified>
</cp:coreProperties>
</file>