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A4FB-E7B6-4412-8AE3-7E981295D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F108FF-02C1-425C-97E7-D84F891C7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E9AFFD-C9BC-4CA5-9D76-DB4EF128530F}"/>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E70CE6D1-E2EE-4000-BF0E-46DA9734A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DE8E8-B84F-4650-B267-E0601A8CE26F}"/>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363598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2350-6823-4C45-8114-F1358A6B02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8E1CFB-BB47-483C-879C-24922EFB6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59F6E-AAC3-463C-8C61-A41DB07FCDBB}"/>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0E3BD622-826D-477B-BDFD-7FF578CE8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C9093-1B1C-422D-9D47-C7DBB14565EA}"/>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383126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8368E-99FF-4C99-975E-85E1D95BCD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C8EBB-0B91-4DCD-A6D8-3F538496C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C89B9-7763-49EF-92D6-F718523EC9FC}"/>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BBC43B5D-A459-4A62-A4AA-50ADA5584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39074-89E9-4E93-95CE-8F1CB07A07D6}"/>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120788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F9BF-23DF-4BCB-8DED-783959678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2D3C5-B62E-48F8-8D79-3525305CF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BE1FE-AC36-4B98-AEF6-82A4DF60BF4E}"/>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D05C118C-6F95-462B-BECC-05CE5AB49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85916-46D1-4301-90E9-1A046606E13D}"/>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67213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51ED-E6FD-4F17-8FC0-DE88A492B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9C8AD3-0844-4B21-BCCE-27534B4C12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A6ED0-3082-441E-BAD9-01D3F0C64556}"/>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BD949F77-EB25-482B-94DB-7A43B2CAF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6EA3-AD6C-46CC-A37B-46938DB74160}"/>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7962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A979-8336-4A93-8702-904908AE9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48885-0BC2-47C6-9BD4-28F5B043A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AC7F0A-4880-4E12-8EF3-488BE76B7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0997C6-0073-408E-A295-FE7A00F8F55B}"/>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6" name="Footer Placeholder 5">
            <a:extLst>
              <a:ext uri="{FF2B5EF4-FFF2-40B4-BE49-F238E27FC236}">
                <a16:creationId xmlns:a16="http://schemas.microsoft.com/office/drawing/2014/main" id="{E443ADDD-028F-4854-9A1A-1BB76207F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01CF4-4A99-4082-A8E1-F63E27EC4377}"/>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197871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5BE9-CF01-4A2E-AF8F-7C1293B3F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7F93A-9C90-48AF-A3EE-C41A87E74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18652-7B8A-45C9-9DB2-E913D94D5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5A497-39F7-40CB-A622-ECF977699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2D503-34D3-44FE-B8F9-5A7B94BEB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A7982D-1EEC-43E4-98BA-3E8E5DBE90EC}"/>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8" name="Footer Placeholder 7">
            <a:extLst>
              <a:ext uri="{FF2B5EF4-FFF2-40B4-BE49-F238E27FC236}">
                <a16:creationId xmlns:a16="http://schemas.microsoft.com/office/drawing/2014/main" id="{9FE3501E-1356-4DA0-BC50-7A4F650E9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F83FBB-F957-4123-849C-D428416054C6}"/>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204987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E37E-B176-47B2-820E-51D6F785E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643FC-2A45-4B0E-9944-28651188D224}"/>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4" name="Footer Placeholder 3">
            <a:extLst>
              <a:ext uri="{FF2B5EF4-FFF2-40B4-BE49-F238E27FC236}">
                <a16:creationId xmlns:a16="http://schemas.microsoft.com/office/drawing/2014/main" id="{9324A66D-F723-43CB-AB80-496D27FF4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2E6BA-2089-4B21-BCC3-1DFBFCBCA6FF}"/>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400660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14362-9C57-4F33-ACB8-3A02C77C7FF7}"/>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3" name="Footer Placeholder 2">
            <a:extLst>
              <a:ext uri="{FF2B5EF4-FFF2-40B4-BE49-F238E27FC236}">
                <a16:creationId xmlns:a16="http://schemas.microsoft.com/office/drawing/2014/main" id="{1D0705C1-1BD6-4AE5-BEA1-4ED731BF28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CA33E-4883-41C4-A05F-603C6A546E9C}"/>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409994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A8BE-5F72-4B9F-9EB1-60E76B931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DA5708-0747-4C44-BEB5-EB99BD07B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29DBA-4049-4B72-823F-BEB631749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956F5-BFB2-4D06-9109-D010EA53E06A}"/>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6" name="Footer Placeholder 5">
            <a:extLst>
              <a:ext uri="{FF2B5EF4-FFF2-40B4-BE49-F238E27FC236}">
                <a16:creationId xmlns:a16="http://schemas.microsoft.com/office/drawing/2014/main" id="{CC80C932-803F-477E-BB29-2D190FDCA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101D6-9417-4464-97B5-2ADB24BEF892}"/>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256986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2B19-2BA2-436E-BCC5-CB8213248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BFCC7C-A47B-4309-8356-C6DCD95E9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20A10-2D56-496B-936F-E8FF6C8D6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4A97B-394D-4F46-980D-AEB9DE9B73A4}"/>
              </a:ext>
            </a:extLst>
          </p:cNvPr>
          <p:cNvSpPr>
            <a:spLocks noGrp="1"/>
          </p:cNvSpPr>
          <p:nvPr>
            <p:ph type="dt" sz="half" idx="10"/>
          </p:nvPr>
        </p:nvSpPr>
        <p:spPr/>
        <p:txBody>
          <a:bodyPr/>
          <a:lstStyle/>
          <a:p>
            <a:fld id="{CCCC3878-56FA-4E68-BADF-0231C33F5970}" type="datetimeFigureOut">
              <a:rPr lang="en-US" smtClean="0"/>
              <a:t>07/04/20</a:t>
            </a:fld>
            <a:endParaRPr lang="en-US"/>
          </a:p>
        </p:txBody>
      </p:sp>
      <p:sp>
        <p:nvSpPr>
          <p:cNvPr id="6" name="Footer Placeholder 5">
            <a:extLst>
              <a:ext uri="{FF2B5EF4-FFF2-40B4-BE49-F238E27FC236}">
                <a16:creationId xmlns:a16="http://schemas.microsoft.com/office/drawing/2014/main" id="{963E0166-C4D1-45D6-9BDB-9F697FD4F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9DDE8-F3F7-4C42-B7DF-46E2E0FDFA64}"/>
              </a:ext>
            </a:extLst>
          </p:cNvPr>
          <p:cNvSpPr>
            <a:spLocks noGrp="1"/>
          </p:cNvSpPr>
          <p:nvPr>
            <p:ph type="sldNum" sz="quarter" idx="12"/>
          </p:nvPr>
        </p:nvSpPr>
        <p:spPr/>
        <p:txBody>
          <a:bodyPr/>
          <a:lstStyle/>
          <a:p>
            <a:fld id="{37239CF4-AC3B-401E-AA26-7278B0A9F1FA}" type="slidenum">
              <a:rPr lang="en-US" smtClean="0"/>
              <a:t>‹#›</a:t>
            </a:fld>
            <a:endParaRPr lang="en-US"/>
          </a:p>
        </p:txBody>
      </p:sp>
    </p:spTree>
    <p:extLst>
      <p:ext uri="{BB962C8B-B14F-4D97-AF65-F5344CB8AC3E}">
        <p14:creationId xmlns:p14="http://schemas.microsoft.com/office/powerpoint/2010/main" val="405605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851CA-C7BE-436A-B726-8F2FCB60B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59D05-CFBD-43AE-A0CD-03CB5F8B8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E92A2-A5FE-4DAC-BF1B-D1D26CD75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C3878-56FA-4E68-BADF-0231C33F5970}" type="datetimeFigureOut">
              <a:rPr lang="en-US" smtClean="0"/>
              <a:t>07/04/20</a:t>
            </a:fld>
            <a:endParaRPr lang="en-US"/>
          </a:p>
        </p:txBody>
      </p:sp>
      <p:sp>
        <p:nvSpPr>
          <p:cNvPr id="5" name="Footer Placeholder 4">
            <a:extLst>
              <a:ext uri="{FF2B5EF4-FFF2-40B4-BE49-F238E27FC236}">
                <a16:creationId xmlns:a16="http://schemas.microsoft.com/office/drawing/2014/main" id="{51216801-44BF-49DB-A6E1-AA0C579EC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C879EA-AF9D-42F5-BDD3-D242DFD5D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39CF4-AC3B-401E-AA26-7278B0A9F1FA}" type="slidenum">
              <a:rPr lang="en-US" smtClean="0"/>
              <a:t>‹#›</a:t>
            </a:fld>
            <a:endParaRPr lang="en-US"/>
          </a:p>
        </p:txBody>
      </p:sp>
    </p:spTree>
    <p:extLst>
      <p:ext uri="{BB962C8B-B14F-4D97-AF65-F5344CB8AC3E}">
        <p14:creationId xmlns:p14="http://schemas.microsoft.com/office/powerpoint/2010/main" val="29133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3B4-193F-485C-A578-42E063CBE04B}"/>
              </a:ext>
            </a:extLst>
          </p:cNvPr>
          <p:cNvSpPr>
            <a:spLocks noGrp="1"/>
          </p:cNvSpPr>
          <p:nvPr>
            <p:ph type="ctrTitle"/>
          </p:nvPr>
        </p:nvSpPr>
        <p:spPr/>
        <p:txBody>
          <a:bodyPr/>
          <a:lstStyle/>
          <a:p>
            <a:r>
              <a:rPr lang="en-US" dirty="0"/>
              <a:t>Capstone Project - The Battle of the Neighborhoods</a:t>
            </a:r>
          </a:p>
        </p:txBody>
      </p:sp>
      <p:sp>
        <p:nvSpPr>
          <p:cNvPr id="3" name="Subtitle 2">
            <a:extLst>
              <a:ext uri="{FF2B5EF4-FFF2-40B4-BE49-F238E27FC236}">
                <a16:creationId xmlns:a16="http://schemas.microsoft.com/office/drawing/2014/main" id="{3BB854EF-4E1F-4BAA-A1B0-0A0CF85A0791}"/>
              </a:ext>
            </a:extLst>
          </p:cNvPr>
          <p:cNvSpPr>
            <a:spLocks noGrp="1"/>
          </p:cNvSpPr>
          <p:nvPr>
            <p:ph type="subTitle" idx="1"/>
          </p:nvPr>
        </p:nvSpPr>
        <p:spPr/>
        <p:txBody>
          <a:bodyPr/>
          <a:lstStyle/>
          <a:p>
            <a:r>
              <a:rPr lang="en-US" dirty="0"/>
              <a:t>Applied Data Science Capstone by IBM/Coursera</a:t>
            </a:r>
          </a:p>
        </p:txBody>
      </p:sp>
    </p:spTree>
    <p:extLst>
      <p:ext uri="{BB962C8B-B14F-4D97-AF65-F5344CB8AC3E}">
        <p14:creationId xmlns:p14="http://schemas.microsoft.com/office/powerpoint/2010/main" val="70344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365D-CEA8-4BEE-94FF-F4F661FC88D4}"/>
              </a:ext>
            </a:extLst>
          </p:cNvPr>
          <p:cNvSpPr>
            <a:spLocks noGrp="1"/>
          </p:cNvSpPr>
          <p:nvPr>
            <p:ph type="title"/>
          </p:nvPr>
        </p:nvSpPr>
        <p:spPr/>
        <p:txBody>
          <a:bodyPr/>
          <a:lstStyle/>
          <a:p>
            <a:pPr algn="ctr"/>
            <a:r>
              <a:rPr lang="en-US" dirty="0"/>
              <a:t>Introduction: Business Problem</a:t>
            </a:r>
          </a:p>
        </p:txBody>
      </p:sp>
      <p:sp>
        <p:nvSpPr>
          <p:cNvPr id="3" name="Content Placeholder 2">
            <a:extLst>
              <a:ext uri="{FF2B5EF4-FFF2-40B4-BE49-F238E27FC236}">
                <a16:creationId xmlns:a16="http://schemas.microsoft.com/office/drawing/2014/main" id="{B46A0B91-9E78-4243-A642-1DB2DC63F500}"/>
              </a:ext>
            </a:extLst>
          </p:cNvPr>
          <p:cNvSpPr>
            <a:spLocks noGrp="1"/>
          </p:cNvSpPr>
          <p:nvPr>
            <p:ph idx="1"/>
          </p:nvPr>
        </p:nvSpPr>
        <p:spPr/>
        <p:txBody>
          <a:bodyPr/>
          <a:lstStyle/>
          <a:p>
            <a:pPr marL="0" indent="0">
              <a:buNone/>
            </a:pPr>
            <a:endParaRPr lang="en-US" dirty="0"/>
          </a:p>
          <a:p>
            <a:pPr marL="0" indent="0">
              <a:buNone/>
            </a:pPr>
            <a:r>
              <a:rPr lang="en-US" dirty="0"/>
              <a:t>A restaurant is a business which prepares and serves food and drink to customers in return for money, either paid before the meal, after the meal or with an open account. Toronto is a famous city. Its food culture includes an array of international cuisines influenced by the city’s immigrant history. So, it is evident that to survive in such competitive market it is very important to strategically plan.</a:t>
            </a:r>
          </a:p>
        </p:txBody>
      </p:sp>
    </p:spTree>
    <p:extLst>
      <p:ext uri="{BB962C8B-B14F-4D97-AF65-F5344CB8AC3E}">
        <p14:creationId xmlns:p14="http://schemas.microsoft.com/office/powerpoint/2010/main" val="349452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50E6-FC77-4D57-AB54-991C142C547A}"/>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DED5DF2C-79B7-41DD-81D1-6283287A0AC2}"/>
              </a:ext>
            </a:extLst>
          </p:cNvPr>
          <p:cNvSpPr>
            <a:spLocks noGrp="1"/>
          </p:cNvSpPr>
          <p:nvPr>
            <p:ph idx="1"/>
          </p:nvPr>
        </p:nvSpPr>
        <p:spPr>
          <a:xfrm>
            <a:off x="838200" y="1690688"/>
            <a:ext cx="10515600" cy="4486275"/>
          </a:xfrm>
        </p:spPr>
        <p:txBody>
          <a:bodyPr>
            <a:normAutofit fontScale="47500" lnSpcReduction="20000"/>
          </a:bodyPr>
          <a:lstStyle/>
          <a:p>
            <a:pPr marL="0" indent="0">
              <a:buNone/>
            </a:pPr>
            <a:r>
              <a:rPr lang="en-US" dirty="0"/>
              <a:t>Various factors need to be studied in order to decide on location such as;</a:t>
            </a:r>
          </a:p>
          <a:p>
            <a:pPr marL="0" indent="0">
              <a:buNone/>
            </a:pPr>
            <a:endParaRPr lang="en-US" dirty="0"/>
          </a:p>
          <a:p>
            <a:pPr marL="0" indent="0">
              <a:buNone/>
            </a:pPr>
            <a:r>
              <a:rPr lang="en-US" dirty="0"/>
              <a:t>Toronto Population and demographics</a:t>
            </a:r>
          </a:p>
          <a:p>
            <a:pPr marL="0" indent="0">
              <a:buNone/>
            </a:pPr>
            <a:r>
              <a:rPr lang="en-US" dirty="0"/>
              <a:t>Who are the competitors in that location?</a:t>
            </a:r>
          </a:p>
          <a:p>
            <a:pPr marL="0" indent="0">
              <a:buNone/>
            </a:pPr>
            <a:r>
              <a:rPr lang="en-US" dirty="0"/>
              <a:t>Cuisine served / Menu of the competitors</a:t>
            </a:r>
          </a:p>
          <a:p>
            <a:pPr marL="0" indent="0">
              <a:buNone/>
            </a:pPr>
            <a:r>
              <a:rPr lang="en-US" dirty="0"/>
              <a:t>Are there any Farmers Markets, Wholesale markets etc. nearby so that the ingredients can be purchased fresh to maintain quality and cost?</a:t>
            </a:r>
          </a:p>
          <a:p>
            <a:pPr marL="0" indent="0">
              <a:buNone/>
            </a:pPr>
            <a:r>
              <a:rPr lang="en-US" dirty="0"/>
              <a:t>Are there any venues like Tourist attractions, Entertainment zones, Parks etc., nearby where floating population is high</a:t>
            </a:r>
          </a:p>
          <a:p>
            <a:pPr marL="0" indent="0">
              <a:buNone/>
            </a:pPr>
            <a:r>
              <a:rPr lang="en-US" dirty="0"/>
              <a:t>Segmentation of the Borough</a:t>
            </a:r>
          </a:p>
          <a:p>
            <a:pPr marL="0" indent="0">
              <a:buNone/>
            </a:pPr>
            <a:r>
              <a:rPr lang="en-US" dirty="0"/>
              <a:t>Untapped markets</a:t>
            </a:r>
          </a:p>
          <a:p>
            <a:pPr marL="0" indent="0">
              <a:buNone/>
            </a:pPr>
            <a:r>
              <a:rPr lang="en-US" dirty="0"/>
              <a:t>Saturated markets etc. And the list goes on… Even though well-funded XYZ Company Ltd. needs to choose the correct location to start its first venture. If this is successful, they can replicate the same in other locations. First move is very important, thereby choice of location is very important.</a:t>
            </a:r>
          </a:p>
          <a:p>
            <a:pPr marL="0" indent="0">
              <a:buNone/>
            </a:pPr>
            <a:r>
              <a:rPr lang="en-US" dirty="0"/>
              <a:t>To build a recommendation model, following datasets and information are considered for analysis;</a:t>
            </a:r>
          </a:p>
          <a:p>
            <a:pPr marL="0" indent="0">
              <a:buNone/>
            </a:pPr>
            <a:endParaRPr lang="en-US" dirty="0"/>
          </a:p>
          <a:p>
            <a:pPr marL="0" indent="0">
              <a:buNone/>
            </a:pPr>
            <a:r>
              <a:rPr lang="en-US" dirty="0"/>
              <a:t>Scrapped Wikipedia using Pandas, to extract information about 4 </a:t>
            </a:r>
            <a:r>
              <a:rPr lang="en-US" dirty="0" err="1"/>
              <a:t>toronto</a:t>
            </a:r>
            <a:r>
              <a:rPr lang="en-US" dirty="0"/>
              <a:t> boroughs also known as local authority districts. Also, considered local areas or neighborhoods for each borough for detailed analysis.</a:t>
            </a:r>
          </a:p>
          <a:p>
            <a:pPr marL="0" indent="0">
              <a:buNone/>
            </a:pPr>
            <a:r>
              <a:rPr lang="en-US" dirty="0"/>
              <a:t>I used Foursquare API to get information about available restaurants for a given neighborhood and borough in Toronto. The API also provided information about restaurant styles based on cuisine.</a:t>
            </a:r>
          </a:p>
        </p:txBody>
      </p:sp>
    </p:spTree>
    <p:extLst>
      <p:ext uri="{BB962C8B-B14F-4D97-AF65-F5344CB8AC3E}">
        <p14:creationId xmlns:p14="http://schemas.microsoft.com/office/powerpoint/2010/main" val="409515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DF85-7334-4851-8FE5-6031398090CC}"/>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75C7D1C9-13BB-4F31-BFC1-CD31AB4BB5C3}"/>
              </a:ext>
            </a:extLst>
          </p:cNvPr>
          <p:cNvSpPr>
            <a:spLocks noGrp="1"/>
          </p:cNvSpPr>
          <p:nvPr>
            <p:ph idx="1"/>
          </p:nvPr>
        </p:nvSpPr>
        <p:spPr/>
        <p:txBody>
          <a:bodyPr/>
          <a:lstStyle/>
          <a:p>
            <a:pPr marL="0" indent="0">
              <a:buNone/>
            </a:pPr>
            <a:r>
              <a:rPr lang="en-US" dirty="0"/>
              <a:t>In this project we will analyze the Boroughs of Toronto and its </a:t>
            </a:r>
            <a:r>
              <a:rPr lang="en-US" dirty="0" err="1"/>
              <a:t>neighbourhoods</a:t>
            </a:r>
            <a:r>
              <a:rPr lang="en-US" dirty="0"/>
              <a:t>. We will use </a:t>
            </a:r>
            <a:r>
              <a:rPr lang="en-US" dirty="0" err="1"/>
              <a:t>Geopy</a:t>
            </a:r>
            <a:r>
              <a:rPr lang="en-US" dirty="0"/>
              <a:t> to find the latitude and longitude of Toronto and will search nearby restaurants in 500km radius area. For this we will use Foursquare API. Then we will cluster it by using k-means clustering which is an unsupervised clustering model. Based on this we will conclude about the project.</a:t>
            </a:r>
          </a:p>
        </p:txBody>
      </p:sp>
    </p:spTree>
    <p:extLst>
      <p:ext uri="{BB962C8B-B14F-4D97-AF65-F5344CB8AC3E}">
        <p14:creationId xmlns:p14="http://schemas.microsoft.com/office/powerpoint/2010/main" val="63153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C023-08F4-4A4A-B8C6-E7BF069DE90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t>Finding the optimal value for clustering</a:t>
            </a:r>
          </a:p>
        </p:txBody>
      </p:sp>
      <p:pic>
        <p:nvPicPr>
          <p:cNvPr id="4" name="Content Placeholder 3">
            <a:extLst>
              <a:ext uri="{FF2B5EF4-FFF2-40B4-BE49-F238E27FC236}">
                <a16:creationId xmlns:a16="http://schemas.microsoft.com/office/drawing/2014/main" id="{3195A085-AA95-484F-A382-5BF8ED29A803}"/>
              </a:ext>
            </a:extLst>
          </p:cNvPr>
          <p:cNvPicPr>
            <a:picLocks noGrp="1" noChangeAspect="1"/>
          </p:cNvPicPr>
          <p:nvPr>
            <p:ph idx="1"/>
          </p:nvPr>
        </p:nvPicPr>
        <p:blipFill rotWithShape="1">
          <a:blip r:embed="rId2"/>
          <a:srcRect t="16480" r="1" b="1"/>
          <a:stretch/>
        </p:blipFill>
        <p:spPr>
          <a:xfrm>
            <a:off x="828675" y="1825626"/>
            <a:ext cx="10525125" cy="4351338"/>
          </a:xfrm>
          <a:prstGeom prst="rect">
            <a:avLst/>
          </a:prstGeom>
        </p:spPr>
      </p:pic>
    </p:spTree>
    <p:extLst>
      <p:ext uri="{BB962C8B-B14F-4D97-AF65-F5344CB8AC3E}">
        <p14:creationId xmlns:p14="http://schemas.microsoft.com/office/powerpoint/2010/main" val="396900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E9E2-9B49-4A58-8E4B-CA13D30E4D8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t>Visualizing cluster</a:t>
            </a:r>
            <a:br>
              <a:rPr lang="en-US" dirty="0"/>
            </a:br>
            <a:endParaRPr lang="en-US" dirty="0"/>
          </a:p>
        </p:txBody>
      </p:sp>
      <p:pic>
        <p:nvPicPr>
          <p:cNvPr id="4" name="Content Placeholder 3">
            <a:extLst>
              <a:ext uri="{FF2B5EF4-FFF2-40B4-BE49-F238E27FC236}">
                <a16:creationId xmlns:a16="http://schemas.microsoft.com/office/drawing/2014/main" id="{E3B2DC0B-3626-407D-B0E7-ECF86E6B4793}"/>
              </a:ext>
            </a:extLst>
          </p:cNvPr>
          <p:cNvPicPr>
            <a:picLocks noGrp="1" noChangeAspect="1"/>
          </p:cNvPicPr>
          <p:nvPr>
            <p:ph idx="1"/>
          </p:nvPr>
        </p:nvPicPr>
        <p:blipFill rotWithShape="1">
          <a:blip r:embed="rId2"/>
          <a:srcRect t="19289" r="1" b="11807"/>
          <a:stretch/>
        </p:blipFill>
        <p:spPr>
          <a:xfrm>
            <a:off x="828675" y="1825626"/>
            <a:ext cx="10525125" cy="4351338"/>
          </a:xfrm>
          <a:prstGeom prst="rect">
            <a:avLst/>
          </a:prstGeom>
        </p:spPr>
      </p:pic>
    </p:spTree>
    <p:extLst>
      <p:ext uri="{BB962C8B-B14F-4D97-AF65-F5344CB8AC3E}">
        <p14:creationId xmlns:p14="http://schemas.microsoft.com/office/powerpoint/2010/main" val="295861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E732F-EE4A-49E6-8C98-1B1B79E1B9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a:t>
            </a:r>
            <a:endParaRPr lang="en-US" sz="3600"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6A77C35E-281B-450C-964F-394057FA38AE}"/>
              </a:ext>
            </a:extLst>
          </p:cNvPr>
          <p:cNvGraphicFramePr>
            <a:graphicFrameLocks noGrp="1"/>
          </p:cNvGraphicFramePr>
          <p:nvPr>
            <p:ph idx="1"/>
            <p:extLst>
              <p:ext uri="{D42A27DB-BD31-4B8C-83A1-F6EECF244321}">
                <p14:modId xmlns:p14="http://schemas.microsoft.com/office/powerpoint/2010/main" val="713326813"/>
              </p:ext>
            </p:extLst>
          </p:nvPr>
        </p:nvGraphicFramePr>
        <p:xfrm>
          <a:off x="4777316" y="2078222"/>
          <a:ext cx="6780703" cy="2699229"/>
        </p:xfrm>
        <a:graphic>
          <a:graphicData uri="http://schemas.openxmlformats.org/drawingml/2006/table">
            <a:tbl>
              <a:tblPr firstRow="1" firstCol="1" bandRow="1">
                <a:tableStyleId>{5C22544A-7EE6-4342-B048-85BDC9FD1C3A}</a:tableStyleId>
              </a:tblPr>
              <a:tblGrid>
                <a:gridCol w="1925365">
                  <a:extLst>
                    <a:ext uri="{9D8B030D-6E8A-4147-A177-3AD203B41FA5}">
                      <a16:colId xmlns:a16="http://schemas.microsoft.com/office/drawing/2014/main" val="1637767221"/>
                    </a:ext>
                  </a:extLst>
                </a:gridCol>
                <a:gridCol w="1675938">
                  <a:extLst>
                    <a:ext uri="{9D8B030D-6E8A-4147-A177-3AD203B41FA5}">
                      <a16:colId xmlns:a16="http://schemas.microsoft.com/office/drawing/2014/main" val="2331333688"/>
                    </a:ext>
                  </a:extLst>
                </a:gridCol>
                <a:gridCol w="1641443">
                  <a:extLst>
                    <a:ext uri="{9D8B030D-6E8A-4147-A177-3AD203B41FA5}">
                      <a16:colId xmlns:a16="http://schemas.microsoft.com/office/drawing/2014/main" val="4271508192"/>
                    </a:ext>
                  </a:extLst>
                </a:gridCol>
                <a:gridCol w="1537957">
                  <a:extLst>
                    <a:ext uri="{9D8B030D-6E8A-4147-A177-3AD203B41FA5}">
                      <a16:colId xmlns:a16="http://schemas.microsoft.com/office/drawing/2014/main" val="290560029"/>
                    </a:ext>
                  </a:extLst>
                </a:gridCol>
              </a:tblGrid>
              <a:tr h="1007156">
                <a:tc>
                  <a:txBody>
                    <a:bodyPr/>
                    <a:lstStyle/>
                    <a:p>
                      <a:pPr marL="0" marR="0">
                        <a:lnSpc>
                          <a:spcPct val="115000"/>
                        </a:lnSpc>
                        <a:spcBef>
                          <a:spcPts val="0"/>
                        </a:spcBef>
                        <a:spcAft>
                          <a:spcPts val="0"/>
                        </a:spcAft>
                      </a:pPr>
                      <a:r>
                        <a:rPr lang="en-US" sz="1800">
                          <a:effectLst/>
                        </a:rPr>
                        <a:t>Cluster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1st common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2nd common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Least Common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extLst>
                  <a:ext uri="{0D108BD9-81ED-4DB2-BD59-A6C34878D82A}">
                    <a16:rowId xmlns:a16="http://schemas.microsoft.com/office/drawing/2014/main" val="810447721"/>
                  </a:ext>
                </a:extLst>
              </a:tr>
              <a:tr h="684917">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American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French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extLst>
                  <a:ext uri="{0D108BD9-81ED-4DB2-BD59-A6C34878D82A}">
                    <a16:rowId xmlns:a16="http://schemas.microsoft.com/office/drawing/2014/main" val="2214418785"/>
                  </a:ext>
                </a:extLst>
              </a:tr>
              <a:tr h="1007156">
                <a:tc>
                  <a:txBody>
                    <a:bodyPr/>
                    <a:lstStyle/>
                    <a:p>
                      <a:pPr marL="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Asian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a:effectLst/>
                        </a:rPr>
                        <a:t>Vietnamese Restaurant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tc>
                  <a:txBody>
                    <a:bodyPr/>
                    <a:lstStyle/>
                    <a:p>
                      <a:pPr marL="0" marR="0">
                        <a:lnSpc>
                          <a:spcPct val="115000"/>
                        </a:lnSpc>
                        <a:spcBef>
                          <a:spcPts val="0"/>
                        </a:spcBef>
                        <a:spcAft>
                          <a:spcPts val="0"/>
                        </a:spcAft>
                      </a:pPr>
                      <a:r>
                        <a:rPr lang="en-US" sz="1800" dirty="0">
                          <a:effectLst/>
                        </a:rPr>
                        <a:t>Eastern European Restaurant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630" marR="114630" marT="0" marB="0"/>
                </a:tc>
                <a:extLst>
                  <a:ext uri="{0D108BD9-81ED-4DB2-BD59-A6C34878D82A}">
                    <a16:rowId xmlns:a16="http://schemas.microsoft.com/office/drawing/2014/main" val="2606409585"/>
                  </a:ext>
                </a:extLst>
              </a:tr>
            </a:tbl>
          </a:graphicData>
        </a:graphic>
      </p:graphicFrame>
    </p:spTree>
    <p:extLst>
      <p:ext uri="{BB962C8B-B14F-4D97-AF65-F5344CB8AC3E}">
        <p14:creationId xmlns:p14="http://schemas.microsoft.com/office/powerpoint/2010/main" val="337299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78FC-26EA-42F5-A0EC-F208F9FBC5EA}"/>
              </a:ext>
            </a:extLst>
          </p:cNvPr>
          <p:cNvSpPr>
            <a:spLocks noGrp="1"/>
          </p:cNvSpPr>
          <p:nvPr>
            <p:ph type="title"/>
          </p:nvPr>
        </p:nvSpPr>
        <p:spPr/>
        <p:txBody>
          <a:bodyPr/>
          <a:lstStyle/>
          <a:p>
            <a:pPr algn="ctr"/>
            <a:r>
              <a:rPr lang="en-US" b="1" dirty="0"/>
              <a:t>Discussion</a:t>
            </a:r>
            <a:endParaRPr lang="en-US" dirty="0"/>
          </a:p>
        </p:txBody>
      </p:sp>
      <p:sp>
        <p:nvSpPr>
          <p:cNvPr id="3" name="Content Placeholder 2">
            <a:extLst>
              <a:ext uri="{FF2B5EF4-FFF2-40B4-BE49-F238E27FC236}">
                <a16:creationId xmlns:a16="http://schemas.microsoft.com/office/drawing/2014/main" id="{68313528-2FCA-4E9B-B325-31E6FFC4FE4A}"/>
              </a:ext>
            </a:extLst>
          </p:cNvPr>
          <p:cNvSpPr>
            <a:spLocks noGrp="1"/>
          </p:cNvSpPr>
          <p:nvPr>
            <p:ph idx="1"/>
          </p:nvPr>
        </p:nvSpPr>
        <p:spPr/>
        <p:txBody>
          <a:bodyPr/>
          <a:lstStyle/>
          <a:p>
            <a:r>
              <a:rPr lang="en-US" dirty="0"/>
              <a:t>* If XYZ company want to open a restaurant in preferred location and irrespective of cuisine, refer to that neighborhood in specific cluster and chose cuisine with the least common restaurant for better profits</a:t>
            </a:r>
          </a:p>
          <a:p>
            <a:r>
              <a:rPr lang="en-US" dirty="0"/>
              <a:t>* If XYZ company want to open a restaurant with a preferred cuisine and irrespective of location, refer to the cluster with the least number of restaurants with that specific cuisine and select one among the neighborhoods based on company’s preference.</a:t>
            </a:r>
          </a:p>
        </p:txBody>
      </p:sp>
    </p:spTree>
    <p:extLst>
      <p:ext uri="{BB962C8B-B14F-4D97-AF65-F5344CB8AC3E}">
        <p14:creationId xmlns:p14="http://schemas.microsoft.com/office/powerpoint/2010/main" val="420219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443B-9DF3-475D-BC81-41DFDEA03BF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1D87ACC3-5158-4DFD-A918-2227803A81C0}"/>
              </a:ext>
            </a:extLst>
          </p:cNvPr>
          <p:cNvSpPr>
            <a:spLocks noGrp="1"/>
          </p:cNvSpPr>
          <p:nvPr>
            <p:ph idx="1"/>
          </p:nvPr>
        </p:nvSpPr>
        <p:spPr/>
        <p:txBody>
          <a:bodyPr/>
          <a:lstStyle/>
          <a:p>
            <a:pPr marL="0" indent="0">
              <a:buNone/>
            </a:pPr>
            <a:r>
              <a:rPr lang="en-US" dirty="0"/>
              <a:t>This analysis is performed on limited data. This may be right or may be wrong. But if good amount of data is available there is scope to come up with better results. If there are lot of restaurants probably there is lot of demand. Toronto has so many restaurants, yet certain neighborhood or borough doesn’t have a specific cuisine restaurant available. As per the neighborhood or restaurant type mentioned like Indian Restaurant analysis can be checked. A venue with lowest risk and competition can be identified.</a:t>
            </a:r>
          </a:p>
          <a:p>
            <a:endParaRPr lang="en-US" dirty="0"/>
          </a:p>
        </p:txBody>
      </p:sp>
    </p:spTree>
    <p:extLst>
      <p:ext uri="{BB962C8B-B14F-4D97-AF65-F5344CB8AC3E}">
        <p14:creationId xmlns:p14="http://schemas.microsoft.com/office/powerpoint/2010/main" val="2816982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Capstone Project - The Battle of the Neighborhoods</vt:lpstr>
      <vt:lpstr>Introduction: Business Problem</vt:lpstr>
      <vt:lpstr>Data</vt:lpstr>
      <vt:lpstr>Methodology</vt:lpstr>
      <vt:lpstr>Finding the optimal value for clustering</vt:lpstr>
      <vt:lpstr>Visualizing cluster </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dc:title>
  <dc:creator>Minar Munasib  Service Operations Technology</dc:creator>
  <cp:lastModifiedBy>Minar Munasib  Service Operations Technology</cp:lastModifiedBy>
  <cp:revision>1</cp:revision>
  <dcterms:created xsi:type="dcterms:W3CDTF">2020-07-04T05:32:56Z</dcterms:created>
  <dcterms:modified xsi:type="dcterms:W3CDTF">2020-07-04T05:34:33Z</dcterms:modified>
</cp:coreProperties>
</file>