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70" r:id="rId2"/>
    <p:sldId id="256" r:id="rId3"/>
    <p:sldId id="257" r:id="rId4"/>
    <p:sldId id="258" r:id="rId5"/>
    <p:sldId id="259" r:id="rId6"/>
    <p:sldId id="260" r:id="rId7"/>
    <p:sldId id="261" r:id="rId8"/>
    <p:sldId id="262" r:id="rId9"/>
    <p:sldId id="263" r:id="rId10"/>
    <p:sldId id="265" r:id="rId11"/>
    <p:sldId id="271" r:id="rId12"/>
    <p:sldId id="266" r:id="rId13"/>
    <p:sldId id="267" r:id="rId14"/>
    <p:sldId id="268" r:id="rId15"/>
    <p:sldId id="269"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Caveat SemiBold" panose="020B0604020202020204" charset="0"/>
      <p:regular r:id="rId22"/>
      <p:bold r:id="rId23"/>
    </p:embeddedFont>
    <p:embeddedFont>
      <p:font typeface="Lobster" panose="020B0604020202020204" charset="0"/>
      <p:regular r:id="rId24"/>
    </p:embeddedFont>
    <p:embeddedFont>
      <p:font typeface="Roboto" panose="020B0604020202020204" charset="0"/>
      <p:regular r:id="rId25"/>
      <p:bold r:id="rId26"/>
      <p:italic r:id="rId27"/>
      <p:boldItalic r:id="rId28"/>
    </p:embeddedFont>
    <p:embeddedFont>
      <p:font typeface="EB Garamond SemiBold" panose="020B0604020202020204" charset="0"/>
      <p:regular r:id="rId29"/>
      <p:bold r:id="rId30"/>
      <p:italic r:id="rId31"/>
      <p:boldItalic r:id="rId32"/>
    </p:embeddedFont>
    <p:embeddedFont>
      <p:font typeface="Raleway" panose="020B060402020202020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17A"/>
    <a:srgbClr val="C1BF9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4C841B-5D6B-4462-87F8-300DA0928AE6}">
  <a:tblStyle styleId="{C54C841B-5D6B-4462-87F8-300DA0928A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p:scale>
          <a:sx n="75" d="100"/>
          <a:sy n="75" d="100"/>
        </p:scale>
        <p:origin x="1200" y="3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24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0784188ba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0784188ba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784188ba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0784188ba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0784188ba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0784188ba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784188ba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0784188ba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08c633ecc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08c633ecc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08c633ecc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08c633ecc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a3c89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0784188b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0784188b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784188ba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784188ba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0784188ba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0784188ba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0784188ba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0784188ba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cxnSp>
        <p:nvCxnSpPr>
          <p:cNvPr id="62" name="Google Shape;62;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3" name="Google Shape;63;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4" name="Google Shape;64;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5" name="Google Shape;65;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6" name="Google Shape;66;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aphicFrame>
        <p:nvGraphicFramePr>
          <p:cNvPr id="36" name="Google Shape;36;p5"/>
          <p:cNvGraphicFramePr/>
          <p:nvPr/>
        </p:nvGraphicFramePr>
        <p:xfrm>
          <a:off x="1137750" y="539625"/>
          <a:ext cx="3000000" cy="3000000"/>
        </p:xfrm>
        <a:graphic>
          <a:graphicData uri="http://schemas.openxmlformats.org/drawingml/2006/table">
            <a:tbl>
              <a:tblPr>
                <a:noFill/>
                <a:tableStyleId>{C54C841B-5D6B-4462-87F8-300DA0928AE6}</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299950">
                <a:tc>
                  <a:txBody>
                    <a:bodyPr/>
                    <a:lstStyle/>
                    <a:p>
                      <a:pPr marL="0" lvl="0" indent="0" algn="l" rtl="0">
                        <a:spcBef>
                          <a:spcPts val="0"/>
                        </a:spcBef>
                        <a:spcAft>
                          <a:spcPts val="0"/>
                        </a:spcAft>
                        <a:buNone/>
                      </a:pPr>
                      <a:r>
                        <a:rPr lang="en"/>
                        <a:t>id</a:t>
                      </a:r>
                      <a:endParaRPr/>
                    </a:p>
                  </a:txBody>
                  <a:tcPr marL="91425" marR="91425" marT="91425" marB="91425"/>
                </a:tc>
                <a:tc>
                  <a:txBody>
                    <a:bodyPr/>
                    <a:lstStyle/>
                    <a:p>
                      <a:pPr marL="0" lvl="0" indent="0" algn="l" rtl="0">
                        <a:spcBef>
                          <a:spcPts val="0"/>
                        </a:spcBef>
                        <a:spcAft>
                          <a:spcPts val="0"/>
                        </a:spcAft>
                        <a:buNone/>
                      </a:pPr>
                      <a:r>
                        <a:rPr lang="en"/>
                        <a:t>username</a:t>
                      </a:r>
                      <a:endParaRPr/>
                    </a:p>
                  </a:txBody>
                  <a:tcPr marL="91425" marR="91425" marT="91425" marB="91425"/>
                </a:tc>
                <a:tc>
                  <a:txBody>
                    <a:bodyPr/>
                    <a:lstStyle/>
                    <a:p>
                      <a:pPr marL="0" lvl="0" indent="0" algn="l" rtl="0">
                        <a:spcBef>
                          <a:spcPts val="0"/>
                        </a:spcBef>
                        <a:spcAft>
                          <a:spcPts val="0"/>
                        </a:spcAft>
                        <a:buNone/>
                      </a:pPr>
                      <a:r>
                        <a:rPr lang="en"/>
                        <a:t>created_at</a:t>
                      </a:r>
                      <a:endParaRPr/>
                    </a:p>
                  </a:txBody>
                  <a:tcPr marL="91425" marR="91425" marT="91425" marB="91425"/>
                </a:tc>
                <a:extLst>
                  <a:ext uri="{0D108BD9-81ED-4DB2-BD59-A6C34878D82A}">
                    <a16:rowId xmlns:a16="http://schemas.microsoft.com/office/drawing/2014/main" val="10000"/>
                  </a:ext>
                </a:extLst>
              </a:tr>
              <a:tr h="299950">
                <a:tc>
                  <a:txBody>
                    <a:bodyPr/>
                    <a:lstStyle/>
                    <a:p>
                      <a:pPr marL="0" lvl="0" indent="0" algn="r" rtl="0">
                        <a:lnSpc>
                          <a:spcPct val="115000"/>
                        </a:lnSpc>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Aniya_Hackett</a:t>
                      </a:r>
                      <a:endParaRPr/>
                    </a:p>
                  </a:txBody>
                  <a:tcPr marL="91425" marR="91425" marT="91425" marB="91425"/>
                </a:tc>
                <a:tc>
                  <a:txBody>
                    <a:bodyPr/>
                    <a:lstStyle/>
                    <a:p>
                      <a:pPr marL="0" lvl="0" indent="0" algn="r" rtl="0">
                        <a:lnSpc>
                          <a:spcPct val="115000"/>
                        </a:lnSpc>
                        <a:spcBef>
                          <a:spcPts val="0"/>
                        </a:spcBef>
                        <a:spcAft>
                          <a:spcPts val="0"/>
                        </a:spcAft>
                        <a:buNone/>
                      </a:pPr>
                      <a:r>
                        <a:rPr lang="en"/>
                        <a:t>07-12-16 1:04</a:t>
                      </a:r>
                      <a:endParaRPr/>
                    </a:p>
                  </a:txBody>
                  <a:tcPr marL="91425" marR="91425" marT="91425" marB="91425"/>
                </a:tc>
                <a:extLst>
                  <a:ext uri="{0D108BD9-81ED-4DB2-BD59-A6C34878D82A}">
                    <a16:rowId xmlns:a16="http://schemas.microsoft.com/office/drawing/2014/main" val="10001"/>
                  </a:ext>
                </a:extLst>
              </a:tr>
              <a:tr h="299950">
                <a:tc>
                  <a:txBody>
                    <a:bodyPr/>
                    <a:lstStyle/>
                    <a:p>
                      <a:pPr marL="0" lvl="0" indent="0" algn="r" rtl="0">
                        <a:lnSpc>
                          <a:spcPct val="115000"/>
                        </a:lnSpc>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Kasandra_Homenick</a:t>
                      </a:r>
                      <a:endParaRPr/>
                    </a:p>
                  </a:txBody>
                  <a:tcPr marL="91425" marR="91425" marT="91425" marB="91425"/>
                </a:tc>
                <a:tc>
                  <a:txBody>
                    <a:bodyPr/>
                    <a:lstStyle/>
                    <a:p>
                      <a:pPr marL="0" lvl="0" indent="0" algn="r" rtl="0">
                        <a:lnSpc>
                          <a:spcPct val="115000"/>
                        </a:lnSpc>
                        <a:spcBef>
                          <a:spcPts val="0"/>
                        </a:spcBef>
                        <a:spcAft>
                          <a:spcPts val="0"/>
                        </a:spcAft>
                        <a:buNone/>
                      </a:pPr>
                      <a:r>
                        <a:rPr lang="en"/>
                        <a:t>12-12-16 6:50</a:t>
                      </a:r>
                      <a:endParaRPr/>
                    </a:p>
                  </a:txBody>
                  <a:tcPr marL="91425" marR="91425" marT="91425" marB="91425"/>
                </a:tc>
                <a:extLst>
                  <a:ext uri="{0D108BD9-81ED-4DB2-BD59-A6C34878D82A}">
                    <a16:rowId xmlns:a16="http://schemas.microsoft.com/office/drawing/2014/main" val="10002"/>
                  </a:ext>
                </a:extLst>
              </a:tr>
              <a:tr h="299950">
                <a:tc>
                  <a:txBody>
                    <a:bodyPr/>
                    <a:lstStyle/>
                    <a:p>
                      <a:pPr marL="0" lvl="0" indent="0" algn="r" rtl="0">
                        <a:lnSpc>
                          <a:spcPct val="115000"/>
                        </a:lnSpc>
                        <a:spcBef>
                          <a:spcPts val="0"/>
                        </a:spcBef>
                        <a:spcAft>
                          <a:spcPts val="0"/>
                        </a:spcAft>
                        <a:buNone/>
                      </a:pPr>
                      <a:r>
                        <a:rPr lang="en"/>
                        <a:t>14</a:t>
                      </a:r>
                      <a:endParaRPr/>
                    </a:p>
                  </a:txBody>
                  <a:tcPr marL="91425" marR="91425" marT="91425" marB="91425"/>
                </a:tc>
                <a:tc>
                  <a:txBody>
                    <a:bodyPr/>
                    <a:lstStyle/>
                    <a:p>
                      <a:pPr marL="0" lvl="0" indent="0" algn="l" rtl="0">
                        <a:spcBef>
                          <a:spcPts val="0"/>
                        </a:spcBef>
                        <a:spcAft>
                          <a:spcPts val="0"/>
                        </a:spcAft>
                        <a:buNone/>
                      </a:pPr>
                      <a:r>
                        <a:rPr lang="en"/>
                        <a:t>Jaclyn81</a:t>
                      </a:r>
                      <a:endParaRPr/>
                    </a:p>
                  </a:txBody>
                  <a:tcPr marL="91425" marR="91425" marT="91425" marB="91425"/>
                </a:tc>
                <a:tc>
                  <a:txBody>
                    <a:bodyPr/>
                    <a:lstStyle/>
                    <a:p>
                      <a:pPr marL="0" lvl="0" indent="0" algn="r" rtl="0">
                        <a:lnSpc>
                          <a:spcPct val="115000"/>
                        </a:lnSpc>
                        <a:spcBef>
                          <a:spcPts val="0"/>
                        </a:spcBef>
                        <a:spcAft>
                          <a:spcPts val="0"/>
                        </a:spcAft>
                        <a:buNone/>
                      </a:pPr>
                      <a:r>
                        <a:rPr lang="en"/>
                        <a:t>06-02-17 23:29</a:t>
                      </a:r>
                      <a:endParaRPr/>
                    </a:p>
                  </a:txBody>
                  <a:tcPr marL="91425" marR="91425" marT="91425" marB="91425"/>
                </a:tc>
                <a:extLst>
                  <a:ext uri="{0D108BD9-81ED-4DB2-BD59-A6C34878D82A}">
                    <a16:rowId xmlns:a16="http://schemas.microsoft.com/office/drawing/2014/main" val="10003"/>
                  </a:ext>
                </a:extLst>
              </a:tr>
              <a:tr h="299950">
                <a:tc>
                  <a:txBody>
                    <a:bodyPr/>
                    <a:lstStyle/>
                    <a:p>
                      <a:pPr marL="0" lvl="0" indent="0" algn="r" rtl="0">
                        <a:lnSpc>
                          <a:spcPct val="115000"/>
                        </a:lnSpc>
                        <a:spcBef>
                          <a:spcPts val="0"/>
                        </a:spcBef>
                        <a:spcAft>
                          <a:spcPts val="0"/>
                        </a:spcAft>
                        <a:buNone/>
                      </a:pPr>
                      <a:r>
                        <a:rPr lang="en"/>
                        <a:t>21</a:t>
                      </a:r>
                      <a:endParaRPr/>
                    </a:p>
                  </a:txBody>
                  <a:tcPr marL="91425" marR="91425" marT="91425" marB="91425"/>
                </a:tc>
                <a:tc>
                  <a:txBody>
                    <a:bodyPr/>
                    <a:lstStyle/>
                    <a:p>
                      <a:pPr marL="0" lvl="0" indent="0" algn="l" rtl="0">
                        <a:spcBef>
                          <a:spcPts val="0"/>
                        </a:spcBef>
                        <a:spcAft>
                          <a:spcPts val="0"/>
                        </a:spcAft>
                        <a:buNone/>
                      </a:pPr>
                      <a:r>
                        <a:rPr lang="en"/>
                        <a:t>Rocio33</a:t>
                      </a:r>
                      <a:endParaRPr/>
                    </a:p>
                  </a:txBody>
                  <a:tcPr marL="91425" marR="91425" marT="91425" marB="91425"/>
                </a:tc>
                <a:tc>
                  <a:txBody>
                    <a:bodyPr/>
                    <a:lstStyle/>
                    <a:p>
                      <a:pPr marL="0" lvl="0" indent="0" algn="r" rtl="0">
                        <a:lnSpc>
                          <a:spcPct val="115000"/>
                        </a:lnSpc>
                        <a:spcBef>
                          <a:spcPts val="0"/>
                        </a:spcBef>
                        <a:spcAft>
                          <a:spcPts val="0"/>
                        </a:spcAft>
                        <a:buNone/>
                      </a:pPr>
                      <a:r>
                        <a:rPr lang="en"/>
                        <a:t>23-01-17 11:51</a:t>
                      </a:r>
                      <a:endParaRPr/>
                    </a:p>
                  </a:txBody>
                  <a:tcPr marL="91425" marR="91425" marT="91425" marB="91425"/>
                </a:tc>
                <a:extLst>
                  <a:ext uri="{0D108BD9-81ED-4DB2-BD59-A6C34878D82A}">
                    <a16:rowId xmlns:a16="http://schemas.microsoft.com/office/drawing/2014/main" val="10004"/>
                  </a:ext>
                </a:extLst>
              </a:tr>
              <a:tr h="299950">
                <a:tc>
                  <a:txBody>
                    <a:bodyPr/>
                    <a:lstStyle/>
                    <a:p>
                      <a:pPr marL="0" lvl="0" indent="0" algn="r" rtl="0">
                        <a:lnSpc>
                          <a:spcPct val="115000"/>
                        </a:lnSpc>
                        <a:spcBef>
                          <a:spcPts val="0"/>
                        </a:spcBef>
                        <a:spcAft>
                          <a:spcPts val="0"/>
                        </a:spcAft>
                        <a:buNone/>
                      </a:pPr>
                      <a:r>
                        <a:rPr lang="en"/>
                        <a:t>24</a:t>
                      </a:r>
                      <a:endParaRPr/>
                    </a:p>
                  </a:txBody>
                  <a:tcPr marL="91425" marR="91425" marT="91425" marB="91425"/>
                </a:tc>
                <a:tc>
                  <a:txBody>
                    <a:bodyPr/>
                    <a:lstStyle/>
                    <a:p>
                      <a:pPr marL="0" lvl="0" indent="0" algn="l" rtl="0">
                        <a:spcBef>
                          <a:spcPts val="0"/>
                        </a:spcBef>
                        <a:spcAft>
                          <a:spcPts val="0"/>
                        </a:spcAft>
                        <a:buNone/>
                      </a:pPr>
                      <a:r>
                        <a:rPr lang="en"/>
                        <a:t>Maxwell.Halvorson</a:t>
                      </a:r>
                      <a:endParaRPr/>
                    </a:p>
                  </a:txBody>
                  <a:tcPr marL="91425" marR="91425" marT="91425" marB="91425"/>
                </a:tc>
                <a:tc>
                  <a:txBody>
                    <a:bodyPr/>
                    <a:lstStyle/>
                    <a:p>
                      <a:pPr marL="0" lvl="0" indent="0" algn="r" rtl="0">
                        <a:lnSpc>
                          <a:spcPct val="115000"/>
                        </a:lnSpc>
                        <a:spcBef>
                          <a:spcPts val="0"/>
                        </a:spcBef>
                        <a:spcAft>
                          <a:spcPts val="0"/>
                        </a:spcAft>
                        <a:buNone/>
                      </a:pPr>
                      <a:r>
                        <a:rPr lang="en"/>
                        <a:t>18-04-17 2:32</a:t>
                      </a:r>
                      <a:endParaRPr/>
                    </a:p>
                  </a:txBody>
                  <a:tcPr marL="91425" marR="91425" marT="91425" marB="91425"/>
                </a:tc>
                <a:extLst>
                  <a:ext uri="{0D108BD9-81ED-4DB2-BD59-A6C34878D82A}">
                    <a16:rowId xmlns:a16="http://schemas.microsoft.com/office/drawing/2014/main" val="10005"/>
                  </a:ext>
                </a:extLst>
              </a:tr>
              <a:tr h="299950">
                <a:tc>
                  <a:txBody>
                    <a:bodyPr/>
                    <a:lstStyle/>
                    <a:p>
                      <a:pPr marL="0" lvl="0" indent="0" algn="r" rtl="0">
                        <a:lnSpc>
                          <a:spcPct val="115000"/>
                        </a:lnSpc>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Tierra.Trantow</a:t>
                      </a:r>
                      <a:endParaRPr/>
                    </a:p>
                  </a:txBody>
                  <a:tcPr marL="91425" marR="91425" marT="91425" marB="91425"/>
                </a:tc>
                <a:tc>
                  <a:txBody>
                    <a:bodyPr/>
                    <a:lstStyle/>
                    <a:p>
                      <a:pPr marL="0" lvl="0" indent="0" algn="r" rtl="0">
                        <a:lnSpc>
                          <a:spcPct val="115000"/>
                        </a:lnSpc>
                        <a:spcBef>
                          <a:spcPts val="0"/>
                        </a:spcBef>
                        <a:spcAft>
                          <a:spcPts val="0"/>
                        </a:spcAft>
                        <a:buNone/>
                      </a:pPr>
                      <a:r>
                        <a:rPr lang="en"/>
                        <a:t>03-10-16 12:49</a:t>
                      </a:r>
                      <a:endParaRPr/>
                    </a:p>
                  </a:txBody>
                  <a:tcPr marL="91425" marR="91425" marT="91425" marB="91425"/>
                </a:tc>
                <a:extLst>
                  <a:ext uri="{0D108BD9-81ED-4DB2-BD59-A6C34878D82A}">
                    <a16:rowId xmlns:a16="http://schemas.microsoft.com/office/drawing/2014/main" val="10006"/>
                  </a:ext>
                </a:extLst>
              </a:tr>
              <a:tr h="299950">
                <a:tc>
                  <a:txBody>
                    <a:bodyPr/>
                    <a:lstStyle/>
                    <a:p>
                      <a:pPr marL="0" lvl="0" indent="0" algn="r" rtl="0">
                        <a:lnSpc>
                          <a:spcPct val="115000"/>
                        </a:lnSpc>
                        <a:spcBef>
                          <a:spcPts val="0"/>
                        </a:spcBef>
                        <a:spcAft>
                          <a:spcPts val="0"/>
                        </a:spcAft>
                        <a:buNone/>
                      </a:pPr>
                      <a:r>
                        <a:rPr lang="en"/>
                        <a:t>34</a:t>
                      </a:r>
                      <a:endParaRPr/>
                    </a:p>
                  </a:txBody>
                  <a:tcPr marL="91425" marR="91425" marT="91425" marB="91425"/>
                </a:tc>
                <a:tc>
                  <a:txBody>
                    <a:bodyPr/>
                    <a:lstStyle/>
                    <a:p>
                      <a:pPr marL="0" lvl="0" indent="0" algn="l" rtl="0">
                        <a:spcBef>
                          <a:spcPts val="0"/>
                        </a:spcBef>
                        <a:spcAft>
                          <a:spcPts val="0"/>
                        </a:spcAft>
                        <a:buNone/>
                      </a:pPr>
                      <a:r>
                        <a:rPr lang="en"/>
                        <a:t>Pearl7</a:t>
                      </a:r>
                      <a:endParaRPr/>
                    </a:p>
                  </a:txBody>
                  <a:tcPr marL="91425" marR="91425" marT="91425" marB="91425"/>
                </a:tc>
                <a:tc>
                  <a:txBody>
                    <a:bodyPr/>
                    <a:lstStyle/>
                    <a:p>
                      <a:pPr marL="0" lvl="0" indent="0" algn="r" rtl="0">
                        <a:lnSpc>
                          <a:spcPct val="115000"/>
                        </a:lnSpc>
                        <a:spcBef>
                          <a:spcPts val="0"/>
                        </a:spcBef>
                        <a:spcAft>
                          <a:spcPts val="0"/>
                        </a:spcAft>
                        <a:buNone/>
                      </a:pPr>
                      <a:r>
                        <a:rPr lang="en"/>
                        <a:t>08-07-16 21:42</a:t>
                      </a:r>
                      <a:endParaRPr/>
                    </a:p>
                  </a:txBody>
                  <a:tcPr marL="91425" marR="91425" marT="91425" marB="91425"/>
                </a:tc>
                <a:extLst>
                  <a:ext uri="{0D108BD9-81ED-4DB2-BD59-A6C34878D82A}">
                    <a16:rowId xmlns:a16="http://schemas.microsoft.com/office/drawing/2014/main" val="10007"/>
                  </a:ext>
                </a:extLst>
              </a:tr>
              <a:tr h="299950">
                <a:tc>
                  <a:txBody>
                    <a:bodyPr/>
                    <a:lstStyle/>
                    <a:p>
                      <a:pPr marL="0" lvl="0" indent="0" algn="r" rtl="0">
                        <a:lnSpc>
                          <a:spcPct val="115000"/>
                        </a:lnSpc>
                        <a:spcBef>
                          <a:spcPts val="0"/>
                        </a:spcBef>
                        <a:spcAft>
                          <a:spcPts val="0"/>
                        </a:spcAft>
                        <a:buNone/>
                      </a:pPr>
                      <a:r>
                        <a:rPr lang="en"/>
                        <a:t>36</a:t>
                      </a:r>
                      <a:endParaRPr/>
                    </a:p>
                  </a:txBody>
                  <a:tcPr marL="91425" marR="91425" marT="91425" marB="91425"/>
                </a:tc>
                <a:tc>
                  <a:txBody>
                    <a:bodyPr/>
                    <a:lstStyle/>
                    <a:p>
                      <a:pPr marL="0" lvl="0" indent="0" algn="l" rtl="0">
                        <a:spcBef>
                          <a:spcPts val="0"/>
                        </a:spcBef>
                        <a:spcAft>
                          <a:spcPts val="0"/>
                        </a:spcAft>
                        <a:buNone/>
                      </a:pPr>
                      <a:r>
                        <a:rPr lang="en"/>
                        <a:t>Ollie_Ledner37</a:t>
                      </a:r>
                      <a:endParaRPr/>
                    </a:p>
                  </a:txBody>
                  <a:tcPr marL="91425" marR="91425" marT="91425" marB="91425"/>
                </a:tc>
                <a:tc>
                  <a:txBody>
                    <a:bodyPr/>
                    <a:lstStyle/>
                    <a:p>
                      <a:pPr marL="0" lvl="0" indent="0" algn="r" rtl="0">
                        <a:lnSpc>
                          <a:spcPct val="115000"/>
                        </a:lnSpc>
                        <a:spcBef>
                          <a:spcPts val="0"/>
                        </a:spcBef>
                        <a:spcAft>
                          <a:spcPts val="0"/>
                        </a:spcAft>
                        <a:buNone/>
                      </a:pPr>
                      <a:r>
                        <a:rPr lang="en"/>
                        <a:t>04-08-16 15:42</a:t>
                      </a:r>
                      <a:endParaRPr/>
                    </a:p>
                  </a:txBody>
                  <a:tcPr marL="91425" marR="91425" marT="91425" marB="91425"/>
                </a:tc>
                <a:extLst>
                  <a:ext uri="{0D108BD9-81ED-4DB2-BD59-A6C34878D82A}">
                    <a16:rowId xmlns:a16="http://schemas.microsoft.com/office/drawing/2014/main" val="10008"/>
                  </a:ext>
                </a:extLst>
              </a:tr>
              <a:tr h="299950">
                <a:tc>
                  <a:txBody>
                    <a:bodyPr/>
                    <a:lstStyle/>
                    <a:p>
                      <a:pPr marL="0" lvl="0" indent="0" algn="r" rtl="0">
                        <a:lnSpc>
                          <a:spcPct val="115000"/>
                        </a:lnSpc>
                        <a:spcBef>
                          <a:spcPts val="0"/>
                        </a:spcBef>
                        <a:spcAft>
                          <a:spcPts val="0"/>
                        </a:spcAft>
                        <a:buNone/>
                      </a:pPr>
                      <a:r>
                        <a:rPr lang="en"/>
                        <a:t>41</a:t>
                      </a:r>
                      <a:endParaRPr/>
                    </a:p>
                  </a:txBody>
                  <a:tcPr marL="91425" marR="91425" marT="91425" marB="91425"/>
                </a:tc>
                <a:tc>
                  <a:txBody>
                    <a:bodyPr/>
                    <a:lstStyle/>
                    <a:p>
                      <a:pPr marL="0" lvl="0" indent="0" algn="l" rtl="0">
                        <a:spcBef>
                          <a:spcPts val="0"/>
                        </a:spcBef>
                        <a:spcAft>
                          <a:spcPts val="0"/>
                        </a:spcAft>
                        <a:buNone/>
                      </a:pPr>
                      <a:r>
                        <a:rPr lang="en"/>
                        <a:t>Mckenna17</a:t>
                      </a:r>
                      <a:endParaRPr/>
                    </a:p>
                  </a:txBody>
                  <a:tcPr marL="91425" marR="91425" marT="91425" marB="91425"/>
                </a:tc>
                <a:tc>
                  <a:txBody>
                    <a:bodyPr/>
                    <a:lstStyle/>
                    <a:p>
                      <a:pPr marL="0" lvl="0" indent="0" algn="r" rtl="0">
                        <a:lnSpc>
                          <a:spcPct val="115000"/>
                        </a:lnSpc>
                        <a:spcBef>
                          <a:spcPts val="0"/>
                        </a:spcBef>
                        <a:spcAft>
                          <a:spcPts val="0"/>
                        </a:spcAft>
                        <a:buNone/>
                      </a:pPr>
                      <a:r>
                        <a:rPr lang="en"/>
                        <a:t>17-07-16 17:25</a:t>
                      </a:r>
                      <a:endParaRPr/>
                    </a:p>
                  </a:txBody>
                  <a:tcPr marL="91425" marR="91425" marT="91425" marB="91425"/>
                </a:tc>
                <a:extLst>
                  <a:ext uri="{0D108BD9-81ED-4DB2-BD59-A6C34878D82A}">
                    <a16:rowId xmlns:a16="http://schemas.microsoft.com/office/drawing/2014/main" val="10009"/>
                  </a:ext>
                </a:extLst>
              </a:tr>
              <a:tr h="299950">
                <a:tc>
                  <a:txBody>
                    <a:bodyPr/>
                    <a:lstStyle/>
                    <a:p>
                      <a:pPr marL="0" lvl="0" indent="0" algn="r" rtl="0">
                        <a:lnSpc>
                          <a:spcPct val="115000"/>
                        </a:lnSpc>
                        <a:spcBef>
                          <a:spcPts val="0"/>
                        </a:spcBef>
                        <a:spcAft>
                          <a:spcPts val="0"/>
                        </a:spcAft>
                        <a:buNone/>
                      </a:pPr>
                      <a:r>
                        <a:rPr lang="en"/>
                        <a:t>45</a:t>
                      </a:r>
                      <a:endParaRPr/>
                    </a:p>
                  </a:txBody>
                  <a:tcPr marL="91425" marR="91425" marT="91425" marB="91425"/>
                </a:tc>
                <a:tc>
                  <a:txBody>
                    <a:bodyPr/>
                    <a:lstStyle/>
                    <a:p>
                      <a:pPr marL="0" lvl="0" indent="0" algn="l" rtl="0">
                        <a:spcBef>
                          <a:spcPts val="0"/>
                        </a:spcBef>
                        <a:spcAft>
                          <a:spcPts val="0"/>
                        </a:spcAft>
                        <a:buNone/>
                      </a:pPr>
                      <a:r>
                        <a:rPr lang="en"/>
                        <a:t>David.Osinski47</a:t>
                      </a:r>
                      <a:endParaRPr/>
                    </a:p>
                  </a:txBody>
                  <a:tcPr marL="91425" marR="91425" marT="91425" marB="91425"/>
                </a:tc>
                <a:tc>
                  <a:txBody>
                    <a:bodyPr/>
                    <a:lstStyle/>
                    <a:p>
                      <a:pPr marL="0" lvl="0" indent="0" algn="r" rtl="0">
                        <a:lnSpc>
                          <a:spcPct val="115000"/>
                        </a:lnSpc>
                        <a:spcBef>
                          <a:spcPts val="0"/>
                        </a:spcBef>
                        <a:spcAft>
                          <a:spcPts val="0"/>
                        </a:spcAft>
                        <a:buNone/>
                      </a:pPr>
                      <a:r>
                        <a:rPr lang="en"/>
                        <a:t>05-02-17 21:23</a:t>
                      </a:r>
                      <a:endParaRPr/>
                    </a:p>
                  </a:txBody>
                  <a:tcPr marL="91425" marR="91425" marT="91425" marB="91425"/>
                </a:tc>
                <a:extLst>
                  <a:ext uri="{0D108BD9-81ED-4DB2-BD59-A6C34878D82A}">
                    <a16:rowId xmlns:a16="http://schemas.microsoft.com/office/drawing/2014/main" val="10010"/>
                  </a:ext>
                </a:extLst>
              </a:tr>
              <a:tr h="299950">
                <a:tc>
                  <a:txBody>
                    <a:bodyPr/>
                    <a:lstStyle/>
                    <a:p>
                      <a:pPr marL="0" lvl="0" indent="0" algn="r" rtl="0">
                        <a:lnSpc>
                          <a:spcPct val="115000"/>
                        </a:lnSpc>
                        <a:spcBef>
                          <a:spcPts val="0"/>
                        </a:spcBef>
                        <a:spcAft>
                          <a:spcPts val="0"/>
                        </a:spcAft>
                        <a:buNone/>
                      </a:pPr>
                      <a:r>
                        <a:rPr lang="en"/>
                        <a:t>49</a:t>
                      </a:r>
                      <a:endParaRPr/>
                    </a:p>
                  </a:txBody>
                  <a:tcPr marL="91425" marR="91425" marT="91425" marB="91425"/>
                </a:tc>
                <a:tc>
                  <a:txBody>
                    <a:bodyPr/>
                    <a:lstStyle/>
                    <a:p>
                      <a:pPr marL="0" lvl="0" indent="0" algn="l" rtl="0">
                        <a:spcBef>
                          <a:spcPts val="0"/>
                        </a:spcBef>
                        <a:spcAft>
                          <a:spcPts val="0"/>
                        </a:spcAft>
                        <a:buNone/>
                      </a:pPr>
                      <a:r>
                        <a:rPr lang="en"/>
                        <a:t>Morgan.Kassulke</a:t>
                      </a:r>
                      <a:endParaRPr/>
                    </a:p>
                  </a:txBody>
                  <a:tcPr marL="91425" marR="91425" marT="91425" marB="91425"/>
                </a:tc>
                <a:tc>
                  <a:txBody>
                    <a:bodyPr/>
                    <a:lstStyle/>
                    <a:p>
                      <a:pPr marL="0" lvl="0" indent="0" algn="r" rtl="0">
                        <a:lnSpc>
                          <a:spcPct val="115000"/>
                        </a:lnSpc>
                        <a:spcBef>
                          <a:spcPts val="0"/>
                        </a:spcBef>
                        <a:spcAft>
                          <a:spcPts val="0"/>
                        </a:spcAft>
                        <a:buNone/>
                      </a:pPr>
                      <a:r>
                        <a:rPr lang="en"/>
                        <a:t>30-10-16 12:42</a:t>
                      </a:r>
                      <a:endParaRPr/>
                    </a:p>
                  </a:txBody>
                  <a:tcPr marL="91425" marR="91425" marT="91425" marB="91425"/>
                </a:tc>
                <a:extLst>
                  <a:ext uri="{0D108BD9-81ED-4DB2-BD59-A6C34878D82A}">
                    <a16:rowId xmlns:a16="http://schemas.microsoft.com/office/drawing/2014/main" val="10011"/>
                  </a:ext>
                </a:extLst>
              </a:tr>
              <a:tr h="299950">
                <a:tc>
                  <a:txBody>
                    <a:bodyPr/>
                    <a:lstStyle/>
                    <a:p>
                      <a:pPr marL="0" lvl="0" indent="0" algn="r" rtl="0">
                        <a:lnSpc>
                          <a:spcPct val="115000"/>
                        </a:lnSpc>
                        <a:spcBef>
                          <a:spcPts val="0"/>
                        </a:spcBef>
                        <a:spcAft>
                          <a:spcPts val="0"/>
                        </a:spcAft>
                        <a:buNone/>
                      </a:pPr>
                      <a:r>
                        <a:rPr lang="en"/>
                        <a:t>53</a:t>
                      </a:r>
                      <a:endParaRPr/>
                    </a:p>
                  </a:txBody>
                  <a:tcPr marL="91425" marR="91425" marT="91425" marB="91425"/>
                </a:tc>
                <a:tc>
                  <a:txBody>
                    <a:bodyPr/>
                    <a:lstStyle/>
                    <a:p>
                      <a:pPr marL="0" lvl="0" indent="0" algn="l" rtl="0">
                        <a:spcBef>
                          <a:spcPts val="0"/>
                        </a:spcBef>
                        <a:spcAft>
                          <a:spcPts val="0"/>
                        </a:spcAft>
                        <a:buNone/>
                      </a:pPr>
                      <a:r>
                        <a:rPr lang="en"/>
                        <a:t>Linnea59</a:t>
                      </a:r>
                      <a:endParaRPr/>
                    </a:p>
                  </a:txBody>
                  <a:tcPr marL="91425" marR="91425" marT="91425" marB="91425"/>
                </a:tc>
                <a:tc>
                  <a:txBody>
                    <a:bodyPr/>
                    <a:lstStyle/>
                    <a:p>
                      <a:pPr marL="0" lvl="0" indent="0" algn="r" rtl="0">
                        <a:lnSpc>
                          <a:spcPct val="115000"/>
                        </a:lnSpc>
                        <a:spcBef>
                          <a:spcPts val="0"/>
                        </a:spcBef>
                        <a:spcAft>
                          <a:spcPts val="0"/>
                        </a:spcAft>
                        <a:buNone/>
                      </a:pPr>
                      <a:r>
                        <a:rPr lang="en"/>
                        <a:t>07-02-17 7:49</a:t>
                      </a:r>
                      <a:endParaRPr/>
                    </a:p>
                  </a:txBody>
                  <a:tcPr marL="91425" marR="91425" marT="91425" marB="91425"/>
                </a:tc>
                <a:extLst>
                  <a:ext uri="{0D108BD9-81ED-4DB2-BD59-A6C34878D82A}">
                    <a16:rowId xmlns:a16="http://schemas.microsoft.com/office/drawing/2014/main" val="10012"/>
                  </a:ext>
                </a:extLst>
              </a:tr>
              <a:tr h="299950">
                <a:tc>
                  <a:txBody>
                    <a:bodyPr/>
                    <a:lstStyle/>
                    <a:p>
                      <a:pPr marL="0" lvl="0" indent="0" algn="r" rtl="0">
                        <a:lnSpc>
                          <a:spcPct val="115000"/>
                        </a:lnSpc>
                        <a:spcBef>
                          <a:spcPts val="0"/>
                        </a:spcBef>
                        <a:spcAft>
                          <a:spcPts val="0"/>
                        </a:spcAft>
                        <a:buNone/>
                      </a:pPr>
                      <a:r>
                        <a:rPr lang="en"/>
                        <a:t>54</a:t>
                      </a:r>
                      <a:endParaRPr/>
                    </a:p>
                  </a:txBody>
                  <a:tcPr marL="91425" marR="91425" marT="91425" marB="91425"/>
                </a:tc>
                <a:tc>
                  <a:txBody>
                    <a:bodyPr/>
                    <a:lstStyle/>
                    <a:p>
                      <a:pPr marL="0" lvl="0" indent="0" algn="l" rtl="0">
                        <a:spcBef>
                          <a:spcPts val="0"/>
                        </a:spcBef>
                        <a:spcAft>
                          <a:spcPts val="0"/>
                        </a:spcAft>
                        <a:buNone/>
                      </a:pPr>
                      <a:r>
                        <a:rPr lang="en"/>
                        <a:t>Duane60</a:t>
                      </a:r>
                      <a:endParaRPr/>
                    </a:p>
                  </a:txBody>
                  <a:tcPr marL="91425" marR="91425" marT="91425" marB="91425"/>
                </a:tc>
                <a:tc>
                  <a:txBody>
                    <a:bodyPr/>
                    <a:lstStyle/>
                    <a:p>
                      <a:pPr marL="0" lvl="0" indent="0" algn="r" rtl="0">
                        <a:lnSpc>
                          <a:spcPct val="115000"/>
                        </a:lnSpc>
                        <a:spcBef>
                          <a:spcPts val="0"/>
                        </a:spcBef>
                        <a:spcAft>
                          <a:spcPts val="0"/>
                        </a:spcAft>
                        <a:buNone/>
                      </a:pPr>
                      <a:r>
                        <a:rPr lang="en"/>
                        <a:t>21-12-16 4:43</a:t>
                      </a:r>
                      <a:endParaRPr/>
                    </a:p>
                  </a:txBody>
                  <a:tcPr marL="91425" marR="91425" marT="91425" marB="91425"/>
                </a:tc>
                <a:extLst>
                  <a:ext uri="{0D108BD9-81ED-4DB2-BD59-A6C34878D82A}">
                    <a16:rowId xmlns:a16="http://schemas.microsoft.com/office/drawing/2014/main" val="10013"/>
                  </a:ext>
                </a:extLst>
              </a:tr>
              <a:tr h="299950">
                <a:tc>
                  <a:txBody>
                    <a:bodyPr/>
                    <a:lstStyle/>
                    <a:p>
                      <a:pPr marL="0" lvl="0" indent="0" algn="r" rtl="0">
                        <a:lnSpc>
                          <a:spcPct val="115000"/>
                        </a:lnSpc>
                        <a:spcBef>
                          <a:spcPts val="0"/>
                        </a:spcBef>
                        <a:spcAft>
                          <a:spcPts val="0"/>
                        </a:spcAft>
                        <a:buNone/>
                      </a:pPr>
                      <a:r>
                        <a:rPr lang="en"/>
                        <a:t>57</a:t>
                      </a:r>
                      <a:endParaRPr/>
                    </a:p>
                  </a:txBody>
                  <a:tcPr marL="91425" marR="91425" marT="91425" marB="91425"/>
                </a:tc>
                <a:tc>
                  <a:txBody>
                    <a:bodyPr/>
                    <a:lstStyle/>
                    <a:p>
                      <a:pPr marL="0" lvl="0" indent="0" algn="l" rtl="0">
                        <a:spcBef>
                          <a:spcPts val="0"/>
                        </a:spcBef>
                        <a:spcAft>
                          <a:spcPts val="0"/>
                        </a:spcAft>
                        <a:buNone/>
                      </a:pPr>
                      <a:r>
                        <a:rPr lang="en"/>
                        <a:t>Julien_Schmidt</a:t>
                      </a:r>
                      <a:endParaRPr/>
                    </a:p>
                  </a:txBody>
                  <a:tcPr marL="91425" marR="91425" marT="91425" marB="91425"/>
                </a:tc>
                <a:tc>
                  <a:txBody>
                    <a:bodyPr/>
                    <a:lstStyle/>
                    <a:p>
                      <a:pPr marL="0" lvl="0" indent="0" algn="r" rtl="0">
                        <a:lnSpc>
                          <a:spcPct val="115000"/>
                        </a:lnSpc>
                        <a:spcBef>
                          <a:spcPts val="0"/>
                        </a:spcBef>
                        <a:spcAft>
                          <a:spcPts val="0"/>
                        </a:spcAft>
                        <a:buNone/>
                      </a:pPr>
                      <a:r>
                        <a:rPr lang="en"/>
                        <a:t>02-02-17 23:12</a:t>
                      </a:r>
                      <a:endParaRPr/>
                    </a:p>
                  </a:txBody>
                  <a:tcPr marL="91425" marR="91425" marT="91425" marB="91425"/>
                </a:tc>
                <a:extLst>
                  <a:ext uri="{0D108BD9-81ED-4DB2-BD59-A6C34878D82A}">
                    <a16:rowId xmlns:a16="http://schemas.microsoft.com/office/drawing/2014/main" val="10014"/>
                  </a:ext>
                </a:extLst>
              </a:tr>
              <a:tr h="299950">
                <a:tc>
                  <a:txBody>
                    <a:bodyPr/>
                    <a:lstStyle/>
                    <a:p>
                      <a:pPr marL="0" lvl="0" indent="0" algn="r" rtl="0">
                        <a:lnSpc>
                          <a:spcPct val="115000"/>
                        </a:lnSpc>
                        <a:spcBef>
                          <a:spcPts val="0"/>
                        </a:spcBef>
                        <a:spcAft>
                          <a:spcPts val="0"/>
                        </a:spcAft>
                        <a:buNone/>
                      </a:pPr>
                      <a:r>
                        <a:rPr lang="en"/>
                        <a:t>66</a:t>
                      </a:r>
                      <a:endParaRPr/>
                    </a:p>
                  </a:txBody>
                  <a:tcPr marL="91425" marR="91425" marT="91425" marB="91425"/>
                </a:tc>
                <a:tc>
                  <a:txBody>
                    <a:bodyPr/>
                    <a:lstStyle/>
                    <a:p>
                      <a:pPr marL="0" lvl="0" indent="0" algn="l" rtl="0">
                        <a:spcBef>
                          <a:spcPts val="0"/>
                        </a:spcBef>
                        <a:spcAft>
                          <a:spcPts val="0"/>
                        </a:spcAft>
                        <a:buNone/>
                      </a:pPr>
                      <a:r>
                        <a:rPr lang="en"/>
                        <a:t>Mike.Auer39</a:t>
                      </a:r>
                      <a:endParaRPr/>
                    </a:p>
                  </a:txBody>
                  <a:tcPr marL="91425" marR="91425" marT="91425" marB="91425"/>
                </a:tc>
                <a:tc>
                  <a:txBody>
                    <a:bodyPr/>
                    <a:lstStyle/>
                    <a:p>
                      <a:pPr marL="0" lvl="0" indent="0" algn="r" rtl="0">
                        <a:lnSpc>
                          <a:spcPct val="115000"/>
                        </a:lnSpc>
                        <a:spcBef>
                          <a:spcPts val="0"/>
                        </a:spcBef>
                        <a:spcAft>
                          <a:spcPts val="0"/>
                        </a:spcAft>
                        <a:buNone/>
                      </a:pPr>
                      <a:r>
                        <a:rPr lang="en"/>
                        <a:t>01-07-16 17:36</a:t>
                      </a:r>
                      <a:endParaRPr/>
                    </a:p>
                  </a:txBody>
                  <a:tcPr marL="91425" marR="91425" marT="91425" marB="91425"/>
                </a:tc>
                <a:extLst>
                  <a:ext uri="{0D108BD9-81ED-4DB2-BD59-A6C34878D82A}">
                    <a16:rowId xmlns:a16="http://schemas.microsoft.com/office/drawing/2014/main" val="10015"/>
                  </a:ext>
                </a:extLst>
              </a:tr>
              <a:tr h="299950">
                <a:tc>
                  <a:txBody>
                    <a:bodyPr/>
                    <a:lstStyle/>
                    <a:p>
                      <a:pPr marL="0" lvl="0" indent="0" algn="r" rtl="0">
                        <a:lnSpc>
                          <a:spcPct val="115000"/>
                        </a:lnSpc>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Franco_Keebler64</a:t>
                      </a:r>
                      <a:endParaRPr/>
                    </a:p>
                  </a:txBody>
                  <a:tcPr marL="91425" marR="91425" marT="91425" marB="91425"/>
                </a:tc>
                <a:tc>
                  <a:txBody>
                    <a:bodyPr/>
                    <a:lstStyle/>
                    <a:p>
                      <a:pPr marL="0" lvl="0" indent="0" algn="r" rtl="0">
                        <a:lnSpc>
                          <a:spcPct val="115000"/>
                        </a:lnSpc>
                        <a:spcBef>
                          <a:spcPts val="0"/>
                        </a:spcBef>
                        <a:spcAft>
                          <a:spcPts val="0"/>
                        </a:spcAft>
                        <a:buNone/>
                      </a:pPr>
                      <a:r>
                        <a:rPr lang="en"/>
                        <a:t>13-11-16 20:09</a:t>
                      </a:r>
                      <a:endParaRPr/>
                    </a:p>
                  </a:txBody>
                  <a:tcPr marL="91425" marR="91425" marT="91425" marB="91425"/>
                </a:tc>
                <a:extLst>
                  <a:ext uri="{0D108BD9-81ED-4DB2-BD59-A6C34878D82A}">
                    <a16:rowId xmlns:a16="http://schemas.microsoft.com/office/drawing/2014/main" val="10016"/>
                  </a:ext>
                </a:extLst>
              </a:tr>
              <a:tr h="299950">
                <a:tc>
                  <a:txBody>
                    <a:bodyPr/>
                    <a:lstStyle/>
                    <a:p>
                      <a:pPr marL="0" lvl="0" indent="0" algn="r" rtl="0">
                        <a:lnSpc>
                          <a:spcPct val="115000"/>
                        </a:lnSpc>
                        <a:spcBef>
                          <a:spcPts val="0"/>
                        </a:spcBef>
                        <a:spcAft>
                          <a:spcPts val="0"/>
                        </a:spcAft>
                        <a:buNone/>
                      </a:pPr>
                      <a:r>
                        <a:rPr lang="en"/>
                        <a:t>71</a:t>
                      </a:r>
                      <a:endParaRPr/>
                    </a:p>
                  </a:txBody>
                  <a:tcPr marL="91425" marR="91425" marT="91425" marB="91425"/>
                </a:tc>
                <a:tc>
                  <a:txBody>
                    <a:bodyPr/>
                    <a:lstStyle/>
                    <a:p>
                      <a:pPr marL="0" lvl="0" indent="0" algn="l" rtl="0">
                        <a:spcBef>
                          <a:spcPts val="0"/>
                        </a:spcBef>
                        <a:spcAft>
                          <a:spcPts val="0"/>
                        </a:spcAft>
                        <a:buNone/>
                      </a:pPr>
                      <a:r>
                        <a:rPr lang="en"/>
                        <a:t>Nia_Haag</a:t>
                      </a:r>
                      <a:endParaRPr/>
                    </a:p>
                  </a:txBody>
                  <a:tcPr marL="91425" marR="91425" marT="91425" marB="91425"/>
                </a:tc>
                <a:tc>
                  <a:txBody>
                    <a:bodyPr/>
                    <a:lstStyle/>
                    <a:p>
                      <a:pPr marL="0" lvl="0" indent="0" algn="r" rtl="0">
                        <a:lnSpc>
                          <a:spcPct val="115000"/>
                        </a:lnSpc>
                        <a:spcBef>
                          <a:spcPts val="0"/>
                        </a:spcBef>
                        <a:spcAft>
                          <a:spcPts val="0"/>
                        </a:spcAft>
                        <a:buNone/>
                      </a:pPr>
                      <a:r>
                        <a:rPr lang="en"/>
                        <a:t>14-05-16 15:38</a:t>
                      </a:r>
                      <a:endParaRPr/>
                    </a:p>
                  </a:txBody>
                  <a:tcPr marL="91425" marR="91425" marT="91425" marB="91425"/>
                </a:tc>
                <a:extLst>
                  <a:ext uri="{0D108BD9-81ED-4DB2-BD59-A6C34878D82A}">
                    <a16:rowId xmlns:a16="http://schemas.microsoft.com/office/drawing/2014/main" val="10017"/>
                  </a:ext>
                </a:extLst>
              </a:tr>
              <a:tr h="299950">
                <a:tc>
                  <a:txBody>
                    <a:bodyPr/>
                    <a:lstStyle/>
                    <a:p>
                      <a:pPr marL="0" lvl="0" indent="0" algn="r" rtl="0">
                        <a:lnSpc>
                          <a:spcPct val="115000"/>
                        </a:lnSpc>
                        <a:spcBef>
                          <a:spcPts val="0"/>
                        </a:spcBef>
                        <a:spcAft>
                          <a:spcPts val="0"/>
                        </a:spcAft>
                        <a:buNone/>
                      </a:pPr>
                      <a:r>
                        <a:rPr lang="en"/>
                        <a:t>74</a:t>
                      </a:r>
                      <a:endParaRPr/>
                    </a:p>
                  </a:txBody>
                  <a:tcPr marL="91425" marR="91425" marT="91425" marB="91425"/>
                </a:tc>
                <a:tc>
                  <a:txBody>
                    <a:bodyPr/>
                    <a:lstStyle/>
                    <a:p>
                      <a:pPr marL="0" lvl="0" indent="0" algn="l" rtl="0">
                        <a:spcBef>
                          <a:spcPts val="0"/>
                        </a:spcBef>
                        <a:spcAft>
                          <a:spcPts val="0"/>
                        </a:spcAft>
                        <a:buNone/>
                      </a:pPr>
                      <a:r>
                        <a:rPr lang="en"/>
                        <a:t>Hulda.Macejkovic</a:t>
                      </a:r>
                      <a:endParaRPr/>
                    </a:p>
                  </a:txBody>
                  <a:tcPr marL="91425" marR="91425" marT="91425" marB="91425"/>
                </a:tc>
                <a:tc>
                  <a:txBody>
                    <a:bodyPr/>
                    <a:lstStyle/>
                    <a:p>
                      <a:pPr marL="0" lvl="0" indent="0" algn="r" rtl="0">
                        <a:lnSpc>
                          <a:spcPct val="115000"/>
                        </a:lnSpc>
                        <a:spcBef>
                          <a:spcPts val="0"/>
                        </a:spcBef>
                        <a:spcAft>
                          <a:spcPts val="0"/>
                        </a:spcAft>
                        <a:buNone/>
                      </a:pPr>
                      <a:r>
                        <a:rPr lang="en"/>
                        <a:t>25-01-17 17:17</a:t>
                      </a:r>
                      <a:endParaRPr/>
                    </a:p>
                  </a:txBody>
                  <a:tcPr marL="91425" marR="91425" marT="91425" marB="91425"/>
                </a:tc>
                <a:extLst>
                  <a:ext uri="{0D108BD9-81ED-4DB2-BD59-A6C34878D82A}">
                    <a16:rowId xmlns:a16="http://schemas.microsoft.com/office/drawing/2014/main" val="10018"/>
                  </a:ext>
                </a:extLst>
              </a:tr>
              <a:tr h="299950">
                <a:tc>
                  <a:txBody>
                    <a:bodyPr/>
                    <a:lstStyle/>
                    <a:p>
                      <a:pPr marL="0" lvl="0" indent="0" algn="r" rtl="0">
                        <a:lnSpc>
                          <a:spcPct val="115000"/>
                        </a:lnSpc>
                        <a:spcBef>
                          <a:spcPts val="0"/>
                        </a:spcBef>
                        <a:spcAft>
                          <a:spcPts val="0"/>
                        </a:spcAft>
                        <a:buNone/>
                      </a:pPr>
                      <a:r>
                        <a:rPr lang="en"/>
                        <a:t>75</a:t>
                      </a:r>
                      <a:endParaRPr/>
                    </a:p>
                  </a:txBody>
                  <a:tcPr marL="91425" marR="91425" marT="91425" marB="91425"/>
                </a:tc>
                <a:tc>
                  <a:txBody>
                    <a:bodyPr/>
                    <a:lstStyle/>
                    <a:p>
                      <a:pPr marL="0" lvl="0" indent="0" algn="l" rtl="0">
                        <a:spcBef>
                          <a:spcPts val="0"/>
                        </a:spcBef>
                        <a:spcAft>
                          <a:spcPts val="0"/>
                        </a:spcAft>
                        <a:buNone/>
                      </a:pPr>
                      <a:r>
                        <a:rPr lang="en"/>
                        <a:t>Leslie67</a:t>
                      </a:r>
                      <a:endParaRPr/>
                    </a:p>
                  </a:txBody>
                  <a:tcPr marL="91425" marR="91425" marT="91425" marB="91425"/>
                </a:tc>
                <a:tc>
                  <a:txBody>
                    <a:bodyPr/>
                    <a:lstStyle/>
                    <a:p>
                      <a:pPr marL="0" lvl="0" indent="0" algn="r" rtl="0">
                        <a:lnSpc>
                          <a:spcPct val="115000"/>
                        </a:lnSpc>
                        <a:spcBef>
                          <a:spcPts val="0"/>
                        </a:spcBef>
                        <a:spcAft>
                          <a:spcPts val="0"/>
                        </a:spcAft>
                        <a:buNone/>
                      </a:pPr>
                      <a:r>
                        <a:rPr lang="en"/>
                        <a:t>21-09-16 5:14</a:t>
                      </a:r>
                      <a:endParaRPr/>
                    </a:p>
                  </a:txBody>
                  <a:tcPr marL="91425" marR="91425" marT="91425" marB="91425"/>
                </a:tc>
                <a:extLst>
                  <a:ext uri="{0D108BD9-81ED-4DB2-BD59-A6C34878D82A}">
                    <a16:rowId xmlns:a16="http://schemas.microsoft.com/office/drawing/2014/main" val="10019"/>
                  </a:ext>
                </a:extLst>
              </a:tr>
              <a:tr h="299950">
                <a:tc>
                  <a:txBody>
                    <a:bodyPr/>
                    <a:lstStyle/>
                    <a:p>
                      <a:pPr marL="0" lvl="0" indent="0" algn="r" rtl="0">
                        <a:lnSpc>
                          <a:spcPct val="115000"/>
                        </a:lnSpc>
                        <a:spcBef>
                          <a:spcPts val="0"/>
                        </a:spcBef>
                        <a:spcAft>
                          <a:spcPts val="0"/>
                        </a:spcAft>
                        <a:buNone/>
                      </a:pPr>
                      <a:r>
                        <a:rPr lang="en"/>
                        <a:t>76</a:t>
                      </a:r>
                      <a:endParaRPr/>
                    </a:p>
                  </a:txBody>
                  <a:tcPr marL="91425" marR="91425" marT="91425" marB="91425"/>
                </a:tc>
                <a:tc>
                  <a:txBody>
                    <a:bodyPr/>
                    <a:lstStyle/>
                    <a:p>
                      <a:pPr marL="0" lvl="0" indent="0" algn="l" rtl="0">
                        <a:spcBef>
                          <a:spcPts val="0"/>
                        </a:spcBef>
                        <a:spcAft>
                          <a:spcPts val="0"/>
                        </a:spcAft>
                        <a:buNone/>
                      </a:pPr>
                      <a:r>
                        <a:rPr lang="en"/>
                        <a:t>Janelle.Nikolaus81</a:t>
                      </a:r>
                      <a:endParaRPr/>
                    </a:p>
                  </a:txBody>
                  <a:tcPr marL="91425" marR="91425" marT="91425" marB="91425"/>
                </a:tc>
                <a:tc>
                  <a:txBody>
                    <a:bodyPr/>
                    <a:lstStyle/>
                    <a:p>
                      <a:pPr marL="0" lvl="0" indent="0" algn="r" rtl="0">
                        <a:lnSpc>
                          <a:spcPct val="115000"/>
                        </a:lnSpc>
                        <a:spcBef>
                          <a:spcPts val="0"/>
                        </a:spcBef>
                        <a:spcAft>
                          <a:spcPts val="0"/>
                        </a:spcAft>
                        <a:buNone/>
                      </a:pPr>
                      <a:r>
                        <a:rPr lang="en"/>
                        <a:t>21-07-16 9:26</a:t>
                      </a:r>
                      <a:endParaRPr/>
                    </a:p>
                  </a:txBody>
                  <a:tcPr marL="91425" marR="91425" marT="91425" marB="91425"/>
                </a:tc>
                <a:extLst>
                  <a:ext uri="{0D108BD9-81ED-4DB2-BD59-A6C34878D82A}">
                    <a16:rowId xmlns:a16="http://schemas.microsoft.com/office/drawing/2014/main" val="10020"/>
                  </a:ext>
                </a:extLst>
              </a:tr>
              <a:tr h="299950">
                <a:tc>
                  <a:txBody>
                    <a:bodyPr/>
                    <a:lstStyle/>
                    <a:p>
                      <a:pPr marL="0" lvl="0" indent="0" algn="r" rtl="0">
                        <a:lnSpc>
                          <a:spcPct val="115000"/>
                        </a:lnSpc>
                        <a:spcBef>
                          <a:spcPts val="0"/>
                        </a:spcBef>
                        <a:spcAft>
                          <a:spcPts val="0"/>
                        </a:spcAft>
                        <a:buNone/>
                      </a:pPr>
                      <a:r>
                        <a:rPr lang="en"/>
                        <a:t>80</a:t>
                      </a:r>
                      <a:endParaRPr/>
                    </a:p>
                  </a:txBody>
                  <a:tcPr marL="91425" marR="91425" marT="91425" marB="91425"/>
                </a:tc>
                <a:tc>
                  <a:txBody>
                    <a:bodyPr/>
                    <a:lstStyle/>
                    <a:p>
                      <a:pPr marL="0" lvl="0" indent="0" algn="l" rtl="0">
                        <a:spcBef>
                          <a:spcPts val="0"/>
                        </a:spcBef>
                        <a:spcAft>
                          <a:spcPts val="0"/>
                        </a:spcAft>
                        <a:buNone/>
                      </a:pPr>
                      <a:r>
                        <a:rPr lang="en"/>
                        <a:t>Darby_Herzog</a:t>
                      </a:r>
                      <a:endParaRPr/>
                    </a:p>
                  </a:txBody>
                  <a:tcPr marL="91425" marR="91425" marT="91425" marB="91425"/>
                </a:tc>
                <a:tc>
                  <a:txBody>
                    <a:bodyPr/>
                    <a:lstStyle/>
                    <a:p>
                      <a:pPr marL="0" lvl="0" indent="0" algn="r" rtl="0">
                        <a:lnSpc>
                          <a:spcPct val="115000"/>
                        </a:lnSpc>
                        <a:spcBef>
                          <a:spcPts val="0"/>
                        </a:spcBef>
                        <a:spcAft>
                          <a:spcPts val="0"/>
                        </a:spcAft>
                        <a:buNone/>
                      </a:pPr>
                      <a:r>
                        <a:rPr lang="en"/>
                        <a:t>06-05-16 0:14</a:t>
                      </a:r>
                      <a:endParaRPr/>
                    </a:p>
                  </a:txBody>
                  <a:tcPr marL="91425" marR="91425" marT="91425" marB="91425"/>
                </a:tc>
                <a:extLst>
                  <a:ext uri="{0D108BD9-81ED-4DB2-BD59-A6C34878D82A}">
                    <a16:rowId xmlns:a16="http://schemas.microsoft.com/office/drawing/2014/main" val="10021"/>
                  </a:ext>
                </a:extLst>
              </a:tr>
              <a:tr h="299950">
                <a:tc>
                  <a:txBody>
                    <a:bodyPr/>
                    <a:lstStyle/>
                    <a:p>
                      <a:pPr marL="0" lvl="0" indent="0" algn="r" rtl="0">
                        <a:lnSpc>
                          <a:spcPct val="115000"/>
                        </a:lnSpc>
                        <a:spcBef>
                          <a:spcPts val="0"/>
                        </a:spcBef>
                        <a:spcAft>
                          <a:spcPts val="0"/>
                        </a:spcAft>
                        <a:buNone/>
                      </a:pPr>
                      <a:r>
                        <a:rPr lang="en"/>
                        <a:t>81</a:t>
                      </a:r>
                      <a:endParaRPr/>
                    </a:p>
                  </a:txBody>
                  <a:tcPr marL="91425" marR="91425" marT="91425" marB="91425"/>
                </a:tc>
                <a:tc>
                  <a:txBody>
                    <a:bodyPr/>
                    <a:lstStyle/>
                    <a:p>
                      <a:pPr marL="0" lvl="0" indent="0" algn="l" rtl="0">
                        <a:spcBef>
                          <a:spcPts val="0"/>
                        </a:spcBef>
                        <a:spcAft>
                          <a:spcPts val="0"/>
                        </a:spcAft>
                        <a:buNone/>
                      </a:pPr>
                      <a:r>
                        <a:rPr lang="en"/>
                        <a:t>Esther.Zulauf61</a:t>
                      </a:r>
                      <a:endParaRPr/>
                    </a:p>
                  </a:txBody>
                  <a:tcPr marL="91425" marR="91425" marT="91425" marB="91425"/>
                </a:tc>
                <a:tc>
                  <a:txBody>
                    <a:bodyPr/>
                    <a:lstStyle/>
                    <a:p>
                      <a:pPr marL="0" lvl="0" indent="0" algn="r" rtl="0">
                        <a:lnSpc>
                          <a:spcPct val="115000"/>
                        </a:lnSpc>
                        <a:spcBef>
                          <a:spcPts val="0"/>
                        </a:spcBef>
                        <a:spcAft>
                          <a:spcPts val="0"/>
                        </a:spcAft>
                        <a:buNone/>
                      </a:pPr>
                      <a:r>
                        <a:rPr lang="en"/>
                        <a:t>14-01-17 17:02</a:t>
                      </a:r>
                      <a:endParaRPr/>
                    </a:p>
                  </a:txBody>
                  <a:tcPr marL="91425" marR="91425" marT="91425" marB="91425"/>
                </a:tc>
                <a:extLst>
                  <a:ext uri="{0D108BD9-81ED-4DB2-BD59-A6C34878D82A}">
                    <a16:rowId xmlns:a16="http://schemas.microsoft.com/office/drawing/2014/main" val="10022"/>
                  </a:ext>
                </a:extLst>
              </a:tr>
              <a:tr h="299950">
                <a:tc>
                  <a:txBody>
                    <a:bodyPr/>
                    <a:lstStyle/>
                    <a:p>
                      <a:pPr marL="0" lvl="0" indent="0" algn="r" rtl="0">
                        <a:lnSpc>
                          <a:spcPct val="115000"/>
                        </a:lnSpc>
                        <a:spcBef>
                          <a:spcPts val="0"/>
                        </a:spcBef>
                        <a:spcAft>
                          <a:spcPts val="0"/>
                        </a:spcAft>
                        <a:buNone/>
                      </a:pPr>
                      <a:r>
                        <a:rPr lang="en"/>
                        <a:t>83</a:t>
                      </a:r>
                      <a:endParaRPr/>
                    </a:p>
                  </a:txBody>
                  <a:tcPr marL="91425" marR="91425" marT="91425" marB="91425"/>
                </a:tc>
                <a:tc>
                  <a:txBody>
                    <a:bodyPr/>
                    <a:lstStyle/>
                    <a:p>
                      <a:pPr marL="0" lvl="0" indent="0" algn="l" rtl="0">
                        <a:spcBef>
                          <a:spcPts val="0"/>
                        </a:spcBef>
                        <a:spcAft>
                          <a:spcPts val="0"/>
                        </a:spcAft>
                        <a:buNone/>
                      </a:pPr>
                      <a:r>
                        <a:rPr lang="en"/>
                        <a:t>Bartholome.Bernhard</a:t>
                      </a:r>
                      <a:endParaRPr/>
                    </a:p>
                  </a:txBody>
                  <a:tcPr marL="91425" marR="91425" marT="91425" marB="91425"/>
                </a:tc>
                <a:tc>
                  <a:txBody>
                    <a:bodyPr/>
                    <a:lstStyle/>
                    <a:p>
                      <a:pPr marL="0" lvl="0" indent="0" algn="r" rtl="0">
                        <a:lnSpc>
                          <a:spcPct val="115000"/>
                        </a:lnSpc>
                        <a:spcBef>
                          <a:spcPts val="0"/>
                        </a:spcBef>
                        <a:spcAft>
                          <a:spcPts val="0"/>
                        </a:spcAft>
                        <a:buNone/>
                      </a:pPr>
                      <a:r>
                        <a:rPr lang="en"/>
                        <a:t>06-11-16 2:31</a:t>
                      </a:r>
                      <a:endParaRPr/>
                    </a:p>
                  </a:txBody>
                  <a:tcPr marL="91425" marR="91425" marT="91425" marB="91425"/>
                </a:tc>
                <a:extLst>
                  <a:ext uri="{0D108BD9-81ED-4DB2-BD59-A6C34878D82A}">
                    <a16:rowId xmlns:a16="http://schemas.microsoft.com/office/drawing/2014/main" val="10023"/>
                  </a:ext>
                </a:extLst>
              </a:tr>
              <a:tr h="299950">
                <a:tc>
                  <a:txBody>
                    <a:bodyPr/>
                    <a:lstStyle/>
                    <a:p>
                      <a:pPr marL="0" lvl="0" indent="0" algn="r" rtl="0">
                        <a:lnSpc>
                          <a:spcPct val="115000"/>
                        </a:lnSpc>
                        <a:spcBef>
                          <a:spcPts val="0"/>
                        </a:spcBef>
                        <a:spcAft>
                          <a:spcPts val="0"/>
                        </a:spcAft>
                        <a:buNone/>
                      </a:pPr>
                      <a:r>
                        <a:rPr lang="en"/>
                        <a:t>89</a:t>
                      </a:r>
                      <a:endParaRPr/>
                    </a:p>
                  </a:txBody>
                  <a:tcPr marL="91425" marR="91425" marT="91425" marB="91425"/>
                </a:tc>
                <a:tc>
                  <a:txBody>
                    <a:bodyPr/>
                    <a:lstStyle/>
                    <a:p>
                      <a:pPr marL="0" lvl="0" indent="0" algn="l" rtl="0">
                        <a:spcBef>
                          <a:spcPts val="0"/>
                        </a:spcBef>
                        <a:spcAft>
                          <a:spcPts val="0"/>
                        </a:spcAft>
                        <a:buNone/>
                      </a:pPr>
                      <a:r>
                        <a:rPr lang="en"/>
                        <a:t>Jessyca_West</a:t>
                      </a:r>
                      <a:endParaRPr/>
                    </a:p>
                  </a:txBody>
                  <a:tcPr marL="91425" marR="91425" marT="91425" marB="91425"/>
                </a:tc>
                <a:tc>
                  <a:txBody>
                    <a:bodyPr/>
                    <a:lstStyle/>
                    <a:p>
                      <a:pPr marL="0" lvl="0" indent="0" algn="r" rtl="0">
                        <a:lnSpc>
                          <a:spcPct val="115000"/>
                        </a:lnSpc>
                        <a:spcBef>
                          <a:spcPts val="0"/>
                        </a:spcBef>
                        <a:spcAft>
                          <a:spcPts val="0"/>
                        </a:spcAft>
                        <a:buNone/>
                      </a:pPr>
                      <a:r>
                        <a:rPr lang="en"/>
                        <a:t>14-09-16 23:47</a:t>
                      </a:r>
                      <a:endParaRPr/>
                    </a:p>
                  </a:txBody>
                  <a:tcPr marL="91425" marR="91425" marT="91425" marB="91425"/>
                </a:tc>
                <a:extLst>
                  <a:ext uri="{0D108BD9-81ED-4DB2-BD59-A6C34878D82A}">
                    <a16:rowId xmlns:a16="http://schemas.microsoft.com/office/drawing/2014/main" val="10024"/>
                  </a:ext>
                </a:extLst>
              </a:tr>
              <a:tr h="299950">
                <a:tc>
                  <a:txBody>
                    <a:bodyPr/>
                    <a:lstStyle/>
                    <a:p>
                      <a:pPr marL="0" lvl="0" indent="0" algn="r" rtl="0">
                        <a:lnSpc>
                          <a:spcPct val="115000"/>
                        </a:lnSpc>
                        <a:spcBef>
                          <a:spcPts val="0"/>
                        </a:spcBef>
                        <a:spcAft>
                          <a:spcPts val="0"/>
                        </a:spcAft>
                        <a:buNone/>
                      </a:pPr>
                      <a:r>
                        <a:rPr lang="en"/>
                        <a:t>90</a:t>
                      </a:r>
                      <a:endParaRPr/>
                    </a:p>
                  </a:txBody>
                  <a:tcPr marL="91425" marR="91425" marT="91425" marB="91425"/>
                </a:tc>
                <a:tc>
                  <a:txBody>
                    <a:bodyPr/>
                    <a:lstStyle/>
                    <a:p>
                      <a:pPr marL="0" lvl="0" indent="0" algn="l" rtl="0">
                        <a:spcBef>
                          <a:spcPts val="0"/>
                        </a:spcBef>
                        <a:spcAft>
                          <a:spcPts val="0"/>
                        </a:spcAft>
                        <a:buNone/>
                      </a:pPr>
                      <a:r>
                        <a:rPr lang="en"/>
                        <a:t>Esmeralda.Mraz57</a:t>
                      </a:r>
                      <a:endParaRPr/>
                    </a:p>
                  </a:txBody>
                  <a:tcPr marL="91425" marR="91425" marT="91425" marB="91425"/>
                </a:tc>
                <a:tc>
                  <a:txBody>
                    <a:bodyPr/>
                    <a:lstStyle/>
                    <a:p>
                      <a:pPr marL="0" lvl="0" indent="0" algn="r" rtl="0">
                        <a:lnSpc>
                          <a:spcPct val="115000"/>
                        </a:lnSpc>
                        <a:spcBef>
                          <a:spcPts val="0"/>
                        </a:spcBef>
                        <a:spcAft>
                          <a:spcPts val="0"/>
                        </a:spcAft>
                        <a:buNone/>
                      </a:pPr>
                      <a:r>
                        <a:rPr lang="en"/>
                        <a:t>03-03-17 11:52</a:t>
                      </a:r>
                      <a:endParaRPr/>
                    </a:p>
                  </a:txBody>
                  <a:tcPr marL="91425" marR="91425" marT="91425" marB="91425"/>
                </a:tc>
                <a:extLst>
                  <a:ext uri="{0D108BD9-81ED-4DB2-BD59-A6C34878D82A}">
                    <a16:rowId xmlns:a16="http://schemas.microsoft.com/office/drawing/2014/main" val="10025"/>
                  </a:ext>
                </a:extLst>
              </a:tr>
              <a:tr h="299950">
                <a:tc>
                  <a:txBody>
                    <a:bodyPr/>
                    <a:lstStyle/>
                    <a:p>
                      <a:pPr marL="0" lvl="0" indent="0" algn="r" rtl="0">
                        <a:lnSpc>
                          <a:spcPct val="115000"/>
                        </a:lnSpc>
                        <a:spcBef>
                          <a:spcPts val="0"/>
                        </a:spcBef>
                        <a:spcAft>
                          <a:spcPts val="0"/>
                        </a:spcAft>
                        <a:buNone/>
                      </a:pPr>
                      <a:r>
                        <a:rPr lang="en"/>
                        <a:t>91</a:t>
                      </a:r>
                      <a:endParaRPr/>
                    </a:p>
                  </a:txBody>
                  <a:tcPr marL="91425" marR="91425" marT="91425" marB="91425"/>
                </a:tc>
                <a:tc>
                  <a:txBody>
                    <a:bodyPr/>
                    <a:lstStyle/>
                    <a:p>
                      <a:pPr marL="0" lvl="0" indent="0" algn="l" rtl="0">
                        <a:spcBef>
                          <a:spcPts val="0"/>
                        </a:spcBef>
                        <a:spcAft>
                          <a:spcPts val="0"/>
                        </a:spcAft>
                        <a:buNone/>
                      </a:pPr>
                      <a:r>
                        <a:rPr lang="en"/>
                        <a:t>Bethany20</a:t>
                      </a:r>
                      <a:endParaRPr/>
                    </a:p>
                  </a:txBody>
                  <a:tcPr marL="91425" marR="91425" marT="91425" marB="91425"/>
                </a:tc>
                <a:tc>
                  <a:txBody>
                    <a:bodyPr/>
                    <a:lstStyle/>
                    <a:p>
                      <a:pPr marL="0" lvl="0" indent="0" algn="r" rtl="0">
                        <a:lnSpc>
                          <a:spcPct val="115000"/>
                        </a:lnSpc>
                        <a:spcBef>
                          <a:spcPts val="0"/>
                        </a:spcBef>
                        <a:spcAft>
                          <a:spcPts val="0"/>
                        </a:spcAft>
                        <a:buNone/>
                      </a:pPr>
                      <a:r>
                        <a:rPr lang="en"/>
                        <a:t>03-06-16 23:31</a:t>
                      </a:r>
                      <a:endParaRPr/>
                    </a:p>
                  </a:txBody>
                  <a:tcPr marL="91425" marR="91425" marT="91425" marB="91425"/>
                </a:tc>
                <a:extLst>
                  <a:ext uri="{0D108BD9-81ED-4DB2-BD59-A6C34878D82A}">
                    <a16:rowId xmlns:a16="http://schemas.microsoft.com/office/drawing/2014/main" val="10026"/>
                  </a:ext>
                </a:extLst>
              </a:tr>
            </a:tbl>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 name="Google Shape;3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cxnSp>
        <p:nvCxnSpPr>
          <p:cNvPr id="41" name="Google Shape;41;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2" name="Google Shape;42;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3" name="Google Shape;43;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4" name="Google Shape;4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cxnSp>
        <p:nvCxnSpPr>
          <p:cNvPr id="46" name="Google Shape;46;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7" name="Google Shape;47;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8" name="Google Shape;48;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2" name="Google Shape;52;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3" name="Google Shape;53;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5" name="Google Shape;55;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cxnSp>
        <p:nvCxnSpPr>
          <p:cNvPr id="57" name="Google Shape;57;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8" name="Google Shape;58;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9" name="Google Shape;59;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0" name="Google Shape;60;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C1BF9F">
            <a:alpha val="85098"/>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Sales%20Analytics.ppt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30" y="1955681"/>
            <a:ext cx="8296800" cy="1574328"/>
          </a:xfrm>
        </p:spPr>
        <p:txBody>
          <a:bodyPr/>
          <a:lstStyle/>
          <a:p>
            <a:r>
              <a:rPr lang="en-US" sz="2800" dirty="0" smtClean="0"/>
              <a:t>Data Analyst </a:t>
            </a:r>
            <a:r>
              <a:rPr lang="en-US" dirty="0" smtClean="0"/>
              <a:t/>
            </a:r>
            <a:br>
              <a:rPr lang="en-US" dirty="0" smtClean="0"/>
            </a:br>
            <a:r>
              <a:rPr lang="en-US" sz="5400" dirty="0" smtClean="0"/>
              <a:t>Portfolio</a:t>
            </a:r>
            <a:r>
              <a:rPr lang="en-US" sz="5400" dirty="0"/>
              <a:t/>
            </a:r>
            <a:br>
              <a:rPr lang="en-US" sz="5400" dirty="0"/>
            </a:br>
            <a:r>
              <a:rPr lang="en-US" sz="2400" dirty="0" err="1" smtClean="0"/>
              <a:t>Menas</a:t>
            </a:r>
            <a:r>
              <a:rPr lang="en-US" sz="2400" dirty="0" smtClean="0"/>
              <a:t> </a:t>
            </a:r>
            <a:r>
              <a:rPr lang="en-US" sz="2400" dirty="0" err="1" smtClean="0"/>
              <a:t>AlMasri</a:t>
            </a:r>
            <a:endParaRPr lang="en-US" sz="2400" dirty="0"/>
          </a:p>
        </p:txBody>
      </p:sp>
    </p:spTree>
    <p:extLst>
      <p:ext uri="{BB962C8B-B14F-4D97-AF65-F5344CB8AC3E}">
        <p14:creationId xmlns:p14="http://schemas.microsoft.com/office/powerpoint/2010/main" val="3706179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423600" y="1029750"/>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
            </a:r>
            <a:br>
              <a:rPr lang="en" dirty="0" smtClean="0"/>
            </a:br>
            <a:r>
              <a:rPr lang="en" dirty="0"/>
              <a:t/>
            </a:r>
            <a:br>
              <a:rPr lang="en" dirty="0"/>
            </a:br>
            <a:r>
              <a:rPr lang="en" dirty="0" smtClean="0"/>
              <a:t>Sales &amp; </a:t>
            </a:r>
            <a:br>
              <a:rPr lang="en" dirty="0" smtClean="0"/>
            </a:br>
            <a:r>
              <a:rPr lang="en" dirty="0" smtClean="0"/>
              <a:t>Customers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body" idx="2"/>
          </p:nvPr>
        </p:nvSpPr>
        <p:spPr>
          <a:xfrm>
            <a:off x="4784651" y="196701"/>
            <a:ext cx="4178596" cy="4662377"/>
          </a:xfrm>
          <a:prstGeom prst="rect">
            <a:avLst/>
          </a:prstGeom>
          <a:solidFill>
            <a:srgbClr val="C1BF9F"/>
          </a:solidFill>
          <a:ln>
            <a:noFill/>
          </a:ln>
        </p:spPr>
        <p:txBody>
          <a:bodyPr spcFirstLastPara="1" wrap="square" lIns="91425" tIns="91425" rIns="91425" bIns="91425" anchor="ctr" anchorCtr="0">
            <a:noAutofit/>
          </a:bodyPr>
          <a:lstStyle/>
          <a:p>
            <a:pPr marL="0" indent="0">
              <a:spcBef>
                <a:spcPts val="1200"/>
              </a:spcBef>
              <a:buClr>
                <a:schemeClr val="dk2"/>
              </a:buClr>
              <a:buSzPts val="1100"/>
              <a:buNone/>
            </a:pPr>
            <a:r>
              <a:rPr lang="en-US" sz="1050" dirty="0">
                <a:sym typeface="Arial"/>
              </a:rPr>
              <a:t># What is the total revenue by month in 2020 ?</a:t>
            </a:r>
          </a:p>
          <a:p>
            <a:pPr marL="0" indent="0">
              <a:spcBef>
                <a:spcPts val="1200"/>
              </a:spcBef>
              <a:buClr>
                <a:schemeClr val="dk2"/>
              </a:buClr>
              <a:buSzPts val="1100"/>
              <a:buNone/>
            </a:pPr>
            <a:r>
              <a:rPr lang="en-US" sz="1050" dirty="0">
                <a:sym typeface="Arial"/>
              </a:rPr>
              <a:t>SELECT     month,    SUM(Revenue) AS total_revenue</a:t>
            </a:r>
          </a:p>
          <a:p>
            <a:pPr marL="0" indent="0">
              <a:spcBef>
                <a:spcPts val="1200"/>
              </a:spcBef>
              <a:buClr>
                <a:schemeClr val="dk2"/>
              </a:buClr>
              <a:buSzPts val="1100"/>
              <a:buNone/>
            </a:pPr>
            <a:r>
              <a:rPr lang="en-US" sz="1050" dirty="0">
                <a:sym typeface="Arial"/>
              </a:rPr>
              <a:t>from sales</a:t>
            </a:r>
          </a:p>
          <a:p>
            <a:pPr marL="0" indent="0">
              <a:spcBef>
                <a:spcPts val="1200"/>
              </a:spcBef>
              <a:buClr>
                <a:schemeClr val="dk2"/>
              </a:buClr>
              <a:buSzPts val="1100"/>
              <a:buNone/>
            </a:pPr>
            <a:r>
              <a:rPr lang="en-US" sz="1050" dirty="0">
                <a:sym typeface="Arial"/>
              </a:rPr>
              <a:t>Where year = '2020‘</a:t>
            </a:r>
          </a:p>
          <a:p>
            <a:pPr marL="0" indent="0">
              <a:spcBef>
                <a:spcPts val="1200"/>
              </a:spcBef>
              <a:buClr>
                <a:schemeClr val="dk2"/>
              </a:buClr>
              <a:buSzPts val="1100"/>
              <a:buNone/>
            </a:pPr>
            <a:r>
              <a:rPr lang="en-US" sz="1050" dirty="0">
                <a:sym typeface="Arial"/>
              </a:rPr>
              <a:t>group by     month</a:t>
            </a:r>
          </a:p>
          <a:p>
            <a:pPr marL="0" indent="0">
              <a:spcBef>
                <a:spcPts val="1200"/>
              </a:spcBef>
              <a:buClr>
                <a:schemeClr val="dk2"/>
              </a:buClr>
              <a:buSzPts val="1100"/>
              <a:buNone/>
            </a:pPr>
            <a:r>
              <a:rPr lang="en-US" sz="1050" dirty="0">
                <a:sym typeface="Arial"/>
              </a:rPr>
              <a:t>order by    total_revenue DESC</a:t>
            </a:r>
            <a:r>
              <a:rPr lang="en-US" sz="1050" dirty="0" smtClean="0">
                <a:sym typeface="Arial"/>
              </a:rPr>
              <a:t>;	</a:t>
            </a:r>
          </a:p>
          <a:p>
            <a:pPr marL="0" indent="0">
              <a:spcBef>
                <a:spcPts val="1200"/>
              </a:spcBef>
              <a:buClr>
                <a:schemeClr val="dk2"/>
              </a:buClr>
              <a:buSzPts val="1100"/>
              <a:buNone/>
            </a:pPr>
            <a:endParaRPr lang="en-US" sz="1050" dirty="0"/>
          </a:p>
        </p:txBody>
      </p:sp>
      <p:sp>
        <p:nvSpPr>
          <p:cNvPr id="105" name="Google Shape;105;p18"/>
          <p:cNvSpPr txBox="1">
            <a:spLocks noGrp="1"/>
          </p:cNvSpPr>
          <p:nvPr>
            <p:ph type="title"/>
          </p:nvPr>
        </p:nvSpPr>
        <p:spPr>
          <a:xfrm>
            <a:off x="295035" y="2328235"/>
            <a:ext cx="4045200" cy="859790"/>
          </a:xfrm>
          <a:prstGeom prst="rect">
            <a:avLst/>
          </a:prstGeom>
        </p:spPr>
        <p:txBody>
          <a:bodyPr spcFirstLastPara="1" wrap="square" lIns="91425" tIns="91425" rIns="91425" bIns="91425" anchor="ctr" anchorCtr="0">
            <a:noAutofit/>
          </a:bodyPr>
          <a:lstStyle/>
          <a:p>
            <a:pPr lvl="0" algn="l"/>
            <a:r>
              <a:rPr lang="en" sz="2400" dirty="0"/>
              <a:t>2. </a:t>
            </a:r>
            <a:r>
              <a:rPr lang="en-US" sz="2400" dirty="0"/>
              <a:t>Total Revenue by Month in 2020</a:t>
            </a:r>
            <a:r>
              <a:rPr lang="en" sz="2400" dirty="0" smtClean="0"/>
              <a:t>: </a:t>
            </a:r>
            <a:endParaRPr sz="2400" dirty="0" smtClean="0"/>
          </a:p>
          <a:p>
            <a:pPr algn="l"/>
            <a:r>
              <a:rPr lang="en" sz="2000" b="0" dirty="0" smtClean="0">
                <a:solidFill>
                  <a:schemeClr val="accent2"/>
                </a:solidFill>
              </a:rPr>
              <a:t>By </a:t>
            </a:r>
            <a:r>
              <a:rPr lang="en-US" sz="2000" b="0" dirty="0" smtClean="0">
                <a:solidFill>
                  <a:schemeClr val="accent2"/>
                </a:solidFill>
              </a:rPr>
              <a:t>Understanding and Analyzing </a:t>
            </a:r>
            <a:r>
              <a:rPr lang="en-US" sz="2000" b="0" dirty="0">
                <a:solidFill>
                  <a:schemeClr val="accent2"/>
                </a:solidFill>
              </a:rPr>
              <a:t>monthly revenue </a:t>
            </a:r>
            <a:r>
              <a:rPr lang="en-US" sz="2000" b="0" dirty="0" smtClean="0">
                <a:solidFill>
                  <a:schemeClr val="accent2"/>
                </a:solidFill>
              </a:rPr>
              <a:t>to identify </a:t>
            </a:r>
            <a:r>
              <a:rPr lang="en-US" sz="2000" b="0" dirty="0">
                <a:solidFill>
                  <a:schemeClr val="accent2"/>
                </a:solidFill>
              </a:rPr>
              <a:t>the most profitable month helps in:</a:t>
            </a:r>
            <a:br>
              <a:rPr lang="en-US" sz="2000" b="0" dirty="0">
                <a:solidFill>
                  <a:schemeClr val="accent2"/>
                </a:solidFill>
              </a:rPr>
            </a:br>
            <a:r>
              <a:rPr lang="en-US" sz="2000" b="0" dirty="0">
                <a:solidFill>
                  <a:schemeClr val="accent2"/>
                </a:solidFill>
              </a:rPr>
              <a:t>Targeted </a:t>
            </a:r>
            <a:r>
              <a:rPr lang="en-US" sz="2000" b="0" dirty="0" smtClean="0">
                <a:solidFill>
                  <a:schemeClr val="accent2"/>
                </a:solidFill>
              </a:rPr>
              <a:t>Marketing with </a:t>
            </a:r>
            <a:r>
              <a:rPr lang="en-US" sz="2000" b="0" dirty="0">
                <a:solidFill>
                  <a:schemeClr val="accent2"/>
                </a:solidFill>
              </a:rPr>
              <a:t>Focus marketing efforts during peak revenue months</a:t>
            </a:r>
            <a:br>
              <a:rPr lang="en-US" sz="2000" b="0" dirty="0">
                <a:solidFill>
                  <a:schemeClr val="accent2"/>
                </a:solidFill>
              </a:rPr>
            </a:br>
            <a:r>
              <a:rPr lang="en" sz="2000" b="0" dirty="0" smtClean="0">
                <a:solidFill>
                  <a:schemeClr val="accent2"/>
                </a:solidFill>
              </a:rPr>
              <a:t>.</a:t>
            </a:r>
            <a:endParaRPr sz="2000" b="0" dirty="0" smtClean="0">
              <a:solidFill>
                <a:schemeClr val="accent2"/>
              </a:solidFill>
            </a:endParaRPr>
          </a:p>
          <a:p>
            <a:pPr marL="0" lvl="0" indent="0" algn="ctr" rtl="0">
              <a:spcBef>
                <a:spcPts val="0"/>
              </a:spcBef>
              <a:spcAft>
                <a:spcPts val="0"/>
              </a:spcAft>
              <a:buNone/>
            </a:pPr>
            <a:endParaRPr b="0" dirty="0"/>
          </a:p>
        </p:txBody>
      </p:sp>
      <p:graphicFrame>
        <p:nvGraphicFramePr>
          <p:cNvPr id="2" name="Table 1"/>
          <p:cNvGraphicFramePr>
            <a:graphicFrameLocks noGrp="1"/>
          </p:cNvGraphicFramePr>
          <p:nvPr>
            <p:extLst>
              <p:ext uri="{D42A27DB-BD31-4B8C-83A1-F6EECF244321}">
                <p14:modId xmlns:p14="http://schemas.microsoft.com/office/powerpoint/2010/main" val="190069627"/>
              </p:ext>
            </p:extLst>
          </p:nvPr>
        </p:nvGraphicFramePr>
        <p:xfrm>
          <a:off x="4887986" y="3492499"/>
          <a:ext cx="1985963" cy="945040"/>
        </p:xfrm>
        <a:graphic>
          <a:graphicData uri="http://schemas.openxmlformats.org/drawingml/2006/table">
            <a:tbl>
              <a:tblPr/>
              <a:tblGrid>
                <a:gridCol w="733279">
                  <a:extLst>
                    <a:ext uri="{9D8B030D-6E8A-4147-A177-3AD203B41FA5}">
                      <a16:colId xmlns:a16="http://schemas.microsoft.com/office/drawing/2014/main" val="1770661293"/>
                    </a:ext>
                  </a:extLst>
                </a:gridCol>
                <a:gridCol w="1252684">
                  <a:extLst>
                    <a:ext uri="{9D8B030D-6E8A-4147-A177-3AD203B41FA5}">
                      <a16:colId xmlns:a16="http://schemas.microsoft.com/office/drawing/2014/main" val="1377906505"/>
                    </a:ext>
                  </a:extLst>
                </a:gridCol>
              </a:tblGrid>
              <a:tr h="236260">
                <a:tc>
                  <a:txBody>
                    <a:bodyPr/>
                    <a:lstStyle/>
                    <a:p>
                      <a:pPr algn="ctr" fontAlgn="b"/>
                      <a:r>
                        <a:rPr lang="en-US" sz="1200" b="0" i="0" u="none" strike="noStrike" dirty="0" smtClean="0">
                          <a:solidFill>
                            <a:srgbClr val="000000"/>
                          </a:solidFill>
                          <a:effectLst/>
                          <a:latin typeface="Calibri" panose="020F0502020204030204" pitchFamily="34" charset="0"/>
                        </a:rPr>
                        <a:t>Month</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smtClean="0">
                          <a:solidFill>
                            <a:srgbClr val="000000"/>
                          </a:solidFill>
                          <a:effectLst/>
                          <a:latin typeface="Calibri" panose="020F0502020204030204" pitchFamily="34" charset="0"/>
                        </a:rPr>
                        <a:t>Total_revenue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0403380"/>
                  </a:ext>
                </a:extLst>
              </a:tr>
              <a:tr h="236260">
                <a:tc>
                  <a:txBody>
                    <a:bodyPr/>
                    <a:lstStyle/>
                    <a:p>
                      <a:pPr algn="ctr" fontAlgn="b"/>
                      <a:r>
                        <a:rPr lang="en-US" sz="1200" b="0" i="0" u="none" strike="noStrike" dirty="0">
                          <a:solidFill>
                            <a:srgbClr val="000000"/>
                          </a:solidFill>
                          <a:effectLst/>
                          <a:latin typeface="Calibri" panose="020F0502020204030204" pitchFamily="34" charset="0"/>
                        </a:rPr>
                        <a:t>Oct-20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4473976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268195"/>
                  </a:ext>
                </a:extLst>
              </a:tr>
              <a:tr h="236260">
                <a:tc>
                  <a:txBody>
                    <a:bodyPr/>
                    <a:lstStyle/>
                    <a:p>
                      <a:pPr algn="ctr" fontAlgn="b"/>
                      <a:r>
                        <a:rPr lang="en-US" sz="1200" b="0" i="0" u="none" strike="noStrike" dirty="0">
                          <a:solidFill>
                            <a:srgbClr val="000000"/>
                          </a:solidFill>
                          <a:effectLst/>
                          <a:latin typeface="Calibri" panose="020F0502020204030204" pitchFamily="34" charset="0"/>
                        </a:rPr>
                        <a:t>Dec-20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4403004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874519"/>
                  </a:ext>
                </a:extLst>
              </a:tr>
              <a:tr h="236260">
                <a:tc>
                  <a:txBody>
                    <a:bodyPr/>
                    <a:lstStyle/>
                    <a:p>
                      <a:pPr algn="ctr" fontAlgn="b"/>
                      <a:r>
                        <a:rPr lang="en-US" sz="1200" b="0" i="0" u="none" strike="noStrike">
                          <a:solidFill>
                            <a:srgbClr val="000000"/>
                          </a:solidFill>
                          <a:effectLst/>
                          <a:latin typeface="Calibri" panose="020F0502020204030204" pitchFamily="34" charset="0"/>
                        </a:rPr>
                        <a:t>Nov-20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1861785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297720"/>
                  </a:ext>
                </a:extLst>
              </a:tr>
            </a:tbl>
          </a:graphicData>
        </a:graphic>
      </p:graphicFrame>
    </p:spTree>
    <p:extLst>
      <p:ext uri="{BB962C8B-B14F-4D97-AF65-F5344CB8AC3E}">
        <p14:creationId xmlns:p14="http://schemas.microsoft.com/office/powerpoint/2010/main" val="1018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body" idx="2"/>
          </p:nvPr>
        </p:nvSpPr>
        <p:spPr>
          <a:xfrm>
            <a:off x="4743350" y="1792775"/>
            <a:ext cx="38370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lang="en-US" sz="1500" dirty="0" smtClean="0"/>
          </a:p>
          <a:p>
            <a:pPr marL="0" lvl="0" indent="0" algn="l" rtl="0">
              <a:lnSpc>
                <a:spcPct val="100000"/>
              </a:lnSpc>
              <a:spcBef>
                <a:spcPts val="0"/>
              </a:spcBef>
              <a:spcAft>
                <a:spcPts val="0"/>
              </a:spcAft>
              <a:buNone/>
            </a:pPr>
            <a:endParaRPr lang="en-US" sz="1500" dirty="0"/>
          </a:p>
          <a:p>
            <a:pPr marL="0" lvl="0" indent="0" algn="l" rtl="0">
              <a:lnSpc>
                <a:spcPct val="100000"/>
              </a:lnSpc>
              <a:spcBef>
                <a:spcPts val="0"/>
              </a:spcBef>
              <a:spcAft>
                <a:spcPts val="0"/>
              </a:spcAft>
              <a:buNone/>
            </a:pPr>
            <a:r>
              <a:rPr lang="en-US" sz="1500" dirty="0" smtClean="0"/>
              <a:t>West Rutland </a:t>
            </a:r>
            <a:r>
              <a:rPr lang="en-US" sz="1500" dirty="0" smtClean="0"/>
              <a:t>who has the most sales</a:t>
            </a:r>
            <a:endParaRPr sz="1500" dirty="0"/>
          </a:p>
        </p:txBody>
      </p:sp>
      <p:sp>
        <p:nvSpPr>
          <p:cNvPr id="139" name="Google Shape;139;p23"/>
          <p:cNvSpPr txBox="1">
            <a:spLocks noGrp="1"/>
          </p:cNvSpPr>
          <p:nvPr>
            <p:ph type="title"/>
          </p:nvPr>
        </p:nvSpPr>
        <p:spPr>
          <a:xfrm>
            <a:off x="114900" y="1912650"/>
            <a:ext cx="44571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1.Most profitable city: </a:t>
            </a:r>
            <a:endParaRPr dirty="0"/>
          </a:p>
          <a:p>
            <a:pPr marL="0" lvl="0" indent="0" algn="l" rtl="0">
              <a:spcBef>
                <a:spcPts val="0"/>
              </a:spcBef>
              <a:spcAft>
                <a:spcPts val="0"/>
              </a:spcAft>
              <a:buNone/>
            </a:pPr>
            <a:r>
              <a:rPr lang="en" sz="2900" b="0" dirty="0">
                <a:solidFill>
                  <a:schemeClr val="accent2"/>
                </a:solidFill>
              </a:rPr>
              <a:t>Provide </a:t>
            </a:r>
            <a:r>
              <a:rPr lang="en" sz="2900" b="0" dirty="0" smtClean="0">
                <a:solidFill>
                  <a:schemeClr val="accent2"/>
                </a:solidFill>
              </a:rPr>
              <a:t>the name of the city that do has most of the sales to help new products lauch</a:t>
            </a:r>
            <a:r>
              <a:rPr lang="en" sz="2900" b="0" dirty="0">
                <a:solidFill>
                  <a:schemeClr val="accent2"/>
                </a:solidFill>
              </a:rPr>
              <a:t> </a:t>
            </a:r>
            <a:r>
              <a:rPr lang="en" sz="2900" b="0" dirty="0" smtClean="0">
                <a:solidFill>
                  <a:schemeClr val="accent2"/>
                </a:solidFill>
              </a:rPr>
              <a:t>within these cities</a:t>
            </a:r>
            <a:endParaRPr b="0" dirty="0"/>
          </a:p>
        </p:txBody>
      </p:sp>
      <p:sp>
        <p:nvSpPr>
          <p:cNvPr id="140" name="Google Shape;140;p23"/>
          <p:cNvSpPr txBox="1"/>
          <p:nvPr/>
        </p:nvSpPr>
        <p:spPr>
          <a:xfrm>
            <a:off x="4572000" y="189929"/>
            <a:ext cx="4509300" cy="2446793"/>
          </a:xfrm>
          <a:prstGeom prst="rect">
            <a:avLst/>
          </a:prstGeom>
          <a:noFill/>
          <a:ln>
            <a:noFill/>
          </a:ln>
        </p:spPr>
        <p:txBody>
          <a:bodyPr spcFirstLastPara="1" wrap="square" lIns="91425" tIns="91425" rIns="91425" bIns="91425" anchor="t" anchorCtr="0">
            <a:spAutoFit/>
          </a:bodyPr>
          <a:lstStyle/>
          <a:p>
            <a:pPr marL="228600">
              <a:spcBef>
                <a:spcPts val="1200"/>
              </a:spcBef>
              <a:buClr>
                <a:schemeClr val="dk2"/>
              </a:buClr>
              <a:buSzPts val="1100"/>
            </a:pPr>
            <a:r>
              <a:rPr lang="en-US" sz="1100" dirty="0">
                <a:highlight>
                  <a:schemeClr val="lt1"/>
                </a:highlight>
                <a:latin typeface="Lato"/>
                <a:ea typeface="Lato"/>
                <a:cs typeface="Lato"/>
                <a:sym typeface="Lato"/>
              </a:rPr>
              <a:t># </a:t>
            </a:r>
            <a:r>
              <a:rPr lang="en-US" sz="1100" dirty="0">
                <a:solidFill>
                  <a:srgbClr val="4472C4"/>
                </a:solidFill>
                <a:highlight>
                  <a:srgbClr val="FFFFFF"/>
                </a:highlight>
                <a:sym typeface="Lato"/>
              </a:rPr>
              <a:t>Which city has the most sales</a:t>
            </a:r>
            <a:r>
              <a:rPr lang="en-US" sz="1100" dirty="0">
                <a:solidFill>
                  <a:srgbClr val="4472C4"/>
                </a:solidFill>
                <a:highlight>
                  <a:srgbClr val="FFFFFF"/>
                </a:highlight>
                <a:sym typeface="Lato"/>
              </a:rPr>
              <a:t>?</a:t>
            </a:r>
          </a:p>
          <a:p>
            <a:pPr marL="228600">
              <a:spcBef>
                <a:spcPts val="1200"/>
              </a:spcBef>
              <a:buClr>
                <a:schemeClr val="dk2"/>
              </a:buClr>
              <a:buSzPts val="1100"/>
            </a:pPr>
            <a:endParaRPr lang="en-US" sz="1100" dirty="0">
              <a:solidFill>
                <a:srgbClr val="4472C4"/>
              </a:solidFill>
              <a:highlight>
                <a:srgbClr val="FFFFFF"/>
              </a:highlight>
              <a:sym typeface="Lato"/>
            </a:endParaRPr>
          </a:p>
          <a:p>
            <a:pPr marL="228600">
              <a:spcBef>
                <a:spcPts val="1200"/>
              </a:spcBef>
              <a:buClr>
                <a:schemeClr val="dk2"/>
              </a:buClr>
              <a:buSzPts val="1100"/>
            </a:pPr>
            <a:r>
              <a:rPr lang="en-US" sz="1100" dirty="0">
                <a:solidFill>
                  <a:srgbClr val="4472C4"/>
                </a:solidFill>
                <a:highlight>
                  <a:srgbClr val="FFFFFF"/>
                </a:highlight>
                <a:sym typeface="Lato"/>
              </a:rPr>
              <a:t>SELECT </a:t>
            </a:r>
            <a:r>
              <a:rPr lang="en-US" sz="1100" dirty="0">
                <a:solidFill>
                  <a:srgbClr val="4472C4"/>
                </a:solidFill>
                <a:highlight>
                  <a:srgbClr val="FFFFFF"/>
                </a:highlight>
                <a:sym typeface="Lato"/>
              </a:rPr>
              <a:t>	SUM(Revenue) As </a:t>
            </a:r>
            <a:r>
              <a:rPr lang="en-US" sz="1100" dirty="0" err="1">
                <a:solidFill>
                  <a:srgbClr val="4472C4"/>
                </a:solidFill>
                <a:highlight>
                  <a:srgbClr val="FFFFFF"/>
                </a:highlight>
                <a:sym typeface="Lato"/>
              </a:rPr>
              <a:t>Total_sales</a:t>
            </a:r>
            <a:r>
              <a:rPr lang="en-US" sz="1100" dirty="0">
                <a:solidFill>
                  <a:srgbClr val="4472C4"/>
                </a:solidFill>
                <a:highlight>
                  <a:srgbClr val="FFFFFF"/>
                </a:highlight>
                <a:sym typeface="Lato"/>
              </a:rPr>
              <a:t>,    </a:t>
            </a:r>
            <a:r>
              <a:rPr lang="en-US" sz="1100" dirty="0">
                <a:solidFill>
                  <a:srgbClr val="4472C4"/>
                </a:solidFill>
                <a:highlight>
                  <a:srgbClr val="FFFFFF"/>
                </a:highlight>
                <a:sym typeface="Lato"/>
              </a:rPr>
              <a:t>City</a:t>
            </a:r>
          </a:p>
          <a:p>
            <a:pPr marL="228600">
              <a:spcBef>
                <a:spcPts val="1200"/>
              </a:spcBef>
              <a:buClr>
                <a:schemeClr val="dk2"/>
              </a:buClr>
              <a:buSzPts val="1100"/>
            </a:pPr>
            <a:r>
              <a:rPr lang="en-US" sz="1100" dirty="0">
                <a:solidFill>
                  <a:srgbClr val="4472C4"/>
                </a:solidFill>
                <a:highlight>
                  <a:srgbClr val="FFFFFF"/>
                </a:highlight>
                <a:sym typeface="Lato"/>
              </a:rPr>
              <a:t>from sales</a:t>
            </a:r>
          </a:p>
          <a:p>
            <a:pPr marL="228600">
              <a:spcBef>
                <a:spcPts val="1200"/>
              </a:spcBef>
              <a:buClr>
                <a:schemeClr val="dk2"/>
              </a:buClr>
              <a:buSzPts val="1100"/>
            </a:pPr>
            <a:r>
              <a:rPr lang="en-US" sz="1100" dirty="0">
                <a:solidFill>
                  <a:srgbClr val="4472C4"/>
                </a:solidFill>
                <a:highlight>
                  <a:srgbClr val="FFFFFF"/>
                </a:highlight>
                <a:sym typeface="Lato"/>
              </a:rPr>
              <a:t>group </a:t>
            </a:r>
            <a:r>
              <a:rPr lang="en-US" sz="1100" dirty="0">
                <a:solidFill>
                  <a:srgbClr val="4472C4"/>
                </a:solidFill>
                <a:highlight>
                  <a:srgbClr val="FFFFFF"/>
                </a:highlight>
                <a:sym typeface="Lato"/>
              </a:rPr>
              <a:t>by    </a:t>
            </a:r>
            <a:r>
              <a:rPr lang="en-US" sz="1100" dirty="0">
                <a:solidFill>
                  <a:srgbClr val="4472C4"/>
                </a:solidFill>
                <a:highlight>
                  <a:srgbClr val="FFFFFF"/>
                </a:highlight>
                <a:sym typeface="Lato"/>
              </a:rPr>
              <a:t>City</a:t>
            </a:r>
          </a:p>
          <a:p>
            <a:pPr marL="228600">
              <a:spcBef>
                <a:spcPts val="1200"/>
              </a:spcBef>
              <a:buClr>
                <a:schemeClr val="dk2"/>
              </a:buClr>
              <a:buSzPts val="1100"/>
            </a:pPr>
            <a:r>
              <a:rPr lang="en-US" sz="1100" dirty="0">
                <a:solidFill>
                  <a:srgbClr val="4472C4"/>
                </a:solidFill>
                <a:highlight>
                  <a:srgbClr val="FFFFFF"/>
                </a:highlight>
                <a:sym typeface="Lato"/>
              </a:rPr>
              <a:t>order </a:t>
            </a:r>
            <a:r>
              <a:rPr lang="en-US" sz="1100" dirty="0">
                <a:solidFill>
                  <a:srgbClr val="4472C4"/>
                </a:solidFill>
                <a:highlight>
                  <a:srgbClr val="FFFFFF"/>
                </a:highlight>
                <a:sym typeface="Lato"/>
              </a:rPr>
              <a:t>by    </a:t>
            </a:r>
            <a:r>
              <a:rPr lang="en-US" sz="1100" dirty="0" err="1">
                <a:solidFill>
                  <a:srgbClr val="4472C4"/>
                </a:solidFill>
                <a:highlight>
                  <a:srgbClr val="FFFFFF"/>
                </a:highlight>
                <a:sym typeface="Lato"/>
              </a:rPr>
              <a:t>Total_sales</a:t>
            </a:r>
            <a:r>
              <a:rPr lang="en-US" sz="1100" dirty="0">
                <a:solidFill>
                  <a:srgbClr val="4472C4"/>
                </a:solidFill>
                <a:highlight>
                  <a:srgbClr val="FFFFFF"/>
                </a:highlight>
                <a:sym typeface="Lato"/>
              </a:rPr>
              <a:t> </a:t>
            </a:r>
            <a:r>
              <a:rPr lang="en-US" sz="1100" dirty="0" smtClean="0">
                <a:solidFill>
                  <a:srgbClr val="4472C4"/>
                </a:solidFill>
                <a:highlight>
                  <a:srgbClr val="FFFFFF"/>
                </a:highlight>
                <a:sym typeface="Lato"/>
              </a:rPr>
              <a:t>DESC</a:t>
            </a:r>
          </a:p>
          <a:p>
            <a:pPr marL="228600">
              <a:spcBef>
                <a:spcPts val="1200"/>
              </a:spcBef>
              <a:buClr>
                <a:schemeClr val="dk2"/>
              </a:buClr>
              <a:buSzPts val="1100"/>
            </a:pPr>
            <a:r>
              <a:rPr lang="en-US" sz="1100" dirty="0" smtClean="0">
                <a:solidFill>
                  <a:srgbClr val="4472C4"/>
                </a:solidFill>
                <a:highlight>
                  <a:srgbClr val="FFFFFF"/>
                </a:highlight>
                <a:sym typeface="Lato"/>
              </a:rPr>
              <a:t>Limit 3</a:t>
            </a:r>
            <a:endParaRPr sz="1100" dirty="0">
              <a:solidFill>
                <a:srgbClr val="4472C4"/>
              </a:solidFill>
              <a:highlight>
                <a:srgbClr val="FFFFFF"/>
              </a:highlight>
              <a:sym typeface="Lato"/>
            </a:endParaRPr>
          </a:p>
        </p:txBody>
      </p:sp>
      <p:graphicFrame>
        <p:nvGraphicFramePr>
          <p:cNvPr id="2" name="Table 1"/>
          <p:cNvGraphicFramePr>
            <a:graphicFrameLocks noGrp="1"/>
          </p:cNvGraphicFramePr>
          <p:nvPr>
            <p:extLst>
              <p:ext uri="{D42A27DB-BD31-4B8C-83A1-F6EECF244321}">
                <p14:modId xmlns:p14="http://schemas.microsoft.com/office/powerpoint/2010/main" val="2381587425"/>
              </p:ext>
            </p:extLst>
          </p:nvPr>
        </p:nvGraphicFramePr>
        <p:xfrm>
          <a:off x="5429471" y="2636722"/>
          <a:ext cx="3236064" cy="914400"/>
        </p:xfrm>
        <a:graphic>
          <a:graphicData uri="http://schemas.openxmlformats.org/drawingml/2006/table">
            <a:tbl>
              <a:tblPr/>
              <a:tblGrid>
                <a:gridCol w="1247775">
                  <a:extLst>
                    <a:ext uri="{9D8B030D-6E8A-4147-A177-3AD203B41FA5}">
                      <a16:colId xmlns:a16="http://schemas.microsoft.com/office/drawing/2014/main" val="4088725994"/>
                    </a:ext>
                  </a:extLst>
                </a:gridCol>
                <a:gridCol w="1988289">
                  <a:extLst>
                    <a:ext uri="{9D8B030D-6E8A-4147-A177-3AD203B41FA5}">
                      <a16:colId xmlns:a16="http://schemas.microsoft.com/office/drawing/2014/main" val="2467193813"/>
                    </a:ext>
                  </a:extLst>
                </a:gridCol>
              </a:tblGrid>
              <a:tr h="304800">
                <a:tc>
                  <a:txBody>
                    <a:bodyPr/>
                    <a:lstStyle/>
                    <a:p>
                      <a:r>
                        <a:rPr lang="en-US" sz="1400" dirty="0">
                          <a:solidFill>
                            <a:srgbClr val="00B0F0"/>
                          </a:solidFill>
                        </a:rPr>
                        <a:t>2597816</a:t>
                      </a:r>
                    </a:p>
                  </a:txBody>
                  <a:tcPr anchor="ctr">
                    <a:lnL>
                      <a:noFill/>
                    </a:lnL>
                    <a:lnR>
                      <a:noFill/>
                    </a:lnR>
                    <a:lnT>
                      <a:noFill/>
                    </a:lnT>
                    <a:lnB>
                      <a:noFill/>
                    </a:lnB>
                  </a:tcPr>
                </a:tc>
                <a:tc>
                  <a:txBody>
                    <a:bodyPr/>
                    <a:lstStyle/>
                    <a:p>
                      <a:r>
                        <a:rPr lang="en-US" sz="1400">
                          <a:solidFill>
                            <a:srgbClr val="00B0F0"/>
                          </a:solidFill>
                        </a:rPr>
                        <a:t>West Rutland</a:t>
                      </a:r>
                    </a:p>
                  </a:txBody>
                  <a:tcPr anchor="ctr">
                    <a:lnL>
                      <a:noFill/>
                    </a:lnL>
                    <a:lnR>
                      <a:noFill/>
                    </a:lnR>
                    <a:lnT>
                      <a:noFill/>
                    </a:lnT>
                    <a:lnB>
                      <a:noFill/>
                    </a:lnB>
                  </a:tcPr>
                </a:tc>
                <a:extLst>
                  <a:ext uri="{0D108BD9-81ED-4DB2-BD59-A6C34878D82A}">
                    <a16:rowId xmlns:a16="http://schemas.microsoft.com/office/drawing/2014/main" val="963892129"/>
                  </a:ext>
                </a:extLst>
              </a:tr>
              <a:tr h="304800">
                <a:tc>
                  <a:txBody>
                    <a:bodyPr/>
                    <a:lstStyle/>
                    <a:p>
                      <a:r>
                        <a:rPr lang="en-US" sz="1400" dirty="0">
                          <a:solidFill>
                            <a:srgbClr val="00B0F0"/>
                          </a:solidFill>
                        </a:rPr>
                        <a:t>595700</a:t>
                      </a:r>
                    </a:p>
                  </a:txBody>
                  <a:tcPr anchor="ctr">
                    <a:lnL>
                      <a:noFill/>
                    </a:lnL>
                    <a:lnR>
                      <a:noFill/>
                    </a:lnR>
                    <a:lnT>
                      <a:noFill/>
                    </a:lnT>
                    <a:lnB>
                      <a:noFill/>
                    </a:lnB>
                  </a:tcPr>
                </a:tc>
                <a:tc>
                  <a:txBody>
                    <a:bodyPr/>
                    <a:lstStyle/>
                    <a:p>
                      <a:r>
                        <a:rPr lang="en-US" sz="1400" dirty="0">
                          <a:solidFill>
                            <a:srgbClr val="00B0F0"/>
                          </a:solidFill>
                        </a:rPr>
                        <a:t>Plainfield</a:t>
                      </a:r>
                    </a:p>
                  </a:txBody>
                  <a:tcPr anchor="ctr">
                    <a:lnL>
                      <a:noFill/>
                    </a:lnL>
                    <a:lnR>
                      <a:noFill/>
                    </a:lnR>
                    <a:lnT>
                      <a:noFill/>
                    </a:lnT>
                    <a:lnB>
                      <a:noFill/>
                    </a:lnB>
                  </a:tcPr>
                </a:tc>
                <a:extLst>
                  <a:ext uri="{0D108BD9-81ED-4DB2-BD59-A6C34878D82A}">
                    <a16:rowId xmlns:a16="http://schemas.microsoft.com/office/drawing/2014/main" val="435158705"/>
                  </a:ext>
                </a:extLst>
              </a:tr>
              <a:tr h="304800">
                <a:tc>
                  <a:txBody>
                    <a:bodyPr/>
                    <a:lstStyle/>
                    <a:p>
                      <a:r>
                        <a:rPr lang="en-US" sz="1400" dirty="0">
                          <a:solidFill>
                            <a:srgbClr val="00B0F0"/>
                          </a:solidFill>
                        </a:rPr>
                        <a:t>570016</a:t>
                      </a:r>
                    </a:p>
                  </a:txBody>
                  <a:tcPr anchor="ctr">
                    <a:lnL>
                      <a:noFill/>
                    </a:lnL>
                    <a:lnR>
                      <a:noFill/>
                    </a:lnR>
                    <a:lnT>
                      <a:noFill/>
                    </a:lnT>
                    <a:lnB>
                      <a:noFill/>
                    </a:lnB>
                  </a:tcPr>
                </a:tc>
                <a:tc>
                  <a:txBody>
                    <a:bodyPr/>
                    <a:lstStyle/>
                    <a:p>
                      <a:r>
                        <a:rPr lang="en-US" sz="1400" dirty="0">
                          <a:solidFill>
                            <a:srgbClr val="00B0F0"/>
                          </a:solidFill>
                        </a:rPr>
                        <a:t>Whittier</a:t>
                      </a:r>
                    </a:p>
                  </a:txBody>
                  <a:tcPr anchor="ctr">
                    <a:lnL>
                      <a:noFill/>
                    </a:lnL>
                    <a:lnR>
                      <a:noFill/>
                    </a:lnR>
                    <a:lnT>
                      <a:noFill/>
                    </a:lnT>
                    <a:lnB>
                      <a:noFill/>
                    </a:lnB>
                  </a:tcPr>
                </a:tc>
                <a:extLst>
                  <a:ext uri="{0D108BD9-81ED-4DB2-BD59-A6C34878D82A}">
                    <a16:rowId xmlns:a16="http://schemas.microsoft.com/office/drawing/2014/main" val="17658592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114900" y="1912650"/>
            <a:ext cx="44571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t>2. Most Loyal customer:</a:t>
            </a:r>
            <a:endParaRPr sz="2800" dirty="0"/>
          </a:p>
          <a:p>
            <a:pPr lvl="0" algn="l"/>
            <a:r>
              <a:rPr lang="en-US" sz="2000" b="0" dirty="0" smtClean="0">
                <a:solidFill>
                  <a:schemeClr val="accent2"/>
                </a:solidFill>
              </a:rPr>
              <a:t>Examining </a:t>
            </a:r>
            <a:r>
              <a:rPr lang="en-US" sz="2000" b="0" dirty="0">
                <a:solidFill>
                  <a:schemeClr val="accent2"/>
                </a:solidFill>
              </a:rPr>
              <a:t>the most loyal customers helps in understanding their purchasing behaviors, which can enhance personalized marketing, improve customer retention strategies, and increase overall customer satisfaction. </a:t>
            </a:r>
            <a:r>
              <a:rPr lang="en-US" sz="2000" b="0" dirty="0">
                <a:solidFill>
                  <a:schemeClr val="accent2"/>
                </a:solidFill>
              </a:rPr>
              <a:t>This analysis aids in identifying key segments that drive long-term revenue and growth.</a:t>
            </a:r>
            <a:endParaRPr sz="2000" b="0" dirty="0">
              <a:solidFill>
                <a:schemeClr val="accent2"/>
              </a:solidFill>
            </a:endParaRPr>
          </a:p>
        </p:txBody>
      </p:sp>
      <p:sp>
        <p:nvSpPr>
          <p:cNvPr id="146" name="Google Shape;146;p24"/>
          <p:cNvSpPr txBox="1"/>
          <p:nvPr/>
        </p:nvSpPr>
        <p:spPr>
          <a:xfrm>
            <a:off x="4709400" y="464225"/>
            <a:ext cx="4434600" cy="4093398"/>
          </a:xfrm>
          <a:prstGeom prst="rect">
            <a:avLst/>
          </a:prstGeom>
          <a:noFill/>
          <a:ln>
            <a:noFill/>
          </a:ln>
        </p:spPr>
        <p:txBody>
          <a:bodyPr spcFirstLastPara="1" wrap="square" lIns="91425" tIns="91425" rIns="91425" bIns="91425" anchor="t" anchorCtr="0">
            <a:spAutoFit/>
          </a:bodyPr>
          <a:lstStyle/>
          <a:p>
            <a:pPr lvl="0"/>
            <a:r>
              <a:rPr lang="en-US" sz="1100" dirty="0">
                <a:solidFill>
                  <a:srgbClr val="4472C4"/>
                </a:solidFill>
                <a:highlight>
                  <a:srgbClr val="FFFFFF"/>
                </a:highlight>
                <a:sym typeface="Lato"/>
              </a:rPr>
              <a:t># How much each customer has bought since first registration</a:t>
            </a:r>
            <a:r>
              <a:rPr lang="en-US" sz="1100" dirty="0" smtClean="0">
                <a:solidFill>
                  <a:srgbClr val="4472C4"/>
                </a:solidFill>
                <a:highlight>
                  <a:srgbClr val="FFFFFF"/>
                </a:highlight>
                <a:sym typeface="Lato"/>
              </a:rPr>
              <a:t>?</a:t>
            </a:r>
          </a:p>
          <a:p>
            <a:pPr lvl="0"/>
            <a:endParaRPr lang="en-US" sz="1100" dirty="0">
              <a:solidFill>
                <a:srgbClr val="4472C4"/>
              </a:solidFill>
              <a:highlight>
                <a:srgbClr val="FFFFFF"/>
              </a:highlight>
              <a:sym typeface="Lato"/>
            </a:endParaRPr>
          </a:p>
          <a:p>
            <a:pPr lvl="0"/>
            <a:r>
              <a:rPr lang="en-US" sz="1100" dirty="0" smtClean="0">
                <a:solidFill>
                  <a:srgbClr val="4472C4"/>
                </a:solidFill>
                <a:highlight>
                  <a:srgbClr val="FFFFFF"/>
                </a:highlight>
                <a:sym typeface="Lato"/>
              </a:rPr>
              <a:t>SELECT    </a:t>
            </a:r>
          </a:p>
          <a:p>
            <a:pPr lvl="0"/>
            <a:r>
              <a:rPr lang="en-US" sz="1100" dirty="0" err="1" smtClean="0">
                <a:solidFill>
                  <a:srgbClr val="4472C4"/>
                </a:solidFill>
                <a:highlight>
                  <a:srgbClr val="FFFFFF"/>
                </a:highlight>
                <a:sym typeface="Lato"/>
              </a:rPr>
              <a:t>full_name</a:t>
            </a:r>
            <a:r>
              <a:rPr lang="en-US" sz="1100" dirty="0">
                <a:solidFill>
                  <a:srgbClr val="4472C4"/>
                </a:solidFill>
                <a:highlight>
                  <a:srgbClr val="FFFFFF"/>
                </a:highlight>
                <a:sym typeface="Lato"/>
              </a:rPr>
              <a:t>,   `Customer Since`,   </a:t>
            </a:r>
            <a:endParaRPr lang="en-US" sz="1100" dirty="0" smtClean="0">
              <a:solidFill>
                <a:srgbClr val="4472C4"/>
              </a:solidFill>
              <a:highlight>
                <a:srgbClr val="FFFFFF"/>
              </a:highlight>
              <a:sym typeface="Lato"/>
            </a:endParaRPr>
          </a:p>
          <a:p>
            <a:pPr lvl="0"/>
            <a:r>
              <a:rPr lang="en-US" sz="1100" dirty="0" smtClean="0">
                <a:solidFill>
                  <a:srgbClr val="4472C4"/>
                </a:solidFill>
                <a:highlight>
                  <a:srgbClr val="FFFFFF"/>
                </a:highlight>
                <a:sym typeface="Lato"/>
              </a:rPr>
              <a:t>count</a:t>
            </a:r>
            <a:r>
              <a:rPr lang="en-US" sz="1100" dirty="0">
                <a:solidFill>
                  <a:srgbClr val="4472C4"/>
                </a:solidFill>
                <a:highlight>
                  <a:srgbClr val="FFFFFF"/>
                </a:highlight>
                <a:sym typeface="Lato"/>
              </a:rPr>
              <a:t>(*) AS </a:t>
            </a:r>
            <a:r>
              <a:rPr lang="en-US" sz="1100" dirty="0" err="1" smtClean="0">
                <a:solidFill>
                  <a:srgbClr val="4472C4"/>
                </a:solidFill>
                <a:highlight>
                  <a:srgbClr val="FFFFFF"/>
                </a:highlight>
                <a:sym typeface="Lato"/>
              </a:rPr>
              <a:t>Total_sales</a:t>
            </a:r>
            <a:endParaRPr lang="en-US" sz="1100" dirty="0" smtClean="0">
              <a:solidFill>
                <a:srgbClr val="4472C4"/>
              </a:solidFill>
              <a:highlight>
                <a:srgbClr val="FFFFFF"/>
              </a:highlight>
              <a:sym typeface="Lato"/>
            </a:endParaRPr>
          </a:p>
          <a:p>
            <a:pPr lvl="0"/>
            <a:r>
              <a:rPr lang="en-US" sz="1100" dirty="0" smtClean="0">
                <a:solidFill>
                  <a:srgbClr val="4472C4"/>
                </a:solidFill>
                <a:highlight>
                  <a:srgbClr val="FFFFFF"/>
                </a:highlight>
                <a:sym typeface="Lato"/>
              </a:rPr>
              <a:t>From sales</a:t>
            </a:r>
          </a:p>
          <a:p>
            <a:pPr lvl="0"/>
            <a:r>
              <a:rPr lang="en-US" sz="1100" dirty="0" smtClean="0">
                <a:solidFill>
                  <a:srgbClr val="4472C4"/>
                </a:solidFill>
                <a:highlight>
                  <a:srgbClr val="FFFFFF"/>
                </a:highlight>
                <a:sym typeface="Lato"/>
              </a:rPr>
              <a:t>Group </a:t>
            </a:r>
            <a:r>
              <a:rPr lang="en-US" sz="1100" dirty="0">
                <a:solidFill>
                  <a:srgbClr val="4472C4"/>
                </a:solidFill>
                <a:highlight>
                  <a:srgbClr val="FFFFFF"/>
                </a:highlight>
                <a:sym typeface="Lato"/>
              </a:rPr>
              <a:t>by    </a:t>
            </a:r>
            <a:r>
              <a:rPr lang="en-US" sz="1100" dirty="0" err="1">
                <a:solidFill>
                  <a:srgbClr val="4472C4"/>
                </a:solidFill>
                <a:highlight>
                  <a:srgbClr val="FFFFFF"/>
                </a:highlight>
                <a:sym typeface="Lato"/>
              </a:rPr>
              <a:t>full_name</a:t>
            </a:r>
            <a:r>
              <a:rPr lang="en-US" sz="1100" dirty="0">
                <a:solidFill>
                  <a:srgbClr val="4472C4"/>
                </a:solidFill>
                <a:highlight>
                  <a:srgbClr val="FFFFFF"/>
                </a:highlight>
                <a:sym typeface="Lato"/>
              </a:rPr>
              <a:t>, `Customer Since</a:t>
            </a:r>
            <a:r>
              <a:rPr lang="en-US" sz="1100" dirty="0" smtClean="0">
                <a:solidFill>
                  <a:srgbClr val="4472C4"/>
                </a:solidFill>
                <a:highlight>
                  <a:srgbClr val="FFFFFF"/>
                </a:highlight>
                <a:sym typeface="Lato"/>
              </a:rPr>
              <a:t>`</a:t>
            </a:r>
          </a:p>
          <a:p>
            <a:pPr lvl="0"/>
            <a:r>
              <a:rPr lang="en-US" sz="1100" dirty="0" smtClean="0">
                <a:solidFill>
                  <a:srgbClr val="4472C4"/>
                </a:solidFill>
                <a:highlight>
                  <a:srgbClr val="FFFFFF"/>
                </a:highlight>
                <a:sym typeface="Lato"/>
              </a:rPr>
              <a:t>Order </a:t>
            </a:r>
            <a:r>
              <a:rPr lang="en-US" sz="1100" dirty="0">
                <a:solidFill>
                  <a:srgbClr val="4472C4"/>
                </a:solidFill>
                <a:highlight>
                  <a:srgbClr val="FFFFFF"/>
                </a:highlight>
                <a:sym typeface="Lato"/>
              </a:rPr>
              <a:t>by    </a:t>
            </a:r>
            <a:r>
              <a:rPr lang="en-US" sz="1100" dirty="0" err="1">
                <a:solidFill>
                  <a:srgbClr val="4472C4"/>
                </a:solidFill>
                <a:highlight>
                  <a:srgbClr val="FFFFFF"/>
                </a:highlight>
                <a:sym typeface="Lato"/>
              </a:rPr>
              <a:t>Total_sales</a:t>
            </a:r>
            <a:r>
              <a:rPr lang="en-US" sz="1100" dirty="0">
                <a:solidFill>
                  <a:srgbClr val="4472C4"/>
                </a:solidFill>
                <a:highlight>
                  <a:srgbClr val="FFFFFF"/>
                </a:highlight>
                <a:sym typeface="Lato"/>
              </a:rPr>
              <a:t> DESC</a:t>
            </a:r>
            <a:r>
              <a:rPr lang="en-US" sz="1100" dirty="0" smtClean="0">
                <a:solidFill>
                  <a:srgbClr val="4472C4"/>
                </a:solidFill>
                <a:highlight>
                  <a:srgbClr val="FFFFFF"/>
                </a:highlight>
                <a:sym typeface="Lato"/>
              </a:rPr>
              <a:t>;</a:t>
            </a:r>
          </a:p>
          <a:p>
            <a:pPr lvl="0"/>
            <a:endParaRPr lang="en-US" sz="1100" dirty="0">
              <a:solidFill>
                <a:srgbClr val="4472C4"/>
              </a:solidFill>
              <a:highlight>
                <a:srgbClr val="FFFFFF"/>
              </a:highlight>
              <a:sym typeface="Lato"/>
            </a:endParaRPr>
          </a:p>
          <a:p>
            <a:pPr lvl="0"/>
            <a:r>
              <a:rPr lang="en-US" sz="1100" dirty="0" smtClean="0">
                <a:solidFill>
                  <a:srgbClr val="4472C4"/>
                </a:solidFill>
                <a:highlight>
                  <a:srgbClr val="FFFFFF"/>
                </a:highlight>
                <a:sym typeface="Lato"/>
              </a:rPr>
              <a:t># </a:t>
            </a:r>
            <a:r>
              <a:rPr lang="en-US" sz="1100" dirty="0">
                <a:solidFill>
                  <a:srgbClr val="4472C4"/>
                </a:solidFill>
                <a:highlight>
                  <a:srgbClr val="FFFFFF"/>
                </a:highlight>
                <a:sym typeface="Lato"/>
              </a:rPr>
              <a:t>What is the gender of most of the customers</a:t>
            </a:r>
            <a:r>
              <a:rPr lang="en-US" sz="1100" dirty="0" smtClean="0">
                <a:solidFill>
                  <a:srgbClr val="4472C4"/>
                </a:solidFill>
                <a:highlight>
                  <a:srgbClr val="FFFFFF"/>
                </a:highlight>
                <a:sym typeface="Lato"/>
              </a:rPr>
              <a:t>?</a:t>
            </a:r>
          </a:p>
          <a:p>
            <a:pPr lvl="0"/>
            <a:endParaRPr lang="en-US" sz="1100" dirty="0">
              <a:solidFill>
                <a:srgbClr val="4472C4"/>
              </a:solidFill>
              <a:highlight>
                <a:srgbClr val="FFFFFF"/>
              </a:highlight>
              <a:sym typeface="Lato"/>
            </a:endParaRPr>
          </a:p>
          <a:p>
            <a:pPr lvl="0"/>
            <a:r>
              <a:rPr lang="en-US" sz="1100" dirty="0" smtClean="0">
                <a:solidFill>
                  <a:srgbClr val="4472C4"/>
                </a:solidFill>
                <a:highlight>
                  <a:srgbClr val="FFFFFF"/>
                </a:highlight>
                <a:sym typeface="Lato"/>
              </a:rPr>
              <a:t>SELECT     </a:t>
            </a:r>
          </a:p>
          <a:p>
            <a:pPr lvl="0"/>
            <a:r>
              <a:rPr lang="en-US" sz="1100" dirty="0" smtClean="0">
                <a:solidFill>
                  <a:srgbClr val="4472C4"/>
                </a:solidFill>
                <a:highlight>
                  <a:srgbClr val="FFFFFF"/>
                </a:highlight>
                <a:sym typeface="Lato"/>
              </a:rPr>
              <a:t>Gender</a:t>
            </a:r>
            <a:r>
              <a:rPr lang="en-US" sz="1100" dirty="0">
                <a:solidFill>
                  <a:srgbClr val="4472C4"/>
                </a:solidFill>
                <a:highlight>
                  <a:srgbClr val="FFFFFF"/>
                </a:highlight>
                <a:sym typeface="Lato"/>
              </a:rPr>
              <a:t>,    COUNT(*) As </a:t>
            </a:r>
            <a:r>
              <a:rPr lang="en-US" sz="1100" dirty="0" err="1" smtClean="0">
                <a:solidFill>
                  <a:srgbClr val="4472C4"/>
                </a:solidFill>
                <a:highlight>
                  <a:srgbClr val="FFFFFF"/>
                </a:highlight>
                <a:sym typeface="Lato"/>
              </a:rPr>
              <a:t>Gen_CNT</a:t>
            </a:r>
            <a:endParaRPr lang="en-US" sz="1100" dirty="0" smtClean="0">
              <a:solidFill>
                <a:srgbClr val="4472C4"/>
              </a:solidFill>
              <a:highlight>
                <a:srgbClr val="FFFFFF"/>
              </a:highlight>
              <a:sym typeface="Lato"/>
            </a:endParaRPr>
          </a:p>
          <a:p>
            <a:pPr lvl="0"/>
            <a:r>
              <a:rPr lang="en-US" sz="1100" dirty="0" smtClean="0">
                <a:solidFill>
                  <a:srgbClr val="4472C4"/>
                </a:solidFill>
                <a:highlight>
                  <a:srgbClr val="FFFFFF"/>
                </a:highlight>
                <a:sym typeface="Lato"/>
              </a:rPr>
              <a:t>From sales</a:t>
            </a:r>
          </a:p>
          <a:p>
            <a:pPr lvl="0"/>
            <a:r>
              <a:rPr lang="en-US" sz="1100" dirty="0" smtClean="0">
                <a:solidFill>
                  <a:srgbClr val="4472C4"/>
                </a:solidFill>
                <a:highlight>
                  <a:srgbClr val="FFFFFF"/>
                </a:highlight>
                <a:sym typeface="Lato"/>
              </a:rPr>
              <a:t>group </a:t>
            </a:r>
            <a:r>
              <a:rPr lang="en-US" sz="1100" dirty="0">
                <a:solidFill>
                  <a:srgbClr val="4472C4"/>
                </a:solidFill>
                <a:highlight>
                  <a:srgbClr val="FFFFFF"/>
                </a:highlight>
                <a:sym typeface="Lato"/>
              </a:rPr>
              <a:t>by     </a:t>
            </a:r>
            <a:r>
              <a:rPr lang="en-US" sz="1100" dirty="0" smtClean="0">
                <a:solidFill>
                  <a:srgbClr val="4472C4"/>
                </a:solidFill>
                <a:highlight>
                  <a:srgbClr val="FFFFFF"/>
                </a:highlight>
                <a:sym typeface="Lato"/>
              </a:rPr>
              <a:t>Gender</a:t>
            </a:r>
          </a:p>
          <a:p>
            <a:pPr lvl="0"/>
            <a:r>
              <a:rPr lang="en-US" sz="1100" dirty="0" smtClean="0">
                <a:solidFill>
                  <a:srgbClr val="4472C4"/>
                </a:solidFill>
                <a:highlight>
                  <a:srgbClr val="FFFFFF"/>
                </a:highlight>
                <a:sym typeface="Lato"/>
              </a:rPr>
              <a:t>Order </a:t>
            </a:r>
            <a:r>
              <a:rPr lang="en-US" sz="1100" dirty="0">
                <a:solidFill>
                  <a:srgbClr val="4472C4"/>
                </a:solidFill>
                <a:highlight>
                  <a:srgbClr val="FFFFFF"/>
                </a:highlight>
                <a:sym typeface="Lato"/>
              </a:rPr>
              <a:t>by     </a:t>
            </a:r>
            <a:r>
              <a:rPr lang="en-US" sz="1100" dirty="0" err="1">
                <a:solidFill>
                  <a:srgbClr val="4472C4"/>
                </a:solidFill>
                <a:highlight>
                  <a:srgbClr val="FFFFFF"/>
                </a:highlight>
                <a:sym typeface="Lato"/>
              </a:rPr>
              <a:t>Gen_CNT</a:t>
            </a:r>
            <a:r>
              <a:rPr lang="en-US" sz="1100" dirty="0">
                <a:solidFill>
                  <a:srgbClr val="4472C4"/>
                </a:solidFill>
                <a:highlight>
                  <a:srgbClr val="FFFFFF"/>
                </a:highlight>
                <a:sym typeface="Lato"/>
              </a:rPr>
              <a:t> DESC;</a:t>
            </a:r>
            <a:r>
              <a:rPr lang="en" dirty="0">
                <a:solidFill>
                  <a:schemeClr val="lt1"/>
                </a:solidFill>
                <a:latin typeface="Lato"/>
                <a:ea typeface="Lato"/>
                <a:cs typeface="Lato"/>
                <a:sym typeface="Lato"/>
              </a:rPr>
              <a:t>		</a:t>
            </a:r>
            <a:endParaRPr lang="en" dirty="0">
              <a:solidFill>
                <a:schemeClr val="lt1"/>
              </a:solidFill>
              <a:latin typeface="Lato"/>
              <a:ea typeface="Lato"/>
              <a:cs typeface="Lato"/>
              <a:sym typeface="Lato"/>
            </a:endParaRPr>
          </a:p>
          <a:p>
            <a:pPr lvl="0"/>
            <a:endParaRPr lang="en" sz="900" dirty="0">
              <a:solidFill>
                <a:schemeClr val="lt1"/>
              </a:solidFill>
              <a:latin typeface="Lato"/>
              <a:ea typeface="Lato"/>
              <a:cs typeface="Lato"/>
              <a:sym typeface="Lato"/>
            </a:endParaRPr>
          </a:p>
          <a:p>
            <a:pPr lvl="0"/>
            <a:endParaRPr lang="en" sz="1600" dirty="0" smtClean="0">
              <a:solidFill>
                <a:schemeClr val="bg1"/>
              </a:solidFill>
              <a:latin typeface="Lato"/>
              <a:ea typeface="Lato"/>
              <a:cs typeface="Lato"/>
              <a:sym typeface="Lato"/>
            </a:endParaRPr>
          </a:p>
          <a:p>
            <a:r>
              <a:rPr lang="en-US" sz="1600" dirty="0" smtClean="0">
                <a:solidFill>
                  <a:schemeClr val="bg1"/>
                </a:solidFill>
                <a:latin typeface="Lato"/>
                <a:ea typeface="Lato"/>
                <a:cs typeface="Lato"/>
                <a:sym typeface="Lato"/>
              </a:rPr>
              <a:t>T</a:t>
            </a:r>
            <a:r>
              <a:rPr lang="en" sz="1600" dirty="0" smtClean="0">
                <a:solidFill>
                  <a:schemeClr val="bg1"/>
                </a:solidFill>
                <a:latin typeface="Lato"/>
                <a:ea typeface="Lato"/>
                <a:cs typeface="Lato"/>
                <a:sym typeface="Lato"/>
              </a:rPr>
              <a:t>he most is loyal customer is </a:t>
            </a:r>
            <a:r>
              <a:rPr lang="en-US" sz="1600" dirty="0" err="1" smtClean="0">
                <a:solidFill>
                  <a:schemeClr val="bg1"/>
                </a:solidFill>
              </a:rPr>
              <a:t>Hortencia</a:t>
            </a:r>
            <a:r>
              <a:rPr lang="en-US" sz="1600" dirty="0" smtClean="0">
                <a:solidFill>
                  <a:schemeClr val="bg1"/>
                </a:solidFill>
              </a:rPr>
              <a:t> Beebe, with more than 397 purchases.</a:t>
            </a:r>
            <a:endParaRPr lang="en-US" sz="1600" dirty="0">
              <a:solidFill>
                <a:schemeClr val="bg1"/>
              </a:solidFill>
            </a:endParaRPr>
          </a:p>
          <a:p>
            <a:pPr lvl="0"/>
            <a:endParaRPr lang="en" sz="900" dirty="0">
              <a:solidFill>
                <a:schemeClr val="lt1"/>
              </a:solidFill>
              <a:latin typeface="Lato"/>
              <a:ea typeface="Lato"/>
              <a:cs typeface="Lato"/>
              <a:sym typeface="Lato"/>
            </a:endParaRPr>
          </a:p>
          <a:p>
            <a:pPr lvl="0"/>
            <a:endParaRPr lang="en" sz="900" dirty="0">
              <a:solidFill>
                <a:schemeClr val="lt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a:p>
          <a:p>
            <a:pPr marL="0" lvl="0" indent="0" algn="ctr" rtl="0">
              <a:spcBef>
                <a:spcPts val="0"/>
              </a:spcBef>
              <a:spcAft>
                <a:spcPts val="0"/>
              </a:spcAft>
              <a:buNone/>
            </a:pPr>
            <a:endParaRPr/>
          </a:p>
          <a:p>
            <a:pPr marL="0" lvl="0" indent="0" algn="ctr" rtl="0">
              <a:spcBef>
                <a:spcPts val="0"/>
              </a:spcBef>
              <a:spcAft>
                <a:spcPts val="0"/>
              </a:spcAft>
              <a:buNone/>
            </a:pPr>
            <a:r>
              <a:rPr lang="en" sz="15000"/>
              <a:t>?</a:t>
            </a:r>
            <a:endParaRPr sz="15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423600" y="1800750"/>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Thank You</a:t>
            </a:r>
            <a:r>
              <a:rPr lang="en" sz="9600" dirty="0">
                <a:latin typeface="Lobster"/>
                <a:ea typeface="Lobster"/>
                <a:cs typeface="Lobster"/>
                <a:sym typeface="Lobster"/>
              </a:rPr>
              <a:t>!</a:t>
            </a:r>
            <a:endParaRPr sz="9600" dirty="0">
              <a:latin typeface="Lobster"/>
              <a:ea typeface="Lobster"/>
              <a:cs typeface="Lobster"/>
              <a:sym typeface="Lobster"/>
            </a:endParaRPr>
          </a:p>
        </p:txBody>
      </p:sp>
      <p:sp>
        <p:nvSpPr>
          <p:cNvPr id="157" name="Google Shape;157;p26"/>
          <p:cNvSpPr txBox="1"/>
          <p:nvPr/>
        </p:nvSpPr>
        <p:spPr>
          <a:xfrm>
            <a:off x="6146075" y="3877750"/>
            <a:ext cx="30753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dirty="0">
                <a:solidFill>
                  <a:schemeClr val="lt1"/>
                </a:solidFill>
                <a:latin typeface="Caveat SemiBold"/>
                <a:ea typeface="Caveat SemiBold"/>
                <a:cs typeface="Caveat SemiBold"/>
                <a:sym typeface="Caveat SemiBold"/>
              </a:rPr>
              <a:t>M</a:t>
            </a:r>
            <a:r>
              <a:rPr lang="en" sz="3600" dirty="0" smtClean="0">
                <a:solidFill>
                  <a:schemeClr val="lt1"/>
                </a:solidFill>
                <a:latin typeface="Caveat SemiBold"/>
                <a:ea typeface="Caveat SemiBold"/>
                <a:cs typeface="Caveat SemiBold"/>
                <a:sym typeface="Caveat SemiBold"/>
              </a:rPr>
              <a:t>enas AlMasri</a:t>
            </a:r>
            <a:endParaRPr sz="3600" dirty="0">
              <a:solidFill>
                <a:schemeClr val="lt1"/>
              </a:solidFill>
              <a:latin typeface="Caveat SemiBold"/>
              <a:ea typeface="Caveat SemiBold"/>
              <a:cs typeface="Caveat SemiBold"/>
              <a:sym typeface="Cave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623321" y="1794525"/>
            <a:ext cx="80799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name: </a:t>
            </a:r>
            <a:endParaRPr dirty="0"/>
          </a:p>
          <a:p>
            <a:pPr marL="0" lvl="0" indent="0" algn="l" rtl="0">
              <a:spcBef>
                <a:spcPts val="0"/>
              </a:spcBef>
              <a:spcAft>
                <a:spcPts val="0"/>
              </a:spcAft>
              <a:buNone/>
            </a:pPr>
            <a:r>
              <a:rPr lang="en-US" dirty="0" smtClean="0"/>
              <a:t>Sales-Insight</a:t>
            </a:r>
            <a:endParaRPr dirty="0"/>
          </a:p>
          <a:p>
            <a:pPr marL="0" lvl="0" indent="0" algn="l" rtl="0">
              <a:spcBef>
                <a:spcPts val="0"/>
              </a:spcBef>
              <a:spcAft>
                <a:spcPts val="0"/>
              </a:spcAft>
              <a:buNone/>
            </a:pPr>
            <a:endParaRPr dirty="0"/>
          </a:p>
        </p:txBody>
      </p:sp>
      <p:sp>
        <p:nvSpPr>
          <p:cNvPr id="74" name="Google Shape;74;p13"/>
          <p:cNvSpPr txBox="1">
            <a:spLocks noGrp="1"/>
          </p:cNvSpPr>
          <p:nvPr>
            <p:ph type="subTitle" idx="1"/>
          </p:nvPr>
        </p:nvSpPr>
        <p:spPr>
          <a:xfrm>
            <a:off x="5468321" y="3336525"/>
            <a:ext cx="3234900" cy="12417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dirty="0" smtClean="0"/>
              <a:t>(01.Aug.2024)</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623325" y="630225"/>
            <a:ext cx="80799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t>Sales Analysis: </a:t>
            </a:r>
            <a:endParaRPr sz="4000" dirty="0"/>
          </a:p>
          <a:p>
            <a:pPr marL="0" lvl="0" indent="0" algn="l" rtl="0">
              <a:spcBef>
                <a:spcPts val="0"/>
              </a:spcBef>
              <a:spcAft>
                <a:spcPts val="0"/>
              </a:spcAft>
              <a:buNone/>
            </a:pPr>
            <a:endParaRPr sz="1100" dirty="0"/>
          </a:p>
        </p:txBody>
      </p:sp>
      <p:sp>
        <p:nvSpPr>
          <p:cNvPr id="80" name="Google Shape;80;p14"/>
          <p:cNvSpPr txBox="1"/>
          <p:nvPr/>
        </p:nvSpPr>
        <p:spPr>
          <a:xfrm>
            <a:off x="623324" y="1299178"/>
            <a:ext cx="80799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chemeClr val="lt1"/>
                </a:solidFill>
                <a:latin typeface="Roboto"/>
                <a:ea typeface="Roboto"/>
                <a:cs typeface="Roboto"/>
                <a:sym typeface="Roboto"/>
              </a:rPr>
              <a:t>This project </a:t>
            </a:r>
            <a:r>
              <a:rPr lang="en" sz="2200" dirty="0" smtClean="0">
                <a:solidFill>
                  <a:schemeClr val="lt1"/>
                </a:solidFill>
                <a:latin typeface="Roboto"/>
                <a:ea typeface="Roboto"/>
                <a:cs typeface="Roboto"/>
                <a:sym typeface="Roboto"/>
              </a:rPr>
              <a:t>aims to answer the question of the sales trends of product by using </a:t>
            </a:r>
            <a:r>
              <a:rPr lang="en" sz="2200" dirty="0">
                <a:solidFill>
                  <a:schemeClr val="lt1"/>
                </a:solidFill>
                <a:latin typeface="Roboto"/>
                <a:ea typeface="Roboto"/>
                <a:cs typeface="Roboto"/>
                <a:sym typeface="Roboto"/>
              </a:rPr>
              <a:t>data from </a:t>
            </a:r>
            <a:r>
              <a:rPr lang="en" sz="2200" dirty="0" smtClean="0">
                <a:solidFill>
                  <a:schemeClr val="lt1"/>
                </a:solidFill>
                <a:latin typeface="Roboto"/>
                <a:ea typeface="Roboto"/>
                <a:cs typeface="Roboto"/>
                <a:sym typeface="Roboto"/>
              </a:rPr>
              <a:t>a sales dataset from Kaggle </a:t>
            </a:r>
            <a:r>
              <a:rPr lang="en" sz="2200" dirty="0">
                <a:solidFill>
                  <a:schemeClr val="lt1"/>
                </a:solidFill>
                <a:latin typeface="Roboto"/>
                <a:ea typeface="Roboto"/>
                <a:cs typeface="Roboto"/>
                <a:sym typeface="Roboto"/>
              </a:rPr>
              <a:t>platform using SQL queries. </a:t>
            </a:r>
            <a:endParaRPr lang="en" sz="2200" dirty="0" smtClean="0">
              <a:solidFill>
                <a:schemeClr val="lt1"/>
              </a:solidFill>
              <a:latin typeface="Roboto"/>
              <a:ea typeface="Roboto"/>
              <a:cs typeface="Roboto"/>
              <a:sym typeface="Roboto"/>
            </a:endParaRPr>
          </a:p>
        </p:txBody>
      </p:sp>
      <p:sp>
        <p:nvSpPr>
          <p:cNvPr id="2" name="TextBox 1"/>
          <p:cNvSpPr txBox="1"/>
          <p:nvPr/>
        </p:nvSpPr>
        <p:spPr>
          <a:xfrm>
            <a:off x="623324" y="2826727"/>
            <a:ext cx="6234676" cy="646331"/>
          </a:xfrm>
          <a:prstGeom prst="rect">
            <a:avLst/>
          </a:prstGeom>
          <a:noFill/>
        </p:spPr>
        <p:txBody>
          <a:bodyPr wrap="square" rtlCol="0">
            <a:spAutoFit/>
          </a:bodyPr>
          <a:lstStyle/>
          <a:p>
            <a:r>
              <a:rPr lang="en" sz="3600" b="1" dirty="0" smtClean="0">
                <a:solidFill>
                  <a:schemeClr val="lt1"/>
                </a:solidFill>
                <a:latin typeface="Raleway"/>
                <a:ea typeface="Raleway"/>
                <a:cs typeface="Raleway"/>
                <a:sym typeface="Raleway"/>
              </a:rPr>
              <a:t>Customer </a:t>
            </a:r>
            <a:r>
              <a:rPr lang="en" sz="3600" b="1" dirty="0">
                <a:solidFill>
                  <a:schemeClr val="lt1"/>
                </a:solidFill>
                <a:latin typeface="Raleway"/>
                <a:ea typeface="Raleway"/>
                <a:cs typeface="Raleway"/>
                <a:sym typeface="Raleway"/>
              </a:rPr>
              <a:t>Analysis: </a:t>
            </a:r>
            <a:endParaRPr lang="en-US" sz="3600" b="1" dirty="0">
              <a:solidFill>
                <a:schemeClr val="lt1"/>
              </a:solidFill>
              <a:latin typeface="Raleway"/>
              <a:ea typeface="Raleway"/>
              <a:cs typeface="Raleway"/>
              <a:sym typeface="Raleway"/>
            </a:endParaRPr>
          </a:p>
        </p:txBody>
      </p:sp>
      <p:sp>
        <p:nvSpPr>
          <p:cNvPr id="3" name="TextBox 2"/>
          <p:cNvSpPr txBox="1"/>
          <p:nvPr/>
        </p:nvSpPr>
        <p:spPr>
          <a:xfrm>
            <a:off x="623324" y="3473058"/>
            <a:ext cx="8239322" cy="1107996"/>
          </a:xfrm>
          <a:prstGeom prst="rect">
            <a:avLst/>
          </a:prstGeom>
          <a:noFill/>
        </p:spPr>
        <p:txBody>
          <a:bodyPr wrap="square" rtlCol="0">
            <a:spAutoFit/>
          </a:bodyPr>
          <a:lstStyle/>
          <a:p>
            <a:r>
              <a:rPr lang="en-US" sz="2200" dirty="0">
                <a:solidFill>
                  <a:schemeClr val="lt1"/>
                </a:solidFill>
                <a:latin typeface="Roboto"/>
                <a:ea typeface="Roboto"/>
                <a:cs typeface="Roboto"/>
              </a:rPr>
              <a:t>This analysis aims to identify unique products, uncover the most common payment methods, determine the top-selling items, and analyze revenue trends across different months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ctrTitle"/>
          </p:nvPr>
        </p:nvSpPr>
        <p:spPr>
          <a:xfrm>
            <a:off x="532050" y="364875"/>
            <a:ext cx="80799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 Used &amp; Approach:</a:t>
            </a:r>
            <a:endParaRPr sz="1100"/>
          </a:p>
        </p:txBody>
      </p:sp>
      <p:sp>
        <p:nvSpPr>
          <p:cNvPr id="86" name="Google Shape;86;p15"/>
          <p:cNvSpPr txBox="1"/>
          <p:nvPr/>
        </p:nvSpPr>
        <p:spPr>
          <a:xfrm>
            <a:off x="86700" y="1577130"/>
            <a:ext cx="8970600" cy="3000791"/>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500"/>
              </a:spcBef>
              <a:spcAft>
                <a:spcPts val="0"/>
              </a:spcAft>
              <a:buClr>
                <a:schemeClr val="dk2"/>
              </a:buClr>
              <a:buSzPts val="1100"/>
              <a:buFont typeface="Arial"/>
              <a:buNone/>
            </a:pPr>
            <a:r>
              <a:rPr lang="en" sz="1200" dirty="0">
                <a:solidFill>
                  <a:schemeClr val="lt1"/>
                </a:solidFill>
                <a:latin typeface="Roboto"/>
                <a:ea typeface="Roboto"/>
                <a:cs typeface="Roboto"/>
                <a:sym typeface="Roboto"/>
              </a:rPr>
              <a:t>To handle the data, SQL queries were used to extract information from the tables in the database, including the tables such as </a:t>
            </a:r>
            <a:r>
              <a:rPr lang="en" sz="1200" dirty="0" smtClean="0">
                <a:solidFill>
                  <a:schemeClr val="lt1"/>
                </a:solidFill>
                <a:latin typeface="Roboto"/>
                <a:ea typeface="Roboto"/>
                <a:cs typeface="Roboto"/>
                <a:sym typeface="Roboto"/>
              </a:rPr>
              <a:t>item id, price, customer since</a:t>
            </a:r>
            <a:r>
              <a:rPr lang="en" sz="1200" dirty="0" smtClean="0">
                <a:solidFill>
                  <a:schemeClr val="lt1"/>
                </a:solidFill>
                <a:latin typeface="Roboto"/>
                <a:ea typeface="Roboto"/>
                <a:cs typeface="Roboto"/>
                <a:sym typeface="Roboto"/>
              </a:rPr>
              <a:t> </a:t>
            </a:r>
            <a:r>
              <a:rPr lang="en" sz="1200" dirty="0">
                <a:solidFill>
                  <a:schemeClr val="lt1"/>
                </a:solidFill>
                <a:latin typeface="Roboto"/>
                <a:ea typeface="Roboto"/>
                <a:cs typeface="Roboto"/>
                <a:sym typeface="Roboto"/>
              </a:rPr>
              <a:t>etc which contains information about the </a:t>
            </a:r>
            <a:r>
              <a:rPr lang="en" sz="1200" dirty="0" smtClean="0">
                <a:solidFill>
                  <a:schemeClr val="lt1"/>
                </a:solidFill>
                <a:latin typeface="Roboto"/>
                <a:ea typeface="Roboto"/>
                <a:cs typeface="Roboto"/>
                <a:sym typeface="Roboto"/>
              </a:rPr>
              <a:t>customers</a:t>
            </a:r>
            <a:r>
              <a:rPr lang="en" sz="1200" dirty="0">
                <a:solidFill>
                  <a:schemeClr val="lt1"/>
                </a:solidFill>
                <a:latin typeface="Roboto"/>
                <a:ea typeface="Roboto"/>
                <a:cs typeface="Roboto"/>
                <a:sym typeface="Roboto"/>
              </a:rPr>
              <a:t> </a:t>
            </a:r>
            <a:r>
              <a:rPr lang="en" sz="1200" dirty="0" smtClean="0">
                <a:solidFill>
                  <a:schemeClr val="lt1"/>
                </a:solidFill>
                <a:latin typeface="Roboto"/>
                <a:ea typeface="Roboto"/>
                <a:cs typeface="Roboto"/>
                <a:sym typeface="Roboto"/>
              </a:rPr>
              <a:t>and categories.</a:t>
            </a:r>
            <a:endParaRPr sz="1200" dirty="0">
              <a:solidFill>
                <a:schemeClr val="lt1"/>
              </a:solidFill>
              <a:latin typeface="Roboto"/>
              <a:ea typeface="Roboto"/>
              <a:cs typeface="Roboto"/>
              <a:sym typeface="Roboto"/>
            </a:endParaRPr>
          </a:p>
          <a:p>
            <a:pPr marL="0" lvl="0" indent="0" algn="l" rtl="0">
              <a:lnSpc>
                <a:spcPct val="100000"/>
              </a:lnSpc>
              <a:spcBef>
                <a:spcPts val="1500"/>
              </a:spcBef>
              <a:spcAft>
                <a:spcPts val="0"/>
              </a:spcAft>
              <a:buClr>
                <a:schemeClr val="dk2"/>
              </a:buClr>
              <a:buSzPts val="1100"/>
              <a:buFont typeface="Arial"/>
              <a:buNone/>
            </a:pPr>
            <a:r>
              <a:rPr lang="en" sz="1200" dirty="0">
                <a:solidFill>
                  <a:schemeClr val="lt1"/>
                </a:solidFill>
                <a:latin typeface="Roboto"/>
                <a:ea typeface="Roboto"/>
                <a:cs typeface="Roboto"/>
                <a:sym typeface="Roboto"/>
              </a:rPr>
              <a:t>A few insights mentioned below were found through the SQL queries:</a:t>
            </a:r>
            <a:endParaRPr sz="1200" dirty="0">
              <a:solidFill>
                <a:schemeClr val="lt1"/>
              </a:solidFill>
              <a:latin typeface="Roboto"/>
              <a:ea typeface="Roboto"/>
              <a:cs typeface="Roboto"/>
              <a:sym typeface="Roboto"/>
            </a:endParaRPr>
          </a:p>
          <a:p>
            <a:pPr marL="457200" lvl="0" indent="-304800">
              <a:spcBef>
                <a:spcPts val="1500"/>
              </a:spcBef>
              <a:buClr>
                <a:schemeClr val="lt1"/>
              </a:buClr>
              <a:buSzPts val="1200"/>
              <a:buFont typeface="Roboto"/>
              <a:buChar char="●"/>
            </a:pPr>
            <a:r>
              <a:rPr lang="en" sz="1200" dirty="0" smtClean="0">
                <a:solidFill>
                  <a:schemeClr val="lt1"/>
                </a:solidFill>
                <a:latin typeface="Roboto"/>
                <a:ea typeface="Roboto"/>
                <a:cs typeface="Roboto"/>
                <a:sym typeface="Roboto"/>
              </a:rPr>
              <a:t>Generic Questions:  </a:t>
            </a:r>
            <a:r>
              <a:rPr lang="en-US" sz="1200" dirty="0">
                <a:solidFill>
                  <a:schemeClr val="lt1"/>
                </a:solidFill>
                <a:latin typeface="Roboto"/>
                <a:ea typeface="Roboto"/>
                <a:cs typeface="Roboto"/>
                <a:sym typeface="Roboto"/>
              </a:rPr>
              <a:t>How many unique </a:t>
            </a:r>
            <a:r>
              <a:rPr lang="en-US" sz="1200" dirty="0" smtClean="0">
                <a:solidFill>
                  <a:schemeClr val="lt1"/>
                </a:solidFill>
                <a:latin typeface="Roboto"/>
                <a:ea typeface="Roboto"/>
                <a:cs typeface="Roboto"/>
                <a:sym typeface="Roboto"/>
              </a:rPr>
              <a:t>cities, item id does </a:t>
            </a:r>
            <a:r>
              <a:rPr lang="en-US" sz="1200" dirty="0">
                <a:solidFill>
                  <a:schemeClr val="lt1"/>
                </a:solidFill>
                <a:latin typeface="Roboto"/>
                <a:ea typeface="Roboto"/>
                <a:cs typeface="Roboto"/>
                <a:sym typeface="Roboto"/>
              </a:rPr>
              <a:t>the data have</a:t>
            </a:r>
            <a:r>
              <a:rPr lang="en-US" sz="1200" dirty="0" smtClean="0">
                <a:solidFill>
                  <a:schemeClr val="lt1"/>
                </a:solidFill>
                <a:latin typeface="Roboto"/>
                <a:ea typeface="Roboto"/>
                <a:cs typeface="Roboto"/>
                <a:sym typeface="Roboto"/>
              </a:rPr>
              <a:t>? </a:t>
            </a:r>
            <a:endParaRPr lang="en-US" sz="1200" dirty="0">
              <a:solidFill>
                <a:schemeClr val="lt1"/>
              </a:solidFill>
              <a:latin typeface="Roboto"/>
              <a:ea typeface="Roboto"/>
              <a:cs typeface="Roboto"/>
              <a:sym typeface="Roboto"/>
            </a:endParaRPr>
          </a:p>
          <a:p>
            <a:pPr marL="457200" lvl="0" indent="-304800">
              <a:spcBef>
                <a:spcPts val="1500"/>
              </a:spcBef>
              <a:buClr>
                <a:schemeClr val="lt1"/>
              </a:buClr>
              <a:buSzPts val="1200"/>
              <a:buFont typeface="Roboto"/>
              <a:buChar char="●"/>
            </a:pPr>
            <a:r>
              <a:rPr lang="en-US" sz="1200" dirty="0">
                <a:solidFill>
                  <a:schemeClr val="lt1"/>
                </a:solidFill>
                <a:latin typeface="Roboto"/>
                <a:ea typeface="Roboto"/>
                <a:cs typeface="Roboto"/>
              </a:rPr>
              <a:t>Discovered which payment method is preferred by customers, helping to understand consumer </a:t>
            </a:r>
            <a:r>
              <a:rPr lang="en-US" sz="1200" dirty="0" smtClean="0">
                <a:solidFill>
                  <a:schemeClr val="lt1"/>
                </a:solidFill>
                <a:latin typeface="Roboto"/>
                <a:ea typeface="Roboto"/>
                <a:cs typeface="Roboto"/>
              </a:rPr>
              <a:t>behavior.</a:t>
            </a:r>
          </a:p>
          <a:p>
            <a:pPr marL="457200" lvl="0" indent="-304800">
              <a:spcBef>
                <a:spcPts val="1500"/>
              </a:spcBef>
              <a:buClr>
                <a:schemeClr val="lt1"/>
              </a:buClr>
              <a:buSzPts val="1200"/>
              <a:buFont typeface="Roboto"/>
              <a:buChar char="●"/>
            </a:pPr>
            <a:r>
              <a:rPr lang="en-US" sz="1200" dirty="0" smtClean="0">
                <a:solidFill>
                  <a:schemeClr val="lt1"/>
                </a:solidFill>
                <a:latin typeface="Roboto"/>
                <a:ea typeface="Roboto"/>
                <a:cs typeface="Roboto"/>
              </a:rPr>
              <a:t>Analyzed </a:t>
            </a:r>
            <a:r>
              <a:rPr lang="en-US" sz="1200" dirty="0">
                <a:solidFill>
                  <a:schemeClr val="lt1"/>
                </a:solidFill>
                <a:latin typeface="Roboto"/>
                <a:ea typeface="Roboto"/>
                <a:cs typeface="Roboto"/>
              </a:rPr>
              <a:t>the revenue trends across different months in 2020, helping to pinpoint the most profitable periods.</a:t>
            </a:r>
          </a:p>
          <a:p>
            <a:pPr marL="457200" lvl="0" indent="-304800">
              <a:spcBef>
                <a:spcPts val="1500"/>
              </a:spcBef>
              <a:buClr>
                <a:schemeClr val="lt1"/>
              </a:buClr>
              <a:buSzPts val="1200"/>
              <a:buFont typeface="Roboto"/>
              <a:buChar char="●"/>
            </a:pPr>
            <a:r>
              <a:rPr lang="en" sz="1200" dirty="0" smtClean="0">
                <a:solidFill>
                  <a:schemeClr val="lt1"/>
                </a:solidFill>
                <a:latin typeface="Roboto"/>
                <a:ea typeface="Roboto"/>
                <a:cs typeface="Roboto"/>
                <a:sym typeface="Roboto"/>
              </a:rPr>
              <a:t>This </a:t>
            </a:r>
            <a:r>
              <a:rPr lang="en" sz="1200" dirty="0">
                <a:solidFill>
                  <a:schemeClr val="lt1"/>
                </a:solidFill>
                <a:latin typeface="Roboto"/>
                <a:ea typeface="Roboto"/>
                <a:cs typeface="Roboto"/>
                <a:sym typeface="Roboto"/>
              </a:rPr>
              <a:t>project demonstrates the power of SQL in analyzing and extracting meaningful insights from large </a:t>
            </a:r>
            <a:r>
              <a:rPr lang="en" sz="1200" dirty="0" smtClean="0">
                <a:solidFill>
                  <a:schemeClr val="lt1"/>
                </a:solidFill>
                <a:latin typeface="Roboto"/>
                <a:ea typeface="Roboto"/>
                <a:cs typeface="Roboto"/>
                <a:sym typeface="Roboto"/>
              </a:rPr>
              <a:t>datasets, and can provide valuable insights to understand customers purcahse pattern, most profitable items and category and utilize these insights to enhance the customer experience. </a:t>
            </a:r>
            <a:endParaRPr sz="1200" dirty="0">
              <a:solidFill>
                <a:schemeClr val="lt1"/>
              </a:solidFill>
              <a:latin typeface="Roboto"/>
              <a:ea typeface="Roboto"/>
              <a:cs typeface="Roboto"/>
              <a:sym typeface="Roboto"/>
            </a:endParaRPr>
          </a:p>
        </p:txBody>
      </p:sp>
      <p:sp>
        <p:nvSpPr>
          <p:cNvPr id="87" name="Google Shape;87;p15"/>
          <p:cNvSpPr txBox="1"/>
          <p:nvPr/>
        </p:nvSpPr>
        <p:spPr>
          <a:xfrm>
            <a:off x="2382900" y="1289300"/>
            <a:ext cx="437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dirty="0">
                <a:solidFill>
                  <a:schemeClr val="lt1"/>
                </a:solidFill>
                <a:latin typeface="Roboto"/>
                <a:ea typeface="Roboto"/>
                <a:cs typeface="Roboto"/>
                <a:sym typeface="Roboto"/>
              </a:rPr>
              <a:t>MySQL Workbench </a:t>
            </a:r>
            <a:r>
              <a:rPr lang="en" sz="2200" b="1" dirty="0" smtClean="0">
                <a:solidFill>
                  <a:schemeClr val="lt1"/>
                </a:solidFill>
                <a:latin typeface="Roboto"/>
                <a:ea typeface="Roboto"/>
                <a:cs typeface="Roboto"/>
                <a:sym typeface="Roboto"/>
              </a:rPr>
              <a:t>8.0.39</a:t>
            </a:r>
            <a:endParaRPr sz="2400" b="1" dirty="0">
              <a:solidFill>
                <a:schemeClr val="lt1"/>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23600" y="760700"/>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Slides</a:t>
            </a:r>
            <a:endParaRPr/>
          </a:p>
        </p:txBody>
      </p:sp>
      <p:sp>
        <p:nvSpPr>
          <p:cNvPr id="93" name="Google Shape;93;p16"/>
          <p:cNvSpPr txBox="1"/>
          <p:nvPr/>
        </p:nvSpPr>
        <p:spPr>
          <a:xfrm>
            <a:off x="2338025" y="2055225"/>
            <a:ext cx="6276900" cy="1800463"/>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lt1"/>
              </a:buClr>
              <a:buSzPts val="2100"/>
              <a:buFont typeface="EB Garamond SemiBold"/>
              <a:buAutoNum type="arabicPeriod"/>
            </a:pPr>
            <a:r>
              <a:rPr lang="en" sz="2100" u="sng" dirty="0">
                <a:solidFill>
                  <a:schemeClr val="lt1"/>
                </a:solidFill>
                <a:latin typeface="EB Garamond SemiBold"/>
                <a:ea typeface="EB Garamond SemiBold"/>
                <a:cs typeface="EB Garamond SemiBold"/>
                <a:sym typeface="EB Garamond SemiBold"/>
                <a:hlinkClick r:id="rId3" action="ppaction://hlinkpres?slideindex=1&amp;slidetitle="/>
              </a:rPr>
              <a:t>Exploratory data analysis</a:t>
            </a:r>
            <a:endParaRPr sz="2100" u="sng" dirty="0">
              <a:solidFill>
                <a:schemeClr val="lt1"/>
              </a:solidFill>
              <a:latin typeface="EB Garamond SemiBold"/>
              <a:ea typeface="EB Garamond SemiBold"/>
              <a:cs typeface="EB Garamond SemiBold"/>
              <a:sym typeface="EB Garamond SemiBold"/>
            </a:endParaRPr>
          </a:p>
          <a:p>
            <a:pPr marL="457200" indent="-361950">
              <a:buClr>
                <a:schemeClr val="lt1"/>
              </a:buClr>
              <a:buSzPts val="2100"/>
              <a:buFont typeface="EB Garamond SemiBold"/>
              <a:buAutoNum type="arabicPeriod"/>
            </a:pPr>
            <a:r>
              <a:rPr lang="en" sz="2100" u="sng" dirty="0" smtClean="0">
                <a:solidFill>
                  <a:schemeClr val="lt1"/>
                </a:solidFill>
                <a:latin typeface="EB Garamond SemiBold"/>
                <a:ea typeface="EB Garamond SemiBold"/>
                <a:cs typeface="EB Garamond SemiBold"/>
                <a:sym typeface="EB Garamond SemiBold"/>
              </a:rPr>
              <a:t>Product Segment </a:t>
            </a:r>
            <a:r>
              <a:rPr lang="en-US" altLang="en-US" sz="2100" u="sng" dirty="0">
                <a:solidFill>
                  <a:schemeClr val="lt1"/>
                </a:solidFill>
                <a:latin typeface="EB Garamond SemiBold"/>
                <a:ea typeface="EB Garamond SemiBold"/>
                <a:cs typeface="EB Garamond SemiBold"/>
              </a:rPr>
              <a:t>Top-Selling </a:t>
            </a:r>
            <a:r>
              <a:rPr lang="en-US" altLang="en-US" sz="2100" u="sng" dirty="0" smtClean="0">
                <a:solidFill>
                  <a:schemeClr val="lt1"/>
                </a:solidFill>
                <a:latin typeface="EB Garamond SemiBold"/>
                <a:ea typeface="EB Garamond SemiBold"/>
                <a:cs typeface="EB Garamond SemiBold"/>
              </a:rPr>
              <a:t>Products</a:t>
            </a:r>
            <a:endParaRPr sz="2100" u="sng" dirty="0">
              <a:solidFill>
                <a:schemeClr val="lt1"/>
              </a:solidFill>
              <a:latin typeface="EB Garamond SemiBold"/>
              <a:ea typeface="EB Garamond SemiBold"/>
              <a:cs typeface="EB Garamond SemiBold"/>
              <a:sym typeface="EB Garamond SemiBold"/>
            </a:endParaRPr>
          </a:p>
          <a:p>
            <a:pPr marL="457200" lvl="0" indent="-361950" algn="l" rtl="0">
              <a:spcBef>
                <a:spcPts val="0"/>
              </a:spcBef>
              <a:spcAft>
                <a:spcPts val="0"/>
              </a:spcAft>
              <a:buClr>
                <a:schemeClr val="lt1"/>
              </a:buClr>
              <a:buSzPts val="2100"/>
              <a:buFont typeface="EB Garamond SemiBold"/>
              <a:buAutoNum type="arabicPeriod"/>
            </a:pPr>
            <a:r>
              <a:rPr lang="en" sz="2100" u="sng" dirty="0" smtClean="0">
                <a:solidFill>
                  <a:schemeClr val="lt1"/>
                </a:solidFill>
                <a:latin typeface="EB Garamond SemiBold"/>
                <a:ea typeface="EB Garamond SemiBold"/>
                <a:cs typeface="EB Garamond SemiBold"/>
                <a:sym typeface="EB Garamond SemiBold"/>
              </a:rPr>
              <a:t>Customer Segments </a:t>
            </a:r>
            <a:endParaRPr sz="2100" dirty="0">
              <a:solidFill>
                <a:schemeClr val="lt1"/>
              </a:solidFill>
              <a:latin typeface="EB Garamond SemiBold"/>
              <a:ea typeface="EB Garamond SemiBold"/>
              <a:cs typeface="EB Garamond SemiBold"/>
              <a:sym typeface="EB Garamond SemiBold"/>
            </a:endParaRPr>
          </a:p>
          <a:p>
            <a:pPr marL="457200" lvl="0" indent="-361950" algn="l" rtl="0">
              <a:spcBef>
                <a:spcPts val="0"/>
              </a:spcBef>
              <a:spcAft>
                <a:spcPts val="0"/>
              </a:spcAft>
              <a:buClr>
                <a:schemeClr val="lt1"/>
              </a:buClr>
              <a:buSzPts val="2100"/>
              <a:buFont typeface="EB Garamond SemiBold"/>
              <a:buAutoNum type="arabicPeriod"/>
            </a:pPr>
            <a:r>
              <a:rPr lang="en" sz="2100" u="sng" dirty="0" smtClean="0">
                <a:solidFill>
                  <a:schemeClr val="lt1"/>
                </a:solidFill>
                <a:latin typeface="EB Garamond SemiBold"/>
                <a:ea typeface="EB Garamond SemiBold"/>
                <a:cs typeface="EB Garamond SemiBold"/>
                <a:sym typeface="EB Garamond SemiBold"/>
              </a:rPr>
              <a:t>Revenue Analysis</a:t>
            </a:r>
            <a:endParaRPr sz="2100" dirty="0">
              <a:solidFill>
                <a:schemeClr val="lt1"/>
              </a:solidFill>
              <a:latin typeface="EB Garamond SemiBold"/>
              <a:ea typeface="EB Garamond SemiBold"/>
              <a:cs typeface="EB Garamond SemiBold"/>
              <a:sym typeface="EB Garamond SemiBold"/>
            </a:endParaRPr>
          </a:p>
          <a:p>
            <a:pPr marL="95250" lvl="0" algn="l" rtl="0">
              <a:spcBef>
                <a:spcPts val="0"/>
              </a:spcBef>
              <a:spcAft>
                <a:spcPts val="0"/>
              </a:spcAft>
              <a:buClr>
                <a:schemeClr val="lt1"/>
              </a:buClr>
              <a:buSzPts val="2100"/>
            </a:pPr>
            <a:endParaRPr sz="2100" dirty="0">
              <a:solidFill>
                <a:schemeClr val="lt1"/>
              </a:solidFill>
              <a:latin typeface="EB Garamond SemiBold"/>
              <a:ea typeface="EB Garamond SemiBold"/>
              <a:cs typeface="EB Garamond SemiBold"/>
              <a:sym typeface="EB Garamon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1.Exploratory data analysis: </a:t>
            </a:r>
            <a:endParaRPr dirty="0"/>
          </a:p>
          <a:p>
            <a:pPr marL="457200" lvl="0" indent="0" algn="l" rtl="0">
              <a:spcBef>
                <a:spcPts val="0"/>
              </a:spcBef>
              <a:spcAft>
                <a:spcPts val="0"/>
              </a:spcAft>
              <a:buNone/>
            </a:pPr>
            <a:r>
              <a:rPr lang="en" sz="2800" b="0" dirty="0" smtClean="0">
                <a:solidFill>
                  <a:schemeClr val="accent2"/>
                </a:solidFill>
              </a:rPr>
              <a:t>Updated the database by adding revenue col to derive accurate sales data</a:t>
            </a:r>
            <a:r>
              <a:rPr lang="en" sz="2800" b="0" dirty="0" smtClean="0">
                <a:solidFill>
                  <a:schemeClr val="accent2"/>
                </a:solidFill>
              </a:rPr>
              <a:t>.</a:t>
            </a:r>
            <a:endParaRPr sz="2800" b="0" dirty="0">
              <a:solidFill>
                <a:schemeClr val="accent2"/>
              </a:solidFill>
            </a:endParaRPr>
          </a:p>
          <a:p>
            <a:pPr marL="0" lvl="0" indent="0" algn="ctr" rtl="0">
              <a:spcBef>
                <a:spcPts val="0"/>
              </a:spcBef>
              <a:spcAft>
                <a:spcPts val="0"/>
              </a:spcAft>
              <a:buNone/>
            </a:pPr>
            <a:endParaRPr b="0" dirty="0"/>
          </a:p>
        </p:txBody>
      </p:sp>
      <p:sp>
        <p:nvSpPr>
          <p:cNvPr id="99" name="Google Shape;99;p17"/>
          <p:cNvSpPr txBox="1">
            <a:spLocks noGrp="1"/>
          </p:cNvSpPr>
          <p:nvPr>
            <p:ph type="body" idx="2"/>
          </p:nvPr>
        </p:nvSpPr>
        <p:spPr>
          <a:xfrm>
            <a:off x="4858574" y="231556"/>
            <a:ext cx="3949319" cy="3666190"/>
          </a:xfrm>
          <a:prstGeom prst="rect">
            <a:avLst/>
          </a:prstGeom>
          <a:solidFill>
            <a:srgbClr val="C1BF9F"/>
          </a:solidFill>
          <a:ln>
            <a:noFill/>
          </a:ln>
        </p:spPr>
        <p:txBody>
          <a:bodyPr spcFirstLastPara="1" wrap="square" lIns="91425" tIns="91425" rIns="91425" bIns="91425" anchor="ctr" anchorCtr="0">
            <a:noAutofit/>
          </a:bodyPr>
          <a:lstStyle/>
          <a:p>
            <a:pPr marL="0" lvl="0" indent="0">
              <a:spcBef>
                <a:spcPts val="1200"/>
              </a:spcBef>
              <a:buClr>
                <a:schemeClr val="dk2"/>
              </a:buClr>
              <a:buSzPts val="1100"/>
              <a:buNone/>
            </a:pPr>
            <a:r>
              <a:rPr lang="en-US" sz="1000" dirty="0" smtClean="0"/>
              <a:t>SELECT</a:t>
            </a:r>
            <a:r>
              <a:rPr lang="en-US" sz="1000" dirty="0"/>
              <a:t> </a:t>
            </a:r>
            <a:r>
              <a:rPr lang="en-US" sz="1000" dirty="0" err="1"/>
              <a:t>order_id</a:t>
            </a:r>
            <a:r>
              <a:rPr lang="en-US" sz="1000" dirty="0"/>
              <a:t>,</a:t>
            </a:r>
            <a:r>
              <a:rPr lang="en-US" sz="1000" dirty="0"/>
              <a:t/>
            </a:r>
            <a:br>
              <a:rPr lang="en-US" sz="1000" dirty="0"/>
            </a:br>
            <a:r>
              <a:rPr lang="en-US" sz="1000" dirty="0"/>
              <a:t>       </a:t>
            </a:r>
            <a:r>
              <a:rPr lang="en-US" sz="1000" b="1" dirty="0" err="1"/>
              <a:t>Concat</a:t>
            </a:r>
            <a:r>
              <a:rPr lang="en-US" sz="1000" dirty="0"/>
              <a:t>(`first name`, ' ', `last name`) AS Customers,</a:t>
            </a:r>
            <a:r>
              <a:rPr lang="en-US" sz="1000" dirty="0"/>
              <a:t/>
            </a:r>
            <a:br>
              <a:rPr lang="en-US" sz="1000" dirty="0"/>
            </a:br>
            <a:r>
              <a:rPr lang="en-US" sz="1000" dirty="0"/>
              <a:t>       city,</a:t>
            </a:r>
            <a:r>
              <a:rPr lang="en-US" sz="1000" dirty="0"/>
              <a:t/>
            </a:r>
            <a:br>
              <a:rPr lang="en-US" sz="1000" dirty="0"/>
            </a:br>
            <a:r>
              <a:rPr lang="en-US" sz="1000" dirty="0"/>
              <a:t>       state,</a:t>
            </a:r>
            <a:r>
              <a:rPr lang="en-US" sz="1000" dirty="0"/>
              <a:t/>
            </a:r>
            <a:br>
              <a:rPr lang="en-US" sz="1000" dirty="0"/>
            </a:br>
            <a:r>
              <a:rPr lang="en-US" sz="1000" dirty="0"/>
              <a:t>       </a:t>
            </a:r>
            <a:r>
              <a:rPr lang="en-US" sz="1000" dirty="0" err="1"/>
              <a:t>order_date</a:t>
            </a:r>
            <a:r>
              <a:rPr lang="en-US" sz="1000" dirty="0"/>
              <a:t>,</a:t>
            </a:r>
            <a:r>
              <a:rPr lang="en-US" sz="1000" dirty="0"/>
              <a:t/>
            </a:r>
            <a:br>
              <a:rPr lang="en-US" sz="1000" dirty="0"/>
            </a:br>
            <a:r>
              <a:rPr lang="en-US" sz="1000" dirty="0"/>
              <a:t>       </a:t>
            </a:r>
            <a:r>
              <a:rPr lang="en-US" sz="1000" dirty="0" err="1"/>
              <a:t>item_id</a:t>
            </a:r>
            <a:r>
              <a:rPr lang="en-US" sz="1000" dirty="0"/>
              <a:t>,</a:t>
            </a:r>
            <a:r>
              <a:rPr lang="en-US" sz="1000" dirty="0"/>
              <a:t/>
            </a:r>
            <a:br>
              <a:rPr lang="en-US" sz="1000" dirty="0"/>
            </a:br>
            <a:r>
              <a:rPr lang="en-US" sz="1000" dirty="0"/>
              <a:t>       </a:t>
            </a:r>
            <a:r>
              <a:rPr lang="en-US" sz="1000" b="1" dirty="0"/>
              <a:t>Sum</a:t>
            </a:r>
            <a:r>
              <a:rPr lang="en-US" sz="1000" dirty="0"/>
              <a:t>(</a:t>
            </a:r>
            <a:r>
              <a:rPr lang="en-US" sz="1000" dirty="0" err="1"/>
              <a:t>qty_ordered</a:t>
            </a:r>
            <a:r>
              <a:rPr lang="en-US" sz="1000" dirty="0"/>
              <a:t>) </a:t>
            </a:r>
            <a:r>
              <a:rPr lang="en-US" sz="1000" dirty="0"/>
              <a:t> </a:t>
            </a:r>
            <a:r>
              <a:rPr lang="en-US" sz="1000" dirty="0" smtClean="0"/>
              <a:t>AS</a:t>
            </a:r>
            <a:r>
              <a:rPr lang="en-US" sz="1000" dirty="0"/>
              <a:t> </a:t>
            </a:r>
            <a:r>
              <a:rPr lang="en-US" sz="1000" dirty="0" err="1"/>
              <a:t>Total_Units</a:t>
            </a:r>
            <a:r>
              <a:rPr lang="en-US" sz="1000" dirty="0"/>
              <a:t>,</a:t>
            </a:r>
            <a:r>
              <a:rPr lang="en-US" sz="1000" dirty="0"/>
              <a:t/>
            </a:r>
            <a:br>
              <a:rPr lang="en-US" sz="1000" dirty="0"/>
            </a:br>
            <a:r>
              <a:rPr lang="en-US" sz="1000" dirty="0"/>
              <a:t>       </a:t>
            </a:r>
            <a:r>
              <a:rPr lang="en-US" sz="1000" b="1" dirty="0"/>
              <a:t>Sum</a:t>
            </a:r>
            <a:r>
              <a:rPr lang="en-US" sz="1000" dirty="0"/>
              <a:t>(</a:t>
            </a:r>
            <a:r>
              <a:rPr lang="en-US" sz="1000" dirty="0" err="1"/>
              <a:t>qty_ordered</a:t>
            </a:r>
            <a:r>
              <a:rPr lang="en-US" sz="1000" dirty="0"/>
              <a:t> * price</a:t>
            </a:r>
            <a:r>
              <a:rPr lang="en-US" sz="1000" dirty="0" smtClean="0"/>
              <a:t>)</a:t>
            </a:r>
            <a:r>
              <a:rPr lang="en-US" sz="1000" dirty="0"/>
              <a:t>  AS Revenue,</a:t>
            </a:r>
            <a:r>
              <a:rPr lang="en-US" sz="1000" dirty="0"/>
              <a:t/>
            </a:r>
            <a:br>
              <a:rPr lang="en-US" sz="1000" dirty="0"/>
            </a:br>
            <a:r>
              <a:rPr lang="en-US" sz="1000" dirty="0"/>
              <a:t>       category</a:t>
            </a:r>
            <a:r>
              <a:rPr lang="en-US" sz="1000" dirty="0"/>
              <a:t/>
            </a:r>
            <a:br>
              <a:rPr lang="en-US" sz="1000" dirty="0"/>
            </a:br>
            <a:r>
              <a:rPr lang="en-US" sz="1000" dirty="0"/>
              <a:t>FROM   sales</a:t>
            </a:r>
            <a:r>
              <a:rPr lang="en-US" sz="1000" dirty="0"/>
              <a:t/>
            </a:r>
            <a:br>
              <a:rPr lang="en-US" sz="1000" dirty="0"/>
            </a:br>
            <a:r>
              <a:rPr lang="en-US" sz="1000" dirty="0"/>
              <a:t>GROUP  BY </a:t>
            </a:r>
            <a:r>
              <a:rPr lang="en-US" sz="1000" dirty="0" err="1"/>
              <a:t>order_id</a:t>
            </a:r>
            <a:r>
              <a:rPr lang="en-US" sz="1000" dirty="0"/>
              <a:t>,</a:t>
            </a:r>
            <a:r>
              <a:rPr lang="en-US" sz="1000" dirty="0"/>
              <a:t/>
            </a:r>
            <a:br>
              <a:rPr lang="en-US" sz="1000" dirty="0"/>
            </a:br>
            <a:r>
              <a:rPr lang="en-US" sz="1000" dirty="0"/>
              <a:t>          `first name</a:t>
            </a:r>
            <a:r>
              <a:rPr lang="en-US" sz="1000" dirty="0" smtClean="0"/>
              <a:t>`, `</a:t>
            </a:r>
            <a:r>
              <a:rPr lang="en-US" sz="1000" dirty="0"/>
              <a:t>last name</a:t>
            </a:r>
            <a:r>
              <a:rPr lang="en-US" sz="1000" dirty="0" smtClean="0"/>
              <a:t>`,</a:t>
            </a:r>
            <a:r>
              <a:rPr lang="en-US" sz="1000" dirty="0"/>
              <a:t>  </a:t>
            </a:r>
            <a:r>
              <a:rPr lang="en-US" sz="1000" dirty="0" smtClean="0"/>
              <a:t>city, state,</a:t>
            </a:r>
            <a:r>
              <a:rPr lang="en-US" sz="1000" dirty="0"/>
              <a:t>  </a:t>
            </a:r>
            <a:r>
              <a:rPr lang="en-US" sz="1000" dirty="0" err="1" smtClean="0"/>
              <a:t>order_date</a:t>
            </a:r>
            <a:r>
              <a:rPr lang="en-US" sz="1000" dirty="0" smtClean="0"/>
              <a:t>, </a:t>
            </a:r>
            <a:r>
              <a:rPr lang="en-US" sz="1000" dirty="0"/>
              <a:t> </a:t>
            </a:r>
            <a:r>
              <a:rPr lang="en-US" sz="1000" dirty="0" err="1" smtClean="0"/>
              <a:t>item_id</a:t>
            </a:r>
            <a:r>
              <a:rPr lang="en-US" sz="1000" dirty="0"/>
              <a:t>,</a:t>
            </a:r>
            <a:r>
              <a:rPr lang="en-US" sz="1000" dirty="0"/>
              <a:t> </a:t>
            </a:r>
            <a:r>
              <a:rPr lang="en-US" sz="1000" dirty="0"/>
              <a:t> </a:t>
            </a:r>
            <a:r>
              <a:rPr lang="en-US" sz="1000" dirty="0" smtClean="0"/>
              <a:t>category</a:t>
            </a:r>
            <a:r>
              <a:rPr lang="en-US" sz="1000" dirty="0"/>
              <a:t>;</a:t>
            </a:r>
            <a:r>
              <a:rPr lang="en-US" sz="1000" dirty="0"/>
              <a:t/>
            </a:r>
            <a:br>
              <a:rPr lang="en-US" sz="1000" dirty="0"/>
            </a:br>
            <a:r>
              <a:rPr lang="en-US" sz="1000" dirty="0"/>
              <a:t/>
            </a:r>
            <a:br>
              <a:rPr lang="en-US" sz="1000" dirty="0"/>
            </a:br>
            <a:r>
              <a:rPr lang="en-US" sz="1000" dirty="0" smtClean="0"/>
              <a:t> ALTER</a:t>
            </a:r>
            <a:r>
              <a:rPr lang="en-US" sz="1000" dirty="0"/>
              <a:t> TABLE sales</a:t>
            </a:r>
            <a:r>
              <a:rPr lang="en-US" sz="1000" dirty="0"/>
              <a:t/>
            </a:r>
            <a:br>
              <a:rPr lang="en-US" sz="1000" dirty="0"/>
            </a:br>
            <a:r>
              <a:rPr lang="en-US" sz="1000" dirty="0"/>
              <a:t>  ADD COLUMN rev </a:t>
            </a:r>
            <a:r>
              <a:rPr lang="en-US" sz="1000" i="1" dirty="0"/>
              <a:t>INT</a:t>
            </a:r>
            <a:r>
              <a:rPr lang="en-US" sz="1000" dirty="0"/>
              <a:t>(20</a:t>
            </a:r>
            <a:r>
              <a:rPr lang="en-US" sz="1000" dirty="0" smtClean="0"/>
              <a:t>);</a:t>
            </a:r>
            <a:r>
              <a:rPr lang="en-US" sz="1000" dirty="0"/>
              <a:t/>
            </a:r>
            <a:br>
              <a:rPr lang="en-US" sz="1000" dirty="0"/>
            </a:br>
            <a:r>
              <a:rPr lang="en-US" sz="1000" dirty="0"/>
              <a:t/>
            </a:r>
            <a:br>
              <a:rPr lang="en-US" sz="1000" dirty="0"/>
            </a:br>
            <a:r>
              <a:rPr lang="en-US" sz="1000" dirty="0"/>
              <a:t>UPDATE sales</a:t>
            </a:r>
            <a:r>
              <a:rPr lang="en-US" sz="1000" dirty="0"/>
              <a:t/>
            </a:r>
            <a:br>
              <a:rPr lang="en-US" sz="1000" dirty="0"/>
            </a:br>
            <a:r>
              <a:rPr lang="en-US" sz="1000" dirty="0"/>
              <a:t>SET    revenue = ( </a:t>
            </a:r>
            <a:r>
              <a:rPr lang="en-US" sz="1000" dirty="0" err="1"/>
              <a:t>qty_ordered</a:t>
            </a:r>
            <a:r>
              <a:rPr lang="en-US" sz="1000" dirty="0"/>
              <a:t> * price ); </a:t>
            </a:r>
            <a:endParaRPr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body" idx="2"/>
          </p:nvPr>
        </p:nvSpPr>
        <p:spPr>
          <a:xfrm>
            <a:off x="4784650" y="310984"/>
            <a:ext cx="3787849" cy="4502316"/>
          </a:xfrm>
          <a:prstGeom prst="rect">
            <a:avLst/>
          </a:prstGeom>
          <a:solidFill>
            <a:srgbClr val="C1BF9F"/>
          </a:solidFill>
          <a:ln>
            <a:noFill/>
          </a:ln>
        </p:spPr>
        <p:txBody>
          <a:bodyPr spcFirstLastPara="1" wrap="square" lIns="91425" tIns="91425" rIns="91425" bIns="91425" anchor="ctr" anchorCtr="0">
            <a:noAutofit/>
          </a:bodyPr>
          <a:lstStyle/>
          <a:p>
            <a:pPr marL="0" indent="0">
              <a:spcBef>
                <a:spcPts val="1200"/>
              </a:spcBef>
              <a:buClr>
                <a:schemeClr val="dk2"/>
              </a:buClr>
              <a:buSzPts val="1100"/>
              <a:buNone/>
            </a:pPr>
            <a:r>
              <a:rPr lang="en-US" sz="1050" u="sng" dirty="0">
                <a:sym typeface="Arial"/>
              </a:rPr>
              <a:t>#How many unique product id does the data have?</a:t>
            </a:r>
          </a:p>
          <a:p>
            <a:pPr marL="0" indent="0">
              <a:spcBef>
                <a:spcPts val="1200"/>
              </a:spcBef>
              <a:buClr>
                <a:schemeClr val="dk2"/>
              </a:buClr>
              <a:buSzPts val="1100"/>
              <a:buNone/>
            </a:pPr>
            <a:r>
              <a:rPr lang="en-US" sz="1050" dirty="0">
                <a:sym typeface="Arial"/>
              </a:rPr>
              <a:t>SELECT    COUNT(DISTINCT </a:t>
            </a:r>
            <a:r>
              <a:rPr lang="en-US" sz="1050" dirty="0" err="1">
                <a:sym typeface="Arial"/>
              </a:rPr>
              <a:t>item_id</a:t>
            </a:r>
            <a:r>
              <a:rPr lang="en-US" sz="1050" dirty="0">
                <a:sym typeface="Arial"/>
              </a:rPr>
              <a:t>)</a:t>
            </a:r>
          </a:p>
          <a:p>
            <a:pPr marL="0" indent="0">
              <a:spcBef>
                <a:spcPts val="1200"/>
              </a:spcBef>
              <a:buClr>
                <a:schemeClr val="dk2"/>
              </a:buClr>
              <a:buSzPts val="1100"/>
              <a:buNone/>
            </a:pPr>
            <a:r>
              <a:rPr lang="en-US" sz="1050" dirty="0" smtClean="0">
                <a:sym typeface="Arial"/>
              </a:rPr>
              <a:t>From </a:t>
            </a:r>
            <a:r>
              <a:rPr lang="en-US" sz="1050" dirty="0">
                <a:sym typeface="Arial"/>
              </a:rPr>
              <a:t>sales; </a:t>
            </a:r>
          </a:p>
          <a:p>
            <a:pPr marL="0" indent="0">
              <a:spcBef>
                <a:spcPts val="1200"/>
              </a:spcBef>
              <a:buClr>
                <a:schemeClr val="dk2"/>
              </a:buClr>
              <a:buSzPts val="1100"/>
              <a:buNone/>
            </a:pPr>
            <a:r>
              <a:rPr lang="en-US" sz="1050" u="sng" dirty="0">
                <a:sym typeface="Arial"/>
              </a:rPr>
              <a:t>#What is the most common payment method?</a:t>
            </a:r>
          </a:p>
          <a:p>
            <a:pPr marL="0" indent="0">
              <a:spcBef>
                <a:spcPts val="1200"/>
              </a:spcBef>
              <a:buClr>
                <a:schemeClr val="dk2"/>
              </a:buClr>
              <a:buSzPts val="1100"/>
              <a:buNone/>
            </a:pPr>
            <a:r>
              <a:rPr lang="en-US" sz="1050" dirty="0">
                <a:sym typeface="Arial"/>
              </a:rPr>
              <a:t>select     payment_method,    </a:t>
            </a:r>
          </a:p>
          <a:p>
            <a:pPr marL="0" indent="0">
              <a:spcBef>
                <a:spcPts val="1200"/>
              </a:spcBef>
              <a:buClr>
                <a:schemeClr val="dk2"/>
              </a:buClr>
              <a:buSzPts val="1100"/>
              <a:buNone/>
            </a:pPr>
            <a:r>
              <a:rPr lang="en-US" sz="1050" dirty="0">
                <a:sym typeface="Arial"/>
              </a:rPr>
              <a:t>count(payment_method) AS </a:t>
            </a:r>
            <a:r>
              <a:rPr lang="en-US" sz="1050" dirty="0" smtClean="0">
                <a:sym typeface="Arial"/>
              </a:rPr>
              <a:t>CNT</a:t>
            </a:r>
          </a:p>
          <a:p>
            <a:pPr marL="0" indent="0">
              <a:spcBef>
                <a:spcPts val="1200"/>
              </a:spcBef>
              <a:buClr>
                <a:schemeClr val="dk2"/>
              </a:buClr>
              <a:buSzPts val="1100"/>
              <a:buNone/>
            </a:pPr>
            <a:r>
              <a:rPr lang="en-US" sz="1050" dirty="0" smtClean="0">
                <a:sym typeface="Arial"/>
              </a:rPr>
              <a:t>from </a:t>
            </a:r>
            <a:r>
              <a:rPr lang="en-US" sz="1050" dirty="0">
                <a:sym typeface="Arial"/>
              </a:rPr>
              <a:t>sales</a:t>
            </a:r>
          </a:p>
          <a:p>
            <a:pPr marL="0" indent="0">
              <a:spcBef>
                <a:spcPts val="1200"/>
              </a:spcBef>
              <a:buClr>
                <a:schemeClr val="dk2"/>
              </a:buClr>
              <a:buSzPts val="1100"/>
              <a:buNone/>
            </a:pPr>
            <a:r>
              <a:rPr lang="en-US" sz="1050" dirty="0">
                <a:sym typeface="Arial"/>
              </a:rPr>
              <a:t>group by </a:t>
            </a:r>
            <a:r>
              <a:rPr lang="en-US" sz="1050" dirty="0" smtClean="0">
                <a:sym typeface="Arial"/>
              </a:rPr>
              <a:t> payment_method</a:t>
            </a:r>
            <a:r>
              <a:rPr lang="en-US" sz="1050" dirty="0">
                <a:sym typeface="Arial"/>
              </a:rPr>
              <a:t>;    </a:t>
            </a:r>
            <a:endParaRPr lang="en-US" sz="1050" dirty="0" smtClean="0">
              <a:sym typeface="Arial"/>
            </a:endParaRPr>
          </a:p>
          <a:p>
            <a:pPr marL="0" indent="0">
              <a:spcBef>
                <a:spcPts val="1200"/>
              </a:spcBef>
              <a:buClr>
                <a:schemeClr val="dk2"/>
              </a:buClr>
              <a:buSzPts val="1100"/>
              <a:buNone/>
            </a:pPr>
            <a:endParaRPr lang="en-US" sz="1050" dirty="0" smtClean="0">
              <a:sym typeface="Arial"/>
            </a:endParaRPr>
          </a:p>
          <a:p>
            <a:pPr marL="0" indent="0">
              <a:spcBef>
                <a:spcPts val="1200"/>
              </a:spcBef>
              <a:buClr>
                <a:schemeClr val="dk2"/>
              </a:buClr>
              <a:buSzPts val="1100"/>
              <a:buNone/>
            </a:pPr>
            <a:endParaRPr lang="en-US" sz="1050" dirty="0" smtClean="0">
              <a:sym typeface="Arial"/>
            </a:endParaRPr>
          </a:p>
          <a:p>
            <a:pPr marL="0" indent="0">
              <a:spcBef>
                <a:spcPts val="1200"/>
              </a:spcBef>
              <a:buClr>
                <a:schemeClr val="dk2"/>
              </a:buClr>
              <a:buSzPts val="1100"/>
              <a:buNone/>
            </a:pPr>
            <a:endParaRPr lang="en-US" sz="1050" dirty="0" smtClean="0">
              <a:sym typeface="Arial"/>
            </a:endParaRPr>
          </a:p>
        </p:txBody>
      </p:sp>
      <p:sp>
        <p:nvSpPr>
          <p:cNvPr id="105" name="Google Shape;105;p18"/>
          <p:cNvSpPr txBox="1">
            <a:spLocks noGrp="1"/>
          </p:cNvSpPr>
          <p:nvPr>
            <p:ph type="title"/>
          </p:nvPr>
        </p:nvSpPr>
        <p:spPr>
          <a:xfrm>
            <a:off x="244235" y="2264735"/>
            <a:ext cx="4045200" cy="859790"/>
          </a:xfrm>
          <a:prstGeom prst="rect">
            <a:avLst/>
          </a:prstGeom>
        </p:spPr>
        <p:txBody>
          <a:bodyPr spcFirstLastPara="1" wrap="square" lIns="91425" tIns="91425" rIns="91425" bIns="91425" anchor="ctr" anchorCtr="0">
            <a:noAutofit/>
          </a:bodyPr>
          <a:lstStyle/>
          <a:p>
            <a:pPr lvl="0" algn="l"/>
            <a:r>
              <a:rPr lang="en" sz="2400" dirty="0"/>
              <a:t>2. </a:t>
            </a:r>
            <a:r>
              <a:rPr lang="en-US" sz="2400" dirty="0"/>
              <a:t>Most Common Payment </a:t>
            </a:r>
            <a:r>
              <a:rPr lang="en-US" sz="2400" dirty="0" smtClean="0"/>
              <a:t>Method </a:t>
            </a:r>
            <a:r>
              <a:rPr lang="en" sz="2400" dirty="0" smtClean="0"/>
              <a:t>: </a:t>
            </a:r>
            <a:endParaRPr sz="2400" dirty="0" smtClean="0"/>
          </a:p>
          <a:p>
            <a:pPr algn="l"/>
            <a:r>
              <a:rPr lang="en" sz="2000" b="0" dirty="0" smtClean="0">
                <a:solidFill>
                  <a:schemeClr val="accent2"/>
                </a:solidFill>
              </a:rPr>
              <a:t>By </a:t>
            </a:r>
            <a:r>
              <a:rPr lang="en-US" sz="2000" b="0" dirty="0" smtClean="0">
                <a:solidFill>
                  <a:schemeClr val="accent2"/>
                </a:solidFill>
              </a:rPr>
              <a:t>Understanding the most common payment method can help tailor payment options to customer preferences.</a:t>
            </a:r>
            <a:br>
              <a:rPr lang="en-US" sz="2000" b="0" dirty="0" smtClean="0">
                <a:solidFill>
                  <a:schemeClr val="accent2"/>
                </a:solidFill>
              </a:rPr>
            </a:br>
            <a:r>
              <a:rPr lang="en-US" sz="2000" b="0" dirty="0">
                <a:solidFill>
                  <a:schemeClr val="accent2"/>
                </a:solidFill>
              </a:rPr>
              <a:t/>
            </a:r>
            <a:br>
              <a:rPr lang="en-US" sz="2000" b="0" dirty="0">
                <a:solidFill>
                  <a:schemeClr val="accent2"/>
                </a:solidFill>
              </a:rPr>
            </a:br>
            <a:r>
              <a:rPr lang="en-US" sz="2000" b="0" dirty="0" smtClean="0">
                <a:solidFill>
                  <a:schemeClr val="accent2"/>
                </a:solidFill>
              </a:rPr>
              <a:t>The most preferred method is Cash on delivery</a:t>
            </a:r>
            <a:br>
              <a:rPr lang="en-US" sz="2000" b="0" dirty="0" smtClean="0">
                <a:solidFill>
                  <a:schemeClr val="accent2"/>
                </a:solidFill>
              </a:rPr>
            </a:br>
            <a:r>
              <a:rPr lang="en" sz="2000" b="0" dirty="0" smtClean="0">
                <a:solidFill>
                  <a:schemeClr val="accent2"/>
                </a:solidFill>
              </a:rPr>
              <a:t>.</a:t>
            </a:r>
            <a:endParaRPr sz="2000" b="0" dirty="0" smtClean="0">
              <a:solidFill>
                <a:schemeClr val="accent2"/>
              </a:solidFill>
            </a:endParaRPr>
          </a:p>
          <a:p>
            <a:pPr marL="0" lvl="0" indent="0" algn="ctr" rtl="0">
              <a:spcBef>
                <a:spcPts val="0"/>
              </a:spcBef>
              <a:spcAft>
                <a:spcPts val="0"/>
              </a:spcAft>
              <a:buNone/>
            </a:pPr>
            <a:endParaRPr b="0" dirty="0"/>
          </a:p>
        </p:txBody>
      </p:sp>
      <p:graphicFrame>
        <p:nvGraphicFramePr>
          <p:cNvPr id="3" name="Table 2"/>
          <p:cNvGraphicFramePr>
            <a:graphicFrameLocks noGrp="1"/>
          </p:cNvGraphicFramePr>
          <p:nvPr>
            <p:extLst>
              <p:ext uri="{D42A27DB-BD31-4B8C-83A1-F6EECF244321}">
                <p14:modId xmlns:p14="http://schemas.microsoft.com/office/powerpoint/2010/main" val="1928938021"/>
              </p:ext>
            </p:extLst>
          </p:nvPr>
        </p:nvGraphicFramePr>
        <p:xfrm>
          <a:off x="4875174" y="3555999"/>
          <a:ext cx="1982825" cy="1019970"/>
        </p:xfrm>
        <a:graphic>
          <a:graphicData uri="http://schemas.openxmlformats.org/drawingml/2006/table">
            <a:tbl>
              <a:tblPr/>
              <a:tblGrid>
                <a:gridCol w="881256">
                  <a:extLst>
                    <a:ext uri="{9D8B030D-6E8A-4147-A177-3AD203B41FA5}">
                      <a16:colId xmlns:a16="http://schemas.microsoft.com/office/drawing/2014/main" val="3570926824"/>
                    </a:ext>
                  </a:extLst>
                </a:gridCol>
                <a:gridCol w="1101569">
                  <a:extLst>
                    <a:ext uri="{9D8B030D-6E8A-4147-A177-3AD203B41FA5}">
                      <a16:colId xmlns:a16="http://schemas.microsoft.com/office/drawing/2014/main" val="3226072108"/>
                    </a:ext>
                  </a:extLst>
                </a:gridCol>
              </a:tblGrid>
              <a:tr h="203994">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Calibri" panose="020F0502020204030204" pitchFamily="34" charset="0"/>
                          <a:ea typeface="+mn-ea"/>
                          <a:cs typeface="+mn-cs"/>
                          <a:sym typeface="Arial"/>
                        </a:rPr>
                        <a:t>7821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cod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3200255"/>
                  </a:ext>
                </a:extLst>
              </a:tr>
              <a:tr h="203994">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Calibri" panose="020F0502020204030204" pitchFamily="34" charset="0"/>
                          <a:ea typeface="+mn-ea"/>
                          <a:cs typeface="+mn-cs"/>
                          <a:sym typeface="Arial"/>
                        </a:rPr>
                        <a:t>2588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Payaxis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408851"/>
                  </a:ext>
                </a:extLst>
              </a:tr>
              <a:tr h="203994">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Calibri" panose="020F0502020204030204" pitchFamily="34" charset="0"/>
                          <a:ea typeface="+mn-ea"/>
                          <a:cs typeface="+mn-cs"/>
                          <a:sym typeface="Arial"/>
                        </a:rPr>
                        <a:t>2584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Easypay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932854"/>
                  </a:ext>
                </a:extLst>
              </a:tr>
              <a:tr h="203994">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Calibri" panose="020F0502020204030204" pitchFamily="34" charset="0"/>
                          <a:ea typeface="+mn-ea"/>
                          <a:cs typeface="+mn-cs"/>
                          <a:sym typeface="Arial"/>
                        </a:rPr>
                        <a:t>345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jazzwallet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9552650"/>
                  </a:ext>
                </a:extLst>
              </a:tr>
              <a:tr h="203994">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rgbClr val="000000"/>
                          </a:solidFill>
                          <a:effectLst/>
                          <a:latin typeface="Calibri" panose="020F0502020204030204" pitchFamily="34" charset="0"/>
                          <a:ea typeface="+mn-ea"/>
                          <a:cs typeface="+mn-cs"/>
                          <a:sym typeface="Arial"/>
                        </a:rPr>
                        <a:t>491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Easypay_MA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210445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265500" y="2480225"/>
            <a:ext cx="4045200" cy="750900"/>
          </a:xfrm>
          <a:prstGeom prst="rect">
            <a:avLst/>
          </a:prstGeom>
        </p:spPr>
        <p:txBody>
          <a:bodyPr spcFirstLastPara="1" wrap="square" lIns="91425" tIns="91425" rIns="91425" bIns="91425" anchor="ctr" anchorCtr="0">
            <a:noAutofit/>
          </a:bodyPr>
          <a:lstStyle/>
          <a:p>
            <a:pPr marL="457200" lvl="0" algn="l"/>
            <a:r>
              <a:rPr lang="en" dirty="0"/>
              <a:t>3. </a:t>
            </a:r>
            <a:r>
              <a:rPr lang="en-US" dirty="0"/>
              <a:t>Top 10 Most Selling Items</a:t>
            </a:r>
            <a:endParaRPr dirty="0"/>
          </a:p>
          <a:p>
            <a:pPr marL="457200" lvl="0" algn="l"/>
            <a:r>
              <a:rPr lang="en-US" sz="2800" b="0" dirty="0" smtClean="0">
                <a:solidFill>
                  <a:schemeClr val="accent2"/>
                </a:solidFill>
              </a:rPr>
              <a:t>Identifying </a:t>
            </a:r>
            <a:r>
              <a:rPr lang="en-US" sz="2800" b="0" dirty="0">
                <a:solidFill>
                  <a:schemeClr val="accent2"/>
                </a:solidFill>
              </a:rPr>
              <a:t>the best-selling items can inform inventory and marketing strategies</a:t>
            </a:r>
            <a:endParaRPr sz="2800" b="0" dirty="0">
              <a:solidFill>
                <a:schemeClr val="accent2"/>
              </a:solidFill>
            </a:endParaRPr>
          </a:p>
        </p:txBody>
      </p:sp>
      <p:sp>
        <p:nvSpPr>
          <p:cNvPr id="111" name="Google Shape;111;p19"/>
          <p:cNvSpPr txBox="1">
            <a:spLocks noGrp="1"/>
          </p:cNvSpPr>
          <p:nvPr>
            <p:ph type="body" idx="2"/>
          </p:nvPr>
        </p:nvSpPr>
        <p:spPr>
          <a:xfrm>
            <a:off x="4863225" y="2402958"/>
            <a:ext cx="3837000" cy="478465"/>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sz="1500" dirty="0"/>
          </a:p>
          <a:p>
            <a:pPr marL="0" lvl="0" indent="0" algn="l" rtl="0">
              <a:spcBef>
                <a:spcPts val="0"/>
              </a:spcBef>
              <a:spcAft>
                <a:spcPts val="1600"/>
              </a:spcAft>
              <a:buNone/>
            </a:pPr>
            <a:endParaRPr sz="1500" dirty="0"/>
          </a:p>
        </p:txBody>
      </p:sp>
      <p:sp>
        <p:nvSpPr>
          <p:cNvPr id="112" name="Google Shape;112;p19"/>
          <p:cNvSpPr txBox="1"/>
          <p:nvPr/>
        </p:nvSpPr>
        <p:spPr>
          <a:xfrm>
            <a:off x="4592475" y="1156478"/>
            <a:ext cx="4378500" cy="2492960"/>
          </a:xfrm>
          <a:prstGeom prst="rect">
            <a:avLst/>
          </a:prstGeom>
          <a:noFill/>
          <a:ln>
            <a:noFill/>
          </a:ln>
        </p:spPr>
        <p:txBody>
          <a:bodyPr spcFirstLastPara="1" wrap="square" lIns="91425" tIns="91425" rIns="91425" bIns="91425" anchor="t" anchorCtr="0">
            <a:spAutoFit/>
          </a:bodyPr>
          <a:lstStyle/>
          <a:p>
            <a:pPr marL="228600" lvl="0" indent="0">
              <a:spcBef>
                <a:spcPts val="1200"/>
              </a:spcBef>
              <a:buClr>
                <a:schemeClr val="dk2"/>
              </a:buClr>
              <a:buSzPts val="1100"/>
              <a:buNone/>
            </a:pPr>
            <a:r>
              <a:rPr lang="en-US" sz="1100" dirty="0">
                <a:solidFill>
                  <a:srgbClr val="4472C4"/>
                </a:solidFill>
                <a:highlight>
                  <a:srgbClr val="FFFFFF"/>
                </a:highlight>
              </a:rPr>
              <a:t># What is the most selling item?</a:t>
            </a:r>
          </a:p>
          <a:p>
            <a:pPr marL="228600" lvl="0" indent="0">
              <a:spcBef>
                <a:spcPts val="1200"/>
              </a:spcBef>
              <a:buClr>
                <a:schemeClr val="dk2"/>
              </a:buClr>
              <a:buSzPts val="1100"/>
              <a:buNone/>
            </a:pPr>
            <a:r>
              <a:rPr lang="en-US" sz="1100" dirty="0">
                <a:solidFill>
                  <a:srgbClr val="4472C4"/>
                </a:solidFill>
                <a:highlight>
                  <a:srgbClr val="FFFFFF"/>
                </a:highlight>
              </a:rPr>
              <a:t>SELECT    </a:t>
            </a:r>
            <a:r>
              <a:rPr lang="en-US" sz="1100" dirty="0" err="1">
                <a:solidFill>
                  <a:srgbClr val="4472C4"/>
                </a:solidFill>
                <a:highlight>
                  <a:srgbClr val="FFFFFF"/>
                </a:highlight>
              </a:rPr>
              <a:t>item_id</a:t>
            </a:r>
            <a:r>
              <a:rPr lang="en-US" sz="1100" dirty="0">
                <a:solidFill>
                  <a:srgbClr val="4472C4"/>
                </a:solidFill>
                <a:highlight>
                  <a:srgbClr val="FFFFFF"/>
                </a:highlight>
              </a:rPr>
              <a:t>,   Revenue</a:t>
            </a:r>
          </a:p>
          <a:p>
            <a:pPr marL="228600" lvl="0" indent="0">
              <a:spcBef>
                <a:spcPts val="1200"/>
              </a:spcBef>
              <a:buClr>
                <a:schemeClr val="dk2"/>
              </a:buClr>
              <a:buSzPts val="1100"/>
              <a:buNone/>
            </a:pPr>
            <a:r>
              <a:rPr lang="en-US" sz="1100" dirty="0">
                <a:solidFill>
                  <a:srgbClr val="4472C4"/>
                </a:solidFill>
                <a:highlight>
                  <a:srgbClr val="FFFFFF"/>
                </a:highlight>
              </a:rPr>
              <a:t>From sales</a:t>
            </a:r>
          </a:p>
          <a:p>
            <a:pPr marL="228600" lvl="0" indent="0">
              <a:spcBef>
                <a:spcPts val="1200"/>
              </a:spcBef>
              <a:buClr>
                <a:schemeClr val="dk2"/>
              </a:buClr>
              <a:buSzPts val="1100"/>
              <a:buNone/>
            </a:pPr>
            <a:r>
              <a:rPr lang="en-US" sz="1100" dirty="0">
                <a:solidFill>
                  <a:srgbClr val="4472C4"/>
                </a:solidFill>
                <a:highlight>
                  <a:srgbClr val="FFFFFF"/>
                </a:highlight>
              </a:rPr>
              <a:t>group by     Revenue, </a:t>
            </a:r>
            <a:r>
              <a:rPr lang="en-US" sz="1100" dirty="0" err="1">
                <a:solidFill>
                  <a:srgbClr val="4472C4"/>
                </a:solidFill>
                <a:highlight>
                  <a:srgbClr val="FFFFFF"/>
                </a:highlight>
              </a:rPr>
              <a:t>item_id</a:t>
            </a:r>
            <a:endParaRPr lang="en-US" sz="1100" dirty="0">
              <a:solidFill>
                <a:srgbClr val="4472C4"/>
              </a:solidFill>
              <a:highlight>
                <a:srgbClr val="FFFFFF"/>
              </a:highlight>
            </a:endParaRPr>
          </a:p>
          <a:p>
            <a:pPr marL="228600" lvl="0" indent="0">
              <a:spcBef>
                <a:spcPts val="1200"/>
              </a:spcBef>
              <a:buClr>
                <a:schemeClr val="dk2"/>
              </a:buClr>
              <a:buSzPts val="1100"/>
              <a:buNone/>
            </a:pPr>
            <a:r>
              <a:rPr lang="en-US" sz="1100" dirty="0">
                <a:solidFill>
                  <a:srgbClr val="4472C4"/>
                </a:solidFill>
                <a:highlight>
                  <a:srgbClr val="FFFFFF"/>
                </a:highlight>
              </a:rPr>
              <a:t>Order by     Revenue </a:t>
            </a:r>
            <a:r>
              <a:rPr lang="en-US" sz="1100" dirty="0" smtClean="0">
                <a:solidFill>
                  <a:srgbClr val="4472C4"/>
                </a:solidFill>
                <a:highlight>
                  <a:srgbClr val="FFFFFF"/>
                </a:highlight>
              </a:rPr>
              <a:t>DESC</a:t>
            </a:r>
          </a:p>
          <a:p>
            <a:pPr marL="228600" lvl="0" indent="0">
              <a:spcBef>
                <a:spcPts val="1200"/>
              </a:spcBef>
              <a:buClr>
                <a:schemeClr val="dk2"/>
              </a:buClr>
              <a:buSzPts val="1100"/>
              <a:buNone/>
            </a:pPr>
            <a:r>
              <a:rPr lang="en-US" sz="1100" dirty="0" smtClean="0">
                <a:solidFill>
                  <a:srgbClr val="4472C4"/>
                </a:solidFill>
                <a:highlight>
                  <a:srgbClr val="FFFFFF"/>
                </a:highlight>
              </a:rPr>
              <a:t>Limit 3;</a:t>
            </a:r>
            <a:endParaRPr lang="en-US" sz="1100" dirty="0">
              <a:solidFill>
                <a:srgbClr val="4472C4"/>
              </a:solidFill>
              <a:highlight>
                <a:srgbClr val="FFFFFF"/>
              </a:highlight>
            </a:endParaRPr>
          </a:p>
          <a:p>
            <a:pPr marL="0" lvl="0" indent="0" algn="l" rtl="0">
              <a:spcBef>
                <a:spcPts val="1200"/>
              </a:spcBef>
              <a:spcAft>
                <a:spcPts val="0"/>
              </a:spcAft>
              <a:buNone/>
            </a:pPr>
            <a:endParaRPr dirty="0">
              <a:latin typeface="Lato"/>
              <a:ea typeface="Lato"/>
              <a:cs typeface="Lato"/>
              <a:sym typeface="Lato"/>
            </a:endParaRPr>
          </a:p>
        </p:txBody>
      </p:sp>
      <p:graphicFrame>
        <p:nvGraphicFramePr>
          <p:cNvPr id="2" name="Table 1"/>
          <p:cNvGraphicFramePr>
            <a:graphicFrameLocks noGrp="1"/>
          </p:cNvGraphicFramePr>
          <p:nvPr>
            <p:extLst>
              <p:ext uri="{D42A27DB-BD31-4B8C-83A1-F6EECF244321}">
                <p14:modId xmlns:p14="http://schemas.microsoft.com/office/powerpoint/2010/main" val="3208854610"/>
              </p:ext>
            </p:extLst>
          </p:nvPr>
        </p:nvGraphicFramePr>
        <p:xfrm>
          <a:off x="4737024" y="3358283"/>
          <a:ext cx="2425775" cy="769620"/>
        </p:xfrm>
        <a:graphic>
          <a:graphicData uri="http://schemas.openxmlformats.org/drawingml/2006/table">
            <a:tbl>
              <a:tblPr/>
              <a:tblGrid>
                <a:gridCol w="1061376">
                  <a:extLst>
                    <a:ext uri="{9D8B030D-6E8A-4147-A177-3AD203B41FA5}">
                      <a16:colId xmlns:a16="http://schemas.microsoft.com/office/drawing/2014/main" val="2146059551"/>
                    </a:ext>
                  </a:extLst>
                </a:gridCol>
                <a:gridCol w="555807">
                  <a:extLst>
                    <a:ext uri="{9D8B030D-6E8A-4147-A177-3AD203B41FA5}">
                      <a16:colId xmlns:a16="http://schemas.microsoft.com/office/drawing/2014/main" val="2862139873"/>
                    </a:ext>
                  </a:extLst>
                </a:gridCol>
                <a:gridCol w="808592">
                  <a:extLst>
                    <a:ext uri="{9D8B030D-6E8A-4147-A177-3AD203B41FA5}">
                      <a16:colId xmlns:a16="http://schemas.microsoft.com/office/drawing/2014/main" val="4110575889"/>
                    </a:ext>
                  </a:extLst>
                </a:gridCol>
              </a:tblGrid>
              <a:tr h="190500">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err="1">
                          <a:solidFill>
                            <a:srgbClr val="000000"/>
                          </a:solidFill>
                          <a:effectLst/>
                          <a:latin typeface="Calibri" panose="020F0502020204030204" pitchFamily="34" charset="0"/>
                          <a:ea typeface="+mn-ea"/>
                          <a:cs typeface="+mn-cs"/>
                          <a:sym typeface="Arial"/>
                        </a:rPr>
                        <a:t>Total_Items</a:t>
                      </a:r>
                      <a:endParaRPr lang="en-US" sz="1200" b="0" i="0" u="none" strike="noStrike" cap="none" dirty="0">
                        <a:solidFill>
                          <a:srgbClr val="000000"/>
                        </a:solidFill>
                        <a:effectLst/>
                        <a:latin typeface="Calibri" panose="020F0502020204030204" pitchFamily="34" charset="0"/>
                        <a:ea typeface="+mn-ea"/>
                        <a:cs typeface="+mn-cs"/>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rgbClr val="000000"/>
                          </a:solidFill>
                          <a:effectLst/>
                          <a:latin typeface="Calibri" panose="020F0502020204030204" pitchFamily="34" charset="0"/>
                          <a:ea typeface="+mn-ea"/>
                          <a:cs typeface="+mn-cs"/>
                          <a:sym typeface="Arial"/>
                        </a:rPr>
                        <a:t>item_id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rgbClr val="000000"/>
                          </a:solidFill>
                          <a:effectLst/>
                          <a:latin typeface="Calibri" panose="020F0502020204030204" pitchFamily="34" charset="0"/>
                          <a:ea typeface="+mn-ea"/>
                          <a:cs typeface="+mn-cs"/>
                          <a:sym typeface="Arial"/>
                        </a:rPr>
                        <a:t>Revenue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5371630"/>
                  </a:ext>
                </a:extLst>
              </a:tr>
              <a:tr h="190500">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rgbClr val="000000"/>
                          </a:solidFill>
                          <a:effectLst/>
                          <a:latin typeface="Calibri" panose="020F0502020204030204" pitchFamily="34" charset="0"/>
                          <a:ea typeface="+mn-ea"/>
                          <a:cs typeface="+mn-cs"/>
                          <a:sym typeface="Arial"/>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rgbClr val="000000"/>
                          </a:solidFill>
                          <a:effectLst/>
                          <a:latin typeface="Calibri" panose="020F0502020204030204" pitchFamily="34" charset="0"/>
                          <a:ea typeface="+mn-ea"/>
                          <a:cs typeface="+mn-cs"/>
                          <a:sym typeface="Arial"/>
                        </a:rPr>
                        <a:t>821284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rgbClr val="000000"/>
                          </a:solidFill>
                          <a:effectLst/>
                          <a:latin typeface="Calibri" panose="020F0502020204030204" pitchFamily="34" charset="0"/>
                          <a:ea typeface="+mn-ea"/>
                          <a:cs typeface="+mn-cs"/>
                          <a:sym typeface="Arial"/>
                        </a:rPr>
                        <a:t>202525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5066007"/>
                  </a:ext>
                </a:extLst>
              </a:tr>
              <a:tr h="190500">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rgbClr val="000000"/>
                          </a:solidFill>
                          <a:effectLst/>
                          <a:latin typeface="Calibri" panose="020F0502020204030204" pitchFamily="34" charset="0"/>
                          <a:ea typeface="+mn-ea"/>
                          <a:cs typeface="+mn-cs"/>
                          <a:sym typeface="Arial"/>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rgbClr val="000000"/>
                          </a:solidFill>
                          <a:effectLst/>
                          <a:latin typeface="Calibri" panose="020F0502020204030204" pitchFamily="34" charset="0"/>
                          <a:ea typeface="+mn-ea"/>
                          <a:cs typeface="+mn-cs"/>
                          <a:sym typeface="Arial"/>
                        </a:rPr>
                        <a:t>578825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rgbClr val="000000"/>
                          </a:solidFill>
                          <a:effectLst/>
                          <a:latin typeface="Calibri" panose="020F0502020204030204" pitchFamily="34" charset="0"/>
                          <a:ea typeface="+mn-ea"/>
                          <a:cs typeface="+mn-cs"/>
                          <a:sym typeface="Arial"/>
                        </a:rPr>
                        <a:t>29100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887728"/>
                  </a:ext>
                </a:extLst>
              </a:tr>
              <a:tr h="190500">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rgbClr val="000000"/>
                          </a:solidFill>
                          <a:effectLst/>
                          <a:latin typeface="Calibri" panose="020F0502020204030204" pitchFamily="34" charset="0"/>
                          <a:ea typeface="+mn-ea"/>
                          <a:cs typeface="+mn-cs"/>
                          <a:sym typeface="Arial"/>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rgbClr val="000000"/>
                          </a:solidFill>
                          <a:effectLst/>
                          <a:latin typeface="Calibri" panose="020F0502020204030204" pitchFamily="34" charset="0"/>
                          <a:ea typeface="+mn-ea"/>
                          <a:cs typeface="+mn-cs"/>
                          <a:sym typeface="Arial"/>
                        </a:rPr>
                        <a:t>578826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rgbClr val="000000"/>
                          </a:solidFill>
                          <a:effectLst/>
                          <a:latin typeface="Calibri" panose="020F0502020204030204" pitchFamily="34" charset="0"/>
                          <a:ea typeface="+mn-ea"/>
                          <a:cs typeface="+mn-cs"/>
                          <a:sym typeface="Arial"/>
                        </a:rPr>
                        <a:t>29100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110205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14900" y="1912650"/>
            <a:ext cx="44571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4.Most common category by gender: </a:t>
            </a:r>
            <a:endParaRPr sz="3200" dirty="0"/>
          </a:p>
          <a:p>
            <a:pPr marL="0" lvl="0" indent="0" algn="l" rtl="0">
              <a:spcBef>
                <a:spcPts val="0"/>
              </a:spcBef>
              <a:spcAft>
                <a:spcPts val="0"/>
              </a:spcAft>
              <a:buNone/>
            </a:pPr>
            <a:r>
              <a:rPr lang="en" sz="2800" b="0" dirty="0">
                <a:solidFill>
                  <a:schemeClr val="accent2"/>
                </a:solidFill>
              </a:rPr>
              <a:t>Identify and suggest the top 5 most commonly </a:t>
            </a:r>
            <a:r>
              <a:rPr lang="en" sz="2800" b="0" dirty="0" smtClean="0">
                <a:solidFill>
                  <a:schemeClr val="accent2"/>
                </a:solidFill>
              </a:rPr>
              <a:t>categories </a:t>
            </a:r>
            <a:r>
              <a:rPr lang="en-US" sz="2800" b="0" dirty="0" smtClean="0">
                <a:solidFill>
                  <a:schemeClr val="accent2"/>
                </a:solidFill>
              </a:rPr>
              <a:t>preferred based on gender</a:t>
            </a:r>
            <a:endParaRPr sz="2800" b="0" dirty="0">
              <a:solidFill>
                <a:schemeClr val="accent2"/>
              </a:solidFill>
            </a:endParaRPr>
          </a:p>
          <a:p>
            <a:pPr marL="0" lvl="0" indent="0" algn="ctr" rtl="0">
              <a:spcBef>
                <a:spcPts val="0"/>
              </a:spcBef>
              <a:spcAft>
                <a:spcPts val="0"/>
              </a:spcAft>
              <a:buNone/>
            </a:pPr>
            <a:endParaRPr b="0" dirty="0"/>
          </a:p>
        </p:txBody>
      </p:sp>
      <p:sp>
        <p:nvSpPr>
          <p:cNvPr id="118" name="Google Shape;118;p20"/>
          <p:cNvSpPr txBox="1">
            <a:spLocks noGrp="1"/>
          </p:cNvSpPr>
          <p:nvPr>
            <p:ph type="body" idx="2"/>
          </p:nvPr>
        </p:nvSpPr>
        <p:spPr>
          <a:xfrm>
            <a:off x="4732475" y="1726750"/>
            <a:ext cx="3837000" cy="3695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500" dirty="0"/>
              <a:t>		</a:t>
            </a:r>
            <a:endParaRPr sz="1500" dirty="0"/>
          </a:p>
          <a:p>
            <a:pPr marL="457200" lvl="0" indent="0" algn="l" rtl="0">
              <a:spcBef>
                <a:spcPts val="0"/>
              </a:spcBef>
              <a:spcAft>
                <a:spcPts val="0"/>
              </a:spcAft>
              <a:buNone/>
            </a:pPr>
            <a:endParaRPr sz="1500" dirty="0"/>
          </a:p>
        </p:txBody>
      </p:sp>
      <p:sp>
        <p:nvSpPr>
          <p:cNvPr id="119" name="Google Shape;119;p20"/>
          <p:cNvSpPr txBox="1"/>
          <p:nvPr/>
        </p:nvSpPr>
        <p:spPr>
          <a:xfrm>
            <a:off x="4732800" y="998002"/>
            <a:ext cx="4411200" cy="2985402"/>
          </a:xfrm>
          <a:prstGeom prst="rect">
            <a:avLst/>
          </a:prstGeom>
          <a:noFill/>
          <a:ln>
            <a:noFill/>
          </a:ln>
        </p:spPr>
        <p:txBody>
          <a:bodyPr spcFirstLastPara="1" wrap="square" lIns="91425" tIns="91425" rIns="91425" bIns="91425" anchor="t" anchorCtr="0">
            <a:spAutoFit/>
          </a:bodyPr>
          <a:lstStyle/>
          <a:p>
            <a:pPr marL="228600">
              <a:spcBef>
                <a:spcPts val="1200"/>
              </a:spcBef>
              <a:buClr>
                <a:schemeClr val="dk2"/>
              </a:buClr>
              <a:buSzPts val="1100"/>
            </a:pPr>
            <a:r>
              <a:rPr lang="en-US" sz="1100" dirty="0">
                <a:solidFill>
                  <a:srgbClr val="4472C4"/>
                </a:solidFill>
                <a:highlight>
                  <a:srgbClr val="FFFFFF"/>
                </a:highlight>
                <a:sym typeface="Lato"/>
              </a:rPr>
              <a:t># What is the most common category by gender</a:t>
            </a:r>
            <a:r>
              <a:rPr lang="en-US" sz="1100" dirty="0">
                <a:solidFill>
                  <a:srgbClr val="4472C4"/>
                </a:solidFill>
                <a:highlight>
                  <a:srgbClr val="FFFFFF"/>
                </a:highlight>
                <a:sym typeface="Lato"/>
              </a:rPr>
              <a:t>?</a:t>
            </a:r>
          </a:p>
          <a:p>
            <a:pPr marL="228600">
              <a:spcBef>
                <a:spcPts val="1200"/>
              </a:spcBef>
              <a:buClr>
                <a:schemeClr val="dk2"/>
              </a:buClr>
              <a:buSzPts val="1100"/>
            </a:pPr>
            <a:r>
              <a:rPr lang="en-US" sz="1100" dirty="0">
                <a:solidFill>
                  <a:srgbClr val="4472C4"/>
                </a:solidFill>
                <a:highlight>
                  <a:srgbClr val="FFFFFF"/>
                </a:highlight>
                <a:sym typeface="Lato"/>
              </a:rPr>
              <a:t>SELECT     </a:t>
            </a:r>
            <a:r>
              <a:rPr lang="en-US" sz="1100" dirty="0">
                <a:solidFill>
                  <a:srgbClr val="4472C4"/>
                </a:solidFill>
                <a:highlight>
                  <a:srgbClr val="FFFFFF"/>
                </a:highlight>
                <a:sym typeface="Lato"/>
              </a:rPr>
              <a:t>Gender,    category,	</a:t>
            </a:r>
            <a:endParaRPr lang="en-US" sz="1100" dirty="0">
              <a:solidFill>
                <a:srgbClr val="4472C4"/>
              </a:solidFill>
              <a:highlight>
                <a:srgbClr val="FFFFFF"/>
              </a:highlight>
              <a:sym typeface="Lato"/>
            </a:endParaRPr>
          </a:p>
          <a:p>
            <a:pPr marL="228600">
              <a:spcBef>
                <a:spcPts val="1200"/>
              </a:spcBef>
              <a:buClr>
                <a:schemeClr val="dk2"/>
              </a:buClr>
              <a:buSzPts val="1100"/>
            </a:pPr>
            <a:r>
              <a:rPr lang="en-US" sz="1100" dirty="0">
                <a:solidFill>
                  <a:srgbClr val="4472C4"/>
                </a:solidFill>
                <a:highlight>
                  <a:srgbClr val="FFFFFF"/>
                </a:highlight>
                <a:sym typeface="Lato"/>
              </a:rPr>
              <a:t>COUNT(Gender</a:t>
            </a:r>
            <a:r>
              <a:rPr lang="en-US" sz="1100" dirty="0">
                <a:solidFill>
                  <a:srgbClr val="4472C4"/>
                </a:solidFill>
                <a:highlight>
                  <a:srgbClr val="FFFFFF"/>
                </a:highlight>
                <a:sym typeface="Lato"/>
              </a:rPr>
              <a:t>) AS </a:t>
            </a:r>
            <a:r>
              <a:rPr lang="en-US" sz="1100" dirty="0" err="1">
                <a:solidFill>
                  <a:srgbClr val="4472C4"/>
                </a:solidFill>
                <a:highlight>
                  <a:srgbClr val="FFFFFF"/>
                </a:highlight>
                <a:sym typeface="Lato"/>
              </a:rPr>
              <a:t>total_cnt</a:t>
            </a:r>
            <a:endParaRPr lang="en-US" sz="1100" dirty="0">
              <a:solidFill>
                <a:srgbClr val="4472C4"/>
              </a:solidFill>
              <a:highlight>
                <a:srgbClr val="FFFFFF"/>
              </a:highlight>
              <a:sym typeface="Lato"/>
            </a:endParaRPr>
          </a:p>
          <a:p>
            <a:pPr marL="228600">
              <a:spcBef>
                <a:spcPts val="1200"/>
              </a:spcBef>
              <a:buClr>
                <a:schemeClr val="dk2"/>
              </a:buClr>
              <a:buSzPts val="1100"/>
            </a:pPr>
            <a:r>
              <a:rPr lang="en-US" sz="1100" dirty="0">
                <a:solidFill>
                  <a:srgbClr val="4472C4"/>
                </a:solidFill>
                <a:highlight>
                  <a:srgbClr val="FFFFFF"/>
                </a:highlight>
                <a:sym typeface="Lato"/>
              </a:rPr>
              <a:t>FROM sales</a:t>
            </a:r>
          </a:p>
          <a:p>
            <a:pPr marL="228600">
              <a:spcBef>
                <a:spcPts val="1200"/>
              </a:spcBef>
              <a:buClr>
                <a:schemeClr val="dk2"/>
              </a:buClr>
              <a:buSzPts val="1100"/>
            </a:pPr>
            <a:r>
              <a:rPr lang="en-US" sz="1100" dirty="0">
                <a:solidFill>
                  <a:srgbClr val="4472C4"/>
                </a:solidFill>
                <a:highlight>
                  <a:srgbClr val="FFFFFF"/>
                </a:highlight>
                <a:sym typeface="Lato"/>
              </a:rPr>
              <a:t>GROUP </a:t>
            </a:r>
            <a:r>
              <a:rPr lang="en-US" sz="1100" dirty="0">
                <a:solidFill>
                  <a:srgbClr val="4472C4"/>
                </a:solidFill>
                <a:highlight>
                  <a:srgbClr val="FFFFFF"/>
                </a:highlight>
                <a:sym typeface="Lato"/>
              </a:rPr>
              <a:t>BY    Gender, </a:t>
            </a:r>
            <a:r>
              <a:rPr lang="en-US" sz="1100" dirty="0">
                <a:solidFill>
                  <a:srgbClr val="4472C4"/>
                </a:solidFill>
                <a:highlight>
                  <a:srgbClr val="FFFFFF"/>
                </a:highlight>
                <a:sym typeface="Lato"/>
              </a:rPr>
              <a:t>category</a:t>
            </a:r>
          </a:p>
          <a:p>
            <a:pPr marL="228600">
              <a:spcBef>
                <a:spcPts val="1200"/>
              </a:spcBef>
              <a:buClr>
                <a:schemeClr val="dk2"/>
              </a:buClr>
              <a:buSzPts val="1100"/>
            </a:pPr>
            <a:r>
              <a:rPr lang="en-US" sz="1100" dirty="0">
                <a:solidFill>
                  <a:srgbClr val="4472C4"/>
                </a:solidFill>
                <a:highlight>
                  <a:srgbClr val="FFFFFF"/>
                </a:highlight>
                <a:sym typeface="Lato"/>
              </a:rPr>
              <a:t>Order </a:t>
            </a:r>
            <a:r>
              <a:rPr lang="en-US" sz="1100" dirty="0">
                <a:solidFill>
                  <a:srgbClr val="4472C4"/>
                </a:solidFill>
                <a:highlight>
                  <a:srgbClr val="FFFFFF"/>
                </a:highlight>
                <a:sym typeface="Lato"/>
              </a:rPr>
              <a:t>by 	</a:t>
            </a:r>
            <a:r>
              <a:rPr lang="en-US" sz="1100" dirty="0" err="1">
                <a:solidFill>
                  <a:srgbClr val="4472C4"/>
                </a:solidFill>
                <a:highlight>
                  <a:srgbClr val="FFFFFF"/>
                </a:highlight>
                <a:sym typeface="Lato"/>
              </a:rPr>
              <a:t>total_cnt</a:t>
            </a:r>
            <a:r>
              <a:rPr lang="en-US" sz="1100" dirty="0">
                <a:solidFill>
                  <a:srgbClr val="4472C4"/>
                </a:solidFill>
                <a:highlight>
                  <a:srgbClr val="FFFFFF"/>
                </a:highlight>
                <a:sym typeface="Lato"/>
              </a:rPr>
              <a:t> DESC</a:t>
            </a:r>
            <a:r>
              <a:rPr lang="en-US" sz="1100" dirty="0" smtClean="0">
                <a:solidFill>
                  <a:srgbClr val="4472C4"/>
                </a:solidFill>
                <a:highlight>
                  <a:srgbClr val="FFFFFF"/>
                </a:highlight>
                <a:sym typeface="Lato"/>
              </a:rPr>
              <a:t>;</a:t>
            </a:r>
          </a:p>
          <a:p>
            <a:pPr marL="228600">
              <a:spcBef>
                <a:spcPts val="1200"/>
              </a:spcBef>
              <a:buClr>
                <a:schemeClr val="dk2"/>
              </a:buClr>
              <a:buSzPts val="1100"/>
            </a:pPr>
            <a:endParaRPr lang="en-US" sz="1100" dirty="0">
              <a:solidFill>
                <a:srgbClr val="4472C4"/>
              </a:solidFill>
              <a:highlight>
                <a:srgbClr val="FFFFFF"/>
              </a:highlight>
              <a:sym typeface="Lato"/>
            </a:endParaRPr>
          </a:p>
          <a:p>
            <a:pPr marL="228600">
              <a:spcBef>
                <a:spcPts val="1200"/>
              </a:spcBef>
              <a:buClr>
                <a:schemeClr val="dk2"/>
              </a:buClr>
              <a:buSzPts val="1100"/>
            </a:pPr>
            <a:endParaRPr sz="1100" dirty="0">
              <a:solidFill>
                <a:srgbClr val="4472C4"/>
              </a:solidFill>
              <a:highlight>
                <a:srgbClr val="FFFFFF"/>
              </a:highlight>
              <a:sym typeface="Lato"/>
            </a:endParaRPr>
          </a:p>
          <a:p>
            <a:pPr marL="0" lvl="0" indent="0" algn="l" rtl="0">
              <a:spcBef>
                <a:spcPts val="0"/>
              </a:spcBef>
              <a:spcAft>
                <a:spcPts val="0"/>
              </a:spcAft>
              <a:buNone/>
            </a:pPr>
            <a:endParaRPr dirty="0">
              <a:latin typeface="Lato"/>
              <a:ea typeface="Lato"/>
              <a:cs typeface="Lato"/>
              <a:sym typeface="Lato"/>
            </a:endParaRPr>
          </a:p>
        </p:txBody>
      </p:sp>
      <p:graphicFrame>
        <p:nvGraphicFramePr>
          <p:cNvPr id="2" name="Table 1"/>
          <p:cNvGraphicFramePr>
            <a:graphicFrameLocks noGrp="1"/>
          </p:cNvGraphicFramePr>
          <p:nvPr>
            <p:extLst>
              <p:ext uri="{D42A27DB-BD31-4B8C-83A1-F6EECF244321}">
                <p14:modId xmlns:p14="http://schemas.microsoft.com/office/powerpoint/2010/main" val="3043309376"/>
              </p:ext>
            </p:extLst>
          </p:nvPr>
        </p:nvGraphicFramePr>
        <p:xfrm>
          <a:off x="5013475" y="3350419"/>
          <a:ext cx="3305026" cy="762000"/>
        </p:xfrm>
        <a:graphic>
          <a:graphicData uri="http://schemas.openxmlformats.org/drawingml/2006/table">
            <a:tbl>
              <a:tblPr/>
              <a:tblGrid>
                <a:gridCol w="566576">
                  <a:extLst>
                    <a:ext uri="{9D8B030D-6E8A-4147-A177-3AD203B41FA5}">
                      <a16:colId xmlns:a16="http://schemas.microsoft.com/office/drawing/2014/main" val="3276222168"/>
                    </a:ext>
                  </a:extLst>
                </a:gridCol>
                <a:gridCol w="1183178">
                  <a:extLst>
                    <a:ext uri="{9D8B030D-6E8A-4147-A177-3AD203B41FA5}">
                      <a16:colId xmlns:a16="http://schemas.microsoft.com/office/drawing/2014/main" val="1656346743"/>
                    </a:ext>
                  </a:extLst>
                </a:gridCol>
                <a:gridCol w="1555272">
                  <a:extLst>
                    <a:ext uri="{9D8B030D-6E8A-4147-A177-3AD203B41FA5}">
                      <a16:colId xmlns:a16="http://schemas.microsoft.com/office/drawing/2014/main" val="4004926017"/>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Gender</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category</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total_cnt</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40748701"/>
                  </a:ext>
                </a:extLst>
              </a:tr>
              <a:tr h="190500">
                <a:tc>
                  <a:txBody>
                    <a:bodyPr/>
                    <a:lstStyle/>
                    <a:p>
                      <a:pPr algn="l" fontAlgn="b"/>
                      <a:r>
                        <a:rPr lang="en-US" sz="1100" b="0" i="0" u="none" strike="noStrike" dirty="0">
                          <a:solidFill>
                            <a:srgbClr val="000000"/>
                          </a:solidFill>
                          <a:effectLst/>
                          <a:latin typeface="Calibri" panose="020F0502020204030204" pitchFamily="34" charset="0"/>
                        </a:rPr>
                        <a:t>F</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Mobiles &amp; Tablets</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1961</a:t>
                      </a:r>
                    </a:p>
                  </a:txBody>
                  <a:tcPr marL="9525" marR="9525" marT="9525" marB="0" anchor="b">
                    <a:lnL>
                      <a:noFill/>
                    </a:lnL>
                    <a:lnR>
                      <a:noFill/>
                    </a:lnR>
                    <a:lnT>
                      <a:noFill/>
                    </a:lnT>
                    <a:lnB>
                      <a:noFill/>
                    </a:lnB>
                  </a:tcPr>
                </a:tc>
                <a:extLst>
                  <a:ext uri="{0D108BD9-81ED-4DB2-BD59-A6C34878D82A}">
                    <a16:rowId xmlns:a16="http://schemas.microsoft.com/office/drawing/2014/main" val="3168458619"/>
                  </a:ext>
                </a:extLst>
              </a:tr>
              <a:tr h="190500">
                <a:tc>
                  <a:txBody>
                    <a:bodyPr/>
                    <a:lstStyle/>
                    <a:p>
                      <a:pPr algn="l" fontAlgn="b"/>
                      <a:r>
                        <a:rPr lang="en-US" sz="1100" b="0" i="0" u="none" strike="noStrike">
                          <a:solidFill>
                            <a:srgbClr val="000000"/>
                          </a:solidFill>
                          <a:effectLst/>
                          <a:latin typeface="Calibri" panose="020F0502020204030204" pitchFamily="34" charset="0"/>
                        </a:rPr>
                        <a:t>M</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Mobiles &amp; Tablets</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1453</a:t>
                      </a:r>
                    </a:p>
                  </a:txBody>
                  <a:tcPr marL="9525" marR="9525" marT="9525" marB="0" anchor="b">
                    <a:lnL>
                      <a:noFill/>
                    </a:lnL>
                    <a:lnR>
                      <a:noFill/>
                    </a:lnR>
                    <a:lnT>
                      <a:noFill/>
                    </a:lnT>
                    <a:lnB>
                      <a:noFill/>
                    </a:lnB>
                  </a:tcPr>
                </a:tc>
                <a:extLst>
                  <a:ext uri="{0D108BD9-81ED-4DB2-BD59-A6C34878D82A}">
                    <a16:rowId xmlns:a16="http://schemas.microsoft.com/office/drawing/2014/main" val="877003388"/>
                  </a:ext>
                </a:extLst>
              </a:tr>
              <a:tr h="190500">
                <a:tc>
                  <a:txBody>
                    <a:bodyPr/>
                    <a:lstStyle/>
                    <a:p>
                      <a:pPr algn="l" fontAlgn="b"/>
                      <a:r>
                        <a:rPr lang="en-US" sz="1100" b="0" i="0" u="none" strike="noStrike">
                          <a:solidFill>
                            <a:srgbClr val="000000"/>
                          </a:solidFill>
                          <a:effectLst/>
                          <a:latin typeface="Calibri" panose="020F0502020204030204" pitchFamily="34" charset="0"/>
                        </a:rPr>
                        <a:t>M</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Women's Fashion</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1431</a:t>
                      </a:r>
                    </a:p>
                  </a:txBody>
                  <a:tcPr marL="9525" marR="9525" marT="9525" marB="0" anchor="b">
                    <a:lnL>
                      <a:noFill/>
                    </a:lnL>
                    <a:lnR>
                      <a:noFill/>
                    </a:lnR>
                    <a:lnT>
                      <a:noFill/>
                    </a:lnT>
                    <a:lnB>
                      <a:noFill/>
                    </a:lnB>
                  </a:tcPr>
                </a:tc>
                <a:extLst>
                  <a:ext uri="{0D108BD9-81ED-4DB2-BD59-A6C34878D82A}">
                    <a16:rowId xmlns:a16="http://schemas.microsoft.com/office/drawing/2014/main" val="2161750098"/>
                  </a:ext>
                </a:extLst>
              </a:tr>
            </a:tbl>
          </a:graphicData>
        </a:graphic>
      </p:graphicFrame>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11748</TotalTime>
  <Words>664</Words>
  <Application>Microsoft Office PowerPoint</Application>
  <PresentationFormat>On-screen Show (16:9)</PresentationFormat>
  <Paragraphs>148</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Lato</vt:lpstr>
      <vt:lpstr>Caveat SemiBold</vt:lpstr>
      <vt:lpstr>Arial</vt:lpstr>
      <vt:lpstr>Lobster</vt:lpstr>
      <vt:lpstr>Roboto</vt:lpstr>
      <vt:lpstr>EB Garamond SemiBold</vt:lpstr>
      <vt:lpstr>Raleway</vt:lpstr>
      <vt:lpstr>Calibri</vt:lpstr>
      <vt:lpstr>Swiss</vt:lpstr>
      <vt:lpstr>Data Analyst  Portfolio Menas AlMasri</vt:lpstr>
      <vt:lpstr>Project name:  Sales-Insight </vt:lpstr>
      <vt:lpstr>Sales Analysis:  </vt:lpstr>
      <vt:lpstr>Tool Used &amp; Approach:</vt:lpstr>
      <vt:lpstr>Slides</vt:lpstr>
      <vt:lpstr>1.Exploratory data analysis:  Updated the database by adding revenue col to derive accurate sales data. </vt:lpstr>
      <vt:lpstr>2. Most Common Payment Method :  By Understanding the most common payment method can help tailor payment options to customer preferences.  The most preferred method is Cash on delivery . </vt:lpstr>
      <vt:lpstr>3. Top 10 Most Selling Items Identifying the best-selling items can inform inventory and marketing strategies</vt:lpstr>
      <vt:lpstr>4.Most common category by gender:  Identify and suggest the top 5 most commonly categories preferred based on gender </vt:lpstr>
      <vt:lpstr>  Sales &amp;  Customers</vt:lpstr>
      <vt:lpstr>2. Total Revenue by Month in 2020:  By Understanding and Analyzing monthly revenue to identify the most profitable month helps in: Targeted Marketing with Focus marketing efforts during peak revenue months . </vt:lpstr>
      <vt:lpstr>1.Most profitable city:  Provide the name of the city that do has most of the sales to help new products lauch within these cities</vt:lpstr>
      <vt:lpstr>2. Most Loyal customer: Examining the most loyal customers helps in understanding their purchasing behaviors, which can enhance personalized marketing, improve customer retention strategies, and increase overall customer satisfaction. This analysis aids in identifying key segments that drive long-term revenue and growth.</vt:lpstr>
      <vt:lpstr>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modified xsi:type="dcterms:W3CDTF">2024-09-07T14:03:33Z</dcterms:modified>
</cp:coreProperties>
</file>