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7"/>
  </p:notesMasterIdLst>
  <p:handoutMasterIdLst>
    <p:handoutMasterId r:id="rId28"/>
  </p:handoutMasterIdLst>
  <p:sldIdLst>
    <p:sldId id="350" r:id="rId5"/>
    <p:sldId id="381" r:id="rId6"/>
    <p:sldId id="365" r:id="rId7"/>
    <p:sldId id="366" r:id="rId8"/>
    <p:sldId id="368" r:id="rId9"/>
    <p:sldId id="369" r:id="rId10"/>
    <p:sldId id="370" r:id="rId11"/>
    <p:sldId id="372" r:id="rId12"/>
    <p:sldId id="373" r:id="rId13"/>
    <p:sldId id="371" r:id="rId14"/>
    <p:sldId id="374" r:id="rId15"/>
    <p:sldId id="375" r:id="rId16"/>
    <p:sldId id="376" r:id="rId17"/>
    <p:sldId id="380" r:id="rId18"/>
    <p:sldId id="361" r:id="rId19"/>
    <p:sldId id="362" r:id="rId20"/>
    <p:sldId id="363" r:id="rId21"/>
    <p:sldId id="377" r:id="rId22"/>
    <p:sldId id="378" r:id="rId23"/>
    <p:sldId id="379" r:id="rId24"/>
    <p:sldId id="382" r:id="rId25"/>
    <p:sldId id="343" r:id="rId2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226" autoAdjust="0"/>
  </p:normalViewPr>
  <p:slideViewPr>
    <p:cSldViewPr snapToGrid="0">
      <p:cViewPr varScale="1">
        <p:scale>
          <a:sx n="77" d="100"/>
          <a:sy n="77" d="100"/>
        </p:scale>
        <p:origin x="308"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16/05/2023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71686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165388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6573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256289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3534045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3439263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349030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2145353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3971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1507763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21388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20430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22</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327353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190855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403597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0673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327812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3661623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95773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16 May, 2023</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16 May, 2023</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16 May, 2023</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16 May, 2023</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16 May, 2023</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16 May, 2023</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16 May, 2023</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16 May, 2023</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16 May, 2023</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16 May, 2023</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Project Report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150505"/>
          </a:xfrm>
        </p:spPr>
        <p:txBody>
          <a:bodyPr rtlCol="0"/>
          <a:lstStyle/>
          <a:p>
            <a:pPr rtl="0"/>
            <a:r>
              <a:rPr lang="en-GB" dirty="0">
                <a:latin typeface="+mj-lt"/>
              </a:rPr>
              <a:t>Done by :</a:t>
            </a:r>
          </a:p>
          <a:p>
            <a:pPr rtl="0"/>
            <a:r>
              <a:rPr lang="en-GB" dirty="0">
                <a:latin typeface="+mj-lt"/>
              </a:rPr>
              <a:t>1- Ali Ahmed Hamed Shaker 20201701725</a:t>
            </a:r>
          </a:p>
          <a:p>
            <a:pPr rtl="0"/>
            <a:r>
              <a:rPr lang="en-GB" dirty="0">
                <a:latin typeface="+mj-lt"/>
              </a:rPr>
              <a:t>2- Mina George Raouf Iskander 20201701741</a:t>
            </a:r>
          </a:p>
          <a:p>
            <a:pPr rtl="0"/>
            <a:r>
              <a:rPr lang="en-GB" dirty="0">
                <a:latin typeface="+mj-lt"/>
              </a:rPr>
              <a:t>3-Ali Rafeeq Amer 20201701705</a:t>
            </a:r>
          </a:p>
          <a:p>
            <a:pPr rtl="0"/>
            <a:r>
              <a:rPr lang="en-GB" dirty="0">
                <a:latin typeface="+mj-lt"/>
              </a:rPr>
              <a:t>4-Diaaelden Amr 20201701720</a:t>
            </a:r>
            <a:endParaRPr lang="en-GB"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7451668" cy="3353563"/>
          </a:xfrm>
        </p:spPr>
        <p:txBody>
          <a:bodyPr rtlCol="0"/>
          <a:lstStyle/>
          <a:p>
            <a:endParaRPr lang="en-GB" sz="1600" dirty="0">
              <a:solidFill>
                <a:srgbClr val="000000"/>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10</a:t>
            </a:fld>
            <a:endParaRPr lang="en-GB"/>
          </a:p>
        </p:txBody>
      </p:sp>
      <p:sp>
        <p:nvSpPr>
          <p:cNvPr id="3" name="TextBox 2">
            <a:extLst>
              <a:ext uri="{FF2B5EF4-FFF2-40B4-BE49-F238E27FC236}">
                <a16:creationId xmlns:a16="http://schemas.microsoft.com/office/drawing/2014/main" id="{8CC51EE4-83AE-8C00-808F-FBDA4C76F27A}"/>
              </a:ext>
            </a:extLst>
          </p:cNvPr>
          <p:cNvSpPr txBox="1"/>
          <p:nvPr/>
        </p:nvSpPr>
        <p:spPr>
          <a:xfrm>
            <a:off x="869369" y="1533219"/>
            <a:ext cx="10302936" cy="1877437"/>
          </a:xfrm>
          <a:prstGeom prst="rect">
            <a:avLst/>
          </a:prstGeom>
          <a:noFill/>
        </p:spPr>
        <p:txBody>
          <a:bodyPr wrap="square">
            <a:spAutoFit/>
          </a:bodyPr>
          <a:lstStyle/>
          <a:p>
            <a:pPr algn="l"/>
            <a:r>
              <a:rPr lang="en-GB" sz="2000" b="1" i="0" u="none" strike="noStrike" baseline="0" dirty="0">
                <a:solidFill>
                  <a:srgbClr val="000000"/>
                </a:solidFill>
                <a:latin typeface="Calibri" panose="020F0502020204030204" pitchFamily="34" charset="0"/>
              </a:rPr>
              <a:t>Feature Extraction</a:t>
            </a:r>
          </a:p>
          <a:p>
            <a:pPr algn="l"/>
            <a:endParaRPr lang="en-GB" sz="2000" dirty="0">
              <a:solidFill>
                <a:srgbClr val="000000"/>
              </a:solidFill>
              <a:latin typeface="Calibri" panose="020F0502020204030204" pitchFamily="34" charset="0"/>
            </a:endParaRPr>
          </a:p>
          <a:p>
            <a:pPr algn="l"/>
            <a:endParaRPr lang="en-GB" sz="2000" b="1" dirty="0">
              <a:solidFill>
                <a:srgbClr val="000000"/>
              </a:solidFill>
              <a:effectLst/>
              <a:latin typeface="Calibri" panose="020F0502020204030204" pitchFamily="34" charset="0"/>
            </a:endParaRPr>
          </a:p>
          <a:p>
            <a:pPr algn="l"/>
            <a:r>
              <a:rPr lang="en-GB" sz="2000" b="1" dirty="0">
                <a:solidFill>
                  <a:srgbClr val="000000"/>
                </a:solidFill>
                <a:effectLst/>
                <a:latin typeface="Calibri" panose="020F0502020204030204" pitchFamily="34" charset="0"/>
              </a:rPr>
              <a:t>2- ng</a:t>
            </a:r>
            <a:r>
              <a:rPr lang="en-GB" sz="2000" b="1" dirty="0">
                <a:solidFill>
                  <a:srgbClr val="000000"/>
                </a:solidFill>
                <a:latin typeface="Calibri" panose="020F0502020204030204" pitchFamily="34" charset="0"/>
              </a:rPr>
              <a:t>rams: </a:t>
            </a:r>
            <a:r>
              <a:rPr lang="en-GB" b="1" i="0" dirty="0">
                <a:solidFill>
                  <a:srgbClr val="002060"/>
                </a:solidFill>
                <a:effectLst/>
                <a:latin typeface="Söhne"/>
              </a:rPr>
              <a:t>N-grams are contiguous sequences of n items (usually words) from a given text, used in natural language processing and text analysis to analyze the frequency and co-occurrence of specific phrases or patterns.</a:t>
            </a:r>
            <a:endParaRPr lang="en-GB" b="1" dirty="0">
              <a:solidFill>
                <a:srgbClr val="00206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3997DDC2-3154-BE37-FFC4-90815E136873}"/>
              </a:ext>
            </a:extLst>
          </p:cNvPr>
          <p:cNvPicPr>
            <a:picLocks noChangeAspect="1"/>
          </p:cNvPicPr>
          <p:nvPr/>
        </p:nvPicPr>
        <p:blipFill>
          <a:blip r:embed="rId3"/>
          <a:stretch>
            <a:fillRect/>
          </a:stretch>
        </p:blipFill>
        <p:spPr>
          <a:xfrm>
            <a:off x="3017238" y="3808298"/>
            <a:ext cx="6765066" cy="1877436"/>
          </a:xfrm>
          <a:prstGeom prst="rect">
            <a:avLst/>
          </a:prstGeom>
        </p:spPr>
      </p:pic>
    </p:spTree>
    <p:extLst>
      <p:ext uri="{BB962C8B-B14F-4D97-AF65-F5344CB8AC3E}">
        <p14:creationId xmlns:p14="http://schemas.microsoft.com/office/powerpoint/2010/main" val="344688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7451668" cy="3353563"/>
          </a:xfrm>
        </p:spPr>
        <p:txBody>
          <a:bodyPr rtlCol="0"/>
          <a:lstStyle/>
          <a:p>
            <a:endParaRPr lang="en-GB" sz="1600" dirty="0">
              <a:solidFill>
                <a:srgbClr val="000000"/>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8CC51EE4-83AE-8C00-808F-FBDA4C76F27A}"/>
              </a:ext>
            </a:extLst>
          </p:cNvPr>
          <p:cNvSpPr txBox="1"/>
          <p:nvPr/>
        </p:nvSpPr>
        <p:spPr>
          <a:xfrm>
            <a:off x="869369" y="1533219"/>
            <a:ext cx="10302936" cy="1877437"/>
          </a:xfrm>
          <a:prstGeom prst="rect">
            <a:avLst/>
          </a:prstGeom>
          <a:noFill/>
        </p:spPr>
        <p:txBody>
          <a:bodyPr wrap="square">
            <a:spAutoFit/>
          </a:bodyPr>
          <a:lstStyle/>
          <a:p>
            <a:pPr algn="l"/>
            <a:r>
              <a:rPr lang="en-GB" sz="2000" b="1" i="0" u="none" strike="noStrike" baseline="0" dirty="0">
                <a:solidFill>
                  <a:srgbClr val="000000"/>
                </a:solidFill>
                <a:latin typeface="Calibri" panose="020F0502020204030204" pitchFamily="34" charset="0"/>
              </a:rPr>
              <a:t>Feature Extraction</a:t>
            </a:r>
          </a:p>
          <a:p>
            <a:pPr algn="l"/>
            <a:endParaRPr lang="en-GB" sz="2000" dirty="0">
              <a:solidFill>
                <a:srgbClr val="000000"/>
              </a:solidFill>
              <a:latin typeface="Calibri" panose="020F0502020204030204" pitchFamily="34" charset="0"/>
            </a:endParaRPr>
          </a:p>
          <a:p>
            <a:pPr algn="l"/>
            <a:endParaRPr lang="en-GB" sz="2000" b="1" dirty="0">
              <a:solidFill>
                <a:srgbClr val="000000"/>
              </a:solidFill>
              <a:effectLst/>
              <a:latin typeface="Calibri" panose="020F0502020204030204" pitchFamily="34" charset="0"/>
            </a:endParaRPr>
          </a:p>
          <a:p>
            <a:pPr algn="l"/>
            <a:r>
              <a:rPr lang="en-GB" sz="2000" b="1" dirty="0">
                <a:solidFill>
                  <a:srgbClr val="000000"/>
                </a:solidFill>
                <a:latin typeface="Calibri" panose="020F0502020204030204" pitchFamily="34" charset="0"/>
              </a:rPr>
              <a:t>3</a:t>
            </a:r>
            <a:r>
              <a:rPr lang="en-GB" sz="2000" b="1" dirty="0">
                <a:solidFill>
                  <a:srgbClr val="000000"/>
                </a:solidFill>
                <a:effectLst/>
                <a:latin typeface="Calibri" panose="020F0502020204030204" pitchFamily="34" charset="0"/>
              </a:rPr>
              <a:t>- Bag of words </a:t>
            </a:r>
            <a:r>
              <a:rPr lang="en-GB" sz="2000" b="1" dirty="0">
                <a:solidFill>
                  <a:srgbClr val="000000"/>
                </a:solidFill>
                <a:latin typeface="Calibri" panose="020F0502020204030204" pitchFamily="34" charset="0"/>
              </a:rPr>
              <a:t>: </a:t>
            </a:r>
            <a:r>
              <a:rPr lang="en-GB" b="1" i="0" dirty="0">
                <a:solidFill>
                  <a:srgbClr val="002060"/>
                </a:solidFill>
                <a:effectLst/>
                <a:latin typeface="Söhne"/>
              </a:rPr>
              <a:t>The bag-of-words model is a natural language processing technique that represents text data as a bag (multiset) of its words, disregarding grammar and word order but keeping track of the frequency of each word.</a:t>
            </a:r>
            <a:endParaRPr lang="en-GB" b="1" dirty="0">
              <a:solidFill>
                <a:srgbClr val="00206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01BA0B72-45E1-607E-292C-BC1D4C9617D2}"/>
              </a:ext>
            </a:extLst>
          </p:cNvPr>
          <p:cNvPicPr>
            <a:picLocks noChangeAspect="1"/>
          </p:cNvPicPr>
          <p:nvPr/>
        </p:nvPicPr>
        <p:blipFill>
          <a:blip r:embed="rId3"/>
          <a:stretch>
            <a:fillRect/>
          </a:stretch>
        </p:blipFill>
        <p:spPr>
          <a:xfrm>
            <a:off x="2602641" y="3869194"/>
            <a:ext cx="6357159" cy="1783457"/>
          </a:xfrm>
          <a:prstGeom prst="rect">
            <a:avLst/>
          </a:prstGeom>
        </p:spPr>
      </p:pic>
    </p:spTree>
    <p:extLst>
      <p:ext uri="{BB962C8B-B14F-4D97-AF65-F5344CB8AC3E}">
        <p14:creationId xmlns:p14="http://schemas.microsoft.com/office/powerpoint/2010/main" val="30388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7451668" cy="3353563"/>
          </a:xfrm>
        </p:spPr>
        <p:txBody>
          <a:bodyPr rtlCol="0"/>
          <a:lstStyle/>
          <a:p>
            <a:endParaRPr lang="en-GB" sz="1600" dirty="0">
              <a:solidFill>
                <a:srgbClr val="000000"/>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12</a:t>
            </a:fld>
            <a:endParaRPr lang="en-GB"/>
          </a:p>
        </p:txBody>
      </p:sp>
      <p:sp>
        <p:nvSpPr>
          <p:cNvPr id="3" name="TextBox 2">
            <a:extLst>
              <a:ext uri="{FF2B5EF4-FFF2-40B4-BE49-F238E27FC236}">
                <a16:creationId xmlns:a16="http://schemas.microsoft.com/office/drawing/2014/main" id="{8CC51EE4-83AE-8C00-808F-FBDA4C76F27A}"/>
              </a:ext>
            </a:extLst>
          </p:cNvPr>
          <p:cNvSpPr txBox="1"/>
          <p:nvPr/>
        </p:nvSpPr>
        <p:spPr>
          <a:xfrm>
            <a:off x="869369" y="1533218"/>
            <a:ext cx="7534798" cy="1877437"/>
          </a:xfrm>
          <a:prstGeom prst="rect">
            <a:avLst/>
          </a:prstGeom>
          <a:noFill/>
        </p:spPr>
        <p:txBody>
          <a:bodyPr wrap="square">
            <a:spAutoFit/>
          </a:bodyPr>
          <a:lstStyle/>
          <a:p>
            <a:pPr algn="l"/>
            <a:r>
              <a:rPr lang="en-GB" sz="2000" b="1" i="0" u="none" strike="noStrike" baseline="0" dirty="0">
                <a:solidFill>
                  <a:srgbClr val="000000"/>
                </a:solidFill>
                <a:latin typeface="Calibri" panose="020F0502020204030204" pitchFamily="34" charset="0"/>
              </a:rPr>
              <a:t>Feature Extraction</a:t>
            </a:r>
          </a:p>
          <a:p>
            <a:pPr algn="l"/>
            <a:endParaRPr lang="en-GB" sz="2000" dirty="0">
              <a:solidFill>
                <a:srgbClr val="000000"/>
              </a:solidFill>
              <a:latin typeface="Calibri" panose="020F0502020204030204" pitchFamily="34" charset="0"/>
            </a:endParaRPr>
          </a:p>
          <a:p>
            <a:pPr algn="l"/>
            <a:endParaRPr lang="en-GB" sz="2000" b="1" dirty="0">
              <a:solidFill>
                <a:srgbClr val="000000"/>
              </a:solidFill>
              <a:effectLst/>
              <a:latin typeface="Calibri" panose="020F0502020204030204" pitchFamily="34" charset="0"/>
            </a:endParaRPr>
          </a:p>
          <a:p>
            <a:pPr algn="l"/>
            <a:r>
              <a:rPr lang="en-GB" sz="2000" b="1" dirty="0">
                <a:solidFill>
                  <a:srgbClr val="000000"/>
                </a:solidFill>
                <a:effectLst/>
                <a:latin typeface="Calibri" panose="020F0502020204030204" pitchFamily="34" charset="0"/>
              </a:rPr>
              <a:t>4- TF-IDF</a:t>
            </a:r>
            <a:r>
              <a:rPr lang="en-GB" sz="2000" b="1" dirty="0">
                <a:solidFill>
                  <a:srgbClr val="000000"/>
                </a:solidFill>
                <a:latin typeface="Calibri" panose="020F0502020204030204" pitchFamily="34" charset="0"/>
              </a:rPr>
              <a:t>: </a:t>
            </a:r>
            <a:r>
              <a:rPr lang="en-GB" b="1" i="0" dirty="0">
                <a:solidFill>
                  <a:srgbClr val="002060"/>
                </a:solidFill>
                <a:effectLst/>
                <a:latin typeface="Söhne"/>
              </a:rPr>
              <a:t>TF-IDF (term frequency-inverse document frequency) is a statistical technique used to evaluate the importance of each word in a document, relative to its occurrence in a corpus of documents.</a:t>
            </a:r>
            <a:endParaRPr lang="en-GB" b="1" dirty="0">
              <a:solidFill>
                <a:srgbClr val="00206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B11ED72A-F77C-CD33-3431-F397A6D7D0C2}"/>
              </a:ext>
            </a:extLst>
          </p:cNvPr>
          <p:cNvPicPr>
            <a:picLocks noChangeAspect="1"/>
          </p:cNvPicPr>
          <p:nvPr/>
        </p:nvPicPr>
        <p:blipFill>
          <a:blip r:embed="rId3"/>
          <a:stretch>
            <a:fillRect/>
          </a:stretch>
        </p:blipFill>
        <p:spPr>
          <a:xfrm>
            <a:off x="8512906" y="911263"/>
            <a:ext cx="3390920" cy="5720681"/>
          </a:xfrm>
          <a:prstGeom prst="rect">
            <a:avLst/>
          </a:prstGeom>
        </p:spPr>
      </p:pic>
    </p:spTree>
    <p:extLst>
      <p:ext uri="{BB962C8B-B14F-4D97-AF65-F5344CB8AC3E}">
        <p14:creationId xmlns:p14="http://schemas.microsoft.com/office/powerpoint/2010/main" val="313545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7451668" cy="3353563"/>
          </a:xfrm>
        </p:spPr>
        <p:txBody>
          <a:bodyPr rtlCol="0"/>
          <a:lstStyle/>
          <a:p>
            <a:endParaRPr lang="en-GB" sz="1600" dirty="0">
              <a:solidFill>
                <a:srgbClr val="000000"/>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13</a:t>
            </a:fld>
            <a:endParaRPr lang="en-GB"/>
          </a:p>
        </p:txBody>
      </p:sp>
      <p:sp>
        <p:nvSpPr>
          <p:cNvPr id="3" name="TextBox 2">
            <a:extLst>
              <a:ext uri="{FF2B5EF4-FFF2-40B4-BE49-F238E27FC236}">
                <a16:creationId xmlns:a16="http://schemas.microsoft.com/office/drawing/2014/main" id="{8CC51EE4-83AE-8C00-808F-FBDA4C76F27A}"/>
              </a:ext>
            </a:extLst>
          </p:cNvPr>
          <p:cNvSpPr txBox="1"/>
          <p:nvPr/>
        </p:nvSpPr>
        <p:spPr>
          <a:xfrm>
            <a:off x="869369" y="1533219"/>
            <a:ext cx="10302936" cy="1938992"/>
          </a:xfrm>
          <a:prstGeom prst="rect">
            <a:avLst/>
          </a:prstGeom>
          <a:noFill/>
        </p:spPr>
        <p:txBody>
          <a:bodyPr wrap="square">
            <a:spAutoFit/>
          </a:bodyPr>
          <a:lstStyle/>
          <a:p>
            <a:pPr algn="l"/>
            <a:r>
              <a:rPr lang="en-GB" sz="2000" b="1" i="0" u="none" strike="noStrike" baseline="0" dirty="0">
                <a:solidFill>
                  <a:srgbClr val="000000"/>
                </a:solidFill>
                <a:latin typeface="Calibri" panose="020F0502020204030204" pitchFamily="34" charset="0"/>
              </a:rPr>
              <a:t>Feature Extraction</a:t>
            </a:r>
          </a:p>
          <a:p>
            <a:pPr algn="l"/>
            <a:endParaRPr lang="en-GB" sz="2000" dirty="0">
              <a:solidFill>
                <a:srgbClr val="000000"/>
              </a:solidFill>
              <a:latin typeface="Calibri" panose="020F0502020204030204" pitchFamily="34" charset="0"/>
            </a:endParaRPr>
          </a:p>
          <a:p>
            <a:pPr algn="l"/>
            <a:endParaRPr lang="en-GB" sz="2000" b="1" dirty="0">
              <a:solidFill>
                <a:srgbClr val="000000"/>
              </a:solidFill>
              <a:effectLst/>
              <a:latin typeface="Calibri" panose="020F0502020204030204" pitchFamily="34" charset="0"/>
            </a:endParaRPr>
          </a:p>
          <a:p>
            <a:pPr algn="l"/>
            <a:r>
              <a:rPr lang="en-GB" sz="2000" b="1" dirty="0">
                <a:solidFill>
                  <a:srgbClr val="000000"/>
                </a:solidFill>
                <a:effectLst/>
                <a:latin typeface="Calibri" panose="020F0502020204030204" pitchFamily="34" charset="0"/>
              </a:rPr>
              <a:t>5- part of speech: </a:t>
            </a:r>
            <a:r>
              <a:rPr lang="en-GB" sz="2000" b="1" i="0" dirty="0">
                <a:solidFill>
                  <a:srgbClr val="002060"/>
                </a:solidFill>
                <a:effectLst/>
                <a:latin typeface="Söhne"/>
              </a:rPr>
              <a:t>Part of speech refers to the grammatical category that a word belongs to, based on its function and relationship to other words in a sentence, such as nouns, verbs, adjectives, adverbs, prepositions, and conjunctions.</a:t>
            </a:r>
            <a:endParaRPr lang="en-GB" b="1" dirty="0">
              <a:solidFill>
                <a:srgbClr val="00206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6B181E81-C6E2-EA2A-9A58-2B6B1E4AAF53}"/>
              </a:ext>
            </a:extLst>
          </p:cNvPr>
          <p:cNvPicPr>
            <a:picLocks noChangeAspect="1"/>
          </p:cNvPicPr>
          <p:nvPr/>
        </p:nvPicPr>
        <p:blipFill>
          <a:blip r:embed="rId3"/>
          <a:stretch>
            <a:fillRect/>
          </a:stretch>
        </p:blipFill>
        <p:spPr>
          <a:xfrm>
            <a:off x="2701821" y="3853276"/>
            <a:ext cx="6263774" cy="1789649"/>
          </a:xfrm>
          <a:prstGeom prst="rect">
            <a:avLst/>
          </a:prstGeom>
        </p:spPr>
      </p:pic>
    </p:spTree>
    <p:extLst>
      <p:ext uri="{BB962C8B-B14F-4D97-AF65-F5344CB8AC3E}">
        <p14:creationId xmlns:p14="http://schemas.microsoft.com/office/powerpoint/2010/main" val="57907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14</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4934465" y="2967335"/>
            <a:ext cx="2323073"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Models</a:t>
            </a:r>
          </a:p>
        </p:txBody>
      </p:sp>
    </p:spTree>
    <p:extLst>
      <p:ext uri="{BB962C8B-B14F-4D97-AF65-F5344CB8AC3E}">
        <p14:creationId xmlns:p14="http://schemas.microsoft.com/office/powerpoint/2010/main" val="348064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348077"/>
            <a:ext cx="7756028" cy="1187305"/>
          </a:xfrm>
        </p:spPr>
        <p:txBody>
          <a:bodyPr rtlCol="0">
            <a:normAutofit fontScale="90000"/>
          </a:bodyPr>
          <a:lstStyle/>
          <a:p>
            <a:pPr rtl="0"/>
            <a:r>
              <a:rPr lang="en-GB" dirty="0">
                <a:solidFill>
                  <a:srgbClr val="000000"/>
                </a:solidFill>
                <a:latin typeface="Calibri" panose="020F0502020204030204" pitchFamily="34" charset="0"/>
              </a:rPr>
              <a:t>Models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9571414" cy="2906092"/>
          </a:xfrm>
        </p:spPr>
        <p:txBody>
          <a:bodyPr rtlCol="0"/>
          <a:lstStyle/>
          <a:p>
            <a:pPr algn="l"/>
            <a:r>
              <a:rPr lang="en-GB" b="1" dirty="0">
                <a:solidFill>
                  <a:schemeClr val="tx2"/>
                </a:solidFill>
                <a:latin typeface="Söhne"/>
              </a:rPr>
              <a:t>1-</a:t>
            </a:r>
            <a:r>
              <a:rPr lang="en-GB" b="1" i="0" dirty="0">
                <a:solidFill>
                  <a:schemeClr val="tx2"/>
                </a:solidFill>
                <a:effectLst/>
                <a:latin typeface="Söhne"/>
              </a:rPr>
              <a:t>Logistic Regression: </a:t>
            </a:r>
            <a:r>
              <a:rPr lang="en-GB" b="1" i="0" dirty="0">
                <a:solidFill>
                  <a:srgbClr val="002060"/>
                </a:solidFill>
                <a:effectLst/>
                <a:latin typeface="Söhne"/>
              </a:rPr>
              <a:t>a simple and efficient linear model that is widely used for binary classification tasks and can be extended to multiclass problems.</a:t>
            </a:r>
          </a:p>
          <a:p>
            <a:pPr algn="l"/>
            <a:r>
              <a:rPr lang="en-GB" b="1" i="0" dirty="0">
                <a:solidFill>
                  <a:schemeClr val="tx2"/>
                </a:solidFill>
                <a:effectLst/>
                <a:latin typeface="Söhne"/>
              </a:rPr>
              <a:t>2-Random Forest: </a:t>
            </a:r>
            <a:r>
              <a:rPr lang="en-GB" b="1" i="0" dirty="0">
                <a:solidFill>
                  <a:srgbClr val="002060"/>
                </a:solidFill>
                <a:effectLst/>
                <a:latin typeface="Söhne"/>
              </a:rPr>
              <a:t>an ensemble learning method that combines multiple decision trees to improve the accuracy and robustness of the model for both binary and multiclass classification tasks.</a:t>
            </a:r>
          </a:p>
          <a:p>
            <a:pPr algn="l"/>
            <a:r>
              <a:rPr lang="en-GB" b="1" dirty="0">
                <a:solidFill>
                  <a:schemeClr val="tx2"/>
                </a:solidFill>
                <a:latin typeface="Söhne"/>
              </a:rPr>
              <a:t>3-</a:t>
            </a:r>
            <a:r>
              <a:rPr lang="en-GB" b="1" i="0" dirty="0">
                <a:solidFill>
                  <a:schemeClr val="tx2"/>
                </a:solidFill>
                <a:effectLst/>
                <a:latin typeface="Söhne"/>
              </a:rPr>
              <a:t>CNN (Convolutional Neural Network): </a:t>
            </a:r>
            <a:r>
              <a:rPr lang="en-GB" b="1" i="0" dirty="0">
                <a:solidFill>
                  <a:srgbClr val="002060"/>
                </a:solidFill>
                <a:effectLst/>
                <a:latin typeface="Söhne"/>
              </a:rPr>
              <a:t>a deep learning model that uses convolutional layers to extract features from images or other multidimensional data and learn patterns for classification or regression tasks, and is especially effective for image classification.</a:t>
            </a:r>
          </a:p>
          <a:p>
            <a:pPr algn="l"/>
            <a:r>
              <a:rPr lang="en-GB" b="1" i="0" dirty="0">
                <a:solidFill>
                  <a:schemeClr val="tx2"/>
                </a:solidFill>
                <a:effectLst/>
                <a:latin typeface="Söhne"/>
              </a:rPr>
              <a:t>4-SVM (Support Vector Machine): </a:t>
            </a:r>
            <a:r>
              <a:rPr lang="en-GB" b="1" i="0" dirty="0">
                <a:solidFill>
                  <a:srgbClr val="002060"/>
                </a:solidFill>
                <a:effectLst/>
                <a:latin typeface="Söhne"/>
              </a:rPr>
              <a:t>a versatile and powerful model that finds a hyperplane to separate data into different classes by maximizing the margin between them, and can be used for both binary and multiclass classification tasks.</a:t>
            </a:r>
            <a:endParaRPr lang="en-GB" b="1"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15</a:t>
            </a:fld>
            <a:endParaRPr lang="en-GB"/>
          </a:p>
        </p:txBody>
      </p:sp>
    </p:spTree>
    <p:extLst>
      <p:ext uri="{BB962C8B-B14F-4D97-AF65-F5344CB8AC3E}">
        <p14:creationId xmlns:p14="http://schemas.microsoft.com/office/powerpoint/2010/main" val="3912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pPr marL="285750" indent="-285750">
              <a:buFont typeface="Arial" panose="020B0604020202020204" pitchFamily="34" charset="0"/>
              <a:buChar char="•"/>
            </a:pPr>
            <a:r>
              <a:rPr lang="en-GB" b="1" i="0" u="none" strike="noStrike" baseline="0" dirty="0">
                <a:solidFill>
                  <a:srgbClr val="002060"/>
                </a:solidFill>
                <a:latin typeface="Calibri" panose="020F0502020204030204" pitchFamily="34" charset="0"/>
              </a:rPr>
              <a:t>n : (</a:t>
            </a:r>
            <a:r>
              <a:rPr lang="en-GB" b="1" dirty="0">
                <a:solidFill>
                  <a:srgbClr val="002060"/>
                </a:solidFill>
                <a:effectLst/>
                <a:latin typeface="Consolas" panose="020B0609020204030204" pitchFamily="49" charset="0"/>
              </a:rPr>
              <a:t>n = 2 </a:t>
            </a:r>
            <a:r>
              <a:rPr lang="en-GB" b="1" i="1" dirty="0">
                <a:solidFill>
                  <a:srgbClr val="002060"/>
                </a:solidFill>
                <a:effectLst/>
                <a:latin typeface="Consolas" panose="020B0609020204030204" pitchFamily="49" charset="0"/>
              </a:rPr>
              <a:t># best parameter for n-grams</a:t>
            </a:r>
            <a:r>
              <a:rPr lang="ar-EG" b="1" i="1" dirty="0">
                <a:solidFill>
                  <a:srgbClr val="002060"/>
                </a:solidFill>
                <a:effectLst/>
                <a:latin typeface="Consolas" panose="020B0609020204030204" pitchFamily="49" charset="0"/>
              </a:rPr>
              <a:t>(</a:t>
            </a:r>
            <a:r>
              <a:rPr lang="en-GB" b="1" i="1" dirty="0">
                <a:solidFill>
                  <a:srgbClr val="002060"/>
                </a:solidFill>
                <a:effectLst/>
                <a:latin typeface="Consolas" panose="020B0609020204030204" pitchFamily="49" charset="0"/>
              </a:rPr>
              <a:t>,</a:t>
            </a:r>
            <a:r>
              <a:rPr lang="en-GB" b="1" i="0" dirty="0">
                <a:solidFill>
                  <a:srgbClr val="002060"/>
                </a:solidFill>
                <a:effectLst/>
                <a:latin typeface="Söhne"/>
              </a:rPr>
              <a:t>the hyperparameter n is set to 2, which means that the model will consider pairs of adjacent words (bigrams) when creating n-grams. This is a common choice for text classification tasks, as bigrams can capture some of the contextual information and the relationship between adjacent words that unigrams (single words) may miss.</a:t>
            </a:r>
          </a:p>
          <a:p>
            <a:pPr marL="285750" indent="-285750">
              <a:buFont typeface="Arial" panose="020B0604020202020204" pitchFamily="34" charset="0"/>
              <a:buChar char="•"/>
            </a:pPr>
            <a:r>
              <a:rPr lang="en-GB" b="1" dirty="0">
                <a:solidFill>
                  <a:srgbClr val="002060"/>
                </a:solidFill>
                <a:latin typeface="Söhne"/>
              </a:rPr>
              <a:t>Batch size : </a:t>
            </a:r>
            <a:r>
              <a:rPr lang="en-GB" b="1" i="0" dirty="0">
                <a:solidFill>
                  <a:srgbClr val="002060"/>
                </a:solidFill>
                <a:effectLst/>
                <a:latin typeface="Söhne"/>
              </a:rPr>
              <a:t>When comparing two CNN models with different hyperparameters, specifically batch size and filter size, it was observed that a model with a larger batch size of 100 and filter size of 64 achieved a lower training time compared to a model with a smaller batch size of 60 and filter size of 32. Furthermore, the model with the larger batch size also achieved higher accuracy results.</a:t>
            </a:r>
          </a:p>
          <a:p>
            <a:pPr marL="285750" indent="-285750">
              <a:buFont typeface="Arial" panose="020B0604020202020204" pitchFamily="34" charset="0"/>
              <a:buChar char="•"/>
            </a:pPr>
            <a:r>
              <a:rPr lang="en-GB" b="1" i="1" dirty="0">
                <a:solidFill>
                  <a:srgbClr val="002060"/>
                </a:solidFill>
                <a:effectLst/>
                <a:latin typeface="Consolas" panose="020B0609020204030204" pitchFamily="49" charset="0"/>
              </a:rPr>
              <a:t>n_estimator: It</a:t>
            </a:r>
            <a:r>
              <a:rPr lang="en-GB" b="1" i="0" dirty="0">
                <a:solidFill>
                  <a:srgbClr val="002060"/>
                </a:solidFill>
                <a:effectLst/>
                <a:latin typeface="Söhne"/>
              </a:rPr>
              <a:t> has been observed that setting the 'n_estimators' hyperparameter to 100 in a Random Forest model resulted in higher accuracy compared to other values of this hyperparameter, specifically n_estimators=60 and n_estimators=150.</a:t>
            </a:r>
          </a:p>
          <a:p>
            <a:pPr marL="285750" indent="-285750">
              <a:buFont typeface="Arial" panose="020B0604020202020204" pitchFamily="34" charset="0"/>
              <a:buChar char="•"/>
            </a:pPr>
            <a:r>
              <a:rPr lang="en-GB" b="1" dirty="0">
                <a:solidFill>
                  <a:srgbClr val="002060"/>
                </a:solidFill>
                <a:latin typeface="Consolas" panose="020B0609020204030204" pitchFamily="49" charset="0"/>
              </a:rPr>
              <a:t>Number </a:t>
            </a:r>
            <a:r>
              <a:rPr lang="en-GB" b="1">
                <a:solidFill>
                  <a:srgbClr val="002060"/>
                </a:solidFill>
                <a:latin typeface="Consolas" panose="020B0609020204030204" pitchFamily="49" charset="0"/>
              </a:rPr>
              <a:t>of epochs: </a:t>
            </a:r>
            <a:r>
              <a:rPr lang="en-GB" b="1" i="0" dirty="0">
                <a:solidFill>
                  <a:srgbClr val="002060"/>
                </a:solidFill>
                <a:effectLst/>
                <a:latin typeface="Söhne"/>
              </a:rPr>
              <a:t>After experimenting with different values of the 'epochs' hyperparameter in a CNN model, specifically with values of 15 and 12 epochs, it was observed that the accuracy remained unchanged after exceeding 10 epochs.</a:t>
            </a:r>
            <a:endParaRPr lang="en-GB" b="1" dirty="0">
              <a:solidFill>
                <a:srgbClr val="002060"/>
              </a:solidFill>
              <a:effectLst/>
              <a:latin typeface="Consolas" panose="020B0609020204030204" pitchFamily="49" charset="0"/>
            </a:endParaRPr>
          </a:p>
          <a:p>
            <a:pPr marL="285750" indent="-285750">
              <a:buFont typeface="Arial" panose="020B0604020202020204" pitchFamily="34" charset="0"/>
              <a:buChar char="•"/>
            </a:pPr>
            <a:endParaRPr lang="en-GB" b="1" dirty="0">
              <a:solidFill>
                <a:srgbClr val="002060"/>
              </a:solidFill>
              <a:latin typeface="Söhne"/>
            </a:endParaRPr>
          </a:p>
          <a:p>
            <a:pPr marL="285750" indent="-285750">
              <a:buFontTx/>
              <a:buChar char="-"/>
            </a:pPr>
            <a:endParaRPr lang="en-GB" b="1" dirty="0">
              <a:solidFill>
                <a:srgbClr val="002060"/>
              </a:solidFill>
              <a:latin typeface="Söhne"/>
            </a:endParaRPr>
          </a:p>
          <a:p>
            <a:pPr marL="285750" indent="-285750">
              <a:buFontTx/>
              <a:buChar char="-"/>
            </a:pPr>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dirty="0">
              <a:solidFill>
                <a:srgbClr val="002060"/>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16</a:t>
            </a:fld>
            <a:endParaRPr lang="en-GB"/>
          </a:p>
        </p:txBody>
      </p:sp>
    </p:spTree>
    <p:extLst>
      <p:ext uri="{BB962C8B-B14F-4D97-AF65-F5344CB8AC3E}">
        <p14:creationId xmlns:p14="http://schemas.microsoft.com/office/powerpoint/2010/main" val="34453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rgbClr val="000000"/>
                </a:solidFill>
                <a:latin typeface="Calibri" panose="020F0502020204030204" pitchFamily="34" charset="0"/>
              </a:rPr>
              <a:t>Logistic Regression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17</a:t>
            </a:fld>
            <a:endParaRPr lang="en-GB"/>
          </a:p>
        </p:txBody>
      </p:sp>
      <p:pic>
        <p:nvPicPr>
          <p:cNvPr id="4" name="Picture 3">
            <a:extLst>
              <a:ext uri="{FF2B5EF4-FFF2-40B4-BE49-F238E27FC236}">
                <a16:creationId xmlns:a16="http://schemas.microsoft.com/office/drawing/2014/main" id="{B9C0E6C7-B7D8-ADF6-4CE1-489B5108CAFE}"/>
              </a:ext>
            </a:extLst>
          </p:cNvPr>
          <p:cNvPicPr>
            <a:picLocks noChangeAspect="1"/>
          </p:cNvPicPr>
          <p:nvPr/>
        </p:nvPicPr>
        <p:blipFill>
          <a:blip r:embed="rId3"/>
          <a:stretch>
            <a:fillRect/>
          </a:stretch>
        </p:blipFill>
        <p:spPr>
          <a:xfrm>
            <a:off x="2247203" y="2580658"/>
            <a:ext cx="2394073" cy="1530429"/>
          </a:xfrm>
          <a:prstGeom prst="rect">
            <a:avLst/>
          </a:prstGeom>
        </p:spPr>
      </p:pic>
      <p:pic>
        <p:nvPicPr>
          <p:cNvPr id="6" name="Picture 5">
            <a:extLst>
              <a:ext uri="{FF2B5EF4-FFF2-40B4-BE49-F238E27FC236}">
                <a16:creationId xmlns:a16="http://schemas.microsoft.com/office/drawing/2014/main" id="{DCC9978A-95E9-1C69-AB23-C1B993C1787A}"/>
              </a:ext>
            </a:extLst>
          </p:cNvPr>
          <p:cNvPicPr>
            <a:picLocks noChangeAspect="1"/>
          </p:cNvPicPr>
          <p:nvPr/>
        </p:nvPicPr>
        <p:blipFill>
          <a:blip r:embed="rId4"/>
          <a:stretch>
            <a:fillRect/>
          </a:stretch>
        </p:blipFill>
        <p:spPr>
          <a:xfrm>
            <a:off x="5495340" y="2580658"/>
            <a:ext cx="2368672" cy="1524078"/>
          </a:xfrm>
          <a:prstGeom prst="rect">
            <a:avLst/>
          </a:prstGeom>
        </p:spPr>
      </p:pic>
      <p:pic>
        <p:nvPicPr>
          <p:cNvPr id="9" name="Picture 8">
            <a:extLst>
              <a:ext uri="{FF2B5EF4-FFF2-40B4-BE49-F238E27FC236}">
                <a16:creationId xmlns:a16="http://schemas.microsoft.com/office/drawing/2014/main" id="{1F060FBE-6145-096D-79B2-E37C7F67B912}"/>
              </a:ext>
            </a:extLst>
          </p:cNvPr>
          <p:cNvPicPr>
            <a:picLocks noChangeAspect="1"/>
          </p:cNvPicPr>
          <p:nvPr/>
        </p:nvPicPr>
        <p:blipFill>
          <a:blip r:embed="rId5"/>
          <a:stretch>
            <a:fillRect/>
          </a:stretch>
        </p:blipFill>
        <p:spPr>
          <a:xfrm>
            <a:off x="2252572" y="4701616"/>
            <a:ext cx="2394073" cy="1511378"/>
          </a:xfrm>
          <a:prstGeom prst="rect">
            <a:avLst/>
          </a:prstGeom>
        </p:spPr>
      </p:pic>
      <p:pic>
        <p:nvPicPr>
          <p:cNvPr id="13" name="Picture 12">
            <a:extLst>
              <a:ext uri="{FF2B5EF4-FFF2-40B4-BE49-F238E27FC236}">
                <a16:creationId xmlns:a16="http://schemas.microsoft.com/office/drawing/2014/main" id="{3AAEB876-B3F5-8ABF-A29B-564444F225FF}"/>
              </a:ext>
            </a:extLst>
          </p:cNvPr>
          <p:cNvPicPr>
            <a:picLocks noChangeAspect="1"/>
          </p:cNvPicPr>
          <p:nvPr/>
        </p:nvPicPr>
        <p:blipFill>
          <a:blip r:embed="rId6"/>
          <a:stretch>
            <a:fillRect/>
          </a:stretch>
        </p:blipFill>
        <p:spPr>
          <a:xfrm>
            <a:off x="5495340" y="4695266"/>
            <a:ext cx="2368672" cy="1524078"/>
          </a:xfrm>
          <a:prstGeom prst="rect">
            <a:avLst/>
          </a:prstGeom>
        </p:spPr>
      </p:pic>
    </p:spTree>
    <p:extLst>
      <p:ext uri="{BB962C8B-B14F-4D97-AF65-F5344CB8AC3E}">
        <p14:creationId xmlns:p14="http://schemas.microsoft.com/office/powerpoint/2010/main" val="127335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rgbClr val="000000"/>
                </a:solidFill>
                <a:latin typeface="Calibri" panose="020F0502020204030204" pitchFamily="34" charset="0"/>
              </a:rPr>
              <a:t>Random Forest</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18</a:t>
            </a:fld>
            <a:endParaRPr lang="en-GB"/>
          </a:p>
        </p:txBody>
      </p:sp>
      <p:pic>
        <p:nvPicPr>
          <p:cNvPr id="5" name="Picture 4">
            <a:extLst>
              <a:ext uri="{FF2B5EF4-FFF2-40B4-BE49-F238E27FC236}">
                <a16:creationId xmlns:a16="http://schemas.microsoft.com/office/drawing/2014/main" id="{A4D672B1-27C2-FBC9-671D-6BFF63BD69C9}"/>
              </a:ext>
            </a:extLst>
          </p:cNvPr>
          <p:cNvPicPr>
            <a:picLocks noChangeAspect="1"/>
          </p:cNvPicPr>
          <p:nvPr/>
        </p:nvPicPr>
        <p:blipFill>
          <a:blip r:embed="rId3"/>
          <a:stretch>
            <a:fillRect/>
          </a:stretch>
        </p:blipFill>
        <p:spPr>
          <a:xfrm>
            <a:off x="2663550" y="2676486"/>
            <a:ext cx="2232645" cy="1574811"/>
          </a:xfrm>
          <a:prstGeom prst="rect">
            <a:avLst/>
          </a:prstGeom>
        </p:spPr>
      </p:pic>
      <p:pic>
        <p:nvPicPr>
          <p:cNvPr id="10" name="Picture 9">
            <a:extLst>
              <a:ext uri="{FF2B5EF4-FFF2-40B4-BE49-F238E27FC236}">
                <a16:creationId xmlns:a16="http://schemas.microsoft.com/office/drawing/2014/main" id="{1AFF6990-B998-2028-ABBE-262F32052AC5}"/>
              </a:ext>
            </a:extLst>
          </p:cNvPr>
          <p:cNvPicPr>
            <a:picLocks noChangeAspect="1"/>
          </p:cNvPicPr>
          <p:nvPr/>
        </p:nvPicPr>
        <p:blipFill>
          <a:blip r:embed="rId4"/>
          <a:stretch>
            <a:fillRect/>
          </a:stretch>
        </p:blipFill>
        <p:spPr>
          <a:xfrm>
            <a:off x="6096000" y="2676486"/>
            <a:ext cx="2159798" cy="1574811"/>
          </a:xfrm>
          <a:prstGeom prst="rect">
            <a:avLst/>
          </a:prstGeom>
        </p:spPr>
      </p:pic>
      <p:pic>
        <p:nvPicPr>
          <p:cNvPr id="13" name="Picture 12">
            <a:extLst>
              <a:ext uri="{FF2B5EF4-FFF2-40B4-BE49-F238E27FC236}">
                <a16:creationId xmlns:a16="http://schemas.microsoft.com/office/drawing/2014/main" id="{04FAEC6C-614A-9E73-3FA3-B71A961BFAC8}"/>
              </a:ext>
            </a:extLst>
          </p:cNvPr>
          <p:cNvPicPr>
            <a:picLocks noChangeAspect="1"/>
          </p:cNvPicPr>
          <p:nvPr/>
        </p:nvPicPr>
        <p:blipFill>
          <a:blip r:embed="rId5"/>
          <a:stretch>
            <a:fillRect/>
          </a:stretch>
        </p:blipFill>
        <p:spPr>
          <a:xfrm>
            <a:off x="2663550" y="4797635"/>
            <a:ext cx="2232645" cy="1530429"/>
          </a:xfrm>
          <a:prstGeom prst="rect">
            <a:avLst/>
          </a:prstGeom>
        </p:spPr>
      </p:pic>
      <p:pic>
        <p:nvPicPr>
          <p:cNvPr id="15" name="Picture 14">
            <a:extLst>
              <a:ext uri="{FF2B5EF4-FFF2-40B4-BE49-F238E27FC236}">
                <a16:creationId xmlns:a16="http://schemas.microsoft.com/office/drawing/2014/main" id="{0B7EB376-3EA6-57AF-85C9-CB10DC9F73F6}"/>
              </a:ext>
            </a:extLst>
          </p:cNvPr>
          <p:cNvPicPr>
            <a:picLocks noChangeAspect="1"/>
          </p:cNvPicPr>
          <p:nvPr/>
        </p:nvPicPr>
        <p:blipFill>
          <a:blip r:embed="rId6"/>
          <a:stretch>
            <a:fillRect/>
          </a:stretch>
        </p:blipFill>
        <p:spPr>
          <a:xfrm>
            <a:off x="6038948" y="4746807"/>
            <a:ext cx="2216850" cy="1579178"/>
          </a:xfrm>
          <a:prstGeom prst="rect">
            <a:avLst/>
          </a:prstGeom>
        </p:spPr>
      </p:pic>
    </p:spTree>
    <p:extLst>
      <p:ext uri="{BB962C8B-B14F-4D97-AF65-F5344CB8AC3E}">
        <p14:creationId xmlns:p14="http://schemas.microsoft.com/office/powerpoint/2010/main" val="43278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rgbClr val="000000"/>
                </a:solidFill>
                <a:latin typeface="Calibri" panose="020F0502020204030204" pitchFamily="34" charset="0"/>
              </a:rPr>
              <a:t>CNN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19</a:t>
            </a:fld>
            <a:endParaRPr lang="en-GB"/>
          </a:p>
        </p:txBody>
      </p:sp>
      <p:pic>
        <p:nvPicPr>
          <p:cNvPr id="9" name="Picture 8">
            <a:extLst>
              <a:ext uri="{FF2B5EF4-FFF2-40B4-BE49-F238E27FC236}">
                <a16:creationId xmlns:a16="http://schemas.microsoft.com/office/drawing/2014/main" id="{6AD3B327-3AAB-FDF0-72A9-A7A0AC93E4E2}"/>
              </a:ext>
            </a:extLst>
          </p:cNvPr>
          <p:cNvPicPr>
            <a:picLocks noChangeAspect="1"/>
          </p:cNvPicPr>
          <p:nvPr/>
        </p:nvPicPr>
        <p:blipFill>
          <a:blip r:embed="rId3"/>
          <a:stretch>
            <a:fillRect/>
          </a:stretch>
        </p:blipFill>
        <p:spPr>
          <a:xfrm>
            <a:off x="2557047" y="2692362"/>
            <a:ext cx="1574881" cy="1473276"/>
          </a:xfrm>
          <a:prstGeom prst="rect">
            <a:avLst/>
          </a:prstGeom>
        </p:spPr>
      </p:pic>
      <p:pic>
        <p:nvPicPr>
          <p:cNvPr id="12" name="Picture 11">
            <a:extLst>
              <a:ext uri="{FF2B5EF4-FFF2-40B4-BE49-F238E27FC236}">
                <a16:creationId xmlns:a16="http://schemas.microsoft.com/office/drawing/2014/main" id="{3719D61A-939A-6DD3-840A-C9B24B392F2A}"/>
              </a:ext>
            </a:extLst>
          </p:cNvPr>
          <p:cNvPicPr>
            <a:picLocks noChangeAspect="1"/>
          </p:cNvPicPr>
          <p:nvPr/>
        </p:nvPicPr>
        <p:blipFill>
          <a:blip r:embed="rId4"/>
          <a:stretch>
            <a:fillRect/>
          </a:stretch>
        </p:blipFill>
        <p:spPr>
          <a:xfrm>
            <a:off x="5252795" y="2692362"/>
            <a:ext cx="1688352" cy="1618586"/>
          </a:xfrm>
          <a:prstGeom prst="rect">
            <a:avLst/>
          </a:prstGeom>
        </p:spPr>
      </p:pic>
      <p:pic>
        <p:nvPicPr>
          <p:cNvPr id="16" name="Picture 15">
            <a:extLst>
              <a:ext uri="{FF2B5EF4-FFF2-40B4-BE49-F238E27FC236}">
                <a16:creationId xmlns:a16="http://schemas.microsoft.com/office/drawing/2014/main" id="{85F7C6A3-9BD2-8EA8-DD2B-13A2387BAA61}"/>
              </a:ext>
            </a:extLst>
          </p:cNvPr>
          <p:cNvPicPr>
            <a:picLocks noChangeAspect="1"/>
          </p:cNvPicPr>
          <p:nvPr/>
        </p:nvPicPr>
        <p:blipFill>
          <a:blip r:embed="rId5"/>
          <a:stretch>
            <a:fillRect/>
          </a:stretch>
        </p:blipFill>
        <p:spPr>
          <a:xfrm>
            <a:off x="2528470" y="4656878"/>
            <a:ext cx="1632034" cy="1517728"/>
          </a:xfrm>
          <a:prstGeom prst="rect">
            <a:avLst/>
          </a:prstGeom>
        </p:spPr>
      </p:pic>
      <p:pic>
        <p:nvPicPr>
          <p:cNvPr id="18" name="Picture 17">
            <a:extLst>
              <a:ext uri="{FF2B5EF4-FFF2-40B4-BE49-F238E27FC236}">
                <a16:creationId xmlns:a16="http://schemas.microsoft.com/office/drawing/2014/main" id="{02B90C4E-B51B-22BE-6A93-CCD66DDBBD64}"/>
              </a:ext>
            </a:extLst>
          </p:cNvPr>
          <p:cNvPicPr>
            <a:picLocks noChangeAspect="1"/>
          </p:cNvPicPr>
          <p:nvPr/>
        </p:nvPicPr>
        <p:blipFill>
          <a:blip r:embed="rId6"/>
          <a:stretch>
            <a:fillRect/>
          </a:stretch>
        </p:blipFill>
        <p:spPr>
          <a:xfrm>
            <a:off x="5250852" y="4656878"/>
            <a:ext cx="1690295" cy="1517728"/>
          </a:xfrm>
          <a:prstGeom prst="rect">
            <a:avLst/>
          </a:prstGeom>
        </p:spPr>
      </p:pic>
    </p:spTree>
    <p:extLst>
      <p:ext uri="{BB962C8B-B14F-4D97-AF65-F5344CB8AC3E}">
        <p14:creationId xmlns:p14="http://schemas.microsoft.com/office/powerpoint/2010/main" val="304575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3940443" y="2967335"/>
            <a:ext cx="4311117"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Preprocessing</a:t>
            </a:r>
          </a:p>
        </p:txBody>
      </p:sp>
    </p:spTree>
    <p:extLst>
      <p:ext uri="{BB962C8B-B14F-4D97-AF65-F5344CB8AC3E}">
        <p14:creationId xmlns:p14="http://schemas.microsoft.com/office/powerpoint/2010/main" val="189701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rgbClr val="000000"/>
                </a:solidFill>
                <a:latin typeface="Calibri" panose="020F0502020204030204" pitchFamily="34" charset="0"/>
              </a:rPr>
              <a:t>SVM</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20</a:t>
            </a:fld>
            <a:endParaRPr lang="en-GB"/>
          </a:p>
        </p:txBody>
      </p:sp>
      <p:pic>
        <p:nvPicPr>
          <p:cNvPr id="8" name="Picture 7">
            <a:extLst>
              <a:ext uri="{FF2B5EF4-FFF2-40B4-BE49-F238E27FC236}">
                <a16:creationId xmlns:a16="http://schemas.microsoft.com/office/drawing/2014/main" id="{8ADC92C0-8881-AFEF-6034-E8DD83F06553}"/>
              </a:ext>
            </a:extLst>
          </p:cNvPr>
          <p:cNvPicPr>
            <a:picLocks noChangeAspect="1"/>
          </p:cNvPicPr>
          <p:nvPr/>
        </p:nvPicPr>
        <p:blipFill>
          <a:blip r:embed="rId3"/>
          <a:stretch>
            <a:fillRect/>
          </a:stretch>
        </p:blipFill>
        <p:spPr>
          <a:xfrm>
            <a:off x="2320364" y="2666960"/>
            <a:ext cx="1744559" cy="1715959"/>
          </a:xfrm>
          <a:prstGeom prst="rect">
            <a:avLst/>
          </a:prstGeom>
        </p:spPr>
      </p:pic>
      <p:pic>
        <p:nvPicPr>
          <p:cNvPr id="11" name="Picture 10">
            <a:extLst>
              <a:ext uri="{FF2B5EF4-FFF2-40B4-BE49-F238E27FC236}">
                <a16:creationId xmlns:a16="http://schemas.microsoft.com/office/drawing/2014/main" id="{0ABB90B3-DB93-7A89-0579-8472EB677B32}"/>
              </a:ext>
            </a:extLst>
          </p:cNvPr>
          <p:cNvPicPr>
            <a:picLocks noChangeAspect="1"/>
          </p:cNvPicPr>
          <p:nvPr/>
        </p:nvPicPr>
        <p:blipFill>
          <a:blip r:embed="rId4"/>
          <a:stretch>
            <a:fillRect/>
          </a:stretch>
        </p:blipFill>
        <p:spPr>
          <a:xfrm>
            <a:off x="5419897" y="2668495"/>
            <a:ext cx="1744559" cy="1714424"/>
          </a:xfrm>
          <a:prstGeom prst="rect">
            <a:avLst/>
          </a:prstGeom>
        </p:spPr>
      </p:pic>
      <p:pic>
        <p:nvPicPr>
          <p:cNvPr id="13" name="Picture 12">
            <a:extLst>
              <a:ext uri="{FF2B5EF4-FFF2-40B4-BE49-F238E27FC236}">
                <a16:creationId xmlns:a16="http://schemas.microsoft.com/office/drawing/2014/main" id="{7768C519-AD9E-71A3-DACC-78663A2C366D}"/>
              </a:ext>
            </a:extLst>
          </p:cNvPr>
          <p:cNvPicPr>
            <a:picLocks noChangeAspect="1"/>
          </p:cNvPicPr>
          <p:nvPr/>
        </p:nvPicPr>
        <p:blipFill>
          <a:blip r:embed="rId5"/>
          <a:stretch>
            <a:fillRect/>
          </a:stretch>
        </p:blipFill>
        <p:spPr>
          <a:xfrm>
            <a:off x="2320364" y="4672290"/>
            <a:ext cx="1744559" cy="1536779"/>
          </a:xfrm>
          <a:prstGeom prst="rect">
            <a:avLst/>
          </a:prstGeom>
        </p:spPr>
      </p:pic>
      <p:pic>
        <p:nvPicPr>
          <p:cNvPr id="15" name="Picture 14">
            <a:extLst>
              <a:ext uri="{FF2B5EF4-FFF2-40B4-BE49-F238E27FC236}">
                <a16:creationId xmlns:a16="http://schemas.microsoft.com/office/drawing/2014/main" id="{10493867-FF89-A5B0-56B6-1CFBF66095C8}"/>
              </a:ext>
            </a:extLst>
          </p:cNvPr>
          <p:cNvPicPr>
            <a:picLocks noChangeAspect="1"/>
          </p:cNvPicPr>
          <p:nvPr/>
        </p:nvPicPr>
        <p:blipFill>
          <a:blip r:embed="rId6"/>
          <a:stretch>
            <a:fillRect/>
          </a:stretch>
        </p:blipFill>
        <p:spPr>
          <a:xfrm>
            <a:off x="5419897" y="4654508"/>
            <a:ext cx="1744559" cy="1554561"/>
          </a:xfrm>
          <a:prstGeom prst="rect">
            <a:avLst/>
          </a:prstGeom>
        </p:spPr>
      </p:pic>
    </p:spTree>
    <p:extLst>
      <p:ext uri="{BB962C8B-B14F-4D97-AF65-F5344CB8AC3E}">
        <p14:creationId xmlns:p14="http://schemas.microsoft.com/office/powerpoint/2010/main" val="401982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Models Evaluation</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9064337" cy="2795232"/>
          </a:xfrm>
        </p:spPr>
        <p:txBody>
          <a:bodyPr rtlCol="0"/>
          <a:lstStyle/>
          <a:p>
            <a:pPr marL="285750" indent="-285750">
              <a:buFont typeface="Wingdings" panose="05000000000000000000" pitchFamily="2" charset="2"/>
              <a:buChar char="v"/>
            </a:pPr>
            <a:r>
              <a:rPr lang="en-GB" sz="1800" b="1" dirty="0">
                <a:solidFill>
                  <a:srgbClr val="002060"/>
                </a:solidFill>
                <a:effectLst/>
                <a:latin typeface="Consolas" panose="020B0609020204030204" pitchFamily="49" charset="0"/>
              </a:rPr>
              <a:t>Best Model is " CNN " with combination with " TF-IDF "</a:t>
            </a:r>
          </a:p>
          <a:p>
            <a:pPr marL="285750" indent="-285750">
              <a:buFont typeface="Wingdings" panose="05000000000000000000" pitchFamily="2" charset="2"/>
              <a:buChar char="v"/>
            </a:pPr>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dirty="0">
              <a:solidFill>
                <a:srgbClr val="002060"/>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21</a:t>
            </a:fld>
            <a:endParaRPr lang="en-GB"/>
          </a:p>
        </p:txBody>
      </p:sp>
      <p:pic>
        <p:nvPicPr>
          <p:cNvPr id="6" name="Picture 5">
            <a:extLst>
              <a:ext uri="{FF2B5EF4-FFF2-40B4-BE49-F238E27FC236}">
                <a16:creationId xmlns:a16="http://schemas.microsoft.com/office/drawing/2014/main" id="{878D7984-4EEA-B0E4-065F-5B172720AD65}"/>
              </a:ext>
            </a:extLst>
          </p:cNvPr>
          <p:cNvPicPr>
            <a:picLocks noChangeAspect="1"/>
          </p:cNvPicPr>
          <p:nvPr/>
        </p:nvPicPr>
        <p:blipFill>
          <a:blip r:embed="rId3"/>
          <a:stretch>
            <a:fillRect/>
          </a:stretch>
        </p:blipFill>
        <p:spPr>
          <a:xfrm>
            <a:off x="4307870" y="3291627"/>
            <a:ext cx="2957454" cy="2353165"/>
          </a:xfrm>
          <a:prstGeom prst="rect">
            <a:avLst/>
          </a:prstGeom>
        </p:spPr>
      </p:pic>
    </p:spTree>
    <p:extLst>
      <p:ext uri="{BB962C8B-B14F-4D97-AF65-F5344CB8AC3E}">
        <p14:creationId xmlns:p14="http://schemas.microsoft.com/office/powerpoint/2010/main" val="167498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pre-processing techniques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7451668" cy="3353563"/>
          </a:xfrm>
        </p:spPr>
        <p:txBody>
          <a:bodyPr rtlCol="0"/>
          <a:lstStyle/>
          <a:p>
            <a:pPr algn="l"/>
            <a:r>
              <a:rPr lang="en-GB" sz="1800" b="1" i="0" u="none" strike="noStrike" baseline="0" dirty="0">
                <a:solidFill>
                  <a:srgbClr val="000000"/>
                </a:solidFill>
                <a:latin typeface="Calibri" panose="020F0502020204030204" pitchFamily="34" charset="0"/>
              </a:rPr>
              <a:t>1- Droppi</a:t>
            </a:r>
            <a:r>
              <a:rPr lang="en-GB" sz="1800" b="1" dirty="0">
                <a:solidFill>
                  <a:srgbClr val="000000"/>
                </a:solidFill>
                <a:latin typeface="Calibri" panose="020F0502020204030204" pitchFamily="34" charset="0"/>
              </a:rPr>
              <a:t>ng some columns </a:t>
            </a:r>
          </a:p>
          <a:p>
            <a:r>
              <a:rPr lang="en-GB" b="1" i="1" dirty="0">
                <a:solidFill>
                  <a:schemeClr val="tx2"/>
                </a:solidFill>
                <a:effectLst/>
                <a:latin typeface="Consolas" panose="020B0609020204030204" pitchFamily="49" charset="0"/>
              </a:rPr>
              <a:t>Drop salary offered for the job column in train data because it has 84 % approx null values.</a:t>
            </a:r>
            <a:endParaRPr lang="en-GB" b="1" dirty="0">
              <a:solidFill>
                <a:schemeClr val="tx2"/>
              </a:solidFill>
              <a:effectLst/>
              <a:latin typeface="Consolas" panose="020B0609020204030204" pitchFamily="49" charset="0"/>
            </a:endParaRPr>
          </a:p>
          <a:p>
            <a:r>
              <a:rPr lang="en-GB" b="1" i="1" dirty="0">
                <a:solidFill>
                  <a:schemeClr val="tx2"/>
                </a:solidFill>
                <a:effectLst/>
                <a:latin typeface="Consolas" panose="020B0609020204030204" pitchFamily="49" charset="0"/>
              </a:rPr>
              <a:t>Drop salary offered for the job column in test data because it has 84 % approx null values.</a:t>
            </a:r>
            <a:endParaRPr lang="en-GB" b="1" dirty="0">
              <a:solidFill>
                <a:schemeClr val="tx2"/>
              </a:solidFill>
              <a:effectLst/>
              <a:latin typeface="Consolas" panose="020B0609020204030204" pitchFamily="49" charset="0"/>
            </a:endParaRPr>
          </a:p>
          <a:p>
            <a:r>
              <a:rPr lang="en-GB" b="1" i="1" dirty="0">
                <a:solidFill>
                  <a:schemeClr val="tx2"/>
                </a:solidFill>
                <a:effectLst/>
                <a:latin typeface="Consolas" panose="020B0609020204030204" pitchFamily="49" charset="0"/>
              </a:rPr>
              <a:t>Also we dropped telecommuting, has_questions, company logo exist? columns because they does not have any logical meaning.</a:t>
            </a:r>
          </a:p>
          <a:p>
            <a:endParaRPr lang="en-GB" sz="1600" dirty="0">
              <a:solidFill>
                <a:srgbClr val="000000"/>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a:t>
            </a:fld>
            <a:endParaRPr lang="en-GB"/>
          </a:p>
        </p:txBody>
      </p:sp>
      <p:pic>
        <p:nvPicPr>
          <p:cNvPr id="5" name="Picture 4">
            <a:extLst>
              <a:ext uri="{FF2B5EF4-FFF2-40B4-BE49-F238E27FC236}">
                <a16:creationId xmlns:a16="http://schemas.microsoft.com/office/drawing/2014/main" id="{8957108C-4AA2-0528-13B2-0F6B1C87C831}"/>
              </a:ext>
            </a:extLst>
          </p:cNvPr>
          <p:cNvPicPr>
            <a:picLocks noChangeAspect="1"/>
          </p:cNvPicPr>
          <p:nvPr/>
        </p:nvPicPr>
        <p:blipFill>
          <a:blip r:embed="rId3"/>
          <a:stretch>
            <a:fillRect/>
          </a:stretch>
        </p:blipFill>
        <p:spPr>
          <a:xfrm>
            <a:off x="8989686" y="2289363"/>
            <a:ext cx="2641736" cy="3862474"/>
          </a:xfrm>
          <a:prstGeom prst="rect">
            <a:avLst/>
          </a:prstGeom>
        </p:spPr>
      </p:pic>
    </p:spTree>
    <p:extLst>
      <p:ext uri="{BB962C8B-B14F-4D97-AF65-F5344CB8AC3E}">
        <p14:creationId xmlns:p14="http://schemas.microsoft.com/office/powerpoint/2010/main" val="318216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1174459"/>
            <a:ext cx="7418417" cy="2795232"/>
          </a:xfrm>
        </p:spPr>
        <p:txBody>
          <a:bodyPr rtlCol="0"/>
          <a:lstStyle/>
          <a:p>
            <a:r>
              <a:rPr lang="en-GB" sz="1800" b="1" dirty="0">
                <a:solidFill>
                  <a:srgbClr val="000000"/>
                </a:solidFill>
                <a:latin typeface="Calibri" panose="020F0502020204030204" pitchFamily="34" charset="0"/>
              </a:rPr>
              <a:t>2</a:t>
            </a:r>
            <a:r>
              <a:rPr lang="en-GB" sz="1800" b="1" i="0" u="none" strike="noStrike" baseline="0" dirty="0">
                <a:solidFill>
                  <a:srgbClr val="000000"/>
                </a:solidFill>
                <a:latin typeface="Calibri" panose="020F0502020204030204" pitchFamily="34" charset="0"/>
              </a:rPr>
              <a:t>- Splitting Column</a:t>
            </a:r>
          </a:p>
          <a:p>
            <a:r>
              <a:rPr lang="en-GB" sz="1800" b="1" i="1" dirty="0">
                <a:solidFill>
                  <a:schemeClr val="tx2"/>
                </a:solidFill>
                <a:effectLst/>
                <a:latin typeface="Consolas" panose="020B0609020204030204" pitchFamily="49" charset="0"/>
              </a:rPr>
              <a:t># Split office location to country, state and city</a:t>
            </a:r>
            <a:endParaRPr lang="en-GB" sz="1800" b="1" dirty="0">
              <a:solidFill>
                <a:schemeClr val="tx2"/>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pic>
        <p:nvPicPr>
          <p:cNvPr id="6" name="Picture 5">
            <a:extLst>
              <a:ext uri="{FF2B5EF4-FFF2-40B4-BE49-F238E27FC236}">
                <a16:creationId xmlns:a16="http://schemas.microsoft.com/office/drawing/2014/main" id="{39BC6617-C939-7573-56DD-D06A2AE73D98}"/>
              </a:ext>
            </a:extLst>
          </p:cNvPr>
          <p:cNvPicPr>
            <a:picLocks noChangeAspect="1"/>
          </p:cNvPicPr>
          <p:nvPr/>
        </p:nvPicPr>
        <p:blipFill>
          <a:blip r:embed="rId3"/>
          <a:stretch>
            <a:fillRect/>
          </a:stretch>
        </p:blipFill>
        <p:spPr>
          <a:xfrm>
            <a:off x="6295506" y="2051520"/>
            <a:ext cx="5824415" cy="2256191"/>
          </a:xfrm>
          <a:prstGeom prst="rect">
            <a:avLst/>
          </a:prstGeom>
        </p:spPr>
      </p:pic>
      <p:pic>
        <p:nvPicPr>
          <p:cNvPr id="13" name="Picture 12">
            <a:extLst>
              <a:ext uri="{FF2B5EF4-FFF2-40B4-BE49-F238E27FC236}">
                <a16:creationId xmlns:a16="http://schemas.microsoft.com/office/drawing/2014/main" id="{C3336888-1E48-AECE-DC11-DFDF54724AA3}"/>
              </a:ext>
            </a:extLst>
          </p:cNvPr>
          <p:cNvPicPr>
            <a:picLocks noChangeAspect="1"/>
          </p:cNvPicPr>
          <p:nvPr/>
        </p:nvPicPr>
        <p:blipFill>
          <a:blip r:embed="rId4"/>
          <a:stretch>
            <a:fillRect/>
          </a:stretch>
        </p:blipFill>
        <p:spPr>
          <a:xfrm>
            <a:off x="76513" y="2076459"/>
            <a:ext cx="6258223" cy="2404102"/>
          </a:xfrm>
          <a:prstGeom prst="rect">
            <a:avLst/>
          </a:prstGeom>
        </p:spPr>
      </p:pic>
      <p:pic>
        <p:nvPicPr>
          <p:cNvPr id="15" name="Picture 14">
            <a:extLst>
              <a:ext uri="{FF2B5EF4-FFF2-40B4-BE49-F238E27FC236}">
                <a16:creationId xmlns:a16="http://schemas.microsoft.com/office/drawing/2014/main" id="{02CE65B8-57E5-974B-E341-A52863588ED7}"/>
              </a:ext>
            </a:extLst>
          </p:cNvPr>
          <p:cNvPicPr>
            <a:picLocks noChangeAspect="1"/>
          </p:cNvPicPr>
          <p:nvPr/>
        </p:nvPicPr>
        <p:blipFill>
          <a:blip r:embed="rId5"/>
          <a:stretch>
            <a:fillRect/>
          </a:stretch>
        </p:blipFill>
        <p:spPr>
          <a:xfrm>
            <a:off x="3254575" y="4514156"/>
            <a:ext cx="5372656" cy="2256191"/>
          </a:xfrm>
          <a:prstGeom prst="rect">
            <a:avLst/>
          </a:prstGeom>
        </p:spPr>
      </p:pic>
    </p:spTree>
    <p:extLst>
      <p:ext uri="{BB962C8B-B14F-4D97-AF65-F5344CB8AC3E}">
        <p14:creationId xmlns:p14="http://schemas.microsoft.com/office/powerpoint/2010/main" val="170698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8298" y="1549527"/>
            <a:ext cx="8355332" cy="3353563"/>
          </a:xfrm>
        </p:spPr>
        <p:txBody>
          <a:bodyPr rtlCol="0"/>
          <a:lstStyle/>
          <a:p>
            <a:pPr algn="l"/>
            <a:r>
              <a:rPr lang="en-GB" sz="2000" b="1" dirty="0">
                <a:solidFill>
                  <a:srgbClr val="000000"/>
                </a:solidFill>
                <a:latin typeface="Calibri" panose="020F0502020204030204" pitchFamily="34" charset="0"/>
              </a:rPr>
              <a:t>3</a:t>
            </a:r>
            <a:r>
              <a:rPr lang="en-GB" sz="2000" b="1" i="0" u="none" strike="noStrike" baseline="0" dirty="0">
                <a:solidFill>
                  <a:srgbClr val="000000"/>
                </a:solidFill>
                <a:latin typeface="Calibri" panose="020F0502020204030204" pitchFamily="34" charset="0"/>
              </a:rPr>
              <a:t>-  Replacing null values</a:t>
            </a:r>
          </a:p>
          <a:p>
            <a:pPr algn="l"/>
            <a:endParaRPr lang="en-GB" sz="1600"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 </a:t>
            </a:r>
            <a:r>
              <a:rPr lang="en-GB" b="1" dirty="0">
                <a:solidFill>
                  <a:schemeClr val="tx2"/>
                </a:solidFill>
                <a:latin typeface="Calibri" panose="020F0502020204030204" pitchFamily="34" charset="0"/>
              </a:rPr>
              <a:t>Replace null values with key term “missing” in all columns </a:t>
            </a:r>
          </a:p>
          <a:p>
            <a:pPr marL="285750" indent="-285750">
              <a:buFontTx/>
              <a:buChar char="-"/>
            </a:pPr>
            <a:r>
              <a:rPr lang="en-GB" b="1" i="1" dirty="0">
                <a:solidFill>
                  <a:schemeClr val="tx2"/>
                </a:solidFill>
                <a:effectLst/>
                <a:latin typeface="Consolas" panose="020B0609020204030204" pitchFamily="49" charset="0"/>
              </a:rPr>
              <a:t>Merging text data into one column &amp; deleting Nulls of ignored empty text</a:t>
            </a:r>
          </a:p>
          <a:p>
            <a:r>
              <a:rPr lang="en-GB" b="0" dirty="0">
                <a:solidFill>
                  <a:srgbClr val="E6B16D"/>
                </a:solidFill>
                <a:effectLst/>
                <a:latin typeface="Consolas" panose="020B0609020204030204" pitchFamily="49" charset="0"/>
              </a:rPr>
              <a:t> </a:t>
            </a:r>
            <a:r>
              <a:rPr lang="en-GB" b="1" dirty="0">
                <a:solidFill>
                  <a:srgbClr val="E6B16D"/>
                </a:solidFill>
                <a:effectLst/>
                <a:latin typeface="Consolas" panose="020B0609020204030204" pitchFamily="49" charset="0"/>
              </a:rPr>
              <a:t>('company information'</a:t>
            </a:r>
            <a:r>
              <a:rPr lang="en-GB" b="1" dirty="0">
                <a:solidFill>
                  <a:srgbClr val="D4D4D4"/>
                </a:solidFill>
                <a:effectLst/>
                <a:latin typeface="Consolas" panose="020B0609020204030204" pitchFamily="49" charset="0"/>
              </a:rPr>
              <a:t>, </a:t>
            </a:r>
            <a:r>
              <a:rPr lang="en-GB" b="1" dirty="0">
                <a:solidFill>
                  <a:srgbClr val="E6B16D"/>
                </a:solidFill>
                <a:effectLst/>
                <a:latin typeface="Consolas" panose="020B0609020204030204" pitchFamily="49" charset="0"/>
              </a:rPr>
              <a:t>'job description'</a:t>
            </a:r>
            <a:r>
              <a:rPr lang="en-GB" b="1" dirty="0">
                <a:solidFill>
                  <a:srgbClr val="D4D4D4"/>
                </a:solidFill>
                <a:effectLst/>
                <a:latin typeface="Consolas" panose="020B0609020204030204" pitchFamily="49" charset="0"/>
              </a:rPr>
              <a:t>, </a:t>
            </a:r>
            <a:r>
              <a:rPr lang="en-GB" b="1" dirty="0">
                <a:solidFill>
                  <a:srgbClr val="E6B16D"/>
                </a:solidFill>
                <a:effectLst/>
                <a:latin typeface="Consolas" panose="020B0609020204030204" pitchFamily="49" charset="0"/>
              </a:rPr>
              <a:t>'job requirements'</a:t>
            </a:r>
            <a:r>
              <a:rPr lang="en-GB" b="1" dirty="0">
                <a:solidFill>
                  <a:srgbClr val="D4D4D4"/>
                </a:solidFill>
                <a:effectLst/>
                <a:latin typeface="Consolas" panose="020B0609020204030204" pitchFamily="49" charset="0"/>
              </a:rPr>
              <a:t>, </a:t>
            </a:r>
            <a:r>
              <a:rPr lang="en-GB" b="1" dirty="0">
                <a:solidFill>
                  <a:srgbClr val="E6B16D"/>
                </a:solidFill>
                <a:effectLst/>
                <a:latin typeface="Consolas" panose="020B0609020204030204" pitchFamily="49" charset="0"/>
              </a:rPr>
              <a:t>'benefits’)</a:t>
            </a:r>
            <a:endParaRPr lang="en-GB" b="1" dirty="0">
              <a:solidFill>
                <a:schemeClr val="tx2"/>
              </a:solidFill>
              <a:effectLst/>
              <a:latin typeface="Consolas" panose="020B0609020204030204" pitchFamily="49" charset="0"/>
            </a:endParaRPr>
          </a:p>
          <a:p>
            <a:endParaRPr lang="en-GB" sz="2000" b="1" i="0" u="none" strike="noStrike" baseline="0" dirty="0">
              <a:solidFill>
                <a:srgbClr val="000000"/>
              </a:solidFill>
              <a:latin typeface="Calibri" panose="020F0502020204030204" pitchFamily="34" charset="0"/>
            </a:endParaRPr>
          </a:p>
          <a:p>
            <a:r>
              <a:rPr lang="en-GB" sz="2000" b="1" i="0" u="none" strike="noStrike" baseline="0">
                <a:solidFill>
                  <a:srgbClr val="000000"/>
                </a:solidFill>
                <a:latin typeface="Calibri" panose="020F0502020204030204" pitchFamily="34" charset="0"/>
              </a:rPr>
              <a:t>4- </a:t>
            </a:r>
            <a:r>
              <a:rPr lang="en-GB" sz="2000" b="1">
                <a:solidFill>
                  <a:srgbClr val="000000"/>
                </a:solidFill>
                <a:latin typeface="Calibri" panose="020F0502020204030204" pitchFamily="34" charset="0"/>
              </a:rPr>
              <a:t>Encoding</a:t>
            </a:r>
            <a:endParaRPr lang="en-GB" sz="2000" b="1" i="0" u="none" strike="noStrike" baseline="0" dirty="0">
              <a:solidFill>
                <a:srgbClr val="000000"/>
              </a:solidFill>
              <a:latin typeface="Calibri" panose="020F0502020204030204" pitchFamily="34" charset="0"/>
            </a:endParaRPr>
          </a:p>
          <a:p>
            <a:endParaRPr lang="en-GB" sz="2000" b="1"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b="1" dirty="0">
              <a:solidFill>
                <a:schemeClr val="tx2"/>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pic>
        <p:nvPicPr>
          <p:cNvPr id="9" name="Picture 8">
            <a:extLst>
              <a:ext uri="{FF2B5EF4-FFF2-40B4-BE49-F238E27FC236}">
                <a16:creationId xmlns:a16="http://schemas.microsoft.com/office/drawing/2014/main" id="{A7941676-BD1F-FAF4-B401-777AE68E5D15}"/>
              </a:ext>
            </a:extLst>
          </p:cNvPr>
          <p:cNvPicPr>
            <a:picLocks noChangeAspect="1"/>
          </p:cNvPicPr>
          <p:nvPr/>
        </p:nvPicPr>
        <p:blipFill>
          <a:blip r:embed="rId3"/>
          <a:stretch>
            <a:fillRect/>
          </a:stretch>
        </p:blipFill>
        <p:spPr>
          <a:xfrm>
            <a:off x="9360130" y="1552633"/>
            <a:ext cx="2585258" cy="5055616"/>
          </a:xfrm>
          <a:prstGeom prst="rect">
            <a:avLst/>
          </a:prstGeom>
        </p:spPr>
      </p:pic>
      <p:pic>
        <p:nvPicPr>
          <p:cNvPr id="11" name="Picture 10">
            <a:extLst>
              <a:ext uri="{FF2B5EF4-FFF2-40B4-BE49-F238E27FC236}">
                <a16:creationId xmlns:a16="http://schemas.microsoft.com/office/drawing/2014/main" id="{F665FAD6-18DA-2040-D77F-BF7F04FE8A41}"/>
              </a:ext>
            </a:extLst>
          </p:cNvPr>
          <p:cNvPicPr>
            <a:picLocks noChangeAspect="1"/>
          </p:cNvPicPr>
          <p:nvPr/>
        </p:nvPicPr>
        <p:blipFill>
          <a:blip r:embed="rId4"/>
          <a:stretch>
            <a:fillRect/>
          </a:stretch>
        </p:blipFill>
        <p:spPr>
          <a:xfrm>
            <a:off x="1021428" y="4323695"/>
            <a:ext cx="6878236" cy="572505"/>
          </a:xfrm>
          <a:prstGeom prst="rect">
            <a:avLst/>
          </a:prstGeom>
        </p:spPr>
      </p:pic>
    </p:spTree>
    <p:extLst>
      <p:ext uri="{BB962C8B-B14F-4D97-AF65-F5344CB8AC3E}">
        <p14:creationId xmlns:p14="http://schemas.microsoft.com/office/powerpoint/2010/main" val="6442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10936" y="1557841"/>
            <a:ext cx="7169035" cy="5022030"/>
          </a:xfrm>
        </p:spPr>
        <p:txBody>
          <a:bodyPr rtlCol="0"/>
          <a:lstStyle/>
          <a:p>
            <a:pPr algn="l"/>
            <a:r>
              <a:rPr lang="en-GB" sz="1800" b="1" dirty="0">
                <a:solidFill>
                  <a:srgbClr val="000000"/>
                </a:solidFill>
                <a:latin typeface="Calibri" panose="020F0502020204030204" pitchFamily="34" charset="0"/>
              </a:rPr>
              <a:t>5</a:t>
            </a:r>
            <a:r>
              <a:rPr lang="en-GB" sz="1800" b="1" i="0" u="none" strike="noStrike" baseline="0" dirty="0">
                <a:solidFill>
                  <a:srgbClr val="000000"/>
                </a:solidFill>
                <a:latin typeface="Calibri" panose="020F0502020204030204" pitchFamily="34" charset="0"/>
              </a:rPr>
              <a:t>- Text cleaning</a:t>
            </a:r>
            <a:r>
              <a:rPr lang="en-GB" sz="1800" b="1" dirty="0">
                <a:solidFill>
                  <a:srgbClr val="000000"/>
                </a:solidFill>
                <a:latin typeface="Calibri" panose="020F0502020204030204" pitchFamily="34" charset="0"/>
              </a:rPr>
              <a:t> </a:t>
            </a:r>
          </a:p>
          <a:p>
            <a:r>
              <a:rPr lang="en-GB" b="0" i="1" dirty="0">
                <a:solidFill>
                  <a:srgbClr val="689D6E"/>
                </a:solidFill>
                <a:effectLst/>
                <a:latin typeface="Consolas" panose="020B0609020204030204" pitchFamily="49" charset="0"/>
              </a:rPr>
              <a:t># Removing special characters and tags using regular expressions</a:t>
            </a:r>
          </a:p>
          <a:p>
            <a:r>
              <a:rPr lang="en-GB" dirty="0">
                <a:solidFill>
                  <a:schemeClr val="tx2"/>
                </a:solidFill>
                <a:latin typeface="Consolas" panose="020B0609020204030204" pitchFamily="49" charset="0"/>
              </a:rPr>
              <a:t>EX:</a:t>
            </a:r>
            <a:endParaRPr lang="en-GB" b="0" dirty="0">
              <a:solidFill>
                <a:schemeClr val="tx2"/>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a:p>
            <a:endParaRPr lang="en-GB" b="0" i="1" dirty="0">
              <a:solidFill>
                <a:srgbClr val="689D6E"/>
              </a:solidFill>
              <a:effectLst/>
              <a:latin typeface="Consolas" panose="020B0609020204030204" pitchFamily="49" charset="0"/>
            </a:endParaRPr>
          </a:p>
          <a:p>
            <a:endParaRPr lang="en-GB" i="1" dirty="0">
              <a:solidFill>
                <a:srgbClr val="689D6E"/>
              </a:solidFill>
              <a:latin typeface="Consolas" panose="020B0609020204030204" pitchFamily="49" charset="0"/>
            </a:endParaRPr>
          </a:p>
          <a:p>
            <a:r>
              <a:rPr lang="en-GB" b="0" i="1" dirty="0">
                <a:solidFill>
                  <a:srgbClr val="689D6E"/>
                </a:solidFill>
                <a:effectLst/>
                <a:latin typeface="Consolas" panose="020B0609020204030204" pitchFamily="49" charset="0"/>
              </a:rPr>
              <a:t># Remove stop words : </a:t>
            </a:r>
            <a:br>
              <a:rPr lang="en-GB" dirty="0"/>
            </a:br>
            <a:r>
              <a:rPr lang="en-GB" b="1" i="0" dirty="0">
                <a:solidFill>
                  <a:srgbClr val="002060"/>
                </a:solidFill>
                <a:effectLst/>
                <a:latin typeface="Söhne"/>
              </a:rPr>
              <a:t>Stop words are commonly used words in a language that are removed from text data during natural language processing as they do not add much meaning to the overall context of the text.</a:t>
            </a:r>
            <a:endParaRPr lang="en-GB" b="1" dirty="0">
              <a:solidFill>
                <a:srgbClr val="002060"/>
              </a:solidFill>
              <a:latin typeface="Consolas" panose="020B0609020204030204" pitchFamily="49" charset="0"/>
            </a:endParaRPr>
          </a:p>
          <a:p>
            <a:r>
              <a:rPr lang="en-GB" b="0" i="1" dirty="0">
                <a:solidFill>
                  <a:srgbClr val="689D6E"/>
                </a:solidFill>
                <a:effectLst/>
                <a:latin typeface="Consolas" panose="020B0609020204030204" pitchFamily="49" charset="0"/>
              </a:rPr>
              <a:t># Lemmatize :</a:t>
            </a:r>
            <a:r>
              <a:rPr lang="en-GB" b="0" i="1" dirty="0">
                <a:solidFill>
                  <a:srgbClr val="002060"/>
                </a:solidFill>
                <a:effectLst/>
                <a:latin typeface="Consolas" panose="020B0609020204030204" pitchFamily="49" charset="0"/>
              </a:rPr>
              <a:t> </a:t>
            </a:r>
            <a:r>
              <a:rPr lang="en-GB" b="1" i="0" dirty="0">
                <a:solidFill>
                  <a:srgbClr val="002060"/>
                </a:solidFill>
                <a:effectLst/>
                <a:latin typeface="Söhne"/>
              </a:rPr>
              <a:t>Lemmatization is the process of reducing words to their base or dictionary form, which helps in reducing the complexity of text data and improving text analysis.</a:t>
            </a:r>
            <a:endParaRPr lang="en-GB" b="1" dirty="0">
              <a:solidFill>
                <a:srgbClr val="002060"/>
              </a:solidFill>
              <a:effectLst/>
              <a:latin typeface="Consolas" panose="020B0609020204030204" pitchFamily="49"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pic>
        <p:nvPicPr>
          <p:cNvPr id="3" name="Picture 2">
            <a:extLst>
              <a:ext uri="{FF2B5EF4-FFF2-40B4-BE49-F238E27FC236}">
                <a16:creationId xmlns:a16="http://schemas.microsoft.com/office/drawing/2014/main" id="{2AB7C2A5-8226-7C12-9097-C65D46ECBE22}"/>
              </a:ext>
            </a:extLst>
          </p:cNvPr>
          <p:cNvPicPr>
            <a:picLocks noChangeAspect="1"/>
          </p:cNvPicPr>
          <p:nvPr/>
        </p:nvPicPr>
        <p:blipFill>
          <a:blip r:embed="rId3"/>
          <a:stretch>
            <a:fillRect/>
          </a:stretch>
        </p:blipFill>
        <p:spPr>
          <a:xfrm>
            <a:off x="1636570" y="2246010"/>
            <a:ext cx="5956606" cy="1651085"/>
          </a:xfrm>
          <a:prstGeom prst="rect">
            <a:avLst/>
          </a:prstGeom>
        </p:spPr>
      </p:pic>
      <p:pic>
        <p:nvPicPr>
          <p:cNvPr id="6" name="Picture 5">
            <a:extLst>
              <a:ext uri="{FF2B5EF4-FFF2-40B4-BE49-F238E27FC236}">
                <a16:creationId xmlns:a16="http://schemas.microsoft.com/office/drawing/2014/main" id="{9C6CF77A-B287-DA26-E7AA-EDF09064C859}"/>
              </a:ext>
            </a:extLst>
          </p:cNvPr>
          <p:cNvPicPr>
            <a:picLocks noChangeAspect="1"/>
          </p:cNvPicPr>
          <p:nvPr/>
        </p:nvPicPr>
        <p:blipFill>
          <a:blip r:embed="rId4"/>
          <a:stretch>
            <a:fillRect/>
          </a:stretch>
        </p:blipFill>
        <p:spPr>
          <a:xfrm>
            <a:off x="8229597" y="3815542"/>
            <a:ext cx="3871594" cy="2568631"/>
          </a:xfrm>
          <a:prstGeom prst="rect">
            <a:avLst/>
          </a:prstGeom>
        </p:spPr>
      </p:pic>
    </p:spTree>
    <p:extLst>
      <p:ext uri="{BB962C8B-B14F-4D97-AF65-F5344CB8AC3E}">
        <p14:creationId xmlns:p14="http://schemas.microsoft.com/office/powerpoint/2010/main" val="3499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7</a:t>
            </a:fld>
            <a:endParaRPr lang="en-GB"/>
          </a:p>
        </p:txBody>
      </p:sp>
      <p:pic>
        <p:nvPicPr>
          <p:cNvPr id="11" name="Picture 10">
            <a:extLst>
              <a:ext uri="{FF2B5EF4-FFF2-40B4-BE49-F238E27FC236}">
                <a16:creationId xmlns:a16="http://schemas.microsoft.com/office/drawing/2014/main" id="{73C5E367-9639-FD2A-DF56-6B0D0FE5B8FC}"/>
              </a:ext>
            </a:extLst>
          </p:cNvPr>
          <p:cNvPicPr>
            <a:picLocks noChangeAspect="1"/>
          </p:cNvPicPr>
          <p:nvPr/>
        </p:nvPicPr>
        <p:blipFill>
          <a:blip r:embed="rId3"/>
          <a:stretch>
            <a:fillRect/>
          </a:stretch>
        </p:blipFill>
        <p:spPr>
          <a:xfrm>
            <a:off x="858381" y="1458468"/>
            <a:ext cx="10172607" cy="4571826"/>
          </a:xfrm>
          <a:prstGeom prst="rect">
            <a:avLst/>
          </a:prstGeom>
        </p:spPr>
      </p:pic>
    </p:spTree>
    <p:extLst>
      <p:ext uri="{BB962C8B-B14F-4D97-AF65-F5344CB8AC3E}">
        <p14:creationId xmlns:p14="http://schemas.microsoft.com/office/powerpoint/2010/main" val="19256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8</a:t>
            </a:fld>
            <a:endParaRPr lang="en-GB"/>
          </a:p>
        </p:txBody>
      </p:sp>
      <p:pic>
        <p:nvPicPr>
          <p:cNvPr id="3" name="Picture 2">
            <a:extLst>
              <a:ext uri="{FF2B5EF4-FFF2-40B4-BE49-F238E27FC236}">
                <a16:creationId xmlns:a16="http://schemas.microsoft.com/office/drawing/2014/main" id="{BAA06CD9-7D3C-0FF2-7845-ECEBA5B4D1C7}"/>
              </a:ext>
            </a:extLst>
          </p:cNvPr>
          <p:cNvPicPr>
            <a:picLocks noChangeAspect="1"/>
          </p:cNvPicPr>
          <p:nvPr/>
        </p:nvPicPr>
        <p:blipFill>
          <a:blip r:embed="rId3"/>
          <a:stretch>
            <a:fillRect/>
          </a:stretch>
        </p:blipFill>
        <p:spPr>
          <a:xfrm>
            <a:off x="673589" y="1015253"/>
            <a:ext cx="10532631" cy="5061352"/>
          </a:xfrm>
          <a:prstGeom prst="rect">
            <a:avLst/>
          </a:prstGeom>
        </p:spPr>
      </p:pic>
      <p:sp>
        <p:nvSpPr>
          <p:cNvPr id="6" name="TextBox 5">
            <a:extLst>
              <a:ext uri="{FF2B5EF4-FFF2-40B4-BE49-F238E27FC236}">
                <a16:creationId xmlns:a16="http://schemas.microsoft.com/office/drawing/2014/main" id="{A74C82F8-1119-18EC-FDA0-BB8277777370}"/>
              </a:ext>
            </a:extLst>
          </p:cNvPr>
          <p:cNvSpPr txBox="1"/>
          <p:nvPr/>
        </p:nvSpPr>
        <p:spPr>
          <a:xfrm>
            <a:off x="2344191" y="307572"/>
            <a:ext cx="6874625" cy="707886"/>
          </a:xfrm>
          <a:prstGeom prst="rect">
            <a:avLst/>
          </a:prstGeom>
          <a:noFill/>
        </p:spPr>
        <p:txBody>
          <a:bodyPr wrap="square" rtlCol="0">
            <a:spAutoFit/>
          </a:bodyPr>
          <a:lstStyle/>
          <a:p>
            <a:pPr algn="ctr"/>
            <a:r>
              <a:rPr lang="en-GB" sz="4000" b="1" dirty="0">
                <a:solidFill>
                  <a:srgbClr val="002060"/>
                </a:solidFill>
              </a:rPr>
              <a:t>World Cloud </a:t>
            </a:r>
          </a:p>
        </p:txBody>
      </p:sp>
    </p:spTree>
    <p:extLst>
      <p:ext uri="{BB962C8B-B14F-4D97-AF65-F5344CB8AC3E}">
        <p14:creationId xmlns:p14="http://schemas.microsoft.com/office/powerpoint/2010/main" val="71425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9</a:t>
            </a:fld>
            <a:endParaRPr lang="en-GB"/>
          </a:p>
        </p:txBody>
      </p:sp>
      <p:sp>
        <p:nvSpPr>
          <p:cNvPr id="4" name="Text Placeholder 3">
            <a:extLst>
              <a:ext uri="{FF2B5EF4-FFF2-40B4-BE49-F238E27FC236}">
                <a16:creationId xmlns:a16="http://schemas.microsoft.com/office/drawing/2014/main" id="{7B6E5CDA-40E5-173C-F48F-157D5812FECF}"/>
              </a:ext>
            </a:extLst>
          </p:cNvPr>
          <p:cNvSpPr>
            <a:spLocks noGrp="1"/>
          </p:cNvSpPr>
          <p:nvPr>
            <p:ph type="body" sz="quarter" idx="11"/>
          </p:nvPr>
        </p:nvSpPr>
        <p:spPr>
          <a:xfrm>
            <a:off x="971549" y="1549529"/>
            <a:ext cx="10267257" cy="3353563"/>
          </a:xfrm>
        </p:spPr>
        <p:txBody>
          <a:bodyPr rtlCol="0"/>
          <a:lstStyle/>
          <a:p>
            <a:pPr algn="l"/>
            <a:r>
              <a:rPr lang="en-GB" sz="2000" b="1" i="0" u="none" strike="noStrike" baseline="0" dirty="0">
                <a:solidFill>
                  <a:srgbClr val="000000"/>
                </a:solidFill>
                <a:latin typeface="Calibri" panose="020F0502020204030204" pitchFamily="34" charset="0"/>
              </a:rPr>
              <a:t>Feature Extraction</a:t>
            </a:r>
          </a:p>
          <a:p>
            <a:pPr algn="l"/>
            <a:endParaRPr lang="en-GB" sz="1800" b="1" dirty="0">
              <a:solidFill>
                <a:srgbClr val="000000"/>
              </a:solidFill>
              <a:effectLst/>
              <a:latin typeface="Calibri" panose="020F0502020204030204" pitchFamily="34" charset="0"/>
            </a:endParaRPr>
          </a:p>
          <a:p>
            <a:pPr algn="l"/>
            <a:r>
              <a:rPr lang="en-GB" sz="1800" b="1" dirty="0">
                <a:solidFill>
                  <a:srgbClr val="000000"/>
                </a:solidFill>
                <a:effectLst/>
                <a:latin typeface="Calibri" panose="020F0502020204030204" pitchFamily="34" charset="0"/>
              </a:rPr>
              <a:t>1-T</a:t>
            </a:r>
            <a:r>
              <a:rPr lang="en-GB" sz="1800" b="1" dirty="0">
                <a:solidFill>
                  <a:srgbClr val="000000"/>
                </a:solidFill>
                <a:latin typeface="Calibri" panose="020F0502020204030204" pitchFamily="34" charset="0"/>
              </a:rPr>
              <a:t>okenization: </a:t>
            </a:r>
            <a:r>
              <a:rPr lang="en-GB" sz="2000" b="1" i="0" dirty="0">
                <a:solidFill>
                  <a:srgbClr val="002060"/>
                </a:solidFill>
                <a:effectLst/>
                <a:latin typeface="Söhne"/>
              </a:rPr>
              <a:t>Tokenization is the process of splitting text data into individual units called tokens, which can be words, phrases, or other meaningful elements for natural language processing.</a:t>
            </a:r>
            <a:endParaRPr lang="en-GB" sz="2000" b="1" dirty="0">
              <a:solidFill>
                <a:srgbClr val="00206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pic>
        <p:nvPicPr>
          <p:cNvPr id="6" name="Picture 5">
            <a:extLst>
              <a:ext uri="{FF2B5EF4-FFF2-40B4-BE49-F238E27FC236}">
                <a16:creationId xmlns:a16="http://schemas.microsoft.com/office/drawing/2014/main" id="{BDA94425-ACF4-3B7C-FBAF-CC8D73B73F89}"/>
              </a:ext>
            </a:extLst>
          </p:cNvPr>
          <p:cNvPicPr>
            <a:picLocks noChangeAspect="1"/>
          </p:cNvPicPr>
          <p:nvPr/>
        </p:nvPicPr>
        <p:blipFill>
          <a:blip r:embed="rId3"/>
          <a:stretch>
            <a:fillRect/>
          </a:stretch>
        </p:blipFill>
        <p:spPr>
          <a:xfrm>
            <a:off x="2636067" y="3625144"/>
            <a:ext cx="7617313" cy="2040775"/>
          </a:xfrm>
          <a:prstGeom prst="rect">
            <a:avLst/>
          </a:prstGeom>
        </p:spPr>
      </p:pic>
    </p:spTree>
    <p:extLst>
      <p:ext uri="{BB962C8B-B14F-4D97-AF65-F5344CB8AC3E}">
        <p14:creationId xmlns:p14="http://schemas.microsoft.com/office/powerpoint/2010/main" val="297726548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888</TotalTime>
  <Words>889</Words>
  <Application>Microsoft Office PowerPoint</Application>
  <PresentationFormat>Widescreen</PresentationFormat>
  <Paragraphs>138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Franklin Gothic Book</vt:lpstr>
      <vt:lpstr>Franklin Gothic Demi</vt:lpstr>
      <vt:lpstr>Söhne</vt:lpstr>
      <vt:lpstr>Wingdings</vt:lpstr>
      <vt:lpstr>Theme1</vt:lpstr>
      <vt:lpstr>Project Report</vt:lpstr>
      <vt:lpstr>PowerPoint Presentation</vt:lpstr>
      <vt:lpstr>pre-processing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vt:lpstr>
      <vt:lpstr>Hyperparameters </vt:lpstr>
      <vt:lpstr>Logistic Regression </vt:lpstr>
      <vt:lpstr>Random Forest </vt:lpstr>
      <vt:lpstr>CNN </vt:lpstr>
      <vt:lpstr>SVM </vt:lpstr>
      <vt:lpstr>Models Evaluation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مينا جورج رؤوف اسكندر</dc:creator>
  <cp:lastModifiedBy>مينا جورج رؤوف اسكندر</cp:lastModifiedBy>
  <cp:revision>37</cp:revision>
  <dcterms:created xsi:type="dcterms:W3CDTF">2023-05-02T22:35:14Z</dcterms:created>
  <dcterms:modified xsi:type="dcterms:W3CDTF">2023-05-16T09:09:51Z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