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6"/>
  </p:notesMasterIdLst>
  <p:handoutMasterIdLst>
    <p:handoutMasterId r:id="rId47"/>
  </p:handoutMasterIdLst>
  <p:sldIdLst>
    <p:sldId id="350" r:id="rId5"/>
    <p:sldId id="381" r:id="rId6"/>
    <p:sldId id="365" r:id="rId7"/>
    <p:sldId id="366" r:id="rId8"/>
    <p:sldId id="368" r:id="rId9"/>
    <p:sldId id="383" r:id="rId10"/>
    <p:sldId id="373" r:id="rId11"/>
    <p:sldId id="386" r:id="rId12"/>
    <p:sldId id="387" r:id="rId13"/>
    <p:sldId id="380" r:id="rId14"/>
    <p:sldId id="361" r:id="rId15"/>
    <p:sldId id="392" r:id="rId16"/>
    <p:sldId id="362" r:id="rId17"/>
    <p:sldId id="403" r:id="rId18"/>
    <p:sldId id="400" r:id="rId19"/>
    <p:sldId id="398" r:id="rId20"/>
    <p:sldId id="399" r:id="rId21"/>
    <p:sldId id="402" r:id="rId22"/>
    <p:sldId id="401" r:id="rId23"/>
    <p:sldId id="391" r:id="rId24"/>
    <p:sldId id="363" r:id="rId25"/>
    <p:sldId id="379" r:id="rId26"/>
    <p:sldId id="377" r:id="rId27"/>
    <p:sldId id="378" r:id="rId28"/>
    <p:sldId id="390" r:id="rId29"/>
    <p:sldId id="388" r:id="rId30"/>
    <p:sldId id="382" r:id="rId31"/>
    <p:sldId id="394" r:id="rId32"/>
    <p:sldId id="407" r:id="rId33"/>
    <p:sldId id="408" r:id="rId34"/>
    <p:sldId id="410" r:id="rId35"/>
    <p:sldId id="411" r:id="rId36"/>
    <p:sldId id="412" r:id="rId37"/>
    <p:sldId id="413" r:id="rId38"/>
    <p:sldId id="414" r:id="rId39"/>
    <p:sldId id="405" r:id="rId40"/>
    <p:sldId id="406" r:id="rId41"/>
    <p:sldId id="396" r:id="rId42"/>
    <p:sldId id="397" r:id="rId43"/>
    <p:sldId id="404" r:id="rId44"/>
    <p:sldId id="343" r:id="rId4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3" autoAdjust="0"/>
    <p:restoredTop sz="95226" autoAdjust="0"/>
  </p:normalViewPr>
  <p:slideViewPr>
    <p:cSldViewPr snapToGrid="0">
      <p:cViewPr>
        <p:scale>
          <a:sx n="67" d="100"/>
          <a:sy n="67" d="100"/>
        </p:scale>
        <p:origin x="368" y="2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18/05/2023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dirty="0"/>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353404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0343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168800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660590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379650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3803015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521378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126370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425005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dirty="0"/>
          </a:p>
        </p:txBody>
      </p:sp>
    </p:spTree>
    <p:extLst>
      <p:ext uri="{BB962C8B-B14F-4D97-AF65-F5344CB8AC3E}">
        <p14:creationId xmlns:p14="http://schemas.microsoft.com/office/powerpoint/2010/main" val="1507763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1619513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34903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22</a:t>
            </a:fld>
            <a:endParaRPr lang="en-GB"/>
          </a:p>
        </p:txBody>
      </p:sp>
    </p:spTree>
    <p:extLst>
      <p:ext uri="{BB962C8B-B14F-4D97-AF65-F5344CB8AC3E}">
        <p14:creationId xmlns:p14="http://schemas.microsoft.com/office/powerpoint/2010/main" val="2213883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214535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24</a:t>
            </a:fld>
            <a:endParaRPr lang="en-GB"/>
          </a:p>
        </p:txBody>
      </p:sp>
    </p:spTree>
    <p:extLst>
      <p:ext uri="{BB962C8B-B14F-4D97-AF65-F5344CB8AC3E}">
        <p14:creationId xmlns:p14="http://schemas.microsoft.com/office/powerpoint/2010/main" val="139718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25</a:t>
            </a:fld>
            <a:endParaRPr lang="en-GB"/>
          </a:p>
        </p:txBody>
      </p:sp>
    </p:spTree>
    <p:extLst>
      <p:ext uri="{BB962C8B-B14F-4D97-AF65-F5344CB8AC3E}">
        <p14:creationId xmlns:p14="http://schemas.microsoft.com/office/powerpoint/2010/main" val="213614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26</a:t>
            </a:fld>
            <a:endParaRPr lang="en-GB"/>
          </a:p>
        </p:txBody>
      </p:sp>
    </p:spTree>
    <p:extLst>
      <p:ext uri="{BB962C8B-B14F-4D97-AF65-F5344CB8AC3E}">
        <p14:creationId xmlns:p14="http://schemas.microsoft.com/office/powerpoint/2010/main" val="3876004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27</a:t>
            </a:fld>
            <a:endParaRPr lang="en-GB"/>
          </a:p>
        </p:txBody>
      </p:sp>
    </p:spTree>
    <p:extLst>
      <p:ext uri="{BB962C8B-B14F-4D97-AF65-F5344CB8AC3E}">
        <p14:creationId xmlns:p14="http://schemas.microsoft.com/office/powerpoint/2010/main" val="204305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28</a:t>
            </a:fld>
            <a:endParaRPr lang="en-GB"/>
          </a:p>
        </p:txBody>
      </p:sp>
    </p:spTree>
    <p:extLst>
      <p:ext uri="{BB962C8B-B14F-4D97-AF65-F5344CB8AC3E}">
        <p14:creationId xmlns:p14="http://schemas.microsoft.com/office/powerpoint/2010/main" val="2802707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29</a:t>
            </a:fld>
            <a:endParaRPr lang="en-GB"/>
          </a:p>
        </p:txBody>
      </p:sp>
    </p:spTree>
    <p:extLst>
      <p:ext uri="{BB962C8B-B14F-4D97-AF65-F5344CB8AC3E}">
        <p14:creationId xmlns:p14="http://schemas.microsoft.com/office/powerpoint/2010/main" val="398938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dirty="0"/>
          </a:p>
        </p:txBody>
      </p:sp>
    </p:spTree>
    <p:extLst>
      <p:ext uri="{BB962C8B-B14F-4D97-AF65-F5344CB8AC3E}">
        <p14:creationId xmlns:p14="http://schemas.microsoft.com/office/powerpoint/2010/main" val="327353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30</a:t>
            </a:fld>
            <a:endParaRPr lang="en-GB"/>
          </a:p>
        </p:txBody>
      </p:sp>
    </p:spTree>
    <p:extLst>
      <p:ext uri="{BB962C8B-B14F-4D97-AF65-F5344CB8AC3E}">
        <p14:creationId xmlns:p14="http://schemas.microsoft.com/office/powerpoint/2010/main" val="1412829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31</a:t>
            </a:fld>
            <a:endParaRPr lang="en-GB"/>
          </a:p>
        </p:txBody>
      </p:sp>
    </p:spTree>
    <p:extLst>
      <p:ext uri="{BB962C8B-B14F-4D97-AF65-F5344CB8AC3E}">
        <p14:creationId xmlns:p14="http://schemas.microsoft.com/office/powerpoint/2010/main" val="702223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32</a:t>
            </a:fld>
            <a:endParaRPr lang="en-GB"/>
          </a:p>
        </p:txBody>
      </p:sp>
    </p:spTree>
    <p:extLst>
      <p:ext uri="{BB962C8B-B14F-4D97-AF65-F5344CB8AC3E}">
        <p14:creationId xmlns:p14="http://schemas.microsoft.com/office/powerpoint/2010/main" val="2054798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33</a:t>
            </a:fld>
            <a:endParaRPr lang="en-GB"/>
          </a:p>
        </p:txBody>
      </p:sp>
    </p:spTree>
    <p:extLst>
      <p:ext uri="{BB962C8B-B14F-4D97-AF65-F5344CB8AC3E}">
        <p14:creationId xmlns:p14="http://schemas.microsoft.com/office/powerpoint/2010/main" val="3847858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34</a:t>
            </a:fld>
            <a:endParaRPr lang="en-GB"/>
          </a:p>
        </p:txBody>
      </p:sp>
    </p:spTree>
    <p:extLst>
      <p:ext uri="{BB962C8B-B14F-4D97-AF65-F5344CB8AC3E}">
        <p14:creationId xmlns:p14="http://schemas.microsoft.com/office/powerpoint/2010/main" val="3485398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35</a:t>
            </a:fld>
            <a:endParaRPr lang="en-GB"/>
          </a:p>
        </p:txBody>
      </p:sp>
    </p:spTree>
    <p:extLst>
      <p:ext uri="{BB962C8B-B14F-4D97-AF65-F5344CB8AC3E}">
        <p14:creationId xmlns:p14="http://schemas.microsoft.com/office/powerpoint/2010/main" val="2682670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36</a:t>
            </a:fld>
            <a:endParaRPr lang="en-GB"/>
          </a:p>
        </p:txBody>
      </p:sp>
    </p:spTree>
    <p:extLst>
      <p:ext uri="{BB962C8B-B14F-4D97-AF65-F5344CB8AC3E}">
        <p14:creationId xmlns:p14="http://schemas.microsoft.com/office/powerpoint/2010/main" val="2280131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37</a:t>
            </a:fld>
            <a:endParaRPr lang="en-GB"/>
          </a:p>
        </p:txBody>
      </p:sp>
    </p:spTree>
    <p:extLst>
      <p:ext uri="{BB962C8B-B14F-4D97-AF65-F5344CB8AC3E}">
        <p14:creationId xmlns:p14="http://schemas.microsoft.com/office/powerpoint/2010/main" val="3027391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38</a:t>
            </a:fld>
            <a:endParaRPr lang="en-GB"/>
          </a:p>
        </p:txBody>
      </p:sp>
    </p:spTree>
    <p:extLst>
      <p:ext uri="{BB962C8B-B14F-4D97-AF65-F5344CB8AC3E}">
        <p14:creationId xmlns:p14="http://schemas.microsoft.com/office/powerpoint/2010/main" val="2072402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39</a:t>
            </a:fld>
            <a:endParaRPr lang="en-GB"/>
          </a:p>
        </p:txBody>
      </p:sp>
    </p:spTree>
    <p:extLst>
      <p:ext uri="{BB962C8B-B14F-4D97-AF65-F5344CB8AC3E}">
        <p14:creationId xmlns:p14="http://schemas.microsoft.com/office/powerpoint/2010/main" val="132266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1908550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40</a:t>
            </a:fld>
            <a:endParaRPr lang="en-GB"/>
          </a:p>
        </p:txBody>
      </p:sp>
    </p:spTree>
    <p:extLst>
      <p:ext uri="{BB962C8B-B14F-4D97-AF65-F5344CB8AC3E}">
        <p14:creationId xmlns:p14="http://schemas.microsoft.com/office/powerpoint/2010/main" val="2194316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41</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403597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274548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1957733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4199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2018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18 May, 2023</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18 May, 2023</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18 May, 2023</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18 May, 2023</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18 May, 2023</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18 May, 2023</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18 May, 2023</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18 May, 2023</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18 May, 2023</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18 May, 2023</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Project Report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16301"/>
            <a:ext cx="5491570" cy="2150505"/>
          </a:xfrm>
        </p:spPr>
        <p:txBody>
          <a:bodyPr rtlCol="0"/>
          <a:lstStyle/>
          <a:p>
            <a:pPr rtl="0"/>
            <a:r>
              <a:rPr lang="en-GB" dirty="0">
                <a:latin typeface="+mj-lt"/>
              </a:rPr>
              <a:t>Done by :</a:t>
            </a:r>
          </a:p>
          <a:p>
            <a:pPr rtl="0"/>
            <a:r>
              <a:rPr lang="en-GB" dirty="0">
                <a:latin typeface="+mj-lt"/>
              </a:rPr>
              <a:t>1- Ali Ahmed Hamed Shaker 20201701725</a:t>
            </a:r>
          </a:p>
          <a:p>
            <a:pPr rtl="0"/>
            <a:r>
              <a:rPr lang="en-GB" dirty="0">
                <a:latin typeface="+mj-lt"/>
              </a:rPr>
              <a:t>2- Mina George Raouf Iskander 20201701741</a:t>
            </a:r>
          </a:p>
          <a:p>
            <a:r>
              <a:rPr lang="en-GB" dirty="0">
                <a:latin typeface="+mj-lt"/>
              </a:rPr>
              <a:t>3- Mohamed Ibrahim Mohamed Mazroa 20201701732 </a:t>
            </a:r>
          </a:p>
          <a:p>
            <a:pPr rtl="0"/>
            <a:r>
              <a:rPr lang="en-GB" dirty="0">
                <a:latin typeface="+mj-lt"/>
              </a:rPr>
              <a:t>4- Mohamed Reda 20201701733</a:t>
            </a:r>
          </a:p>
          <a:p>
            <a:pPr rtl="0"/>
            <a:r>
              <a:rPr lang="en-GB" dirty="0">
                <a:latin typeface="+mj-lt"/>
              </a:rPr>
              <a:t>5- Diaaelden Amr 20201701720</a:t>
            </a:r>
            <a:endParaRPr lang="en-GB"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10</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4934465" y="2967335"/>
            <a:ext cx="2323073"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Models</a:t>
            </a:r>
          </a:p>
        </p:txBody>
      </p:sp>
    </p:spTree>
    <p:extLst>
      <p:ext uri="{BB962C8B-B14F-4D97-AF65-F5344CB8AC3E}">
        <p14:creationId xmlns:p14="http://schemas.microsoft.com/office/powerpoint/2010/main" val="348064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44186" y="1331451"/>
            <a:ext cx="7756028" cy="1187305"/>
          </a:xfrm>
        </p:spPr>
        <p:txBody>
          <a:bodyPr rtlCol="0">
            <a:normAutofit fontScale="90000"/>
          </a:bodyPr>
          <a:lstStyle/>
          <a:p>
            <a:pPr rtl="0"/>
            <a:r>
              <a:rPr lang="en-GB" dirty="0">
                <a:solidFill>
                  <a:srgbClr val="000000"/>
                </a:solidFill>
                <a:latin typeface="Calibri" panose="020F0502020204030204" pitchFamily="34" charset="0"/>
              </a:rPr>
              <a:t>Models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14550"/>
            <a:ext cx="10053552" cy="3911930"/>
          </a:xfrm>
        </p:spPr>
        <p:txBody>
          <a:bodyPr rtlCol="0"/>
          <a:lstStyle/>
          <a:p>
            <a:pPr algn="l"/>
            <a:r>
              <a:rPr lang="en-GB" sz="1700" b="1" dirty="0">
                <a:solidFill>
                  <a:schemeClr val="tx2"/>
                </a:solidFill>
                <a:latin typeface="Söhne"/>
              </a:rPr>
              <a:t>1-</a:t>
            </a:r>
            <a:r>
              <a:rPr lang="en-GB" sz="1700" b="0" i="0" dirty="0">
                <a:solidFill>
                  <a:srgbClr val="ECECF1"/>
                </a:solidFill>
                <a:effectLst/>
                <a:latin typeface="Söhne"/>
              </a:rPr>
              <a:t> </a:t>
            </a:r>
            <a:r>
              <a:rPr lang="en-GB" sz="1700" b="1" i="0" dirty="0">
                <a:solidFill>
                  <a:schemeClr val="tx2"/>
                </a:solidFill>
                <a:effectLst/>
                <a:latin typeface="Söhne"/>
              </a:rPr>
              <a:t>XGBoostclassifier: </a:t>
            </a:r>
            <a:r>
              <a:rPr lang="en-GB" sz="1700" b="1" i="0" dirty="0">
                <a:solidFill>
                  <a:srgbClr val="002060"/>
                </a:solidFill>
                <a:effectLst/>
                <a:latin typeface="Söhne"/>
              </a:rPr>
              <a:t>a powerful machine learning algorithm used for classification tasks that combines multiple weak prediction models to create a strong predictive model with high accuracy. </a:t>
            </a:r>
          </a:p>
          <a:p>
            <a:r>
              <a:rPr lang="en-GB" sz="1700" b="1" dirty="0">
                <a:solidFill>
                  <a:schemeClr val="tx2"/>
                </a:solidFill>
                <a:latin typeface="Söhne"/>
              </a:rPr>
              <a:t>2</a:t>
            </a:r>
            <a:r>
              <a:rPr lang="en-GB" sz="1700" b="1" i="0" dirty="0">
                <a:solidFill>
                  <a:schemeClr val="tx2"/>
                </a:solidFill>
                <a:effectLst/>
                <a:latin typeface="Söhne"/>
              </a:rPr>
              <a:t>-CatBoost: </a:t>
            </a:r>
            <a:r>
              <a:rPr lang="en-GB" sz="1700" b="1" i="0" dirty="0">
                <a:solidFill>
                  <a:srgbClr val="002060"/>
                </a:solidFill>
                <a:effectLst/>
                <a:latin typeface="Söhne"/>
              </a:rPr>
              <a:t>a machine learning algorithm designed specifically for handling categorical features, and it utilizes gradient boosting to create an accurate predictive model for classification tasks.</a:t>
            </a:r>
          </a:p>
          <a:p>
            <a:r>
              <a:rPr lang="en-GB" sz="1700" b="1" i="0" dirty="0">
                <a:solidFill>
                  <a:schemeClr val="tx2"/>
                </a:solidFill>
                <a:effectLst/>
                <a:latin typeface="Söhne"/>
              </a:rPr>
              <a:t>3-RandomForestClassifier: </a:t>
            </a:r>
            <a:r>
              <a:rPr lang="en-GB" sz="1700" b="1" i="0" dirty="0">
                <a:solidFill>
                  <a:srgbClr val="002060"/>
                </a:solidFill>
                <a:effectLst/>
                <a:latin typeface="Söhne"/>
              </a:rPr>
              <a:t>an ensemble learning method that combines multiple decision trees to improve the accuracy and robustness of the model for both binary and multiclass classification tasks.</a:t>
            </a:r>
          </a:p>
          <a:p>
            <a:pPr algn="l"/>
            <a:r>
              <a:rPr lang="en-GB" sz="1700" b="1" dirty="0">
                <a:solidFill>
                  <a:schemeClr val="tx2"/>
                </a:solidFill>
                <a:latin typeface="Söhne"/>
              </a:rPr>
              <a:t>4-</a:t>
            </a:r>
            <a:r>
              <a:rPr lang="en-GB" sz="1700" b="0" i="0" dirty="0">
                <a:solidFill>
                  <a:srgbClr val="ECECF1"/>
                </a:solidFill>
                <a:effectLst/>
                <a:latin typeface="Söhne"/>
              </a:rPr>
              <a:t> </a:t>
            </a:r>
            <a:r>
              <a:rPr lang="en-GB" sz="1700" b="1" i="0" dirty="0">
                <a:solidFill>
                  <a:schemeClr val="tx2"/>
                </a:solidFill>
                <a:effectLst/>
                <a:latin typeface="Söhne"/>
              </a:rPr>
              <a:t>GradientBoostingClassifier: </a:t>
            </a:r>
            <a:r>
              <a:rPr lang="en-GB" sz="1700" b="1" i="0" dirty="0">
                <a:solidFill>
                  <a:srgbClr val="002060"/>
                </a:solidFill>
                <a:effectLst/>
                <a:latin typeface="Söhne"/>
              </a:rPr>
              <a:t>a machine learning algorithm that sequentially builds an ensemble of weak prediction models to create a strong predictive model for classification tasks. </a:t>
            </a:r>
          </a:p>
          <a:p>
            <a:r>
              <a:rPr lang="en-GB" sz="1700" b="1" dirty="0">
                <a:solidFill>
                  <a:schemeClr val="tx2"/>
                </a:solidFill>
                <a:latin typeface="Söhne"/>
              </a:rPr>
              <a:t>5-DecisionTree:</a:t>
            </a:r>
            <a:r>
              <a:rPr lang="en-GB" sz="1700" b="1" dirty="0">
                <a:solidFill>
                  <a:srgbClr val="002060"/>
                </a:solidFill>
                <a:latin typeface="Söhne"/>
              </a:rPr>
              <a:t> </a:t>
            </a:r>
            <a:r>
              <a:rPr lang="en-GB" sz="1700" b="1" i="0" dirty="0">
                <a:solidFill>
                  <a:srgbClr val="002060"/>
                </a:solidFill>
                <a:effectLst/>
                <a:latin typeface="Söhne"/>
              </a:rPr>
              <a:t>is a machine learning algorithm that recursively splits data based on feature values to create a predictive model for classification or regression tasks.</a:t>
            </a:r>
          </a:p>
          <a:p>
            <a:pPr algn="l"/>
            <a:r>
              <a:rPr lang="en-GB" sz="1700" b="1" dirty="0">
                <a:solidFill>
                  <a:schemeClr val="tx2"/>
                </a:solidFill>
                <a:latin typeface="Söhne"/>
              </a:rPr>
              <a:t>6-KNN: </a:t>
            </a:r>
            <a:r>
              <a:rPr lang="en-GB" sz="1700" b="1" i="0" dirty="0">
                <a:solidFill>
                  <a:srgbClr val="002060"/>
                </a:solidFill>
                <a:effectLst/>
                <a:latin typeface="Söhne"/>
              </a:rPr>
              <a:t>a machine learning algorithm that classifies new data points based on the majority class of its k nearest neighbors in the feature space.</a:t>
            </a:r>
          </a:p>
          <a:p>
            <a:pPr algn="l"/>
            <a:endParaRPr lang="en-GB" b="1" i="0" dirty="0">
              <a:solidFill>
                <a:srgbClr val="002060"/>
              </a:solidFill>
              <a:effectLst/>
              <a:latin typeface="Söhne"/>
            </a:endParaRPr>
          </a:p>
          <a:p>
            <a:pPr algn="l"/>
            <a:endParaRPr lang="en-GB" b="1"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11</a:t>
            </a:fld>
            <a:endParaRPr lang="en-GB"/>
          </a:p>
        </p:txBody>
      </p:sp>
    </p:spTree>
    <p:extLst>
      <p:ext uri="{BB962C8B-B14F-4D97-AF65-F5344CB8AC3E}">
        <p14:creationId xmlns:p14="http://schemas.microsoft.com/office/powerpoint/2010/main" val="39124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12</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2592321" y="2967335"/>
            <a:ext cx="7007368"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Hyperparameter Tuning</a:t>
            </a:r>
          </a:p>
        </p:txBody>
      </p:sp>
    </p:spTree>
    <p:extLst>
      <p:ext uri="{BB962C8B-B14F-4D97-AF65-F5344CB8AC3E}">
        <p14:creationId xmlns:p14="http://schemas.microsoft.com/office/powerpoint/2010/main" val="87044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 </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4186" y="2214545"/>
            <a:ext cx="10045239" cy="4042857"/>
          </a:xfrm>
        </p:spPr>
        <p:txBody>
          <a:bodyPr rtlCol="0"/>
          <a:lstStyle/>
          <a:p>
            <a:r>
              <a:rPr lang="en-GB" b="1" dirty="0">
                <a:solidFill>
                  <a:srgbClr val="002060"/>
                </a:solidFill>
              </a:rPr>
              <a:t>We used grid search technique in all models which has a lot of hyperparameters such as : </a:t>
            </a:r>
          </a:p>
          <a:p>
            <a:r>
              <a:rPr lang="en-GB" b="1" dirty="0">
                <a:solidFill>
                  <a:schemeClr val="tx2"/>
                </a:solidFill>
              </a:rPr>
              <a:t>1- </a:t>
            </a:r>
            <a:r>
              <a:rPr lang="en-GB" b="1" i="0" dirty="0" err="1">
                <a:solidFill>
                  <a:schemeClr val="tx2"/>
                </a:solidFill>
                <a:effectLst/>
                <a:latin typeface="Söhne Mono"/>
              </a:rPr>
              <a:t>learning_rate</a:t>
            </a:r>
            <a:r>
              <a:rPr lang="en-GB" b="1" i="0" dirty="0">
                <a:solidFill>
                  <a:schemeClr val="tx2"/>
                </a:solidFill>
                <a:effectLst/>
                <a:latin typeface="Söhne Mono"/>
              </a:rPr>
              <a:t> : </a:t>
            </a:r>
            <a:r>
              <a:rPr lang="en-GB" b="1" i="0" dirty="0">
                <a:effectLst/>
                <a:latin typeface="Söhne"/>
              </a:rPr>
              <a:t>It controls how much the model learns from each example.</a:t>
            </a:r>
            <a:endParaRPr lang="en-GB" b="1" dirty="0"/>
          </a:p>
          <a:p>
            <a:r>
              <a:rPr lang="en-GB" b="1" dirty="0">
                <a:solidFill>
                  <a:schemeClr val="tx2"/>
                </a:solidFill>
              </a:rPr>
              <a:t>2- </a:t>
            </a:r>
            <a:r>
              <a:rPr lang="en-GB" b="1" i="0" dirty="0" err="1">
                <a:solidFill>
                  <a:schemeClr val="tx2"/>
                </a:solidFill>
                <a:effectLst/>
                <a:latin typeface="Söhne Mono"/>
              </a:rPr>
              <a:t>max_depth</a:t>
            </a:r>
            <a:r>
              <a:rPr lang="en-GB" b="1" i="0" dirty="0">
                <a:solidFill>
                  <a:schemeClr val="tx2"/>
                </a:solidFill>
                <a:effectLst/>
                <a:latin typeface="Söhne Mono"/>
              </a:rPr>
              <a:t> : </a:t>
            </a:r>
            <a:r>
              <a:rPr lang="en-GB" b="1" i="0" dirty="0">
                <a:effectLst/>
                <a:latin typeface="Söhne"/>
              </a:rPr>
              <a:t>It determines how deep the model's decision-making process can go.</a:t>
            </a:r>
            <a:endParaRPr lang="en-GB" b="1" dirty="0"/>
          </a:p>
          <a:p>
            <a:r>
              <a:rPr lang="en-GB" b="1" dirty="0">
                <a:solidFill>
                  <a:schemeClr val="tx2"/>
                </a:solidFill>
              </a:rPr>
              <a:t>3- </a:t>
            </a:r>
            <a:r>
              <a:rPr lang="en-GB" b="1" i="0" dirty="0" err="1">
                <a:solidFill>
                  <a:schemeClr val="tx2"/>
                </a:solidFill>
                <a:effectLst/>
                <a:latin typeface="Söhne Mono"/>
              </a:rPr>
              <a:t>n_estimators</a:t>
            </a:r>
            <a:r>
              <a:rPr lang="en-GB" b="1" i="0" dirty="0">
                <a:solidFill>
                  <a:schemeClr val="tx2"/>
                </a:solidFill>
                <a:effectLst/>
                <a:latin typeface="Söhne Mono"/>
              </a:rPr>
              <a:t> : </a:t>
            </a:r>
            <a:r>
              <a:rPr lang="en-GB" b="1" i="0" dirty="0">
                <a:effectLst/>
                <a:latin typeface="Söhne"/>
              </a:rPr>
              <a:t>It represents the number of individual models or trees in an ensemble.</a:t>
            </a:r>
            <a:endParaRPr lang="en-GB" b="1" i="0" dirty="0">
              <a:effectLst/>
              <a:latin typeface="Söhne Mono"/>
            </a:endParaRPr>
          </a:p>
          <a:p>
            <a:r>
              <a:rPr lang="en-GB" b="1" dirty="0">
                <a:solidFill>
                  <a:schemeClr val="tx2"/>
                </a:solidFill>
              </a:rPr>
              <a:t>4- </a:t>
            </a:r>
            <a:r>
              <a:rPr lang="en-GB" b="1" i="0" dirty="0">
                <a:solidFill>
                  <a:schemeClr val="tx2"/>
                </a:solidFill>
                <a:effectLst/>
                <a:latin typeface="Söhne Mono"/>
              </a:rPr>
              <a:t>iterations : </a:t>
            </a:r>
            <a:r>
              <a:rPr lang="en-GB" b="1" i="0" dirty="0">
                <a:effectLst/>
                <a:latin typeface="Söhne"/>
              </a:rPr>
              <a:t>t defines the number of iterations or training cycles for a specific algorithm.</a:t>
            </a:r>
            <a:endParaRPr lang="en-GB" b="1" dirty="0"/>
          </a:p>
          <a:p>
            <a:r>
              <a:rPr lang="en-GB" b="1" dirty="0">
                <a:solidFill>
                  <a:schemeClr val="tx2"/>
                </a:solidFill>
              </a:rPr>
              <a:t>5- </a:t>
            </a:r>
            <a:r>
              <a:rPr lang="en-GB" b="1" i="0" dirty="0">
                <a:solidFill>
                  <a:schemeClr val="tx2"/>
                </a:solidFill>
                <a:effectLst/>
                <a:latin typeface="Söhne Mono"/>
              </a:rPr>
              <a:t>depth : </a:t>
            </a:r>
            <a:r>
              <a:rPr lang="en-GB" b="1" i="0" dirty="0">
                <a:effectLst/>
                <a:latin typeface="Söhne"/>
              </a:rPr>
              <a:t>It specifies the depth or complexity of a specific model or algorithm.</a:t>
            </a:r>
            <a:endParaRPr lang="en-GB" b="1" dirty="0"/>
          </a:p>
          <a:p>
            <a:r>
              <a:rPr lang="en-GB" b="1" dirty="0">
                <a:solidFill>
                  <a:schemeClr val="tx2"/>
                </a:solidFill>
              </a:rPr>
              <a:t>6- </a:t>
            </a:r>
            <a:r>
              <a:rPr lang="en-GB" b="1" i="0" dirty="0" err="1">
                <a:solidFill>
                  <a:schemeClr val="tx2"/>
                </a:solidFill>
                <a:effectLst/>
                <a:latin typeface="Söhne Mono"/>
              </a:rPr>
              <a:t>n_neighbors</a:t>
            </a:r>
            <a:r>
              <a:rPr lang="en-GB" b="1" i="0" dirty="0">
                <a:solidFill>
                  <a:schemeClr val="tx2"/>
                </a:solidFill>
                <a:effectLst/>
                <a:latin typeface="Söhne Mono"/>
              </a:rPr>
              <a:t> : </a:t>
            </a:r>
            <a:r>
              <a:rPr lang="en-GB" b="1" i="0" dirty="0">
                <a:effectLst/>
                <a:latin typeface="Söhne"/>
              </a:rPr>
              <a:t>It determines the number of </a:t>
            </a:r>
            <a:r>
              <a:rPr lang="en-GB" b="1" i="0" dirty="0" err="1">
                <a:effectLst/>
                <a:latin typeface="Söhne"/>
              </a:rPr>
              <a:t>neighbors</a:t>
            </a:r>
            <a:r>
              <a:rPr lang="en-GB" b="1" i="0" dirty="0">
                <a:effectLst/>
                <a:latin typeface="Söhne"/>
              </a:rPr>
              <a:t> considered in a k-nearest </a:t>
            </a:r>
            <a:r>
              <a:rPr lang="en-GB" b="1" i="0" dirty="0" err="1">
                <a:effectLst/>
                <a:latin typeface="Söhne"/>
              </a:rPr>
              <a:t>neighbors</a:t>
            </a:r>
            <a:r>
              <a:rPr lang="en-GB" b="1" i="0" dirty="0">
                <a:effectLst/>
                <a:latin typeface="Söhne"/>
              </a:rPr>
              <a:t> algorithm.</a:t>
            </a:r>
            <a:endParaRPr lang="en-GB" b="1" dirty="0"/>
          </a:p>
          <a:p>
            <a:r>
              <a:rPr lang="en-GB" b="1" dirty="0">
                <a:solidFill>
                  <a:schemeClr val="tx2"/>
                </a:solidFill>
              </a:rPr>
              <a:t>7- </a:t>
            </a:r>
            <a:r>
              <a:rPr lang="en-GB" b="1" i="0" dirty="0">
                <a:solidFill>
                  <a:schemeClr val="tx2"/>
                </a:solidFill>
                <a:effectLst/>
                <a:latin typeface="Söhne Mono"/>
              </a:rPr>
              <a:t>weights : </a:t>
            </a:r>
            <a:r>
              <a:rPr lang="en-GB" b="1" i="0" dirty="0">
                <a:effectLst/>
                <a:latin typeface="Söhne"/>
              </a:rPr>
              <a:t>It assigns weights to the </a:t>
            </a:r>
            <a:r>
              <a:rPr lang="en-GB" b="1" i="0" dirty="0" err="1">
                <a:effectLst/>
                <a:latin typeface="Söhne"/>
              </a:rPr>
              <a:t>neighbors</a:t>
            </a:r>
            <a:r>
              <a:rPr lang="en-GB" b="1" i="0" dirty="0">
                <a:effectLst/>
                <a:latin typeface="Söhne"/>
              </a:rPr>
              <a:t> based on their distance or similarity.</a:t>
            </a:r>
            <a:endParaRPr lang="en-GB" b="1" i="0" dirty="0">
              <a:effectLst/>
              <a:latin typeface="Söhne Mono"/>
            </a:endParaRPr>
          </a:p>
          <a:p>
            <a:r>
              <a:rPr lang="en-GB" b="1" dirty="0">
                <a:solidFill>
                  <a:schemeClr val="tx2"/>
                </a:solidFill>
                <a:latin typeface="Söhne Mono"/>
              </a:rPr>
              <a:t>8- </a:t>
            </a:r>
            <a:r>
              <a:rPr lang="en-GB" b="1" i="0" dirty="0">
                <a:solidFill>
                  <a:schemeClr val="tx2"/>
                </a:solidFill>
                <a:effectLst/>
                <a:latin typeface="Söhne Mono"/>
              </a:rPr>
              <a:t>algorithm : </a:t>
            </a:r>
            <a:r>
              <a:rPr lang="en-GB" b="1" i="0" dirty="0">
                <a:effectLst/>
                <a:latin typeface="Söhne"/>
              </a:rPr>
              <a:t>It defines the algorithm used to organize and search for </a:t>
            </a:r>
            <a:r>
              <a:rPr lang="en-GB" b="1" i="0" dirty="0" err="1">
                <a:effectLst/>
                <a:latin typeface="Söhne"/>
              </a:rPr>
              <a:t>neighbors</a:t>
            </a:r>
            <a:r>
              <a:rPr lang="en-GB" b="1" i="0" dirty="0">
                <a:effectLst/>
                <a:latin typeface="Söhne"/>
              </a:rPr>
              <a:t> in a k-nearest </a:t>
            </a:r>
            <a:r>
              <a:rPr lang="en-GB" b="1" i="0" dirty="0" err="1">
                <a:effectLst/>
                <a:latin typeface="Söhne"/>
              </a:rPr>
              <a:t>neighbors</a:t>
            </a:r>
            <a:r>
              <a:rPr lang="en-GB" b="1" i="0" dirty="0">
                <a:effectLst/>
                <a:latin typeface="Söhne"/>
              </a:rPr>
              <a:t> algorithm.</a:t>
            </a:r>
            <a:endParaRPr lang="en-GB" b="1" dirty="0">
              <a:latin typeface="Söhne Mono"/>
            </a:endParaRPr>
          </a:p>
          <a:p>
            <a:r>
              <a:rPr lang="en-GB" b="1" dirty="0">
                <a:solidFill>
                  <a:schemeClr val="tx2"/>
                </a:solidFill>
                <a:latin typeface="Söhne Mono"/>
              </a:rPr>
              <a:t>9- </a:t>
            </a:r>
            <a:r>
              <a:rPr lang="en-GB" b="1" i="0" dirty="0">
                <a:solidFill>
                  <a:schemeClr val="tx2"/>
                </a:solidFill>
                <a:effectLst/>
                <a:latin typeface="Söhne Mono"/>
              </a:rPr>
              <a:t>p : </a:t>
            </a:r>
            <a:r>
              <a:rPr lang="en-GB" b="1" i="0" dirty="0">
                <a:effectLst/>
                <a:latin typeface="Söhne"/>
              </a:rPr>
              <a:t>It represents the power parameter used in distance calculations for k-nearest </a:t>
            </a:r>
            <a:r>
              <a:rPr lang="en-GB" b="1" i="0" dirty="0" err="1">
                <a:effectLst/>
                <a:latin typeface="Söhne"/>
              </a:rPr>
              <a:t>neighbors</a:t>
            </a:r>
            <a:r>
              <a:rPr lang="en-GB" b="1" i="0" dirty="0">
                <a:effectLst/>
                <a:latin typeface="Söhne"/>
              </a:rPr>
              <a:t>.</a:t>
            </a:r>
            <a:endParaRPr lang="en-GB" b="1" i="0" dirty="0">
              <a:effectLst/>
              <a:latin typeface="Söhne Mono"/>
            </a:endParaRPr>
          </a:p>
          <a:p>
            <a:r>
              <a:rPr lang="en-GB" b="1" dirty="0">
                <a:solidFill>
                  <a:schemeClr val="tx2"/>
                </a:solidFill>
                <a:latin typeface="Söhne Mono"/>
              </a:rPr>
              <a:t>10- </a:t>
            </a:r>
            <a:r>
              <a:rPr lang="en-GB" b="1" i="0" dirty="0">
                <a:solidFill>
                  <a:schemeClr val="tx2"/>
                </a:solidFill>
                <a:effectLst/>
                <a:latin typeface="Söhne Mono"/>
              </a:rPr>
              <a:t>criterion : </a:t>
            </a:r>
            <a:r>
              <a:rPr lang="en-GB" b="1" i="0" dirty="0">
                <a:effectLst/>
                <a:latin typeface="Söhne"/>
              </a:rPr>
              <a:t>It determines the quality measure used to evaluate splits in a decision tree.</a:t>
            </a:r>
            <a:endParaRPr lang="en-GB" b="1" dirty="0"/>
          </a:p>
          <a:p>
            <a:endParaRPr lang="en-GB" dirty="0">
              <a:solidFill>
                <a:srgbClr val="002060"/>
              </a:solidFill>
            </a:endParaRPr>
          </a:p>
          <a:p>
            <a:endParaRPr lang="en-GB"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13</a:t>
            </a:fld>
            <a:endParaRPr lang="en-GB"/>
          </a:p>
        </p:txBody>
      </p:sp>
    </p:spTree>
    <p:extLst>
      <p:ext uri="{BB962C8B-B14F-4D97-AF65-F5344CB8AC3E}">
        <p14:creationId xmlns:p14="http://schemas.microsoft.com/office/powerpoint/2010/main" val="235784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 </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dirty="0">
                <a:solidFill>
                  <a:schemeClr val="tx2"/>
                </a:solidFill>
                <a:latin typeface="Söhne"/>
              </a:rPr>
              <a:t>1-</a:t>
            </a:r>
            <a:r>
              <a:rPr lang="en-GB" sz="1600" b="1" i="0" dirty="0">
                <a:solidFill>
                  <a:srgbClr val="ECECF1"/>
                </a:solidFill>
                <a:effectLst/>
                <a:latin typeface="Söhne"/>
              </a:rPr>
              <a:t> </a:t>
            </a:r>
            <a:r>
              <a:rPr lang="en-GB" sz="1600" b="1" i="0" dirty="0">
                <a:solidFill>
                  <a:schemeClr val="tx2"/>
                </a:solidFill>
                <a:effectLst/>
                <a:latin typeface="Söhne"/>
              </a:rPr>
              <a:t>XGBoostclassifier :</a:t>
            </a:r>
          </a:p>
          <a:p>
            <a:r>
              <a:rPr lang="en-GB" b="1" dirty="0" err="1">
                <a:solidFill>
                  <a:srgbClr val="002060"/>
                </a:solidFill>
                <a:effectLst/>
                <a:latin typeface="Consolas" panose="020B0609020204030204" pitchFamily="49" charset="0"/>
              </a:rPr>
              <a:t>param_grid</a:t>
            </a:r>
            <a:r>
              <a:rPr lang="en-GB" b="1" dirty="0">
                <a:solidFill>
                  <a:srgbClr val="002060"/>
                </a:solidFill>
                <a:effectLst/>
                <a:latin typeface="Consolas" panose="020B0609020204030204" pitchFamily="49" charset="0"/>
              </a:rPr>
              <a:t> = {</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learning_rate</a:t>
            </a:r>
            <a:r>
              <a:rPr lang="en-GB" b="1" dirty="0">
                <a:solidFill>
                  <a:srgbClr val="002060"/>
                </a:solidFill>
                <a:effectLst/>
                <a:latin typeface="Consolas" panose="020B0609020204030204" pitchFamily="49" charset="0"/>
              </a:rPr>
              <a:t>': [0.01, 0.1, 0.8],</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max_depth</a:t>
            </a:r>
            <a:r>
              <a:rPr lang="en-GB" b="1" dirty="0">
                <a:solidFill>
                  <a:srgbClr val="002060"/>
                </a:solidFill>
                <a:effectLst/>
                <a:latin typeface="Consolas" panose="020B0609020204030204" pitchFamily="49" charset="0"/>
              </a:rPr>
              <a:t>': [3, 5, 7]</a:t>
            </a:r>
          </a:p>
          <a:p>
            <a:r>
              <a:rPr lang="en-GB" b="1" dirty="0">
                <a:solidFill>
                  <a:srgbClr val="002060"/>
                </a:solidFill>
                <a:effectLst/>
                <a:latin typeface="Consolas" panose="020B0609020204030204" pitchFamily="49" charset="0"/>
              </a:rPr>
              <a:t>}</a:t>
            </a:r>
          </a:p>
          <a:p>
            <a:r>
              <a:rPr lang="en-GB" b="1" dirty="0">
                <a:effectLst/>
                <a:latin typeface="Consolas" panose="020B0609020204030204" pitchFamily="49" charset="0"/>
              </a:rPr>
              <a:t>-when we used [0.01, 0.1, 0.3] accuracy decreased  (learning rate) </a:t>
            </a:r>
          </a:p>
          <a:p>
            <a:r>
              <a:rPr lang="en-GB" b="1" dirty="0">
                <a:latin typeface="Consolas" panose="020B0609020204030204" pitchFamily="49" charset="0"/>
              </a:rPr>
              <a:t>-w</a:t>
            </a:r>
            <a:r>
              <a:rPr lang="en-GB" b="1" dirty="0">
                <a:effectLst/>
                <a:latin typeface="Consolas" panose="020B0609020204030204" pitchFamily="49" charset="0"/>
              </a:rPr>
              <a:t>hen we used [0.01, 0.1, 0.9] accuracy decreased  (learning rate)</a:t>
            </a:r>
          </a:p>
          <a:p>
            <a:r>
              <a:rPr lang="en-GB" b="1" dirty="0">
                <a:latin typeface="Consolas" panose="020B0609020204030204" pitchFamily="49" charset="0"/>
              </a:rPr>
              <a:t>-When we used [2,3,5] </a:t>
            </a:r>
            <a:r>
              <a:rPr lang="en-GB" b="1" dirty="0">
                <a:effectLst/>
                <a:latin typeface="Consolas" panose="020B0609020204030204" pitchFamily="49" charset="0"/>
              </a:rPr>
              <a:t>accuracy decreased (max depth)</a:t>
            </a:r>
          </a:p>
          <a:p>
            <a:endParaRPr lang="en-GB" dirty="0">
              <a:solidFill>
                <a:srgbClr val="002060"/>
              </a:solidFill>
            </a:endParaRPr>
          </a:p>
          <a:p>
            <a:endParaRPr lang="en-GB"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14</a:t>
            </a:fld>
            <a:endParaRPr lang="en-GB"/>
          </a:p>
        </p:txBody>
      </p:sp>
    </p:spTree>
    <p:extLst>
      <p:ext uri="{BB962C8B-B14F-4D97-AF65-F5344CB8AC3E}">
        <p14:creationId xmlns:p14="http://schemas.microsoft.com/office/powerpoint/2010/main" val="312528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 </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dirty="0">
                <a:solidFill>
                  <a:schemeClr val="tx2"/>
                </a:solidFill>
                <a:latin typeface="Söhne"/>
              </a:rPr>
              <a:t>2</a:t>
            </a:r>
            <a:r>
              <a:rPr lang="en-GB" sz="1600" b="1" i="0" dirty="0">
                <a:solidFill>
                  <a:schemeClr val="tx2"/>
                </a:solidFill>
                <a:effectLst/>
                <a:latin typeface="Söhne"/>
              </a:rPr>
              <a:t>-CatBoost: </a:t>
            </a:r>
          </a:p>
          <a:p>
            <a:r>
              <a:rPr lang="en-GB" b="1" dirty="0" err="1">
                <a:solidFill>
                  <a:srgbClr val="002060"/>
                </a:solidFill>
                <a:effectLst/>
                <a:latin typeface="Consolas" panose="020B0609020204030204" pitchFamily="49" charset="0"/>
              </a:rPr>
              <a:t>param_grid</a:t>
            </a:r>
            <a:r>
              <a:rPr lang="en-GB" b="1" dirty="0">
                <a:solidFill>
                  <a:srgbClr val="002060"/>
                </a:solidFill>
                <a:effectLst/>
                <a:latin typeface="Consolas" panose="020B0609020204030204" pitchFamily="49" charset="0"/>
              </a:rPr>
              <a:t> = {</a:t>
            </a:r>
          </a:p>
          <a:p>
            <a:r>
              <a:rPr lang="en-GB" b="1" dirty="0">
                <a:solidFill>
                  <a:srgbClr val="002060"/>
                </a:solidFill>
                <a:effectLst/>
                <a:latin typeface="Consolas" panose="020B0609020204030204" pitchFamily="49" charset="0"/>
              </a:rPr>
              <a:t>    'iterations': [50, 300],</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learning_rate</a:t>
            </a:r>
            <a:r>
              <a:rPr lang="en-GB" b="1" dirty="0">
                <a:solidFill>
                  <a:srgbClr val="002060"/>
                </a:solidFill>
                <a:effectLst/>
                <a:latin typeface="Consolas" panose="020B0609020204030204" pitchFamily="49" charset="0"/>
              </a:rPr>
              <a:t>': [0.01, 0.3],</a:t>
            </a:r>
          </a:p>
          <a:p>
            <a:r>
              <a:rPr lang="en-GB" b="1" dirty="0">
                <a:solidFill>
                  <a:srgbClr val="002060"/>
                </a:solidFill>
                <a:effectLst/>
                <a:latin typeface="Consolas" panose="020B0609020204030204" pitchFamily="49" charset="0"/>
              </a:rPr>
              <a:t>    'depth': [3, 5, 7],</a:t>
            </a:r>
          </a:p>
          <a:p>
            <a:r>
              <a:rPr lang="en-GB" b="1" dirty="0">
                <a:solidFill>
                  <a:srgbClr val="002060"/>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effectLst/>
                <a:latin typeface="Consolas" panose="020B0609020204030204" pitchFamily="49" charset="0"/>
              </a:rPr>
              <a:t>- when we used [50,100,150] and [50,250] accuracy decreased (iterations)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15</a:t>
            </a:fld>
            <a:endParaRPr lang="en-GB"/>
          </a:p>
        </p:txBody>
      </p:sp>
    </p:spTree>
    <p:extLst>
      <p:ext uri="{BB962C8B-B14F-4D97-AF65-F5344CB8AC3E}">
        <p14:creationId xmlns:p14="http://schemas.microsoft.com/office/powerpoint/2010/main" val="277288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 </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i="0" dirty="0">
                <a:solidFill>
                  <a:schemeClr val="tx2"/>
                </a:solidFill>
                <a:effectLst/>
                <a:latin typeface="Söhne"/>
              </a:rPr>
              <a:t>3-Random ForestClassifier: </a:t>
            </a:r>
          </a:p>
          <a:p>
            <a:r>
              <a:rPr lang="pt-BR" b="1" dirty="0">
                <a:solidFill>
                  <a:srgbClr val="002060"/>
                </a:solidFill>
                <a:effectLst/>
                <a:latin typeface="Consolas" panose="020B0609020204030204" pitchFamily="49" charset="0"/>
              </a:rPr>
              <a:t>param_grid = {</a:t>
            </a:r>
          </a:p>
          <a:p>
            <a:r>
              <a:rPr lang="pt-BR" b="1" dirty="0">
                <a:solidFill>
                  <a:srgbClr val="002060"/>
                </a:solidFill>
                <a:effectLst/>
                <a:latin typeface="Consolas" panose="020B0609020204030204" pitchFamily="49" charset="0"/>
              </a:rPr>
              <a:t>    'n_estimators': [100, 200, 300],</a:t>
            </a:r>
          </a:p>
          <a:p>
            <a:r>
              <a:rPr lang="pt-BR" b="1" dirty="0">
                <a:solidFill>
                  <a:srgbClr val="002060"/>
                </a:solidFill>
                <a:effectLst/>
                <a:latin typeface="Consolas" panose="020B0609020204030204" pitchFamily="49" charset="0"/>
              </a:rPr>
              <a:t>    'max_depth': [5, 10, 25],</a:t>
            </a:r>
          </a:p>
          <a:p>
            <a:r>
              <a:rPr lang="pt-BR" b="1" dirty="0">
                <a:solidFill>
                  <a:srgbClr val="002060"/>
                </a:solidFill>
                <a:effectLst/>
                <a:latin typeface="Consolas" panose="020B0609020204030204" pitchFamily="49" charset="0"/>
              </a:rPr>
              <a:t>}</a:t>
            </a:r>
          </a:p>
          <a:p>
            <a:r>
              <a:rPr lang="pt-BR" b="1" dirty="0">
                <a:latin typeface="Consolas" panose="020B0609020204030204" pitchFamily="49" charset="0"/>
              </a:rPr>
              <a:t>- When we used [5,10,15] accuracy decreased (max depth)</a:t>
            </a:r>
            <a:endParaRPr lang="en-GB" b="1" dirty="0">
              <a:effectLst/>
              <a:latin typeface="Consolas" panose="020B0609020204030204" pitchFamily="49" charset="0"/>
            </a:endParaRPr>
          </a:p>
          <a:p>
            <a:endParaRPr lang="en-GB"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16</a:t>
            </a:fld>
            <a:endParaRPr lang="en-GB"/>
          </a:p>
        </p:txBody>
      </p:sp>
    </p:spTree>
    <p:extLst>
      <p:ext uri="{BB962C8B-B14F-4D97-AF65-F5344CB8AC3E}">
        <p14:creationId xmlns:p14="http://schemas.microsoft.com/office/powerpoint/2010/main" val="69677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 </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dirty="0">
                <a:solidFill>
                  <a:schemeClr val="tx2"/>
                </a:solidFill>
                <a:latin typeface="Söhne"/>
              </a:rPr>
              <a:t>4-</a:t>
            </a:r>
            <a:r>
              <a:rPr lang="en-GB" sz="1600" b="1" i="0" dirty="0">
                <a:solidFill>
                  <a:srgbClr val="ECECF1"/>
                </a:solidFill>
                <a:effectLst/>
                <a:latin typeface="Söhne"/>
              </a:rPr>
              <a:t> </a:t>
            </a:r>
            <a:r>
              <a:rPr lang="en-GB" sz="1600" b="1" i="0" dirty="0">
                <a:solidFill>
                  <a:schemeClr val="tx2"/>
                </a:solidFill>
                <a:effectLst/>
                <a:latin typeface="Söhne"/>
              </a:rPr>
              <a:t>GradientBoostingClassifier :</a:t>
            </a:r>
          </a:p>
          <a:p>
            <a:r>
              <a:rPr lang="en-GB" b="1" dirty="0" err="1">
                <a:solidFill>
                  <a:srgbClr val="002060"/>
                </a:solidFill>
                <a:effectLst/>
                <a:latin typeface="Consolas" panose="020B0609020204030204" pitchFamily="49" charset="0"/>
              </a:rPr>
              <a:t>param_grid</a:t>
            </a:r>
            <a:r>
              <a:rPr lang="en-GB" b="1" dirty="0">
                <a:solidFill>
                  <a:srgbClr val="002060"/>
                </a:solidFill>
                <a:effectLst/>
                <a:latin typeface="Consolas" panose="020B0609020204030204" pitchFamily="49" charset="0"/>
              </a:rPr>
              <a:t> = {</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learning_rate</a:t>
            </a:r>
            <a:r>
              <a:rPr lang="en-GB" b="1" dirty="0">
                <a:solidFill>
                  <a:srgbClr val="002060"/>
                </a:solidFill>
                <a:effectLst/>
                <a:latin typeface="Consolas" panose="020B0609020204030204" pitchFamily="49" charset="0"/>
              </a:rPr>
              <a:t>': [0.1, 0.8],</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n_estimators</a:t>
            </a:r>
            <a:r>
              <a:rPr lang="en-GB" b="1" dirty="0">
                <a:solidFill>
                  <a:srgbClr val="002060"/>
                </a:solidFill>
                <a:effectLst/>
                <a:latin typeface="Consolas" panose="020B0609020204030204" pitchFamily="49" charset="0"/>
              </a:rPr>
              <a:t>': [100, 200]</a:t>
            </a:r>
          </a:p>
          <a:p>
            <a:r>
              <a:rPr lang="en-GB" b="1" dirty="0">
                <a:solidFill>
                  <a:srgbClr val="002060"/>
                </a:solidFill>
                <a:effectLst/>
                <a:latin typeface="Consolas" panose="020B0609020204030204" pitchFamily="49" charset="0"/>
              </a:rPr>
              <a:t>}</a:t>
            </a:r>
          </a:p>
          <a:p>
            <a:r>
              <a:rPr lang="en-GB" b="1" dirty="0">
                <a:effectLst/>
                <a:latin typeface="Consolas" panose="020B0609020204030204" pitchFamily="49" charset="0"/>
              </a:rPr>
              <a:t>- When we used [200,300] accuracy decreased (</a:t>
            </a:r>
            <a:r>
              <a:rPr lang="en-GB" b="1" dirty="0" err="1">
                <a:effectLst/>
                <a:latin typeface="Consolas" panose="020B0609020204030204" pitchFamily="49" charset="0"/>
              </a:rPr>
              <a:t>n_estimators</a:t>
            </a:r>
            <a:r>
              <a:rPr lang="en-GB" b="1" dirty="0">
                <a:effectLst/>
                <a:latin typeface="Consolas" panose="020B0609020204030204" pitchFamily="49" charset="0"/>
              </a:rPr>
              <a:t>)</a:t>
            </a:r>
            <a:endParaRPr lang="en-GB" b="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17</a:t>
            </a:fld>
            <a:endParaRPr lang="en-GB"/>
          </a:p>
        </p:txBody>
      </p:sp>
    </p:spTree>
    <p:extLst>
      <p:ext uri="{BB962C8B-B14F-4D97-AF65-F5344CB8AC3E}">
        <p14:creationId xmlns:p14="http://schemas.microsoft.com/office/powerpoint/2010/main" val="3104849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dirty="0">
                <a:solidFill>
                  <a:schemeClr val="tx2"/>
                </a:solidFill>
                <a:latin typeface="Söhne"/>
              </a:rPr>
              <a:t>5-DecisionTree:</a:t>
            </a:r>
            <a:r>
              <a:rPr lang="en-GB" sz="1600" b="1" dirty="0">
                <a:solidFill>
                  <a:srgbClr val="002060"/>
                </a:solidFill>
                <a:latin typeface="Söhne"/>
              </a:rPr>
              <a:t> </a:t>
            </a:r>
          </a:p>
          <a:p>
            <a:r>
              <a:rPr lang="en-GB" b="1" dirty="0" err="1">
                <a:solidFill>
                  <a:srgbClr val="002060"/>
                </a:solidFill>
                <a:effectLst/>
                <a:latin typeface="Consolas" panose="020B0609020204030204" pitchFamily="49" charset="0"/>
              </a:rPr>
              <a:t>param_grid</a:t>
            </a:r>
            <a:r>
              <a:rPr lang="en-GB" b="1" dirty="0">
                <a:solidFill>
                  <a:srgbClr val="002060"/>
                </a:solidFill>
                <a:effectLst/>
                <a:latin typeface="Consolas" panose="020B0609020204030204" pitchFamily="49" charset="0"/>
              </a:rPr>
              <a:t> = {</a:t>
            </a:r>
          </a:p>
          <a:p>
            <a:r>
              <a:rPr lang="en-GB" b="1" dirty="0">
                <a:solidFill>
                  <a:srgbClr val="002060"/>
                </a:solidFill>
                <a:effectLst/>
                <a:latin typeface="Consolas" panose="020B0609020204030204" pitchFamily="49" charset="0"/>
              </a:rPr>
              <a:t>    'criterion': ['</a:t>
            </a:r>
            <a:r>
              <a:rPr lang="en-GB" b="1" dirty="0" err="1">
                <a:solidFill>
                  <a:srgbClr val="002060"/>
                </a:solidFill>
                <a:effectLst/>
                <a:latin typeface="Consolas" panose="020B0609020204030204" pitchFamily="49" charset="0"/>
              </a:rPr>
              <a:t>gini</a:t>
            </a:r>
            <a:r>
              <a:rPr lang="en-GB" b="1" dirty="0">
                <a:solidFill>
                  <a:srgbClr val="002060"/>
                </a:solidFill>
                <a:effectLst/>
                <a:latin typeface="Consolas" panose="020B0609020204030204" pitchFamily="49" charset="0"/>
              </a:rPr>
              <a:t>', 'entropy'],</a:t>
            </a:r>
          </a:p>
          <a:p>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max_depth</a:t>
            </a:r>
            <a:r>
              <a:rPr lang="en-GB" b="1" dirty="0">
                <a:solidFill>
                  <a:srgbClr val="002060"/>
                </a:solidFill>
                <a:effectLst/>
                <a:latin typeface="Consolas" panose="020B0609020204030204" pitchFamily="49" charset="0"/>
              </a:rPr>
              <a:t>': [None, 5, 10, 15]</a:t>
            </a:r>
          </a:p>
          <a:p>
            <a:r>
              <a:rPr lang="en-GB" b="1" dirty="0">
                <a:solidFill>
                  <a:srgbClr val="002060"/>
                </a:solidFill>
                <a:effectLst/>
                <a:latin typeface="Consolas" panose="020B0609020204030204" pitchFamily="49" charset="0"/>
              </a:rPr>
              <a:t>}</a:t>
            </a:r>
          </a:p>
          <a:p>
            <a:endParaRPr lang="en-GB" b="1" dirty="0">
              <a:effectLst/>
              <a:latin typeface="Consolas" panose="020B0609020204030204" pitchFamily="49" charset="0"/>
            </a:endParaRPr>
          </a:p>
          <a:p>
            <a:r>
              <a:rPr lang="en-GB" b="1" dirty="0"/>
              <a:t>- when we used [5,10,15] and [30,50] accuracy decreased (</a:t>
            </a:r>
            <a:r>
              <a:rPr lang="en-GB" b="1" dirty="0" err="1">
                <a:effectLst/>
                <a:latin typeface="Consolas" panose="020B0609020204030204" pitchFamily="49" charset="0"/>
              </a:rPr>
              <a:t>max_depth</a:t>
            </a:r>
            <a:r>
              <a:rPr lang="en-GB" b="1" dirty="0"/>
              <a:t>)</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18</a:t>
            </a:fld>
            <a:endParaRPr lang="en-GB"/>
          </a:p>
        </p:txBody>
      </p:sp>
    </p:spTree>
    <p:extLst>
      <p:ext uri="{BB962C8B-B14F-4D97-AF65-F5344CB8AC3E}">
        <p14:creationId xmlns:p14="http://schemas.microsoft.com/office/powerpoint/2010/main" val="109206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Hyperparameters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045239" cy="4042857"/>
          </a:xfrm>
        </p:spPr>
        <p:txBody>
          <a:bodyPr rtlCol="0"/>
          <a:lstStyle/>
          <a:p>
            <a:r>
              <a:rPr lang="en-GB" sz="1600" b="1" dirty="0">
                <a:solidFill>
                  <a:schemeClr val="tx2"/>
                </a:solidFill>
                <a:latin typeface="Söhne"/>
              </a:rPr>
              <a:t>6-KNN:</a:t>
            </a:r>
          </a:p>
          <a:p>
            <a:r>
              <a:rPr lang="en-GB" sz="1600" b="1" dirty="0">
                <a:solidFill>
                  <a:srgbClr val="002060"/>
                </a:solidFill>
                <a:latin typeface="Söhne"/>
              </a:rPr>
              <a:t> </a:t>
            </a:r>
            <a:r>
              <a:rPr lang="en-GB" b="1" dirty="0" err="1">
                <a:solidFill>
                  <a:srgbClr val="002060"/>
                </a:solidFill>
                <a:effectLst/>
                <a:latin typeface="Consolas" panose="020B0609020204030204" pitchFamily="49" charset="0"/>
              </a:rPr>
              <a:t>param_grid</a:t>
            </a:r>
            <a:r>
              <a:rPr lang="en-GB" b="1" dirty="0">
                <a:solidFill>
                  <a:srgbClr val="002060"/>
                </a:solidFill>
                <a:effectLst/>
                <a:latin typeface="Consolas" panose="020B0609020204030204" pitchFamily="49" charset="0"/>
              </a:rPr>
              <a:t> = {'</a:t>
            </a:r>
            <a:r>
              <a:rPr lang="en-GB" b="1" dirty="0" err="1">
                <a:solidFill>
                  <a:srgbClr val="002060"/>
                </a:solidFill>
                <a:effectLst/>
                <a:latin typeface="Consolas" panose="020B0609020204030204" pitchFamily="49" charset="0"/>
              </a:rPr>
              <a:t>n_neighbors</a:t>
            </a:r>
            <a:r>
              <a:rPr lang="en-GB" b="1" dirty="0">
                <a:solidFill>
                  <a:srgbClr val="002060"/>
                </a:solidFill>
                <a:effectLst/>
                <a:latin typeface="Consolas" panose="020B0609020204030204" pitchFamily="49" charset="0"/>
              </a:rPr>
              <a:t>': [3, 9],</a:t>
            </a:r>
          </a:p>
          <a:p>
            <a:r>
              <a:rPr lang="en-GB" b="1" dirty="0">
                <a:solidFill>
                  <a:srgbClr val="002060"/>
                </a:solidFill>
                <a:effectLst/>
                <a:latin typeface="Consolas" panose="020B0609020204030204" pitchFamily="49" charset="0"/>
              </a:rPr>
              <a:t>              'weights': ['uniform', 'distance'],</a:t>
            </a:r>
          </a:p>
          <a:p>
            <a:r>
              <a:rPr lang="en-GB" b="1" dirty="0">
                <a:solidFill>
                  <a:srgbClr val="002060"/>
                </a:solidFill>
                <a:effectLst/>
                <a:latin typeface="Consolas" panose="020B0609020204030204" pitchFamily="49" charset="0"/>
              </a:rPr>
              <a:t>              'algorithm': ['</a:t>
            </a:r>
            <a:r>
              <a:rPr lang="en-GB" b="1" dirty="0" err="1">
                <a:solidFill>
                  <a:srgbClr val="002060"/>
                </a:solidFill>
                <a:effectLst/>
                <a:latin typeface="Consolas" panose="020B0609020204030204" pitchFamily="49" charset="0"/>
              </a:rPr>
              <a:t>ball_tree</a:t>
            </a:r>
            <a:r>
              <a:rPr lang="en-GB" b="1" dirty="0">
                <a:solidFill>
                  <a:srgbClr val="002060"/>
                </a:solidFill>
                <a:effectLst/>
                <a:latin typeface="Consolas" panose="020B0609020204030204" pitchFamily="49" charset="0"/>
              </a:rPr>
              <a:t>', '</a:t>
            </a:r>
            <a:r>
              <a:rPr lang="en-GB" b="1" dirty="0" err="1">
                <a:solidFill>
                  <a:srgbClr val="002060"/>
                </a:solidFill>
                <a:effectLst/>
                <a:latin typeface="Consolas" panose="020B0609020204030204" pitchFamily="49" charset="0"/>
              </a:rPr>
              <a:t>kd_tree</a:t>
            </a:r>
            <a:r>
              <a:rPr lang="en-GB" b="1" dirty="0">
                <a:solidFill>
                  <a:srgbClr val="002060"/>
                </a:solidFill>
                <a:effectLst/>
                <a:latin typeface="Consolas" panose="020B0609020204030204" pitchFamily="49" charset="0"/>
              </a:rPr>
              <a:t>', 'brute'],</a:t>
            </a:r>
          </a:p>
          <a:p>
            <a:r>
              <a:rPr lang="en-GB" b="1" dirty="0">
                <a:solidFill>
                  <a:srgbClr val="002060"/>
                </a:solidFill>
                <a:effectLst/>
                <a:latin typeface="Consolas" panose="020B0609020204030204" pitchFamily="49" charset="0"/>
              </a:rPr>
              <a:t>              'p': [1, 2]}</a:t>
            </a:r>
          </a:p>
          <a:p>
            <a:endParaRPr lang="en-GB" b="1" dirty="0">
              <a:effectLst/>
              <a:latin typeface="Consolas" panose="020B0609020204030204" pitchFamily="49" charset="0"/>
            </a:endParaRPr>
          </a:p>
          <a:p>
            <a:r>
              <a:rPr lang="en-GB" b="1" dirty="0">
                <a:latin typeface="Consolas" panose="020B0609020204030204" pitchFamily="49" charset="0"/>
              </a:rPr>
              <a:t>- When we used </a:t>
            </a:r>
            <a:r>
              <a:rPr lang="en-GB" b="1" dirty="0">
                <a:effectLst/>
                <a:latin typeface="Consolas" panose="020B0609020204030204" pitchFamily="49" charset="0"/>
              </a:rPr>
              <a:t>[none,1,3,7,9] accuracy decreased (</a:t>
            </a:r>
            <a:r>
              <a:rPr lang="en-GB" b="1" dirty="0" err="1">
                <a:effectLst/>
                <a:latin typeface="Consolas" panose="020B0609020204030204" pitchFamily="49" charset="0"/>
              </a:rPr>
              <a:t>n_neighbors</a:t>
            </a:r>
            <a:r>
              <a:rPr lang="en-GB" b="1" dirty="0">
                <a:effectLst/>
                <a:latin typeface="Consolas" panose="020B0609020204030204" pitchFamily="49" charset="0"/>
              </a:rPr>
              <a:t>)</a:t>
            </a:r>
          </a:p>
          <a:p>
            <a:endParaRPr lang="en-GB" dirty="0">
              <a:solidFill>
                <a:srgbClr val="00206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19</a:t>
            </a:fld>
            <a:endParaRPr lang="en-GB"/>
          </a:p>
        </p:txBody>
      </p:sp>
    </p:spTree>
    <p:extLst>
      <p:ext uri="{BB962C8B-B14F-4D97-AF65-F5344CB8AC3E}">
        <p14:creationId xmlns:p14="http://schemas.microsoft.com/office/powerpoint/2010/main" val="190073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a:t>
            </a:fld>
            <a:endParaRPr lang="en-GB" dirty="0"/>
          </a:p>
        </p:txBody>
      </p:sp>
      <p:sp>
        <p:nvSpPr>
          <p:cNvPr id="9" name="Rectangle 8">
            <a:extLst>
              <a:ext uri="{FF2B5EF4-FFF2-40B4-BE49-F238E27FC236}">
                <a16:creationId xmlns:a16="http://schemas.microsoft.com/office/drawing/2014/main" id="{298F7DCF-F563-EA46-240A-C66A2EB3370B}"/>
              </a:ext>
            </a:extLst>
          </p:cNvPr>
          <p:cNvSpPr/>
          <p:nvPr/>
        </p:nvSpPr>
        <p:spPr>
          <a:xfrm>
            <a:off x="2200580" y="2967335"/>
            <a:ext cx="7790851"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Preprocessing Techniques</a:t>
            </a:r>
          </a:p>
        </p:txBody>
      </p:sp>
    </p:spTree>
    <p:extLst>
      <p:ext uri="{BB962C8B-B14F-4D97-AF65-F5344CB8AC3E}">
        <p14:creationId xmlns:p14="http://schemas.microsoft.com/office/powerpoint/2010/main" val="189701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20</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3316396" y="2967335"/>
            <a:ext cx="5559215"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Models Evaluation</a:t>
            </a:r>
          </a:p>
        </p:txBody>
      </p:sp>
    </p:spTree>
    <p:extLst>
      <p:ext uri="{BB962C8B-B14F-4D97-AF65-F5344CB8AC3E}">
        <p14:creationId xmlns:p14="http://schemas.microsoft.com/office/powerpoint/2010/main" val="394895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sz="4400" b="1" i="0" dirty="0">
                <a:solidFill>
                  <a:schemeClr val="tx2"/>
                </a:solidFill>
                <a:effectLst/>
                <a:latin typeface="Söhne"/>
              </a:rPr>
              <a:t>1-XGBoostclassifier</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21</a:t>
            </a:fld>
            <a:endParaRPr lang="en-GB"/>
          </a:p>
        </p:txBody>
      </p:sp>
      <p:pic>
        <p:nvPicPr>
          <p:cNvPr id="12" name="Picture 11">
            <a:extLst>
              <a:ext uri="{FF2B5EF4-FFF2-40B4-BE49-F238E27FC236}">
                <a16:creationId xmlns:a16="http://schemas.microsoft.com/office/drawing/2014/main" id="{E7C26E97-662B-4897-E0E4-D47A5DC2E82A}"/>
              </a:ext>
            </a:extLst>
          </p:cNvPr>
          <p:cNvPicPr>
            <a:picLocks noChangeAspect="1"/>
          </p:cNvPicPr>
          <p:nvPr/>
        </p:nvPicPr>
        <p:blipFill>
          <a:blip r:embed="rId3"/>
          <a:stretch>
            <a:fillRect/>
          </a:stretch>
        </p:blipFill>
        <p:spPr>
          <a:xfrm>
            <a:off x="3626543" y="2673584"/>
            <a:ext cx="4428490" cy="3482231"/>
          </a:xfrm>
          <a:prstGeom prst="rect">
            <a:avLst/>
          </a:prstGeom>
        </p:spPr>
      </p:pic>
    </p:spTree>
    <p:extLst>
      <p:ext uri="{BB962C8B-B14F-4D97-AF65-F5344CB8AC3E}">
        <p14:creationId xmlns:p14="http://schemas.microsoft.com/office/powerpoint/2010/main" val="1273354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chemeClr val="tx2"/>
                </a:solidFill>
                <a:latin typeface="Söhne"/>
              </a:rPr>
              <a:t>2</a:t>
            </a:r>
            <a:r>
              <a:rPr lang="en-GB" sz="4400" b="1" i="0" dirty="0">
                <a:solidFill>
                  <a:schemeClr val="tx2"/>
                </a:solidFill>
                <a:effectLst/>
                <a:latin typeface="Söhne"/>
              </a:rPr>
              <a:t>-CatBoost</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22</a:t>
            </a:fld>
            <a:endParaRPr lang="en-GB"/>
          </a:p>
        </p:txBody>
      </p:sp>
      <p:pic>
        <p:nvPicPr>
          <p:cNvPr id="10" name="Picture 9">
            <a:extLst>
              <a:ext uri="{FF2B5EF4-FFF2-40B4-BE49-F238E27FC236}">
                <a16:creationId xmlns:a16="http://schemas.microsoft.com/office/drawing/2014/main" id="{F6C5B5D2-E2D3-00B8-6AB9-DD5E8BD5A06B}"/>
              </a:ext>
            </a:extLst>
          </p:cNvPr>
          <p:cNvPicPr>
            <a:picLocks noChangeAspect="1"/>
          </p:cNvPicPr>
          <p:nvPr/>
        </p:nvPicPr>
        <p:blipFill>
          <a:blip r:embed="rId3"/>
          <a:stretch>
            <a:fillRect/>
          </a:stretch>
        </p:blipFill>
        <p:spPr>
          <a:xfrm>
            <a:off x="3857050" y="2438702"/>
            <a:ext cx="4164731" cy="3346658"/>
          </a:xfrm>
          <a:prstGeom prst="rect">
            <a:avLst/>
          </a:prstGeom>
        </p:spPr>
      </p:pic>
    </p:spTree>
    <p:extLst>
      <p:ext uri="{BB962C8B-B14F-4D97-AF65-F5344CB8AC3E}">
        <p14:creationId xmlns:p14="http://schemas.microsoft.com/office/powerpoint/2010/main" val="401982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sz="4400" b="1" i="0" dirty="0">
                <a:solidFill>
                  <a:schemeClr val="tx2"/>
                </a:solidFill>
                <a:effectLst/>
                <a:latin typeface="Söhne"/>
              </a:rPr>
              <a:t>3-RandomForestClassifier</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23</a:t>
            </a:fld>
            <a:endParaRPr lang="en-GB"/>
          </a:p>
        </p:txBody>
      </p:sp>
      <p:pic>
        <p:nvPicPr>
          <p:cNvPr id="4" name="Picture 3">
            <a:extLst>
              <a:ext uri="{FF2B5EF4-FFF2-40B4-BE49-F238E27FC236}">
                <a16:creationId xmlns:a16="http://schemas.microsoft.com/office/drawing/2014/main" id="{0799E34B-096B-050F-CE74-2CD249A3FA13}"/>
              </a:ext>
            </a:extLst>
          </p:cNvPr>
          <p:cNvPicPr>
            <a:picLocks noChangeAspect="1"/>
          </p:cNvPicPr>
          <p:nvPr/>
        </p:nvPicPr>
        <p:blipFill>
          <a:blip r:embed="rId3"/>
          <a:stretch>
            <a:fillRect/>
          </a:stretch>
        </p:blipFill>
        <p:spPr>
          <a:xfrm>
            <a:off x="3811495" y="2728435"/>
            <a:ext cx="4426417" cy="3122511"/>
          </a:xfrm>
          <a:prstGeom prst="rect">
            <a:avLst/>
          </a:prstGeom>
        </p:spPr>
      </p:pic>
    </p:spTree>
    <p:extLst>
      <p:ext uri="{BB962C8B-B14F-4D97-AF65-F5344CB8AC3E}">
        <p14:creationId xmlns:p14="http://schemas.microsoft.com/office/powerpoint/2010/main" val="43278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chemeClr val="tx2"/>
                </a:solidFill>
                <a:latin typeface="Söhne"/>
              </a:rPr>
              <a:t>4</a:t>
            </a:r>
            <a:r>
              <a:rPr lang="en-GB" sz="4400" b="1" i="0" dirty="0">
                <a:solidFill>
                  <a:schemeClr val="tx2"/>
                </a:solidFill>
                <a:effectLst/>
                <a:latin typeface="Söhne"/>
              </a:rPr>
              <a:t>-GradientBoostingClassifier</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24</a:t>
            </a:fld>
            <a:endParaRPr lang="en-GB"/>
          </a:p>
        </p:txBody>
      </p:sp>
      <p:pic>
        <p:nvPicPr>
          <p:cNvPr id="4" name="Picture 3">
            <a:extLst>
              <a:ext uri="{FF2B5EF4-FFF2-40B4-BE49-F238E27FC236}">
                <a16:creationId xmlns:a16="http://schemas.microsoft.com/office/drawing/2014/main" id="{AFDF20BD-064C-FBA7-5B77-965F8117CFF8}"/>
              </a:ext>
            </a:extLst>
          </p:cNvPr>
          <p:cNvPicPr>
            <a:picLocks noChangeAspect="1"/>
          </p:cNvPicPr>
          <p:nvPr/>
        </p:nvPicPr>
        <p:blipFill>
          <a:blip r:embed="rId3"/>
          <a:stretch>
            <a:fillRect/>
          </a:stretch>
        </p:blipFill>
        <p:spPr>
          <a:xfrm>
            <a:off x="3734714" y="2915524"/>
            <a:ext cx="4154063" cy="3161886"/>
          </a:xfrm>
          <a:prstGeom prst="rect">
            <a:avLst/>
          </a:prstGeom>
        </p:spPr>
      </p:pic>
    </p:spTree>
    <p:extLst>
      <p:ext uri="{BB962C8B-B14F-4D97-AF65-F5344CB8AC3E}">
        <p14:creationId xmlns:p14="http://schemas.microsoft.com/office/powerpoint/2010/main" val="304575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chemeClr val="tx2"/>
                </a:solidFill>
                <a:latin typeface="Söhne"/>
              </a:rPr>
              <a:t>5</a:t>
            </a:r>
            <a:r>
              <a:rPr lang="en-GB" sz="4400" b="1" dirty="0">
                <a:solidFill>
                  <a:schemeClr val="tx2"/>
                </a:solidFill>
                <a:latin typeface="Söhne"/>
              </a:rPr>
              <a:t>-DecisionTree</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25</a:t>
            </a:fld>
            <a:endParaRPr lang="en-GB"/>
          </a:p>
        </p:txBody>
      </p:sp>
      <p:pic>
        <p:nvPicPr>
          <p:cNvPr id="5" name="Picture 4">
            <a:extLst>
              <a:ext uri="{FF2B5EF4-FFF2-40B4-BE49-F238E27FC236}">
                <a16:creationId xmlns:a16="http://schemas.microsoft.com/office/drawing/2014/main" id="{DCDC1000-3B26-A403-93F9-CDB44B4C9B40}"/>
              </a:ext>
            </a:extLst>
          </p:cNvPr>
          <p:cNvPicPr>
            <a:picLocks noChangeAspect="1"/>
          </p:cNvPicPr>
          <p:nvPr/>
        </p:nvPicPr>
        <p:blipFill>
          <a:blip r:embed="rId3"/>
          <a:stretch>
            <a:fillRect/>
          </a:stretch>
        </p:blipFill>
        <p:spPr>
          <a:xfrm>
            <a:off x="2160899" y="2655758"/>
            <a:ext cx="8477743" cy="3139114"/>
          </a:xfrm>
          <a:prstGeom prst="rect">
            <a:avLst/>
          </a:prstGeom>
        </p:spPr>
      </p:pic>
    </p:spTree>
    <p:extLst>
      <p:ext uri="{BB962C8B-B14F-4D97-AF65-F5344CB8AC3E}">
        <p14:creationId xmlns:p14="http://schemas.microsoft.com/office/powerpoint/2010/main" val="3646868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9247" y="1223384"/>
            <a:ext cx="7756028" cy="1273795"/>
          </a:xfrm>
        </p:spPr>
        <p:txBody>
          <a:bodyPr rtlCol="0">
            <a:normAutofit/>
          </a:bodyPr>
          <a:lstStyle/>
          <a:p>
            <a:pPr rtl="0"/>
            <a:r>
              <a:rPr lang="en-GB" dirty="0">
                <a:solidFill>
                  <a:schemeClr val="tx2"/>
                </a:solidFill>
                <a:latin typeface="Söhne"/>
              </a:rPr>
              <a:t>6</a:t>
            </a:r>
            <a:r>
              <a:rPr lang="en-GB" sz="4400" b="1" dirty="0">
                <a:solidFill>
                  <a:schemeClr val="tx2"/>
                </a:solidFill>
                <a:latin typeface="Söhne"/>
              </a:rPr>
              <a:t>-KNN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26</a:t>
            </a:fld>
            <a:endParaRPr lang="en-GB"/>
          </a:p>
        </p:txBody>
      </p:sp>
      <p:pic>
        <p:nvPicPr>
          <p:cNvPr id="4" name="Picture 3">
            <a:extLst>
              <a:ext uri="{FF2B5EF4-FFF2-40B4-BE49-F238E27FC236}">
                <a16:creationId xmlns:a16="http://schemas.microsoft.com/office/drawing/2014/main" id="{B1E083EF-3F7A-EE28-B167-FA568D13BB90}"/>
              </a:ext>
            </a:extLst>
          </p:cNvPr>
          <p:cNvPicPr>
            <a:picLocks noChangeAspect="1"/>
          </p:cNvPicPr>
          <p:nvPr/>
        </p:nvPicPr>
        <p:blipFill>
          <a:blip r:embed="rId3"/>
          <a:stretch>
            <a:fillRect/>
          </a:stretch>
        </p:blipFill>
        <p:spPr>
          <a:xfrm>
            <a:off x="1182887" y="2497179"/>
            <a:ext cx="10279601" cy="2672015"/>
          </a:xfrm>
          <a:prstGeom prst="rect">
            <a:avLst/>
          </a:prstGeom>
        </p:spPr>
      </p:pic>
    </p:spTree>
    <p:extLst>
      <p:ext uri="{BB962C8B-B14F-4D97-AF65-F5344CB8AC3E}">
        <p14:creationId xmlns:p14="http://schemas.microsoft.com/office/powerpoint/2010/main" val="264599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sz="4400" i="0" u="none" strike="noStrike" baseline="0" dirty="0">
                <a:solidFill>
                  <a:srgbClr val="000000"/>
                </a:solidFill>
                <a:latin typeface="Calibri" panose="020F0502020204030204" pitchFamily="34" charset="0"/>
              </a:rPr>
              <a:t>Models Evaluation</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27560" y="2289363"/>
            <a:ext cx="9064337" cy="2795232"/>
          </a:xfrm>
        </p:spPr>
        <p:txBody>
          <a:bodyPr rtlCol="0"/>
          <a:lstStyle/>
          <a:p>
            <a:pPr marL="285750" indent="-285750">
              <a:buFont typeface="Wingdings" panose="05000000000000000000" pitchFamily="2" charset="2"/>
              <a:buChar char="v"/>
            </a:pPr>
            <a:r>
              <a:rPr lang="en-GB" sz="1800" b="1" dirty="0">
                <a:solidFill>
                  <a:srgbClr val="002060"/>
                </a:solidFill>
                <a:latin typeface="Consolas" panose="020B0609020204030204" pitchFamily="49" charset="0"/>
              </a:rPr>
              <a:t>The b</a:t>
            </a:r>
            <a:r>
              <a:rPr lang="en-GB" sz="1800" b="1" dirty="0">
                <a:solidFill>
                  <a:srgbClr val="002060"/>
                </a:solidFill>
                <a:effectLst/>
                <a:latin typeface="Consolas" panose="020B0609020204030204" pitchFamily="49" charset="0"/>
              </a:rPr>
              <a:t>est </a:t>
            </a:r>
            <a:r>
              <a:rPr lang="en-GB" sz="1800" b="1" dirty="0">
                <a:solidFill>
                  <a:srgbClr val="002060"/>
                </a:solidFill>
                <a:latin typeface="Consolas" panose="020B0609020204030204" pitchFamily="49" charset="0"/>
              </a:rPr>
              <a:t>m</a:t>
            </a:r>
            <a:r>
              <a:rPr lang="en-GB" sz="1800" b="1" dirty="0">
                <a:solidFill>
                  <a:srgbClr val="002060"/>
                </a:solidFill>
                <a:effectLst/>
                <a:latin typeface="Consolas" panose="020B0609020204030204" pitchFamily="49" charset="0"/>
              </a:rPr>
              <a:t>odel is " </a:t>
            </a:r>
            <a:r>
              <a:rPr lang="en-GB" sz="1800" b="1" i="0" dirty="0">
                <a:solidFill>
                  <a:schemeClr val="tx2"/>
                </a:solidFill>
                <a:effectLst/>
                <a:latin typeface="Söhne"/>
              </a:rPr>
              <a:t>XGBoostclassifier</a:t>
            </a:r>
            <a:r>
              <a:rPr lang="en-GB" sz="1800" b="1" dirty="0">
                <a:solidFill>
                  <a:srgbClr val="002060"/>
                </a:solidFill>
                <a:effectLst/>
                <a:latin typeface="Consolas" panose="020B0609020204030204" pitchFamily="49" charset="0"/>
              </a:rPr>
              <a:t>"</a:t>
            </a:r>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i="0" dirty="0">
              <a:solidFill>
                <a:srgbClr val="002060"/>
              </a:solidFill>
              <a:effectLst/>
              <a:latin typeface="Söhne"/>
            </a:endParaRPr>
          </a:p>
          <a:p>
            <a:endParaRPr lang="en-GB" b="1" dirty="0">
              <a:solidFill>
                <a:srgbClr val="002060"/>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27</a:t>
            </a:fld>
            <a:endParaRPr lang="en-GB"/>
          </a:p>
        </p:txBody>
      </p:sp>
      <p:pic>
        <p:nvPicPr>
          <p:cNvPr id="2" name="Picture 1">
            <a:extLst>
              <a:ext uri="{FF2B5EF4-FFF2-40B4-BE49-F238E27FC236}">
                <a16:creationId xmlns:a16="http://schemas.microsoft.com/office/drawing/2014/main" id="{82094671-C8AB-E995-1F2B-F3C5F625B189}"/>
              </a:ext>
            </a:extLst>
          </p:cNvPr>
          <p:cNvPicPr>
            <a:picLocks noChangeAspect="1"/>
          </p:cNvPicPr>
          <p:nvPr/>
        </p:nvPicPr>
        <p:blipFill>
          <a:blip r:embed="rId3"/>
          <a:stretch>
            <a:fillRect/>
          </a:stretch>
        </p:blipFill>
        <p:spPr>
          <a:xfrm>
            <a:off x="4141932" y="2973814"/>
            <a:ext cx="4428490" cy="3482231"/>
          </a:xfrm>
          <a:prstGeom prst="rect">
            <a:avLst/>
          </a:prstGeom>
        </p:spPr>
      </p:pic>
    </p:spTree>
    <p:extLst>
      <p:ext uri="{BB962C8B-B14F-4D97-AF65-F5344CB8AC3E}">
        <p14:creationId xmlns:p14="http://schemas.microsoft.com/office/powerpoint/2010/main" val="1674989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28</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4162626" y="2967335"/>
            <a:ext cx="3866764" cy="923330"/>
          </a:xfrm>
          <a:prstGeom prst="rect">
            <a:avLst/>
          </a:prstGeom>
          <a:noFill/>
        </p:spPr>
        <p:txBody>
          <a:bodyPr wrap="none" lIns="91440" tIns="45720" rIns="91440" bIns="45720">
            <a:spAutoFit/>
          </a:bodyPr>
          <a:lstStyle/>
          <a:p>
            <a:pPr algn="ct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Visualization</a:t>
            </a:r>
          </a:p>
        </p:txBody>
      </p:sp>
    </p:spTree>
    <p:extLst>
      <p:ext uri="{BB962C8B-B14F-4D97-AF65-F5344CB8AC3E}">
        <p14:creationId xmlns:p14="http://schemas.microsoft.com/office/powerpoint/2010/main" val="262220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29</a:t>
            </a:fld>
            <a:endParaRPr lang="en-GB"/>
          </a:p>
        </p:txBody>
      </p:sp>
      <p:pic>
        <p:nvPicPr>
          <p:cNvPr id="4" name="Picture 3">
            <a:extLst>
              <a:ext uri="{FF2B5EF4-FFF2-40B4-BE49-F238E27FC236}">
                <a16:creationId xmlns:a16="http://schemas.microsoft.com/office/drawing/2014/main" id="{3719DE88-BB70-E99E-CE20-D8733C234A01}"/>
              </a:ext>
            </a:extLst>
          </p:cNvPr>
          <p:cNvPicPr>
            <a:picLocks noChangeAspect="1"/>
          </p:cNvPicPr>
          <p:nvPr/>
        </p:nvPicPr>
        <p:blipFill>
          <a:blip r:embed="rId3"/>
          <a:stretch>
            <a:fillRect/>
          </a:stretch>
        </p:blipFill>
        <p:spPr>
          <a:xfrm>
            <a:off x="6790594" y="1514476"/>
            <a:ext cx="5175211" cy="5184150"/>
          </a:xfrm>
          <a:prstGeom prst="rect">
            <a:avLst/>
          </a:prstGeom>
        </p:spPr>
      </p:pic>
      <p:sp>
        <p:nvSpPr>
          <p:cNvPr id="5" name="TextBox 4">
            <a:extLst>
              <a:ext uri="{FF2B5EF4-FFF2-40B4-BE49-F238E27FC236}">
                <a16:creationId xmlns:a16="http://schemas.microsoft.com/office/drawing/2014/main" id="{400B5F7A-98F9-A802-C9E5-15FCD8D5ED76}"/>
              </a:ext>
            </a:extLst>
          </p:cNvPr>
          <p:cNvSpPr txBox="1"/>
          <p:nvPr/>
        </p:nvSpPr>
        <p:spPr>
          <a:xfrm>
            <a:off x="971550" y="2366128"/>
            <a:ext cx="5928871" cy="646331"/>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plot represents the distribution of completion status for the training dataset.</a:t>
            </a:r>
            <a:endParaRPr lang="en-GB" b="1" dirty="0">
              <a:solidFill>
                <a:srgbClr val="002060"/>
              </a:solidFill>
            </a:endParaRPr>
          </a:p>
        </p:txBody>
      </p:sp>
    </p:spTree>
    <p:extLst>
      <p:ext uri="{BB962C8B-B14F-4D97-AF65-F5344CB8AC3E}">
        <p14:creationId xmlns:p14="http://schemas.microsoft.com/office/powerpoint/2010/main" val="138303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215074"/>
            <a:ext cx="7756028" cy="1273795"/>
          </a:xfrm>
        </p:spPr>
        <p:txBody>
          <a:bodyPr rtlCol="0">
            <a:normAutofit/>
          </a:bodyPr>
          <a:lstStyle/>
          <a:p>
            <a:pPr rtl="0"/>
            <a:r>
              <a:rPr lang="en-GB" dirty="0">
                <a:solidFill>
                  <a:srgbClr val="000000"/>
                </a:solidFill>
                <a:latin typeface="Calibri" panose="020F0502020204030204" pitchFamily="34" charset="0"/>
              </a:rPr>
              <a:t>P</a:t>
            </a:r>
            <a:r>
              <a:rPr lang="en-GB" sz="4400" i="0" u="none" strike="noStrike" baseline="0" dirty="0">
                <a:solidFill>
                  <a:srgbClr val="000000"/>
                </a:solidFill>
                <a:latin typeface="Calibri" panose="020F0502020204030204" pitchFamily="34" charset="0"/>
              </a:rPr>
              <a:t>re-processing </a:t>
            </a:r>
            <a:r>
              <a:rPr lang="en-GB" dirty="0">
                <a:solidFill>
                  <a:srgbClr val="000000"/>
                </a:solidFill>
                <a:latin typeface="Calibri" panose="020F0502020204030204" pitchFamily="34" charset="0"/>
              </a:rPr>
              <a:t>T</a:t>
            </a:r>
            <a:r>
              <a:rPr lang="en-GB" sz="4400" i="0" u="none" strike="noStrike" baseline="0" dirty="0">
                <a:solidFill>
                  <a:srgbClr val="000000"/>
                </a:solidFill>
                <a:latin typeface="Calibri" panose="020F0502020204030204" pitchFamily="34" charset="0"/>
              </a:rPr>
              <a:t>echniques</a:t>
            </a:r>
            <a:br>
              <a:rPr lang="en-GB" sz="4400" b="0" i="0" u="none" strike="noStrike" baseline="0" dirty="0">
                <a:solidFill>
                  <a:srgbClr val="000000"/>
                </a:solidFill>
                <a:latin typeface="Calibri" panose="020F0502020204030204" pitchFamily="34" charset="0"/>
              </a:rPr>
            </a:br>
            <a:endParaRPr lang="en-GB"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5872" y="2281049"/>
            <a:ext cx="10984577" cy="3353563"/>
          </a:xfrm>
        </p:spPr>
        <p:txBody>
          <a:bodyPr rtlCol="0"/>
          <a:lstStyle/>
          <a:p>
            <a:pPr algn="l"/>
            <a:r>
              <a:rPr lang="en-GB" sz="1800" b="1" i="0" u="none" strike="noStrike" baseline="0" dirty="0">
                <a:solidFill>
                  <a:srgbClr val="000000"/>
                </a:solidFill>
                <a:latin typeface="Calibri" panose="020F0502020204030204" pitchFamily="34" charset="0"/>
              </a:rPr>
              <a:t>1- Droppi</a:t>
            </a:r>
            <a:r>
              <a:rPr lang="en-GB" sz="1800" b="1" dirty="0">
                <a:solidFill>
                  <a:srgbClr val="000000"/>
                </a:solidFill>
                <a:latin typeface="Calibri" panose="020F0502020204030204" pitchFamily="34" charset="0"/>
              </a:rPr>
              <a:t>ng some columns </a:t>
            </a:r>
          </a:p>
          <a:p>
            <a:r>
              <a:rPr lang="en-GB" b="1" i="1" dirty="0">
                <a:solidFill>
                  <a:schemeClr val="tx2"/>
                </a:solidFill>
                <a:effectLst/>
                <a:latin typeface="Consolas" panose="020B0609020204030204" pitchFamily="49" charset="0"/>
              </a:rPr>
              <a:t># Drop multiple columns because they does not have any logical meaning.</a:t>
            </a:r>
            <a:endParaRPr lang="en-GB" b="1" dirty="0">
              <a:solidFill>
                <a:schemeClr val="tx2"/>
              </a:solidFill>
              <a:effectLst/>
              <a:latin typeface="Consolas" panose="020B0609020204030204" pitchFamily="49" charset="0"/>
            </a:endParaRPr>
          </a:p>
          <a:p>
            <a:r>
              <a:rPr lang="en-GB" sz="1400" b="1" dirty="0">
                <a:effectLst/>
                <a:latin typeface="Consolas" panose="020B0609020204030204" pitchFamily="49" charset="0"/>
              </a:rPr>
              <a:t>TrainDF.drop(['Unnamed: 0','id'], </a:t>
            </a:r>
            <a:r>
              <a:rPr lang="en-GB" sz="1400" b="1" i="1" dirty="0">
                <a:effectLst/>
                <a:latin typeface="Consolas" panose="020B0609020204030204" pitchFamily="49" charset="0"/>
              </a:rPr>
              <a:t>axis</a:t>
            </a:r>
            <a:r>
              <a:rPr lang="en-GB" sz="1400" b="1" dirty="0">
                <a:effectLst/>
                <a:latin typeface="Consolas" panose="020B0609020204030204" pitchFamily="49" charset="0"/>
              </a:rPr>
              <a:t>=1, </a:t>
            </a:r>
            <a:r>
              <a:rPr lang="en-GB" sz="1400" b="1" i="1" dirty="0">
                <a:effectLst/>
                <a:latin typeface="Consolas" panose="020B0609020204030204" pitchFamily="49" charset="0"/>
              </a:rPr>
              <a:t>inplace</a:t>
            </a:r>
            <a:r>
              <a:rPr lang="en-GB" sz="1400" b="1" dirty="0">
                <a:effectLst/>
                <a:latin typeface="Consolas" panose="020B0609020204030204" pitchFamily="49" charset="0"/>
              </a:rPr>
              <a:t>=True)</a:t>
            </a:r>
          </a:p>
          <a:p>
            <a:br>
              <a:rPr lang="en-GB" sz="1200" b="1" dirty="0">
                <a:solidFill>
                  <a:srgbClr val="D4D4D4"/>
                </a:solidFill>
                <a:effectLst/>
                <a:latin typeface="Consolas" panose="020B0609020204030204" pitchFamily="49" charset="0"/>
              </a:rPr>
            </a:br>
            <a:r>
              <a:rPr lang="en-GB" b="1" i="1" dirty="0">
                <a:solidFill>
                  <a:schemeClr val="tx2"/>
                </a:solidFill>
                <a:effectLst/>
                <a:latin typeface="Consolas" panose="020B0609020204030204" pitchFamily="49" charset="0"/>
              </a:rPr>
              <a:t># Drop Columns because it has 100% nulls</a:t>
            </a:r>
            <a:endParaRPr lang="en-GB" b="1" dirty="0">
              <a:solidFill>
                <a:schemeClr val="tx2"/>
              </a:solidFill>
              <a:effectLst/>
              <a:latin typeface="Consolas" panose="020B0609020204030204" pitchFamily="49" charset="0"/>
            </a:endParaRPr>
          </a:p>
          <a:p>
            <a:r>
              <a:rPr lang="en-GB" sz="1400" b="1" dirty="0">
                <a:effectLst/>
                <a:latin typeface="Consolas" panose="020B0609020204030204" pitchFamily="49" charset="0"/>
              </a:rPr>
              <a:t>TrainDF.drop(['INPUT_VALUE_ID_FOR_judgement_lien_time'], </a:t>
            </a:r>
            <a:r>
              <a:rPr lang="en-GB" sz="1400" b="1" i="1" dirty="0">
                <a:effectLst/>
                <a:latin typeface="Consolas" panose="020B0609020204030204" pitchFamily="49" charset="0"/>
              </a:rPr>
              <a:t>axis</a:t>
            </a:r>
            <a:r>
              <a:rPr lang="en-GB" sz="1400" b="1" dirty="0">
                <a:effectLst/>
                <a:latin typeface="Consolas" panose="020B0609020204030204" pitchFamily="49" charset="0"/>
              </a:rPr>
              <a:t>=1, </a:t>
            </a:r>
            <a:r>
              <a:rPr lang="en-GB" sz="1400" b="1" i="1" dirty="0">
                <a:effectLst/>
                <a:latin typeface="Consolas" panose="020B0609020204030204" pitchFamily="49" charset="0"/>
              </a:rPr>
              <a:t>inplace</a:t>
            </a:r>
            <a:r>
              <a:rPr lang="en-GB" sz="1400" b="1" dirty="0">
                <a:effectLst/>
                <a:latin typeface="Consolas" panose="020B0609020204030204" pitchFamily="49" charset="0"/>
              </a:rPr>
              <a:t>=True)</a:t>
            </a:r>
          </a:p>
          <a:p>
            <a:r>
              <a:rPr lang="en-GB" sz="1400" b="1" dirty="0">
                <a:effectLst/>
                <a:latin typeface="Consolas" panose="020B0609020204030204" pitchFamily="49" charset="0"/>
              </a:rPr>
              <a:t>TrainDF.drop(['RATE_ID_FOR_avg_net_deposits'], </a:t>
            </a:r>
            <a:r>
              <a:rPr lang="en-GB" sz="1400" b="1" i="1" dirty="0">
                <a:effectLst/>
                <a:latin typeface="Consolas" panose="020B0609020204030204" pitchFamily="49" charset="0"/>
              </a:rPr>
              <a:t>axis</a:t>
            </a:r>
            <a:r>
              <a:rPr lang="en-GB" sz="1400" b="1" dirty="0">
                <a:effectLst/>
                <a:latin typeface="Consolas" panose="020B0609020204030204" pitchFamily="49" charset="0"/>
              </a:rPr>
              <a:t>=1, </a:t>
            </a:r>
            <a:r>
              <a:rPr lang="en-GB" sz="1400" b="1" i="1" dirty="0">
                <a:effectLst/>
                <a:latin typeface="Consolas" panose="020B0609020204030204" pitchFamily="49" charset="0"/>
              </a:rPr>
              <a:t>inplace</a:t>
            </a:r>
            <a:r>
              <a:rPr lang="en-GB" sz="1400" b="1" dirty="0">
                <a:effectLst/>
                <a:latin typeface="Consolas" panose="020B0609020204030204" pitchFamily="49" charset="0"/>
              </a:rPr>
              <a:t>=True)</a:t>
            </a:r>
          </a:p>
          <a:p>
            <a:r>
              <a:rPr lang="en-GB" sz="1400" b="1" dirty="0">
                <a:effectLst/>
                <a:latin typeface="Consolas" panose="020B0609020204030204" pitchFamily="49" charset="0"/>
              </a:rPr>
              <a:t>TrainDF.drop(['RATE_ID_FOR_judgement_lien_time'], </a:t>
            </a:r>
            <a:r>
              <a:rPr lang="en-GB" sz="1400" b="1" i="1" dirty="0">
                <a:effectLst/>
                <a:latin typeface="Consolas" panose="020B0609020204030204" pitchFamily="49" charset="0"/>
              </a:rPr>
              <a:t>axis</a:t>
            </a:r>
            <a:r>
              <a:rPr lang="en-GB" sz="1400" b="1" dirty="0">
                <a:effectLst/>
                <a:latin typeface="Consolas" panose="020B0609020204030204" pitchFamily="49" charset="0"/>
              </a:rPr>
              <a:t>=1, </a:t>
            </a:r>
            <a:r>
              <a:rPr lang="en-GB" sz="1400" b="1" i="1" dirty="0">
                <a:effectLst/>
                <a:latin typeface="Consolas" panose="020B0609020204030204" pitchFamily="49" charset="0"/>
              </a:rPr>
              <a:t>inplace</a:t>
            </a:r>
            <a:r>
              <a:rPr lang="en-GB" sz="1400" b="1" dirty="0">
                <a:effectLst/>
                <a:latin typeface="Consolas" panose="020B0609020204030204" pitchFamily="49" charset="0"/>
              </a:rPr>
              <a:t>=True)</a:t>
            </a:r>
          </a:p>
          <a:p>
            <a:r>
              <a:rPr lang="en-GB" sz="1400" b="1" dirty="0">
                <a:effectLst/>
                <a:latin typeface="Consolas" panose="020B0609020204030204" pitchFamily="49" charset="0"/>
              </a:rPr>
              <a:t>TrainDF.drop(['RATE_ID_FOR_industry_type'], </a:t>
            </a:r>
            <a:r>
              <a:rPr lang="en-GB" sz="1400" b="1" i="1" dirty="0">
                <a:effectLst/>
                <a:latin typeface="Consolas" panose="020B0609020204030204" pitchFamily="49" charset="0"/>
              </a:rPr>
              <a:t>axis</a:t>
            </a:r>
            <a:r>
              <a:rPr lang="en-GB" sz="1400" b="1" dirty="0">
                <a:effectLst/>
                <a:latin typeface="Consolas" panose="020B0609020204030204" pitchFamily="49" charset="0"/>
              </a:rPr>
              <a:t>=1, </a:t>
            </a:r>
            <a:r>
              <a:rPr lang="en-GB" sz="1400" b="1" i="1" dirty="0">
                <a:effectLst/>
                <a:latin typeface="Consolas" panose="020B0609020204030204" pitchFamily="49" charset="0"/>
              </a:rPr>
              <a:t>inplace</a:t>
            </a:r>
            <a:r>
              <a:rPr lang="en-GB" sz="1400" b="1" dirty="0">
                <a:effectLst/>
                <a:latin typeface="Consolas" panose="020B0609020204030204" pitchFamily="49" charset="0"/>
              </a:rPr>
              <a:t>=True)</a:t>
            </a:r>
          </a:p>
          <a:p>
            <a:pPr algn="l"/>
            <a:endParaRPr lang="en-GB" sz="1200" b="1" dirty="0">
              <a:solidFill>
                <a:srgbClr val="000000"/>
              </a:solidFill>
              <a:latin typeface="Calibri" panose="020F0502020204030204" pitchFamily="34" charset="0"/>
            </a:endParaRPr>
          </a:p>
          <a:p>
            <a:endParaRPr lang="en-GB" sz="1200" dirty="0">
              <a:solidFill>
                <a:srgbClr val="000000"/>
              </a:solidFill>
              <a:latin typeface="Calibri" panose="020F0502020204030204" pitchFamily="34" charset="0"/>
            </a:endParaRPr>
          </a:p>
          <a:p>
            <a:endParaRPr lang="en-GB" sz="1200" dirty="0">
              <a:solidFill>
                <a:srgbClr val="000000"/>
              </a:solidFill>
              <a:latin typeface="Calibri" panose="020F0502020204030204" pitchFamily="34" charset="0"/>
            </a:endParaRPr>
          </a:p>
          <a:p>
            <a:r>
              <a:rPr lang="en-GB" sz="1200" b="1" dirty="0">
                <a:solidFill>
                  <a:srgbClr val="D4D4D4"/>
                </a:solidFill>
                <a:effectLst/>
                <a:latin typeface="Consolas" panose="020B0609020204030204" pitchFamily="49" charset="0"/>
              </a:rPr>
              <a:t> </a:t>
            </a:r>
          </a:p>
          <a:p>
            <a:pPr algn="l"/>
            <a:endParaRPr lang="en-GB" sz="1200" b="0" i="0" u="none" strike="noStrike" baseline="0" dirty="0">
              <a:solidFill>
                <a:srgbClr val="000000"/>
              </a:solidFill>
              <a:latin typeface="Calibri" panose="020F0502020204030204" pitchFamily="34" charset="0"/>
            </a:endParaRP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a:t>
            </a:fld>
            <a:endParaRPr lang="en-GB" dirty="0"/>
          </a:p>
        </p:txBody>
      </p:sp>
    </p:spTree>
    <p:extLst>
      <p:ext uri="{BB962C8B-B14F-4D97-AF65-F5344CB8AC3E}">
        <p14:creationId xmlns:p14="http://schemas.microsoft.com/office/powerpoint/2010/main" val="3182160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30</a:t>
            </a:fld>
            <a:endParaRPr lang="en-GB"/>
          </a:p>
        </p:txBody>
      </p:sp>
      <p:pic>
        <p:nvPicPr>
          <p:cNvPr id="6" name="Picture 5">
            <a:extLst>
              <a:ext uri="{FF2B5EF4-FFF2-40B4-BE49-F238E27FC236}">
                <a16:creationId xmlns:a16="http://schemas.microsoft.com/office/drawing/2014/main" id="{C1901601-C036-EBA0-53DC-ADB1D43B9666}"/>
              </a:ext>
            </a:extLst>
          </p:cNvPr>
          <p:cNvPicPr>
            <a:picLocks noChangeAspect="1"/>
          </p:cNvPicPr>
          <p:nvPr/>
        </p:nvPicPr>
        <p:blipFill>
          <a:blip r:embed="rId3"/>
          <a:stretch>
            <a:fillRect/>
          </a:stretch>
        </p:blipFill>
        <p:spPr>
          <a:xfrm>
            <a:off x="1800860" y="2772158"/>
            <a:ext cx="9930130" cy="3969638"/>
          </a:xfrm>
          <a:prstGeom prst="rect">
            <a:avLst/>
          </a:prstGeom>
        </p:spPr>
      </p:pic>
      <p:sp>
        <p:nvSpPr>
          <p:cNvPr id="8" name="TextBox 7">
            <a:extLst>
              <a:ext uri="{FF2B5EF4-FFF2-40B4-BE49-F238E27FC236}">
                <a16:creationId xmlns:a16="http://schemas.microsoft.com/office/drawing/2014/main" id="{0C0C028B-FF9F-34A7-CF06-BD37906E65D0}"/>
              </a:ext>
            </a:extLst>
          </p:cNvPr>
          <p:cNvSpPr txBox="1"/>
          <p:nvPr/>
        </p:nvSpPr>
        <p:spPr>
          <a:xfrm>
            <a:off x="923925" y="2076450"/>
            <a:ext cx="9277350" cy="646331"/>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pie charts for the eight columns visualize the distribution of unique values, providing an overview of their relative proportions within the training dataset</a:t>
            </a:r>
            <a:endParaRPr lang="en-GB" b="1" dirty="0">
              <a:solidFill>
                <a:srgbClr val="002060"/>
              </a:solidFill>
            </a:endParaRPr>
          </a:p>
        </p:txBody>
      </p:sp>
    </p:spTree>
    <p:extLst>
      <p:ext uri="{BB962C8B-B14F-4D97-AF65-F5344CB8AC3E}">
        <p14:creationId xmlns:p14="http://schemas.microsoft.com/office/powerpoint/2010/main" val="303181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31</a:t>
            </a:fld>
            <a:endParaRPr lang="en-GB"/>
          </a:p>
        </p:txBody>
      </p:sp>
      <p:sp>
        <p:nvSpPr>
          <p:cNvPr id="8" name="TextBox 7">
            <a:extLst>
              <a:ext uri="{FF2B5EF4-FFF2-40B4-BE49-F238E27FC236}">
                <a16:creationId xmlns:a16="http://schemas.microsoft.com/office/drawing/2014/main" id="{0C0C028B-FF9F-34A7-CF06-BD37906E65D0}"/>
              </a:ext>
            </a:extLst>
          </p:cNvPr>
          <p:cNvSpPr txBox="1"/>
          <p:nvPr/>
        </p:nvSpPr>
        <p:spPr>
          <a:xfrm>
            <a:off x="1362075" y="2152650"/>
            <a:ext cx="10039350" cy="646331"/>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bar charts for the two columns depict the frequency of each unique value, offering a visual representation of their occurrence in the dataset.</a:t>
            </a:r>
            <a:endParaRPr lang="en-GB" b="1" dirty="0">
              <a:solidFill>
                <a:srgbClr val="002060"/>
              </a:solidFill>
            </a:endParaRPr>
          </a:p>
        </p:txBody>
      </p:sp>
      <p:pic>
        <p:nvPicPr>
          <p:cNvPr id="4" name="Picture 3">
            <a:extLst>
              <a:ext uri="{FF2B5EF4-FFF2-40B4-BE49-F238E27FC236}">
                <a16:creationId xmlns:a16="http://schemas.microsoft.com/office/drawing/2014/main" id="{37C14FE6-883A-8062-63B2-6AD4984FE098}"/>
              </a:ext>
            </a:extLst>
          </p:cNvPr>
          <p:cNvPicPr>
            <a:picLocks noChangeAspect="1"/>
          </p:cNvPicPr>
          <p:nvPr/>
        </p:nvPicPr>
        <p:blipFill>
          <a:blip r:embed="rId3"/>
          <a:stretch>
            <a:fillRect/>
          </a:stretch>
        </p:blipFill>
        <p:spPr>
          <a:xfrm>
            <a:off x="1904999" y="2786145"/>
            <a:ext cx="9820275" cy="3898501"/>
          </a:xfrm>
          <a:prstGeom prst="rect">
            <a:avLst/>
          </a:prstGeom>
        </p:spPr>
      </p:pic>
    </p:spTree>
    <p:extLst>
      <p:ext uri="{BB962C8B-B14F-4D97-AF65-F5344CB8AC3E}">
        <p14:creationId xmlns:p14="http://schemas.microsoft.com/office/powerpoint/2010/main" val="156528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32</a:t>
            </a:fld>
            <a:endParaRPr lang="en-GB"/>
          </a:p>
        </p:txBody>
      </p:sp>
      <p:sp>
        <p:nvSpPr>
          <p:cNvPr id="8" name="TextBox 7">
            <a:extLst>
              <a:ext uri="{FF2B5EF4-FFF2-40B4-BE49-F238E27FC236}">
                <a16:creationId xmlns:a16="http://schemas.microsoft.com/office/drawing/2014/main" id="{0C0C028B-FF9F-34A7-CF06-BD37906E65D0}"/>
              </a:ext>
            </a:extLst>
          </p:cNvPr>
          <p:cNvSpPr txBox="1"/>
          <p:nvPr/>
        </p:nvSpPr>
        <p:spPr>
          <a:xfrm>
            <a:off x="903835" y="2215334"/>
            <a:ext cx="4915750" cy="1200329"/>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plot visualizes a heatmap representing the high correlation between selected columns in the training dataset, using a coolwarm color scheme.</a:t>
            </a:r>
            <a:endParaRPr lang="en-GB" b="1" dirty="0">
              <a:solidFill>
                <a:srgbClr val="002060"/>
              </a:solidFill>
            </a:endParaRPr>
          </a:p>
        </p:txBody>
      </p:sp>
      <p:pic>
        <p:nvPicPr>
          <p:cNvPr id="5" name="Picture 4">
            <a:extLst>
              <a:ext uri="{FF2B5EF4-FFF2-40B4-BE49-F238E27FC236}">
                <a16:creationId xmlns:a16="http://schemas.microsoft.com/office/drawing/2014/main" id="{141887A2-564E-AAC7-34D0-8C3C8EDC3174}"/>
              </a:ext>
            </a:extLst>
          </p:cNvPr>
          <p:cNvPicPr>
            <a:picLocks noChangeAspect="1"/>
          </p:cNvPicPr>
          <p:nvPr/>
        </p:nvPicPr>
        <p:blipFill>
          <a:blip r:embed="rId3"/>
          <a:stretch>
            <a:fillRect/>
          </a:stretch>
        </p:blipFill>
        <p:spPr>
          <a:xfrm>
            <a:off x="5819585" y="1066800"/>
            <a:ext cx="6161000" cy="5513071"/>
          </a:xfrm>
          <a:prstGeom prst="rect">
            <a:avLst/>
          </a:prstGeom>
        </p:spPr>
      </p:pic>
    </p:spTree>
    <p:extLst>
      <p:ext uri="{BB962C8B-B14F-4D97-AF65-F5344CB8AC3E}">
        <p14:creationId xmlns:p14="http://schemas.microsoft.com/office/powerpoint/2010/main" val="64166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33</a:t>
            </a:fld>
            <a:endParaRPr lang="en-GB"/>
          </a:p>
        </p:txBody>
      </p:sp>
      <p:sp>
        <p:nvSpPr>
          <p:cNvPr id="8" name="TextBox 7">
            <a:extLst>
              <a:ext uri="{FF2B5EF4-FFF2-40B4-BE49-F238E27FC236}">
                <a16:creationId xmlns:a16="http://schemas.microsoft.com/office/drawing/2014/main" id="{0C0C028B-FF9F-34A7-CF06-BD37906E65D0}"/>
              </a:ext>
            </a:extLst>
          </p:cNvPr>
          <p:cNvSpPr txBox="1"/>
          <p:nvPr/>
        </p:nvSpPr>
        <p:spPr>
          <a:xfrm>
            <a:off x="856210" y="2143124"/>
            <a:ext cx="4858790" cy="1477328"/>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plot shows two histograms, one for the '</a:t>
            </a:r>
            <a:r>
              <a:rPr lang="en-GB" b="1" i="0" dirty="0" err="1">
                <a:solidFill>
                  <a:srgbClr val="002060"/>
                </a:solidFill>
                <a:effectLst/>
                <a:latin typeface="Söhne"/>
              </a:rPr>
              <a:t>RATE_ID_FOR_average_ledger</a:t>
            </a:r>
            <a:r>
              <a:rPr lang="en-GB" b="1" i="0" dirty="0">
                <a:solidFill>
                  <a:srgbClr val="002060"/>
                </a:solidFill>
                <a:effectLst/>
                <a:latin typeface="Söhne"/>
              </a:rPr>
              <a:t>' column and another for the '</a:t>
            </a:r>
            <a:r>
              <a:rPr lang="en-GB" b="1" i="0" dirty="0" err="1">
                <a:solidFill>
                  <a:srgbClr val="002060"/>
                </a:solidFill>
                <a:effectLst/>
                <a:latin typeface="Söhne"/>
              </a:rPr>
              <a:t>RATE_ID_FOR_fc_margin</a:t>
            </a:r>
            <a:r>
              <a:rPr lang="en-GB" b="1" i="0" dirty="0">
                <a:solidFill>
                  <a:srgbClr val="002060"/>
                </a:solidFill>
                <a:effectLst/>
                <a:latin typeface="Söhne"/>
              </a:rPr>
              <a:t>' column. It helps visually compare the distributions of values in these two columns.</a:t>
            </a:r>
            <a:endParaRPr lang="en-GB" b="1" dirty="0">
              <a:solidFill>
                <a:srgbClr val="002060"/>
              </a:solidFill>
            </a:endParaRPr>
          </a:p>
        </p:txBody>
      </p:sp>
      <p:pic>
        <p:nvPicPr>
          <p:cNvPr id="4" name="Picture 3">
            <a:extLst>
              <a:ext uri="{FF2B5EF4-FFF2-40B4-BE49-F238E27FC236}">
                <a16:creationId xmlns:a16="http://schemas.microsoft.com/office/drawing/2014/main" id="{CB1C8F89-9858-E058-DD42-83E19B23E20D}"/>
              </a:ext>
            </a:extLst>
          </p:cNvPr>
          <p:cNvPicPr>
            <a:picLocks noChangeAspect="1"/>
          </p:cNvPicPr>
          <p:nvPr/>
        </p:nvPicPr>
        <p:blipFill>
          <a:blip r:embed="rId3"/>
          <a:stretch>
            <a:fillRect/>
          </a:stretch>
        </p:blipFill>
        <p:spPr>
          <a:xfrm>
            <a:off x="5567626" y="1666875"/>
            <a:ext cx="6505312" cy="4751071"/>
          </a:xfrm>
          <a:prstGeom prst="rect">
            <a:avLst/>
          </a:prstGeom>
        </p:spPr>
      </p:pic>
    </p:spTree>
    <p:extLst>
      <p:ext uri="{BB962C8B-B14F-4D97-AF65-F5344CB8AC3E}">
        <p14:creationId xmlns:p14="http://schemas.microsoft.com/office/powerpoint/2010/main" val="390799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34</a:t>
            </a:fld>
            <a:endParaRPr lang="en-GB"/>
          </a:p>
        </p:txBody>
      </p:sp>
      <p:sp>
        <p:nvSpPr>
          <p:cNvPr id="8" name="TextBox 7">
            <a:extLst>
              <a:ext uri="{FF2B5EF4-FFF2-40B4-BE49-F238E27FC236}">
                <a16:creationId xmlns:a16="http://schemas.microsoft.com/office/drawing/2014/main" id="{0C0C028B-FF9F-34A7-CF06-BD37906E65D0}"/>
              </a:ext>
            </a:extLst>
          </p:cNvPr>
          <p:cNvSpPr txBox="1"/>
          <p:nvPr/>
        </p:nvSpPr>
        <p:spPr>
          <a:xfrm>
            <a:off x="933450" y="2143124"/>
            <a:ext cx="4371975" cy="1754326"/>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plot compares the average CAP amounts for different owners across completion status categories, providing insights into the relationship between completion status and CAP amounts for each owner.</a:t>
            </a:r>
            <a:endParaRPr lang="en-GB" b="1" dirty="0">
              <a:solidFill>
                <a:srgbClr val="002060"/>
              </a:solidFill>
            </a:endParaRPr>
          </a:p>
        </p:txBody>
      </p:sp>
      <p:pic>
        <p:nvPicPr>
          <p:cNvPr id="4" name="Picture 3">
            <a:extLst>
              <a:ext uri="{FF2B5EF4-FFF2-40B4-BE49-F238E27FC236}">
                <a16:creationId xmlns:a16="http://schemas.microsoft.com/office/drawing/2014/main" id="{A96CF9AD-0713-6E5F-DFEA-9ADDF039C9B7}"/>
              </a:ext>
            </a:extLst>
          </p:cNvPr>
          <p:cNvPicPr>
            <a:picLocks noChangeAspect="1"/>
          </p:cNvPicPr>
          <p:nvPr/>
        </p:nvPicPr>
        <p:blipFill>
          <a:blip r:embed="rId3"/>
          <a:stretch>
            <a:fillRect/>
          </a:stretch>
        </p:blipFill>
        <p:spPr>
          <a:xfrm>
            <a:off x="5495925" y="810967"/>
            <a:ext cx="6248400" cy="5960645"/>
          </a:xfrm>
          <a:prstGeom prst="rect">
            <a:avLst/>
          </a:prstGeom>
        </p:spPr>
      </p:pic>
    </p:spTree>
    <p:extLst>
      <p:ext uri="{BB962C8B-B14F-4D97-AF65-F5344CB8AC3E}">
        <p14:creationId xmlns:p14="http://schemas.microsoft.com/office/powerpoint/2010/main" val="3932127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03835" y="1256637"/>
            <a:ext cx="7756028" cy="1273795"/>
          </a:xfrm>
        </p:spPr>
        <p:txBody>
          <a:bodyPr rtlCol="0">
            <a:normAutofit/>
          </a:bodyPr>
          <a:lstStyle/>
          <a:p>
            <a:pPr rtl="0"/>
            <a:r>
              <a:rPr lang="en-GB" dirty="0">
                <a:solidFill>
                  <a:srgbClr val="000000"/>
                </a:solidFill>
                <a:latin typeface="Calibri" panose="020F0502020204030204" pitchFamily="34" charset="0"/>
              </a:rPr>
              <a:t>Visualization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35</a:t>
            </a:fld>
            <a:endParaRPr lang="en-GB"/>
          </a:p>
        </p:txBody>
      </p:sp>
      <p:sp>
        <p:nvSpPr>
          <p:cNvPr id="8" name="TextBox 7">
            <a:extLst>
              <a:ext uri="{FF2B5EF4-FFF2-40B4-BE49-F238E27FC236}">
                <a16:creationId xmlns:a16="http://schemas.microsoft.com/office/drawing/2014/main" id="{0C0C028B-FF9F-34A7-CF06-BD37906E65D0}"/>
              </a:ext>
            </a:extLst>
          </p:cNvPr>
          <p:cNvSpPr txBox="1"/>
          <p:nvPr/>
        </p:nvSpPr>
        <p:spPr>
          <a:xfrm>
            <a:off x="884785" y="2152650"/>
            <a:ext cx="3886558" cy="2031325"/>
          </a:xfrm>
          <a:prstGeom prst="rect">
            <a:avLst/>
          </a:prstGeom>
          <a:noFill/>
        </p:spPr>
        <p:txBody>
          <a:bodyPr wrap="square" rtlCol="0">
            <a:spAutoFit/>
          </a:bodyPr>
          <a:lstStyle/>
          <a:p>
            <a:pPr marL="285750" indent="-285750">
              <a:buFont typeface="Wingdings" panose="05000000000000000000" pitchFamily="2" charset="2"/>
              <a:buChar char="v"/>
            </a:pPr>
            <a:r>
              <a:rPr lang="en-GB" b="1" i="0" dirty="0">
                <a:solidFill>
                  <a:srgbClr val="002060"/>
                </a:solidFill>
                <a:effectLst/>
                <a:latin typeface="Söhne"/>
              </a:rPr>
              <a:t>The plot shows two charts side by side. Each chart compares the average values of different RATE IDs (categories) across different completion status groups. It helps understand how completion status relates to these RATE IDs.</a:t>
            </a:r>
            <a:endParaRPr lang="en-GB" b="1" dirty="0">
              <a:solidFill>
                <a:srgbClr val="002060"/>
              </a:solidFill>
            </a:endParaRPr>
          </a:p>
        </p:txBody>
      </p:sp>
      <p:pic>
        <p:nvPicPr>
          <p:cNvPr id="5" name="Picture 4">
            <a:extLst>
              <a:ext uri="{FF2B5EF4-FFF2-40B4-BE49-F238E27FC236}">
                <a16:creationId xmlns:a16="http://schemas.microsoft.com/office/drawing/2014/main" id="{CE990914-F15C-6EEF-54F5-18B5E84836A4}"/>
              </a:ext>
            </a:extLst>
          </p:cNvPr>
          <p:cNvPicPr>
            <a:picLocks noChangeAspect="1"/>
          </p:cNvPicPr>
          <p:nvPr/>
        </p:nvPicPr>
        <p:blipFill>
          <a:blip r:embed="rId3"/>
          <a:stretch>
            <a:fillRect/>
          </a:stretch>
        </p:blipFill>
        <p:spPr>
          <a:xfrm>
            <a:off x="4790393" y="1447800"/>
            <a:ext cx="7300885" cy="5008245"/>
          </a:xfrm>
          <a:prstGeom prst="rect">
            <a:avLst/>
          </a:prstGeom>
        </p:spPr>
      </p:pic>
    </p:spTree>
    <p:extLst>
      <p:ext uri="{BB962C8B-B14F-4D97-AF65-F5344CB8AC3E}">
        <p14:creationId xmlns:p14="http://schemas.microsoft.com/office/powerpoint/2010/main" val="2024818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36</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4479250" y="2967335"/>
            <a:ext cx="3233514" cy="923330"/>
          </a:xfrm>
          <a:prstGeom prst="rect">
            <a:avLst/>
          </a:prstGeom>
          <a:noFill/>
        </p:spPr>
        <p:txBody>
          <a:bodyPr wrap="none" lIns="91440" tIns="45720" rIns="91440" bIns="45720">
            <a:spAutoFit/>
          </a:bodyPr>
          <a:lstStyle/>
          <a:p>
            <a:pPr algn="ctr"/>
            <a:r>
              <a:rPr lang="en-US" sz="5400"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Test Script</a:t>
            </a:r>
            <a:endPar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endParaRPr>
          </a:p>
        </p:txBody>
      </p:sp>
    </p:spTree>
    <p:extLst>
      <p:ext uri="{BB962C8B-B14F-4D97-AF65-F5344CB8AC3E}">
        <p14:creationId xmlns:p14="http://schemas.microsoft.com/office/powerpoint/2010/main" val="89003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dirty="0">
                <a:solidFill>
                  <a:srgbClr val="000000"/>
                </a:solidFill>
                <a:latin typeface="Calibri" panose="020F0502020204030204" pitchFamily="34" charset="0"/>
              </a:rPr>
              <a:t>Test Script</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37</a:t>
            </a:fld>
            <a:endParaRPr lang="en-GB"/>
          </a:p>
        </p:txBody>
      </p:sp>
      <p:sp>
        <p:nvSpPr>
          <p:cNvPr id="8" name="TextBox 7">
            <a:extLst>
              <a:ext uri="{FF2B5EF4-FFF2-40B4-BE49-F238E27FC236}">
                <a16:creationId xmlns:a16="http://schemas.microsoft.com/office/drawing/2014/main" id="{855E88C3-DAA5-1459-1D15-CA6AA41CA60F}"/>
              </a:ext>
            </a:extLst>
          </p:cNvPr>
          <p:cNvSpPr txBox="1"/>
          <p:nvPr/>
        </p:nvSpPr>
        <p:spPr>
          <a:xfrm>
            <a:off x="894310" y="2089476"/>
            <a:ext cx="9578340" cy="6186309"/>
          </a:xfrm>
          <a:prstGeom prst="rect">
            <a:avLst/>
          </a:prstGeom>
          <a:noFill/>
        </p:spPr>
        <p:txBody>
          <a:bodyPr wrap="square">
            <a:spAutoFit/>
          </a:bodyPr>
          <a:lstStyle/>
          <a:p>
            <a:endParaRPr lang="en-GB" b="1" dirty="0">
              <a:solidFill>
                <a:schemeClr val="tx2"/>
              </a:solidFill>
              <a:latin typeface="Abadi" panose="020B0604020104020204" pitchFamily="34" charset="0"/>
            </a:endParaRPr>
          </a:p>
          <a:p>
            <a:r>
              <a:rPr lang="en-GB" b="1" dirty="0">
                <a:solidFill>
                  <a:schemeClr val="tx2"/>
                </a:solidFill>
                <a:latin typeface="Abadi" panose="020B0604020104020204" pitchFamily="34" charset="0"/>
              </a:rPr>
              <a:t>1- Filling nulls :</a:t>
            </a:r>
          </a:p>
          <a:p>
            <a:endParaRPr lang="en-GB" b="1" dirty="0">
              <a:solidFill>
                <a:srgbClr val="002060"/>
              </a:solidFill>
              <a:latin typeface="Abadi" panose="020B0604020104020204" pitchFamily="34" charset="0"/>
            </a:endParaRPr>
          </a:p>
          <a:p>
            <a:r>
              <a:rPr lang="en-GB" b="1" i="0" dirty="0">
                <a:solidFill>
                  <a:srgbClr val="002060"/>
                </a:solidFill>
                <a:effectLst/>
                <a:latin typeface="Söhne"/>
              </a:rPr>
              <a:t>We used an if statement to check each column's data type. If the data type was identified as an object, we replaced the null values with a common value. For columns that were not objects, we replaced the null values with the mean of the corresponding column in the training dataset.</a:t>
            </a:r>
            <a:endParaRPr lang="en-GB" b="1" i="1" dirty="0">
              <a:solidFill>
                <a:srgbClr val="002060"/>
              </a:solidFill>
              <a:effectLst/>
              <a:latin typeface="Abadi" panose="020B0604020104020204" pitchFamily="34" charset="0"/>
            </a:endParaRPr>
          </a:p>
          <a:p>
            <a:endParaRPr lang="en-GB" b="1" i="1" dirty="0">
              <a:solidFill>
                <a:srgbClr val="002060"/>
              </a:solidFill>
              <a:effectLst/>
              <a:latin typeface="Abadi" panose="020B0604020104020204" pitchFamily="34" charset="0"/>
            </a:endParaRPr>
          </a:p>
          <a:p>
            <a:r>
              <a:rPr lang="en-GB" b="1" i="1" dirty="0">
                <a:solidFill>
                  <a:schemeClr val="tx2"/>
                </a:solidFill>
                <a:latin typeface="Abadi" panose="020B0604020104020204" pitchFamily="34" charset="0"/>
              </a:rPr>
              <a:t>2- Encoding :</a:t>
            </a:r>
          </a:p>
          <a:p>
            <a:br>
              <a:rPr lang="en-GB" dirty="0"/>
            </a:br>
            <a:r>
              <a:rPr lang="en-GB" b="1" i="0" dirty="0">
                <a:solidFill>
                  <a:srgbClr val="002060"/>
                </a:solidFill>
                <a:effectLst/>
                <a:latin typeface="Söhne"/>
              </a:rPr>
              <a:t>The code checks if each column is categorical and, if so, applies encoding to convert the categorical values into numerical representations.</a:t>
            </a:r>
            <a:endParaRPr lang="en-GB" b="1"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p:txBody>
      </p:sp>
    </p:spTree>
    <p:extLst>
      <p:ext uri="{BB962C8B-B14F-4D97-AF65-F5344CB8AC3E}">
        <p14:creationId xmlns:p14="http://schemas.microsoft.com/office/powerpoint/2010/main" val="1989374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38</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4398269" y="2967335"/>
            <a:ext cx="3395480" cy="923330"/>
          </a:xfrm>
          <a:prstGeom prst="rect">
            <a:avLst/>
          </a:prstGeom>
          <a:noFill/>
        </p:spPr>
        <p:txBody>
          <a:bodyPr wrap="none" lIns="91440" tIns="45720" rIns="91440" bIns="45720">
            <a:spAutoFit/>
          </a:bodyPr>
          <a:lstStyle/>
          <a:p>
            <a:pPr algn="ctr"/>
            <a:r>
              <a:rPr lang="en-US" sz="5400"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Conclus</a:t>
            </a:r>
            <a:r>
              <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ion</a:t>
            </a:r>
          </a:p>
        </p:txBody>
      </p:sp>
    </p:spTree>
    <p:extLst>
      <p:ext uri="{BB962C8B-B14F-4D97-AF65-F5344CB8AC3E}">
        <p14:creationId xmlns:p14="http://schemas.microsoft.com/office/powerpoint/2010/main" val="3586106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dirty="0">
                <a:solidFill>
                  <a:srgbClr val="000000"/>
                </a:solidFill>
                <a:latin typeface="Calibri" panose="020F0502020204030204" pitchFamily="34" charset="0"/>
              </a:rPr>
              <a:t>Conclusion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39</a:t>
            </a:fld>
            <a:endParaRPr lang="en-GB"/>
          </a:p>
        </p:txBody>
      </p:sp>
      <p:sp>
        <p:nvSpPr>
          <p:cNvPr id="9" name="TextBox 8">
            <a:extLst>
              <a:ext uri="{FF2B5EF4-FFF2-40B4-BE49-F238E27FC236}">
                <a16:creationId xmlns:a16="http://schemas.microsoft.com/office/drawing/2014/main" id="{70BE91A0-A60F-FEB7-1728-F15B5DA66C4C}"/>
              </a:ext>
            </a:extLst>
          </p:cNvPr>
          <p:cNvSpPr txBox="1"/>
          <p:nvPr/>
        </p:nvSpPr>
        <p:spPr>
          <a:xfrm>
            <a:off x="861058" y="2443633"/>
            <a:ext cx="10635443" cy="8679299"/>
          </a:xfrm>
          <a:prstGeom prst="rect">
            <a:avLst/>
          </a:prstGeom>
          <a:noFill/>
        </p:spPr>
        <p:txBody>
          <a:bodyPr wrap="square">
            <a:spAutoFit/>
          </a:bodyPr>
          <a:lstStyle/>
          <a:p>
            <a:pPr marL="285750" indent="-285750">
              <a:buFont typeface="Wingdings" panose="05000000000000000000" pitchFamily="2" charset="2"/>
              <a:buChar char="v"/>
            </a:pPr>
            <a:r>
              <a:rPr lang="en-GB" b="1" dirty="0">
                <a:solidFill>
                  <a:schemeClr val="tx2"/>
                </a:solidFill>
              </a:rPr>
              <a:t>Pre-processing  Techniques : </a:t>
            </a:r>
            <a:r>
              <a:rPr lang="en-GB" b="1" dirty="0">
                <a:solidFill>
                  <a:srgbClr val="002060"/>
                </a:solidFill>
              </a:rPr>
              <a:t>Dropping some columns , filling nulls with mean (float) and top (object) , Label encoding</a:t>
            </a:r>
          </a:p>
          <a:p>
            <a:pPr marL="285750" indent="-285750">
              <a:buFont typeface="Wingdings" panose="05000000000000000000" pitchFamily="2" charset="2"/>
              <a:buChar char="v"/>
            </a:pPr>
            <a:endParaRPr lang="en-GB" dirty="0">
              <a:solidFill>
                <a:srgbClr val="002060"/>
              </a:solidFill>
            </a:endParaRPr>
          </a:p>
          <a:p>
            <a:pPr marL="285750" indent="-285750">
              <a:buFont typeface="Wingdings" panose="05000000000000000000" pitchFamily="2" charset="2"/>
              <a:buChar char="v"/>
            </a:pPr>
            <a:r>
              <a:rPr lang="en-GB" b="1" dirty="0">
                <a:solidFill>
                  <a:schemeClr val="tx2"/>
                </a:solidFill>
              </a:rPr>
              <a:t>Feature Extraction : </a:t>
            </a:r>
            <a:r>
              <a:rPr lang="en-GB" sz="1800" b="1" dirty="0">
                <a:solidFill>
                  <a:srgbClr val="002060"/>
                </a:solidFill>
                <a:latin typeface="Calibri" panose="020F0502020204030204" pitchFamily="34" charset="0"/>
              </a:rPr>
              <a:t>Correlation Between columns</a:t>
            </a:r>
            <a:r>
              <a:rPr lang="en-GB" b="1" dirty="0">
                <a:solidFill>
                  <a:srgbClr val="002060"/>
                </a:solidFill>
                <a:latin typeface="Calibri" panose="020F0502020204030204" pitchFamily="34" charset="0"/>
              </a:rPr>
              <a:t> (all columns are important)</a:t>
            </a:r>
          </a:p>
          <a:p>
            <a:endParaRPr lang="en-GB" b="1" dirty="0">
              <a:solidFill>
                <a:srgbClr val="002060"/>
              </a:solidFill>
              <a:latin typeface="Calibri" panose="020F0502020204030204" pitchFamily="34" charset="0"/>
            </a:endParaRPr>
          </a:p>
          <a:p>
            <a:pPr marL="285750" indent="-285750">
              <a:buFont typeface="Wingdings" panose="05000000000000000000" pitchFamily="2" charset="2"/>
              <a:buChar char="v"/>
            </a:pPr>
            <a:r>
              <a:rPr lang="en-GB" b="1" dirty="0" err="1">
                <a:solidFill>
                  <a:schemeClr val="tx2"/>
                </a:solidFill>
              </a:rPr>
              <a:t>Modeling</a:t>
            </a:r>
            <a:r>
              <a:rPr lang="en-GB" b="1" dirty="0">
                <a:solidFill>
                  <a:schemeClr val="tx2"/>
                </a:solidFill>
              </a:rPr>
              <a:t> : </a:t>
            </a:r>
            <a:r>
              <a:rPr lang="en-GB" b="1" dirty="0">
                <a:solidFill>
                  <a:srgbClr val="002060"/>
                </a:solidFill>
              </a:rPr>
              <a:t>we used 6 classification models (</a:t>
            </a:r>
            <a:r>
              <a:rPr lang="en-GB" sz="1800" b="1" i="0" dirty="0" err="1">
                <a:solidFill>
                  <a:srgbClr val="002060"/>
                </a:solidFill>
                <a:effectLst/>
                <a:latin typeface="Söhne"/>
              </a:rPr>
              <a:t>XGBoostclassifier</a:t>
            </a:r>
            <a:r>
              <a:rPr lang="en-GB" sz="1800" b="1" i="0" dirty="0">
                <a:solidFill>
                  <a:srgbClr val="002060"/>
                </a:solidFill>
                <a:effectLst/>
                <a:latin typeface="Söhne"/>
              </a:rPr>
              <a:t> ,</a:t>
            </a:r>
            <a:r>
              <a:rPr lang="en-GB" b="1" i="0" dirty="0">
                <a:solidFill>
                  <a:srgbClr val="002060"/>
                </a:solidFill>
                <a:effectLst/>
                <a:latin typeface="Söhne"/>
              </a:rPr>
              <a:t> </a:t>
            </a:r>
            <a:r>
              <a:rPr lang="en-GB" sz="1800" b="1" i="0" dirty="0" err="1">
                <a:solidFill>
                  <a:srgbClr val="002060"/>
                </a:solidFill>
                <a:effectLst/>
                <a:latin typeface="Söhne"/>
              </a:rPr>
              <a:t>CatBoost</a:t>
            </a:r>
            <a:r>
              <a:rPr lang="en-GB" sz="1800" b="1" i="0" dirty="0">
                <a:solidFill>
                  <a:srgbClr val="002060"/>
                </a:solidFill>
                <a:effectLst/>
                <a:latin typeface="Söhne"/>
              </a:rPr>
              <a:t> , </a:t>
            </a:r>
            <a:r>
              <a:rPr lang="en-GB" sz="1800" b="1" i="0" dirty="0" err="1">
                <a:solidFill>
                  <a:srgbClr val="002060"/>
                </a:solidFill>
                <a:effectLst/>
                <a:latin typeface="Söhne"/>
              </a:rPr>
              <a:t>RandomForestClassifier</a:t>
            </a:r>
            <a:r>
              <a:rPr lang="en-GB" sz="1800" b="1" i="0" dirty="0">
                <a:solidFill>
                  <a:srgbClr val="002060"/>
                </a:solidFill>
                <a:effectLst/>
                <a:latin typeface="Söhne"/>
              </a:rPr>
              <a:t> , </a:t>
            </a:r>
            <a:r>
              <a:rPr lang="en-GB" sz="1800" b="1" i="0" dirty="0" err="1">
                <a:solidFill>
                  <a:srgbClr val="002060"/>
                </a:solidFill>
                <a:effectLst/>
                <a:latin typeface="Söhne"/>
              </a:rPr>
              <a:t>GradientBoostingClassifier</a:t>
            </a:r>
            <a:r>
              <a:rPr lang="en-GB" sz="1800" b="1" i="0" dirty="0">
                <a:solidFill>
                  <a:srgbClr val="002060"/>
                </a:solidFill>
                <a:effectLst/>
                <a:latin typeface="Söhne"/>
              </a:rPr>
              <a:t> </a:t>
            </a:r>
            <a:r>
              <a:rPr lang="en-GB" b="1" dirty="0">
                <a:solidFill>
                  <a:srgbClr val="002060"/>
                </a:solidFill>
                <a:latin typeface="Söhne"/>
              </a:rPr>
              <a:t>, </a:t>
            </a:r>
            <a:r>
              <a:rPr lang="en-GB" sz="1800" b="1" dirty="0" err="1">
                <a:solidFill>
                  <a:srgbClr val="002060"/>
                </a:solidFill>
                <a:latin typeface="Söhne"/>
              </a:rPr>
              <a:t>DecisionTree</a:t>
            </a:r>
            <a:r>
              <a:rPr lang="en-GB" sz="1800" b="1" dirty="0">
                <a:solidFill>
                  <a:srgbClr val="002060"/>
                </a:solidFill>
                <a:latin typeface="Söhne"/>
              </a:rPr>
              <a:t> , KNN</a:t>
            </a:r>
            <a:r>
              <a:rPr lang="en-GB" b="1" dirty="0">
                <a:solidFill>
                  <a:srgbClr val="002060"/>
                </a:solidFill>
              </a:rPr>
              <a:t>)</a:t>
            </a:r>
          </a:p>
          <a:p>
            <a:endParaRPr lang="en-GB" b="1" dirty="0">
              <a:solidFill>
                <a:srgbClr val="002060"/>
              </a:solidFill>
              <a:latin typeface="Calibri" panose="020F0502020204030204" pitchFamily="34" charset="0"/>
            </a:endParaRPr>
          </a:p>
          <a:p>
            <a:pPr marL="285750" indent="-285750">
              <a:buFont typeface="Wingdings" panose="05000000000000000000" pitchFamily="2" charset="2"/>
              <a:buChar char="v"/>
            </a:pPr>
            <a:r>
              <a:rPr lang="en-GB" b="1" dirty="0">
                <a:solidFill>
                  <a:schemeClr val="tx2"/>
                </a:solidFill>
                <a:latin typeface="Calibri" panose="020F0502020204030204" pitchFamily="34" charset="0"/>
              </a:rPr>
              <a:t>Hyperparameter Tuning : </a:t>
            </a:r>
            <a:r>
              <a:rPr lang="en-GB" b="1" dirty="0">
                <a:solidFill>
                  <a:srgbClr val="002060"/>
                </a:solidFill>
                <a:latin typeface="Calibri" panose="020F0502020204030204" pitchFamily="34" charset="0"/>
              </a:rPr>
              <a:t>we used some hyperparameters in grid search technique to get better accuracy such as ( </a:t>
            </a:r>
            <a:r>
              <a:rPr lang="en-GB" b="1" dirty="0" err="1">
                <a:solidFill>
                  <a:srgbClr val="002060"/>
                </a:solidFill>
                <a:latin typeface="Calibri" panose="020F0502020204030204" pitchFamily="34" charset="0"/>
              </a:rPr>
              <a:t>learning_rate</a:t>
            </a:r>
            <a:r>
              <a:rPr lang="en-GB" b="1" dirty="0">
                <a:solidFill>
                  <a:srgbClr val="002060"/>
                </a:solidFill>
                <a:latin typeface="Calibri" panose="020F0502020204030204" pitchFamily="34" charset="0"/>
              </a:rPr>
              <a:t> , </a:t>
            </a:r>
            <a:r>
              <a:rPr lang="en-GB" b="1" dirty="0" err="1">
                <a:solidFill>
                  <a:srgbClr val="002060"/>
                </a:solidFill>
                <a:latin typeface="Calibri" panose="020F0502020204030204" pitchFamily="34" charset="0"/>
              </a:rPr>
              <a:t>max_depth</a:t>
            </a:r>
            <a:r>
              <a:rPr lang="en-GB" b="1" dirty="0">
                <a:solidFill>
                  <a:srgbClr val="002060"/>
                </a:solidFill>
                <a:latin typeface="Calibri" panose="020F0502020204030204" pitchFamily="34" charset="0"/>
              </a:rPr>
              <a:t> , </a:t>
            </a:r>
            <a:r>
              <a:rPr lang="en-GB" b="1" dirty="0" err="1">
                <a:solidFill>
                  <a:srgbClr val="002060"/>
                </a:solidFill>
                <a:latin typeface="Calibri" panose="020F0502020204030204" pitchFamily="34" charset="0"/>
              </a:rPr>
              <a:t>n_estimators</a:t>
            </a:r>
            <a:r>
              <a:rPr lang="en-GB" b="1" dirty="0">
                <a:solidFill>
                  <a:srgbClr val="002060"/>
                </a:solidFill>
                <a:latin typeface="Calibri" panose="020F0502020204030204" pitchFamily="34" charset="0"/>
              </a:rPr>
              <a:t> , iterations , depth ,</a:t>
            </a:r>
            <a:r>
              <a:rPr lang="en-GB" b="1" dirty="0" err="1">
                <a:solidFill>
                  <a:srgbClr val="002060"/>
                </a:solidFill>
                <a:latin typeface="Calibri" panose="020F0502020204030204" pitchFamily="34" charset="0"/>
              </a:rPr>
              <a:t>n_neighbors</a:t>
            </a:r>
            <a:r>
              <a:rPr lang="en-GB" b="1" dirty="0">
                <a:solidFill>
                  <a:srgbClr val="002060"/>
                </a:solidFill>
                <a:latin typeface="Calibri" panose="020F0502020204030204" pitchFamily="34" charset="0"/>
              </a:rPr>
              <a:t> , algorithm , weights , p , criterion )</a:t>
            </a:r>
          </a:p>
          <a:p>
            <a:endParaRPr lang="en-GB" b="1" dirty="0">
              <a:solidFill>
                <a:srgbClr val="002060"/>
              </a:solidFill>
            </a:endParaRPr>
          </a:p>
          <a:p>
            <a:pPr marL="285750" indent="-285750">
              <a:buFont typeface="Wingdings" panose="05000000000000000000" pitchFamily="2" charset="2"/>
              <a:buChar char="v"/>
            </a:pPr>
            <a:r>
              <a:rPr lang="en-GB" b="1" dirty="0">
                <a:solidFill>
                  <a:schemeClr val="tx2"/>
                </a:solidFill>
              </a:rPr>
              <a:t>Models Evaluation : </a:t>
            </a:r>
            <a:r>
              <a:rPr lang="en-GB" sz="1800" b="1" dirty="0">
                <a:solidFill>
                  <a:srgbClr val="002060"/>
                </a:solidFill>
                <a:latin typeface="Consolas" panose="020B0609020204030204" pitchFamily="49" charset="0"/>
              </a:rPr>
              <a:t>The b</a:t>
            </a:r>
            <a:r>
              <a:rPr lang="en-GB" sz="1800" b="1" dirty="0">
                <a:solidFill>
                  <a:srgbClr val="002060"/>
                </a:solidFill>
                <a:effectLst/>
                <a:latin typeface="Consolas" panose="020B0609020204030204" pitchFamily="49" charset="0"/>
              </a:rPr>
              <a:t>est </a:t>
            </a:r>
            <a:r>
              <a:rPr lang="en-GB" sz="1800" b="1" dirty="0">
                <a:solidFill>
                  <a:srgbClr val="002060"/>
                </a:solidFill>
                <a:latin typeface="Consolas" panose="020B0609020204030204" pitchFamily="49" charset="0"/>
              </a:rPr>
              <a:t>m</a:t>
            </a:r>
            <a:r>
              <a:rPr lang="en-GB" sz="1800" b="1" dirty="0">
                <a:solidFill>
                  <a:srgbClr val="002060"/>
                </a:solidFill>
                <a:effectLst/>
                <a:latin typeface="Consolas" panose="020B0609020204030204" pitchFamily="49" charset="0"/>
              </a:rPr>
              <a:t>odel is "</a:t>
            </a:r>
            <a:r>
              <a:rPr lang="en-GB" sz="1800" b="1" i="0" dirty="0" err="1">
                <a:solidFill>
                  <a:srgbClr val="002060"/>
                </a:solidFill>
                <a:effectLst/>
                <a:latin typeface="Söhne"/>
              </a:rPr>
              <a:t>XGBoostclassifier</a:t>
            </a:r>
            <a:r>
              <a:rPr lang="en-GB" sz="1800" b="1" dirty="0">
                <a:solidFill>
                  <a:srgbClr val="002060"/>
                </a:solidFill>
                <a:effectLst/>
                <a:latin typeface="Consolas" panose="020B0609020204030204" pitchFamily="49" charset="0"/>
              </a:rPr>
              <a:t>" (accuracy=98.62%)</a:t>
            </a:r>
            <a:endParaRPr lang="en-GB" b="1" i="0" dirty="0">
              <a:solidFill>
                <a:srgbClr val="002060"/>
              </a:solidFill>
              <a:effectLst/>
              <a:latin typeface="Söhne"/>
            </a:endParaRPr>
          </a:p>
          <a:p>
            <a:pPr marL="285750" indent="-285750">
              <a:buFont typeface="Wingdings" panose="05000000000000000000" pitchFamily="2" charset="2"/>
              <a:buChar char="v"/>
            </a:pPr>
            <a:endParaRPr lang="en-GB" b="1" dirty="0">
              <a:solidFill>
                <a:srgbClr val="002060"/>
              </a:solidFill>
            </a:endParaRPr>
          </a:p>
          <a:p>
            <a:pPr marL="285750" indent="-285750">
              <a:buFont typeface="Wingdings" panose="05000000000000000000" pitchFamily="2" charset="2"/>
              <a:buChar char="v"/>
            </a:pPr>
            <a:endParaRPr lang="en-GB" b="1" dirty="0">
              <a:solidFill>
                <a:srgbClr val="002060"/>
              </a:solidFill>
            </a:endParaRPr>
          </a:p>
          <a:p>
            <a:pPr marL="285750" indent="-285750">
              <a:buFont typeface="Wingdings" panose="05000000000000000000" pitchFamily="2" charset="2"/>
              <a:buChar char="v"/>
            </a:pPr>
            <a:endParaRPr lang="en-GB" b="1" dirty="0">
              <a:solidFill>
                <a:srgbClr val="002060"/>
              </a:solidFill>
            </a:endParaRPr>
          </a:p>
          <a:p>
            <a:pPr marL="285750" indent="-285750">
              <a:buFont typeface="Wingdings" panose="05000000000000000000" pitchFamily="2" charset="2"/>
              <a:buChar char="v"/>
            </a:pPr>
            <a:endParaRPr lang="en-GB" b="1" dirty="0">
              <a:solidFill>
                <a:srgbClr val="002060"/>
              </a:solidFill>
            </a:endParaRPr>
          </a:p>
          <a:p>
            <a:pPr marL="285750" indent="-285750">
              <a:buFont typeface="Wingdings" panose="05000000000000000000" pitchFamily="2" charset="2"/>
              <a:buChar char="v"/>
            </a:pPr>
            <a:endParaRPr lang="en-GB" dirty="0">
              <a:solidFill>
                <a:srgbClr val="002060"/>
              </a:solidFill>
            </a:endParaRPr>
          </a:p>
          <a:p>
            <a:pPr marL="285750" indent="-285750">
              <a:buFont typeface="Wingdings" panose="05000000000000000000" pitchFamily="2" charset="2"/>
              <a:buChar char="v"/>
            </a:pPr>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p:txBody>
      </p:sp>
    </p:spTree>
    <p:extLst>
      <p:ext uri="{BB962C8B-B14F-4D97-AF65-F5344CB8AC3E}">
        <p14:creationId xmlns:p14="http://schemas.microsoft.com/office/powerpoint/2010/main" val="325999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3240" y="1521861"/>
            <a:ext cx="6734345" cy="5157761"/>
          </a:xfrm>
        </p:spPr>
        <p:txBody>
          <a:bodyPr rtlCol="0"/>
          <a:lstStyle/>
          <a:p>
            <a:r>
              <a:rPr lang="en-GB" sz="2000" b="1" dirty="0">
                <a:solidFill>
                  <a:srgbClr val="000000"/>
                </a:solidFill>
                <a:latin typeface="Calibri" panose="020F0502020204030204" pitchFamily="34" charset="0"/>
              </a:rPr>
              <a:t>2</a:t>
            </a:r>
            <a:r>
              <a:rPr lang="en-GB" sz="2000" b="1" i="0" u="none" strike="noStrike" baseline="0" dirty="0">
                <a:solidFill>
                  <a:srgbClr val="000000"/>
                </a:solidFill>
                <a:latin typeface="Calibri" panose="020F0502020204030204" pitchFamily="34" charset="0"/>
              </a:rPr>
              <a:t>- Filling Nulls</a:t>
            </a:r>
            <a:endParaRPr lang="en-GB" sz="1800" b="0" i="0" u="none" strike="noStrike" baseline="0" dirty="0">
              <a:solidFill>
                <a:srgbClr val="000000"/>
              </a:solidFill>
              <a:latin typeface="Calibri" panose="020F0502020204030204" pitchFamily="34" charset="0"/>
            </a:endParaRPr>
          </a:p>
          <a:p>
            <a:endParaRPr lang="en-GB" b="1" i="1" dirty="0">
              <a:solidFill>
                <a:srgbClr val="689D6E"/>
              </a:solidFill>
              <a:effectLst/>
              <a:latin typeface="Consolas" panose="020B0609020204030204" pitchFamily="49" charset="0"/>
            </a:endParaRPr>
          </a:p>
          <a:p>
            <a:r>
              <a:rPr lang="en-GB" b="1" i="1" dirty="0">
                <a:solidFill>
                  <a:schemeClr val="tx2"/>
                </a:solidFill>
                <a:effectLst/>
                <a:latin typeface="Consolas" panose="020B0609020204030204" pitchFamily="49" charset="0"/>
              </a:rPr>
              <a:t># Float (using mean)</a:t>
            </a:r>
            <a:endParaRPr lang="en-GB" b="1" dirty="0">
              <a:solidFill>
                <a:schemeClr val="tx2"/>
              </a:solidFill>
              <a:latin typeface="Calibri" panose="020F0502020204030204" pitchFamily="34" charset="0"/>
            </a:endParaRPr>
          </a:p>
          <a:p>
            <a:r>
              <a:rPr lang="en-GB" b="1" i="1" dirty="0">
                <a:effectLst/>
                <a:latin typeface="Consolas" panose="020B0609020204030204" pitchFamily="49" charset="0"/>
              </a:rPr>
              <a:t>for</a:t>
            </a:r>
            <a:r>
              <a:rPr lang="en-GB" b="1" dirty="0">
                <a:effectLst/>
                <a:latin typeface="Consolas" panose="020B0609020204030204" pitchFamily="49" charset="0"/>
              </a:rPr>
              <a:t> col1 </a:t>
            </a:r>
            <a:r>
              <a:rPr lang="en-GB" b="1" i="1" dirty="0">
                <a:effectLst/>
                <a:latin typeface="Consolas" panose="020B0609020204030204" pitchFamily="49" charset="0"/>
              </a:rPr>
              <a:t>in</a:t>
            </a:r>
            <a:r>
              <a:rPr lang="en-GB" b="1" dirty="0">
                <a:effectLst/>
                <a:latin typeface="Consolas" panose="020B0609020204030204" pitchFamily="49" charset="0"/>
              </a:rPr>
              <a:t> C1:</a:t>
            </a:r>
          </a:p>
          <a:p>
            <a:r>
              <a:rPr lang="en-GB" b="1" dirty="0">
                <a:effectLst/>
                <a:latin typeface="Consolas" panose="020B0609020204030204" pitchFamily="49" charset="0"/>
              </a:rPr>
              <a:t>    </a:t>
            </a:r>
            <a:r>
              <a:rPr lang="en-GB" b="1" dirty="0" err="1">
                <a:effectLst/>
                <a:latin typeface="Consolas" panose="020B0609020204030204" pitchFamily="49" charset="0"/>
              </a:rPr>
              <a:t>TrainDF</a:t>
            </a:r>
            <a:r>
              <a:rPr lang="en-GB" b="1" dirty="0">
                <a:effectLst/>
                <a:latin typeface="Consolas" panose="020B0609020204030204" pitchFamily="49" charset="0"/>
              </a:rPr>
              <a:t>[col1].</a:t>
            </a:r>
            <a:r>
              <a:rPr lang="en-GB" b="1" dirty="0" err="1">
                <a:effectLst/>
                <a:latin typeface="Consolas" panose="020B0609020204030204" pitchFamily="49" charset="0"/>
              </a:rPr>
              <a:t>fillna</a:t>
            </a:r>
            <a:r>
              <a:rPr lang="en-GB" b="1" dirty="0">
                <a:effectLst/>
                <a:latin typeface="Consolas" panose="020B0609020204030204" pitchFamily="49" charset="0"/>
              </a:rPr>
              <a:t>(</a:t>
            </a:r>
            <a:r>
              <a:rPr lang="en-GB" b="1" dirty="0" err="1">
                <a:effectLst/>
                <a:latin typeface="Consolas" panose="020B0609020204030204" pitchFamily="49" charset="0"/>
              </a:rPr>
              <a:t>TrainDF</a:t>
            </a:r>
            <a:r>
              <a:rPr lang="en-GB" b="1" dirty="0">
                <a:effectLst/>
                <a:latin typeface="Consolas" panose="020B0609020204030204" pitchFamily="49" charset="0"/>
              </a:rPr>
              <a:t>[col1].mean(), </a:t>
            </a:r>
            <a:r>
              <a:rPr lang="en-GB" b="1" i="1" dirty="0">
                <a:effectLst/>
                <a:latin typeface="Consolas" panose="020B0609020204030204" pitchFamily="49" charset="0"/>
              </a:rPr>
              <a:t>inplace</a:t>
            </a:r>
            <a:r>
              <a:rPr lang="en-GB" b="1" dirty="0">
                <a:effectLst/>
                <a:latin typeface="Consolas" panose="020B0609020204030204" pitchFamily="49" charset="0"/>
              </a:rPr>
              <a:t>=True)</a:t>
            </a:r>
          </a:p>
          <a:p>
            <a:r>
              <a:rPr lang="en-GB" b="1" i="1" dirty="0">
                <a:solidFill>
                  <a:schemeClr val="tx2"/>
                </a:solidFill>
                <a:effectLst/>
                <a:latin typeface="Consolas" panose="020B0609020204030204" pitchFamily="49" charset="0"/>
              </a:rPr>
              <a:t># Object (using top)</a:t>
            </a:r>
            <a:endParaRPr lang="en-GB" b="1" i="0" u="none" strike="noStrike" baseline="0" dirty="0">
              <a:solidFill>
                <a:schemeClr val="tx2"/>
              </a:solidFill>
              <a:latin typeface="Calibri" panose="020F0502020204030204" pitchFamily="34" charset="0"/>
            </a:endParaRPr>
          </a:p>
          <a:p>
            <a:r>
              <a:rPr lang="en-GB" b="1" i="1" dirty="0">
                <a:effectLst/>
                <a:latin typeface="Consolas" panose="020B0609020204030204" pitchFamily="49" charset="0"/>
              </a:rPr>
              <a:t>for</a:t>
            </a:r>
            <a:r>
              <a:rPr lang="en-GB" b="1" dirty="0">
                <a:effectLst/>
                <a:latin typeface="Consolas" panose="020B0609020204030204" pitchFamily="49" charset="0"/>
              </a:rPr>
              <a:t> col2 </a:t>
            </a:r>
            <a:r>
              <a:rPr lang="en-GB" b="1" i="1" dirty="0">
                <a:effectLst/>
                <a:latin typeface="Consolas" panose="020B0609020204030204" pitchFamily="49" charset="0"/>
              </a:rPr>
              <a:t>in</a:t>
            </a:r>
            <a:r>
              <a:rPr lang="en-GB" b="1" dirty="0">
                <a:effectLst/>
                <a:latin typeface="Consolas" panose="020B0609020204030204" pitchFamily="49" charset="0"/>
              </a:rPr>
              <a:t> C2:</a:t>
            </a:r>
          </a:p>
          <a:p>
            <a:r>
              <a:rPr lang="en-GB" b="1" dirty="0">
                <a:effectLst/>
                <a:latin typeface="Consolas" panose="020B0609020204030204" pitchFamily="49" charset="0"/>
              </a:rPr>
              <a:t>    </a:t>
            </a:r>
            <a:r>
              <a:rPr lang="en-GB" b="1" dirty="0" err="1">
                <a:effectLst/>
                <a:latin typeface="Consolas" panose="020B0609020204030204" pitchFamily="49" charset="0"/>
              </a:rPr>
              <a:t>TrainDF</a:t>
            </a:r>
            <a:r>
              <a:rPr lang="en-GB" b="1" dirty="0">
                <a:effectLst/>
                <a:latin typeface="Consolas" panose="020B0609020204030204" pitchFamily="49" charset="0"/>
              </a:rPr>
              <a:t>[col2].</a:t>
            </a:r>
            <a:r>
              <a:rPr lang="en-GB" b="1" dirty="0" err="1">
                <a:effectLst/>
                <a:latin typeface="Consolas" panose="020B0609020204030204" pitchFamily="49" charset="0"/>
              </a:rPr>
              <a:t>fillna</a:t>
            </a:r>
            <a:r>
              <a:rPr lang="en-GB" b="1" dirty="0">
                <a:effectLst/>
                <a:latin typeface="Consolas" panose="020B0609020204030204" pitchFamily="49" charset="0"/>
              </a:rPr>
              <a:t>('A', </a:t>
            </a:r>
            <a:r>
              <a:rPr lang="en-GB" b="1" i="1" dirty="0">
                <a:effectLst/>
                <a:latin typeface="Consolas" panose="020B0609020204030204" pitchFamily="49" charset="0"/>
              </a:rPr>
              <a:t>inplace</a:t>
            </a:r>
            <a:r>
              <a:rPr lang="en-GB" b="1" dirty="0">
                <a:effectLst/>
                <a:latin typeface="Consolas" panose="020B0609020204030204" pitchFamily="49" charset="0"/>
              </a:rPr>
              <a:t>=True)</a:t>
            </a: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pic>
        <p:nvPicPr>
          <p:cNvPr id="3" name="Picture 2">
            <a:extLst>
              <a:ext uri="{FF2B5EF4-FFF2-40B4-BE49-F238E27FC236}">
                <a16:creationId xmlns:a16="http://schemas.microsoft.com/office/drawing/2014/main" id="{FBE86B81-1634-5CA2-3E80-5D1572AC1612}"/>
              </a:ext>
            </a:extLst>
          </p:cNvPr>
          <p:cNvPicPr>
            <a:picLocks noChangeAspect="1"/>
          </p:cNvPicPr>
          <p:nvPr/>
        </p:nvPicPr>
        <p:blipFill>
          <a:blip r:embed="rId3"/>
          <a:stretch>
            <a:fillRect/>
          </a:stretch>
        </p:blipFill>
        <p:spPr>
          <a:xfrm>
            <a:off x="8413838" y="1759523"/>
            <a:ext cx="3460928" cy="4597636"/>
          </a:xfrm>
          <a:prstGeom prst="rect">
            <a:avLst/>
          </a:prstGeom>
        </p:spPr>
      </p:pic>
    </p:spTree>
    <p:extLst>
      <p:ext uri="{BB962C8B-B14F-4D97-AF65-F5344CB8AC3E}">
        <p14:creationId xmlns:p14="http://schemas.microsoft.com/office/powerpoint/2010/main" val="170698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94310" y="1256637"/>
            <a:ext cx="7756028" cy="1273795"/>
          </a:xfrm>
        </p:spPr>
        <p:txBody>
          <a:bodyPr rtlCol="0">
            <a:normAutofit/>
          </a:bodyPr>
          <a:lstStyle/>
          <a:p>
            <a:pPr rtl="0"/>
            <a:r>
              <a:rPr lang="en-GB" dirty="0">
                <a:solidFill>
                  <a:srgbClr val="000000"/>
                </a:solidFill>
                <a:latin typeface="Calibri" panose="020F0502020204030204" pitchFamily="34" charset="0"/>
              </a:rPr>
              <a:t>Conclusion</a:t>
            </a:r>
            <a:br>
              <a:rPr lang="en-GB" sz="4400" b="0" i="0" u="none" strike="noStrike" baseline="0" dirty="0">
                <a:solidFill>
                  <a:srgbClr val="000000"/>
                </a:solidFill>
                <a:latin typeface="Calibri" panose="020F0502020204030204" pitchFamily="34" charset="0"/>
              </a:rPr>
            </a:b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40</a:t>
            </a:fld>
            <a:endParaRPr lang="en-GB"/>
          </a:p>
        </p:txBody>
      </p:sp>
      <p:sp>
        <p:nvSpPr>
          <p:cNvPr id="9" name="TextBox 8">
            <a:extLst>
              <a:ext uri="{FF2B5EF4-FFF2-40B4-BE49-F238E27FC236}">
                <a16:creationId xmlns:a16="http://schemas.microsoft.com/office/drawing/2014/main" id="{70BE91A0-A60F-FEB7-1728-F15B5DA66C4C}"/>
              </a:ext>
            </a:extLst>
          </p:cNvPr>
          <p:cNvSpPr txBox="1"/>
          <p:nvPr/>
        </p:nvSpPr>
        <p:spPr>
          <a:xfrm>
            <a:off x="827807" y="2385443"/>
            <a:ext cx="10635443" cy="3416320"/>
          </a:xfrm>
          <a:prstGeom prst="rect">
            <a:avLst/>
          </a:prstGeom>
          <a:noFill/>
        </p:spPr>
        <p:txBody>
          <a:bodyPr wrap="square">
            <a:spAutoFit/>
          </a:bodyPr>
          <a:lstStyle/>
          <a:p>
            <a:pPr marL="285750" indent="-285750">
              <a:buFont typeface="Wingdings" panose="05000000000000000000" pitchFamily="2" charset="2"/>
              <a:buChar char="v"/>
            </a:pPr>
            <a:r>
              <a:rPr lang="en-GB" b="1" dirty="0">
                <a:solidFill>
                  <a:schemeClr val="tx2"/>
                </a:solidFill>
              </a:rPr>
              <a:t>Visualization :</a:t>
            </a:r>
            <a:r>
              <a:rPr lang="en-GB" b="1" dirty="0">
                <a:solidFill>
                  <a:srgbClr val="002060"/>
                </a:solidFill>
              </a:rPr>
              <a:t> </a:t>
            </a:r>
            <a:r>
              <a:rPr lang="en-GB" b="1" i="0" dirty="0">
                <a:solidFill>
                  <a:srgbClr val="002060"/>
                </a:solidFill>
                <a:effectLst/>
                <a:latin typeface="Söhne"/>
              </a:rPr>
              <a:t>In our analysis, we utilized informative plots to visually explore the dataset, gaining insights on completion status distribution, variable correlations, value distributions, and the relationship between completion status and CAP amounts for different owners. These plots provide valuable summaries that can assist in data analysis and decision-making tasks.</a:t>
            </a:r>
            <a:endParaRPr lang="en-GB" b="1" dirty="0">
              <a:solidFill>
                <a:srgbClr val="002060"/>
              </a:solidFill>
            </a:endParaRPr>
          </a:p>
          <a:p>
            <a:pPr marL="285750" indent="-285750">
              <a:buFont typeface="Wingdings" panose="05000000000000000000" pitchFamily="2" charset="2"/>
              <a:buChar char="v"/>
            </a:pPr>
            <a:endParaRPr lang="en-GB" dirty="0">
              <a:solidFill>
                <a:srgbClr val="002060"/>
              </a:solidFill>
            </a:endParaRPr>
          </a:p>
          <a:p>
            <a:pPr marL="285750" indent="-285750">
              <a:buFont typeface="Wingdings" panose="05000000000000000000" pitchFamily="2" charset="2"/>
              <a:buChar char="v"/>
            </a:pPr>
            <a:r>
              <a:rPr lang="en-GB" b="1" dirty="0">
                <a:solidFill>
                  <a:schemeClr val="tx2"/>
                </a:solidFill>
              </a:rPr>
              <a:t>Test Script : </a:t>
            </a:r>
            <a:r>
              <a:rPr lang="en-GB" b="1" i="0" dirty="0">
                <a:solidFill>
                  <a:srgbClr val="002060"/>
                </a:solidFill>
                <a:effectLst/>
                <a:latin typeface="Söhne"/>
              </a:rPr>
              <a:t>The code fills null values in different ways based on the data type of each column, and applies encoding to convert categorical values into numerical representations.</a:t>
            </a:r>
            <a:endParaRPr lang="en-GB" b="1" dirty="0">
              <a:solidFill>
                <a:srgbClr val="002060"/>
              </a:solidFill>
              <a:latin typeface="Calibri" panose="020F0502020204030204" pitchFamily="34" charset="0"/>
            </a:endParaRPr>
          </a:p>
          <a:p>
            <a:endParaRPr lang="en-GB" b="1"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a:p>
            <a:endParaRPr lang="en-GB" dirty="0">
              <a:solidFill>
                <a:srgbClr val="002060"/>
              </a:solidFill>
            </a:endParaRPr>
          </a:p>
        </p:txBody>
      </p:sp>
    </p:spTree>
    <p:extLst>
      <p:ext uri="{BB962C8B-B14F-4D97-AF65-F5344CB8AC3E}">
        <p14:creationId xmlns:p14="http://schemas.microsoft.com/office/powerpoint/2010/main" val="3477388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6610" y="1566153"/>
            <a:ext cx="11073594" cy="3936872"/>
          </a:xfrm>
        </p:spPr>
        <p:txBody>
          <a:bodyPr rtlCol="0"/>
          <a:lstStyle/>
          <a:p>
            <a:pPr algn="l"/>
            <a:r>
              <a:rPr lang="en-GB" sz="2000" b="1" dirty="0">
                <a:solidFill>
                  <a:srgbClr val="000000"/>
                </a:solidFill>
                <a:latin typeface="Calibri" panose="020F0502020204030204" pitchFamily="34" charset="0"/>
              </a:rPr>
              <a:t>3</a:t>
            </a:r>
            <a:r>
              <a:rPr lang="en-GB" sz="2000" b="1" i="0" u="none" strike="noStrike" baseline="0" dirty="0">
                <a:solidFill>
                  <a:srgbClr val="000000"/>
                </a:solidFill>
                <a:latin typeface="Calibri" panose="020F0502020204030204" pitchFamily="34" charset="0"/>
              </a:rPr>
              <a:t>-  Encoding</a:t>
            </a:r>
            <a:endParaRPr lang="en-GB" sz="2000" b="1" dirty="0">
              <a:solidFill>
                <a:srgbClr val="000000"/>
              </a:solidFill>
              <a:latin typeface="Calibri" panose="020F0502020204030204" pitchFamily="34" charset="0"/>
            </a:endParaRPr>
          </a:p>
          <a:p>
            <a:pPr algn="l"/>
            <a:endParaRPr lang="en-GB" sz="2000" b="1" dirty="0">
              <a:solidFill>
                <a:srgbClr val="000000"/>
              </a:solidFill>
              <a:latin typeface="Calibri" panose="020F0502020204030204" pitchFamily="34" charset="0"/>
            </a:endParaRPr>
          </a:p>
          <a:p>
            <a:pPr algn="l"/>
            <a:r>
              <a:rPr lang="en-GB" sz="2000" b="1" dirty="0">
                <a:solidFill>
                  <a:schemeClr val="tx2"/>
                </a:solidFill>
                <a:latin typeface="Calibri" panose="020F0502020204030204" pitchFamily="34" charset="0"/>
              </a:rPr>
              <a:t>#Label Encoding</a:t>
            </a:r>
          </a:p>
          <a:p>
            <a:pPr algn="l"/>
            <a:r>
              <a:rPr lang="en-GB" sz="1800" b="1" dirty="0">
                <a:solidFill>
                  <a:schemeClr val="tx2"/>
                </a:solidFill>
                <a:latin typeface="Söhne"/>
              </a:rPr>
              <a:t>-</a:t>
            </a:r>
            <a:r>
              <a:rPr lang="en-GB" sz="1800" b="1" i="0" dirty="0">
                <a:solidFill>
                  <a:schemeClr val="tx2"/>
                </a:solidFill>
                <a:effectLst/>
                <a:latin typeface="Söhne"/>
              </a:rPr>
              <a:t>Label encoding is a technique where categorical variables are assigned numerical labels starting from 0 to n-1, where n is the number of unique categories in the variable. </a:t>
            </a:r>
            <a:endParaRPr lang="en-GB" sz="1800" b="1" i="0" u="none" strike="noStrike" baseline="0" dirty="0">
              <a:solidFill>
                <a:schemeClr val="tx2"/>
              </a:solidFill>
              <a:latin typeface="Calibri" panose="020F0502020204030204" pitchFamily="34" charset="0"/>
            </a:endParaRPr>
          </a:p>
          <a:p>
            <a:r>
              <a:rPr lang="en-GB" sz="1400" b="1" dirty="0" err="1">
                <a:effectLst/>
                <a:latin typeface="Consolas" panose="020B0609020204030204" pitchFamily="49" charset="0"/>
              </a:rPr>
              <a:t>T_len</a:t>
            </a:r>
            <a:r>
              <a:rPr lang="en-GB" sz="1400" b="1" dirty="0">
                <a:effectLst/>
                <a:latin typeface="Consolas" panose="020B0609020204030204" pitchFamily="49" charset="0"/>
              </a:rPr>
              <a:t> =</a:t>
            </a:r>
            <a:r>
              <a:rPr lang="en-GB" sz="1400" b="1" dirty="0" err="1">
                <a:effectLst/>
                <a:latin typeface="Consolas" panose="020B0609020204030204" pitchFamily="49" charset="0"/>
              </a:rPr>
              <a:t>len</a:t>
            </a:r>
            <a:r>
              <a:rPr lang="en-GB" sz="1400" b="1" dirty="0">
                <a:effectLst/>
                <a:latin typeface="Consolas" panose="020B0609020204030204" pitchFamily="49" charset="0"/>
              </a:rPr>
              <a:t>(type)</a:t>
            </a:r>
          </a:p>
          <a:p>
            <a:r>
              <a:rPr lang="en-GB" sz="1400" b="1" i="1" dirty="0">
                <a:effectLst/>
                <a:latin typeface="Consolas" panose="020B0609020204030204" pitchFamily="49" charset="0"/>
              </a:rPr>
              <a:t>for</a:t>
            </a:r>
            <a:r>
              <a:rPr lang="en-GB" sz="1400" b="1" dirty="0">
                <a:effectLst/>
                <a:latin typeface="Consolas" panose="020B0609020204030204" pitchFamily="49" charset="0"/>
              </a:rPr>
              <a:t> </a:t>
            </a:r>
            <a:r>
              <a:rPr lang="en-GB" sz="1400" b="1" dirty="0" err="1">
                <a:effectLst/>
                <a:latin typeface="Consolas" panose="020B0609020204030204" pitchFamily="49" charset="0"/>
              </a:rPr>
              <a:t>i</a:t>
            </a:r>
            <a:r>
              <a:rPr lang="en-GB" sz="1400" b="1" dirty="0">
                <a:effectLst/>
                <a:latin typeface="Consolas" panose="020B0609020204030204" pitchFamily="49" charset="0"/>
              </a:rPr>
              <a:t> </a:t>
            </a:r>
            <a:r>
              <a:rPr lang="en-GB" sz="1400" b="1" i="1" dirty="0">
                <a:effectLst/>
                <a:latin typeface="Consolas" panose="020B0609020204030204" pitchFamily="49" charset="0"/>
              </a:rPr>
              <a:t>in</a:t>
            </a:r>
            <a:r>
              <a:rPr lang="en-GB" sz="1400" b="1" dirty="0">
                <a:effectLst/>
                <a:latin typeface="Consolas" panose="020B0609020204030204" pitchFamily="49" charset="0"/>
              </a:rPr>
              <a:t> range(</a:t>
            </a:r>
            <a:r>
              <a:rPr lang="en-GB" sz="1400" b="1" dirty="0" err="1">
                <a:effectLst/>
                <a:latin typeface="Consolas" panose="020B0609020204030204" pitchFamily="49" charset="0"/>
              </a:rPr>
              <a:t>T_len</a:t>
            </a:r>
            <a:r>
              <a:rPr lang="en-GB" sz="1400" b="1" dirty="0">
                <a:effectLst/>
                <a:latin typeface="Consolas" panose="020B0609020204030204" pitchFamily="49" charset="0"/>
              </a:rPr>
              <a:t>):</a:t>
            </a:r>
          </a:p>
          <a:p>
            <a:r>
              <a:rPr lang="en-GB" sz="1400" b="1" dirty="0">
                <a:effectLst/>
                <a:latin typeface="Consolas" panose="020B0609020204030204" pitchFamily="49" charset="0"/>
              </a:rPr>
              <a:t>    </a:t>
            </a:r>
            <a:r>
              <a:rPr lang="en-GB" sz="1400" b="1" i="1" dirty="0">
                <a:effectLst/>
                <a:latin typeface="Consolas" panose="020B0609020204030204" pitchFamily="49" charset="0"/>
              </a:rPr>
              <a:t>if</a:t>
            </a:r>
            <a:r>
              <a:rPr lang="en-GB" sz="1400" b="1" dirty="0">
                <a:effectLst/>
                <a:latin typeface="Consolas" panose="020B0609020204030204" pitchFamily="49" charset="0"/>
              </a:rPr>
              <a:t> type[</a:t>
            </a:r>
            <a:r>
              <a:rPr lang="en-GB" sz="1400" b="1" dirty="0" err="1">
                <a:effectLst/>
                <a:latin typeface="Consolas" panose="020B0609020204030204" pitchFamily="49" charset="0"/>
              </a:rPr>
              <a:t>i</a:t>
            </a:r>
            <a:r>
              <a:rPr lang="en-GB" sz="1400" b="1" dirty="0">
                <a:effectLst/>
                <a:latin typeface="Consolas" panose="020B0609020204030204" pitchFamily="49" charset="0"/>
              </a:rPr>
              <a:t>] =='object':</a:t>
            </a:r>
          </a:p>
          <a:p>
            <a:r>
              <a:rPr lang="en-GB" sz="1400" b="1" dirty="0">
                <a:effectLst/>
                <a:latin typeface="Consolas" panose="020B0609020204030204" pitchFamily="49" charset="0"/>
              </a:rPr>
              <a:t>        </a:t>
            </a:r>
            <a:r>
              <a:rPr lang="en-GB" sz="1400" b="1" dirty="0" err="1">
                <a:effectLst/>
                <a:latin typeface="Consolas" panose="020B0609020204030204" pitchFamily="49" charset="0"/>
              </a:rPr>
              <a:t>TrainDF</a:t>
            </a:r>
            <a:r>
              <a:rPr lang="en-GB" sz="1400" b="1" dirty="0">
                <a:effectLst/>
                <a:latin typeface="Consolas" panose="020B0609020204030204" pitchFamily="49" charset="0"/>
              </a:rPr>
              <a:t>[</a:t>
            </a:r>
            <a:r>
              <a:rPr lang="en-GB" sz="1400" b="1" dirty="0" err="1">
                <a:effectLst/>
                <a:latin typeface="Consolas" panose="020B0609020204030204" pitchFamily="49" charset="0"/>
              </a:rPr>
              <a:t>column_lable</a:t>
            </a:r>
            <a:r>
              <a:rPr lang="en-GB" sz="1400" b="1" dirty="0">
                <a:effectLst/>
                <a:latin typeface="Consolas" panose="020B0609020204030204" pitchFamily="49" charset="0"/>
              </a:rPr>
              <a:t>[</a:t>
            </a:r>
            <a:r>
              <a:rPr lang="en-GB" sz="1400" b="1" dirty="0" err="1">
                <a:effectLst/>
                <a:latin typeface="Consolas" panose="020B0609020204030204" pitchFamily="49" charset="0"/>
              </a:rPr>
              <a:t>i</a:t>
            </a:r>
            <a:r>
              <a:rPr lang="en-GB" sz="1400" b="1" dirty="0">
                <a:effectLst/>
                <a:latin typeface="Consolas" panose="020B0609020204030204" pitchFamily="49" charset="0"/>
              </a:rPr>
              <a:t>]]= </a:t>
            </a:r>
            <a:r>
              <a:rPr lang="en-GB" sz="1400" b="1" dirty="0" err="1">
                <a:effectLst/>
                <a:latin typeface="Consolas" panose="020B0609020204030204" pitchFamily="49" charset="0"/>
              </a:rPr>
              <a:t>preprocessing.LabelEncoder</a:t>
            </a:r>
            <a:r>
              <a:rPr lang="en-GB" sz="1400" b="1" dirty="0">
                <a:effectLst/>
                <a:latin typeface="Consolas" panose="020B0609020204030204" pitchFamily="49" charset="0"/>
              </a:rPr>
              <a:t>().</a:t>
            </a:r>
            <a:r>
              <a:rPr lang="en-GB" sz="1400" b="1" dirty="0" err="1">
                <a:effectLst/>
                <a:latin typeface="Consolas" panose="020B0609020204030204" pitchFamily="49" charset="0"/>
              </a:rPr>
              <a:t>fit_transform</a:t>
            </a:r>
            <a:r>
              <a:rPr lang="en-GB" sz="1400" b="1" dirty="0">
                <a:effectLst/>
                <a:latin typeface="Consolas" panose="020B0609020204030204" pitchFamily="49" charset="0"/>
              </a:rPr>
              <a:t>(</a:t>
            </a:r>
            <a:r>
              <a:rPr lang="en-GB" sz="1400" b="1" dirty="0" err="1">
                <a:effectLst/>
                <a:latin typeface="Consolas" panose="020B0609020204030204" pitchFamily="49" charset="0"/>
              </a:rPr>
              <a:t>TrainDF</a:t>
            </a:r>
            <a:r>
              <a:rPr lang="en-GB" sz="1400" b="1" dirty="0">
                <a:effectLst/>
                <a:latin typeface="Consolas" panose="020B0609020204030204" pitchFamily="49" charset="0"/>
              </a:rPr>
              <a:t>[</a:t>
            </a:r>
            <a:r>
              <a:rPr lang="en-GB" sz="1400" b="1" dirty="0" err="1">
                <a:effectLst/>
                <a:latin typeface="Consolas" panose="020B0609020204030204" pitchFamily="49" charset="0"/>
              </a:rPr>
              <a:t>column_lable</a:t>
            </a:r>
            <a:r>
              <a:rPr lang="en-GB" sz="1400" b="1" dirty="0">
                <a:effectLst/>
                <a:latin typeface="Consolas" panose="020B0609020204030204" pitchFamily="49" charset="0"/>
              </a:rPr>
              <a:t>[</a:t>
            </a:r>
            <a:r>
              <a:rPr lang="en-GB" sz="1400" b="1" dirty="0" err="1">
                <a:effectLst/>
                <a:latin typeface="Consolas" panose="020B0609020204030204" pitchFamily="49" charset="0"/>
              </a:rPr>
              <a:t>i</a:t>
            </a:r>
            <a:r>
              <a:rPr lang="en-GB" sz="1400" b="1" dirty="0">
                <a:effectLst/>
                <a:latin typeface="Consolas" panose="020B0609020204030204" pitchFamily="49" charset="0"/>
              </a:rPr>
              <a:t>]]) </a:t>
            </a:r>
          </a:p>
          <a:p>
            <a:endParaRPr lang="en-GB" sz="2000" b="1" i="0" u="none" strike="noStrike" baseline="0" dirty="0">
              <a:solidFill>
                <a:srgbClr val="000000"/>
              </a:solidFill>
              <a:latin typeface="Calibri" panose="020F0502020204030204" pitchFamily="34" charset="0"/>
            </a:endParaRPr>
          </a:p>
          <a:p>
            <a:endParaRPr lang="en-GB" sz="2000" b="1"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sz="2000" b="1" i="0" u="none" strike="noStrike" baseline="0" dirty="0">
              <a:solidFill>
                <a:srgbClr val="000000"/>
              </a:solidFill>
              <a:latin typeface="Calibri" panose="020F0502020204030204" pitchFamily="34" charset="0"/>
            </a:endParaRPr>
          </a:p>
          <a:p>
            <a:endParaRPr lang="en-GB" b="1" dirty="0">
              <a:solidFill>
                <a:schemeClr val="tx2"/>
              </a:solidFill>
              <a:latin typeface="Calibri" panose="020F0502020204030204" pitchFamily="34" charset="0"/>
            </a:endParaRPr>
          </a:p>
          <a:p>
            <a:endParaRPr lang="en-GB" b="1" dirty="0">
              <a:solidFill>
                <a:srgbClr val="D4D4D4"/>
              </a:solidFill>
              <a:effectLst/>
              <a:latin typeface="Consolas" panose="020B0609020204030204" pitchFamily="49" charset="0"/>
            </a:endParaRPr>
          </a:p>
          <a:p>
            <a:pPr algn="l"/>
            <a:endParaRPr lang="en-GB" sz="1800" b="0" i="0" u="none" strike="noStrike" baseline="0" dirty="0">
              <a:solidFill>
                <a:srgbClr val="000000"/>
              </a:solidFill>
              <a:latin typeface="Calibri" panose="020F0502020204030204" pitchFamily="34"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Tree>
    <p:extLst>
      <p:ext uri="{BB962C8B-B14F-4D97-AF65-F5344CB8AC3E}">
        <p14:creationId xmlns:p14="http://schemas.microsoft.com/office/powerpoint/2010/main" val="6442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9" name="Rectangle 8">
            <a:extLst>
              <a:ext uri="{FF2B5EF4-FFF2-40B4-BE49-F238E27FC236}">
                <a16:creationId xmlns:a16="http://schemas.microsoft.com/office/drawing/2014/main" id="{298F7DCF-F563-EA46-240A-C66A2EB3370B}"/>
              </a:ext>
            </a:extLst>
          </p:cNvPr>
          <p:cNvSpPr/>
          <p:nvPr/>
        </p:nvSpPr>
        <p:spPr>
          <a:xfrm>
            <a:off x="3338391" y="2967335"/>
            <a:ext cx="5515228" cy="923330"/>
          </a:xfrm>
          <a:prstGeom prst="rect">
            <a:avLst/>
          </a:prstGeom>
          <a:noFill/>
        </p:spPr>
        <p:txBody>
          <a:bodyPr wrap="none" lIns="91440" tIns="45720" rIns="91440" bIns="45720">
            <a:spAutoFit/>
          </a:bodyPr>
          <a:lstStyle/>
          <a:p>
            <a:pPr algn="ctr"/>
            <a:r>
              <a:rPr lang="en-US" sz="5400"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rPr>
              <a:t>Feature Extraction</a:t>
            </a:r>
            <a:endParaRPr lang="en-US" sz="5400" b="1"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cs typeface="Akhbar MT" pitchFamily="2" charset="-78"/>
            </a:endParaRPr>
          </a:p>
        </p:txBody>
      </p:sp>
    </p:spTree>
    <p:extLst>
      <p:ext uri="{BB962C8B-B14F-4D97-AF65-F5344CB8AC3E}">
        <p14:creationId xmlns:p14="http://schemas.microsoft.com/office/powerpoint/2010/main" val="329127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4" name="Text Placeholder 3">
            <a:extLst>
              <a:ext uri="{FF2B5EF4-FFF2-40B4-BE49-F238E27FC236}">
                <a16:creationId xmlns:a16="http://schemas.microsoft.com/office/drawing/2014/main" id="{7B6E5CDA-40E5-173C-F48F-157D5812FECF}"/>
              </a:ext>
            </a:extLst>
          </p:cNvPr>
          <p:cNvSpPr>
            <a:spLocks noGrp="1"/>
          </p:cNvSpPr>
          <p:nvPr>
            <p:ph type="body" sz="quarter" idx="11"/>
          </p:nvPr>
        </p:nvSpPr>
        <p:spPr>
          <a:xfrm>
            <a:off x="963237" y="1532905"/>
            <a:ext cx="6011142" cy="5192093"/>
          </a:xfrm>
        </p:spPr>
        <p:txBody>
          <a:bodyPr rtlCol="0"/>
          <a:lstStyle/>
          <a:p>
            <a:pPr algn="l"/>
            <a:r>
              <a:rPr lang="en-GB" sz="2000" b="1" dirty="0">
                <a:solidFill>
                  <a:srgbClr val="000000"/>
                </a:solidFill>
                <a:latin typeface="Calibri" panose="020F0502020204030204" pitchFamily="34" charset="0"/>
              </a:rPr>
              <a:t>Correlation Between columns</a:t>
            </a:r>
            <a:endParaRPr lang="en-GB" sz="2000" b="1" i="0" u="none" strike="noStrike" baseline="0" dirty="0">
              <a:solidFill>
                <a:srgbClr val="000000"/>
              </a:solidFill>
              <a:latin typeface="Calibri" panose="020F0502020204030204" pitchFamily="34" charset="0"/>
            </a:endParaRPr>
          </a:p>
          <a:p>
            <a:pPr algn="l"/>
            <a:endParaRPr lang="en-GB" sz="2000" b="1" i="0" u="none" strike="noStrike" baseline="0" dirty="0">
              <a:solidFill>
                <a:srgbClr val="000000"/>
              </a:solidFill>
              <a:latin typeface="Calibri" panose="020F0502020204030204" pitchFamily="34" charset="0"/>
            </a:endParaRPr>
          </a:p>
          <a:p>
            <a:r>
              <a:rPr lang="en-GB" b="1" i="1" dirty="0">
                <a:solidFill>
                  <a:schemeClr val="tx2"/>
                </a:solidFill>
                <a:effectLst/>
                <a:latin typeface="Consolas" panose="020B0609020204030204" pitchFamily="49" charset="0"/>
              </a:rPr>
              <a:t># dropping unused columns (Zero </a:t>
            </a:r>
            <a:r>
              <a:rPr lang="en-GB" b="1" i="1" dirty="0">
                <a:solidFill>
                  <a:schemeClr val="tx2"/>
                </a:solidFill>
                <a:latin typeface="Consolas" panose="020B0609020204030204" pitchFamily="49" charset="0"/>
              </a:rPr>
              <a:t>C</a:t>
            </a:r>
            <a:r>
              <a:rPr lang="en-GB" b="1" i="1" dirty="0">
                <a:solidFill>
                  <a:schemeClr val="tx2"/>
                </a:solidFill>
                <a:effectLst/>
                <a:latin typeface="Consolas" panose="020B0609020204030204" pitchFamily="49" charset="0"/>
              </a:rPr>
              <a:t>orrelation)</a:t>
            </a:r>
            <a:endParaRPr lang="en-GB" b="1" dirty="0">
              <a:solidFill>
                <a:schemeClr val="tx2"/>
              </a:solidFill>
              <a:effectLst/>
              <a:latin typeface="Consolas" panose="020B0609020204030204" pitchFamily="49" charset="0"/>
            </a:endParaRPr>
          </a:p>
          <a:p>
            <a:r>
              <a:rPr lang="en-GB" sz="1200" b="1" dirty="0">
                <a:effectLst/>
                <a:latin typeface="Consolas" panose="020B0609020204030204" pitchFamily="49" charset="0"/>
              </a:rPr>
              <a:t>TrainDF.drop(['</a:t>
            </a:r>
            <a:r>
              <a:rPr lang="en-GB" sz="1200" b="1" dirty="0" err="1">
                <a:effectLst/>
                <a:latin typeface="Consolas" panose="020B0609020204030204" pitchFamily="49" charset="0"/>
              </a:rPr>
              <a:t>RATE_ID_FOR_location</a:t>
            </a:r>
            <a:r>
              <a:rPr lang="en-GB" sz="1200" b="1" dirty="0">
                <a:effectLst/>
                <a:latin typeface="Consolas" panose="020B0609020204030204" pitchFamily="49" charset="0"/>
              </a:rPr>
              <a:t>'], </a:t>
            </a:r>
            <a:r>
              <a:rPr lang="en-GB" sz="1200" b="1" i="1" dirty="0">
                <a:effectLst/>
                <a:latin typeface="Consolas" panose="020B0609020204030204" pitchFamily="49" charset="0"/>
              </a:rPr>
              <a:t>axis</a:t>
            </a:r>
            <a:r>
              <a:rPr lang="en-GB" sz="1200" b="1" dirty="0">
                <a:effectLst/>
                <a:latin typeface="Consolas" panose="020B0609020204030204" pitchFamily="49" charset="0"/>
              </a:rPr>
              <a:t>=1, </a:t>
            </a:r>
            <a:r>
              <a:rPr lang="en-GB" sz="1200" b="1" i="1" dirty="0">
                <a:effectLst/>
                <a:latin typeface="Consolas" panose="020B0609020204030204" pitchFamily="49" charset="0"/>
              </a:rPr>
              <a:t>inplace</a:t>
            </a:r>
            <a:r>
              <a:rPr lang="en-GB" sz="1200" b="1" dirty="0">
                <a:effectLst/>
                <a:latin typeface="Consolas" panose="020B0609020204030204" pitchFamily="49" charset="0"/>
              </a:rPr>
              <a:t>=True)</a:t>
            </a:r>
          </a:p>
          <a:p>
            <a:r>
              <a:rPr lang="en-GB" sz="1200" b="1" dirty="0">
                <a:effectLst/>
                <a:latin typeface="Consolas" panose="020B0609020204030204" pitchFamily="49" charset="0"/>
              </a:rPr>
              <a:t>TrainDF.drop(['RATE_ID_FOR_funded_last_30'], </a:t>
            </a:r>
            <a:r>
              <a:rPr lang="en-GB" sz="1200" b="1" i="1" dirty="0">
                <a:effectLst/>
                <a:latin typeface="Consolas" panose="020B0609020204030204" pitchFamily="49" charset="0"/>
              </a:rPr>
              <a:t>axis</a:t>
            </a:r>
            <a:r>
              <a:rPr lang="en-GB" sz="1200" b="1" dirty="0">
                <a:effectLst/>
                <a:latin typeface="Consolas" panose="020B0609020204030204" pitchFamily="49" charset="0"/>
              </a:rPr>
              <a:t>=1, </a:t>
            </a:r>
            <a:r>
              <a:rPr lang="en-GB" sz="1200" b="1" i="1" dirty="0">
                <a:effectLst/>
                <a:latin typeface="Consolas" panose="020B0609020204030204" pitchFamily="49" charset="0"/>
              </a:rPr>
              <a:t>inplace</a:t>
            </a:r>
            <a:r>
              <a:rPr lang="en-GB" sz="1200" b="1" dirty="0">
                <a:effectLst/>
                <a:latin typeface="Consolas" panose="020B0609020204030204" pitchFamily="49" charset="0"/>
              </a:rPr>
              <a:t>=True</a:t>
            </a:r>
            <a:r>
              <a:rPr lang="en-GB" sz="1200" b="1" dirty="0">
                <a:latin typeface="Consolas" panose="020B0609020204030204" pitchFamily="49" charset="0"/>
              </a:rPr>
              <a:t>)</a:t>
            </a:r>
            <a:endParaRPr lang="en-GB" sz="1200" b="1" dirty="0">
              <a:effectLst/>
              <a:latin typeface="Consolas" panose="020B0609020204030204" pitchFamily="49" charset="0"/>
            </a:endParaRPr>
          </a:p>
          <a:p>
            <a:pPr algn="l"/>
            <a:endParaRPr lang="en-GB" sz="1800" b="1" dirty="0">
              <a:solidFill>
                <a:srgbClr val="000000"/>
              </a:solidFill>
              <a:effectLst/>
              <a:latin typeface="Calibri" panose="020F0502020204030204" pitchFamily="34" charset="0"/>
            </a:endParaRPr>
          </a:p>
          <a:p>
            <a:pPr algn="l"/>
            <a:endParaRPr lang="en-GB" sz="2000" b="1" dirty="0">
              <a:solidFill>
                <a:srgbClr val="00206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pic>
        <p:nvPicPr>
          <p:cNvPr id="3" name="Picture 2">
            <a:extLst>
              <a:ext uri="{FF2B5EF4-FFF2-40B4-BE49-F238E27FC236}">
                <a16:creationId xmlns:a16="http://schemas.microsoft.com/office/drawing/2014/main" id="{06D03309-0A08-DCD3-E3F4-57ABA64E1191}"/>
              </a:ext>
            </a:extLst>
          </p:cNvPr>
          <p:cNvPicPr>
            <a:picLocks noChangeAspect="1"/>
          </p:cNvPicPr>
          <p:nvPr/>
        </p:nvPicPr>
        <p:blipFill>
          <a:blip r:embed="rId3"/>
          <a:stretch>
            <a:fillRect/>
          </a:stretch>
        </p:blipFill>
        <p:spPr>
          <a:xfrm>
            <a:off x="6515203" y="1491340"/>
            <a:ext cx="5679570" cy="5192093"/>
          </a:xfrm>
          <a:prstGeom prst="rect">
            <a:avLst/>
          </a:prstGeom>
        </p:spPr>
      </p:pic>
    </p:spTree>
    <p:extLst>
      <p:ext uri="{BB962C8B-B14F-4D97-AF65-F5344CB8AC3E}">
        <p14:creationId xmlns:p14="http://schemas.microsoft.com/office/powerpoint/2010/main" val="297726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8</a:t>
            </a:fld>
            <a:endParaRPr lang="en-GB"/>
          </a:p>
        </p:txBody>
      </p:sp>
      <p:sp>
        <p:nvSpPr>
          <p:cNvPr id="4" name="Text Placeholder 3">
            <a:extLst>
              <a:ext uri="{FF2B5EF4-FFF2-40B4-BE49-F238E27FC236}">
                <a16:creationId xmlns:a16="http://schemas.microsoft.com/office/drawing/2014/main" id="{7B6E5CDA-40E5-173C-F48F-157D5812FECF}"/>
              </a:ext>
            </a:extLst>
          </p:cNvPr>
          <p:cNvSpPr>
            <a:spLocks noGrp="1"/>
          </p:cNvSpPr>
          <p:nvPr>
            <p:ph type="body" sz="quarter" idx="11"/>
          </p:nvPr>
        </p:nvSpPr>
        <p:spPr>
          <a:xfrm>
            <a:off x="938297" y="1541218"/>
            <a:ext cx="7141673" cy="5192093"/>
          </a:xfrm>
        </p:spPr>
        <p:txBody>
          <a:bodyPr rtlCol="0"/>
          <a:lstStyle/>
          <a:p>
            <a:pPr algn="l"/>
            <a:r>
              <a:rPr lang="en-GB" sz="2000" b="1" dirty="0">
                <a:solidFill>
                  <a:srgbClr val="000000"/>
                </a:solidFill>
                <a:latin typeface="Calibri" panose="020F0502020204030204" pitchFamily="34" charset="0"/>
              </a:rPr>
              <a:t>Correlation Between columns</a:t>
            </a:r>
            <a:endParaRPr lang="en-GB" sz="2000" b="1" i="0" u="none" strike="noStrike" baseline="0" dirty="0">
              <a:solidFill>
                <a:srgbClr val="000000"/>
              </a:solidFill>
              <a:latin typeface="Calibri" panose="020F0502020204030204" pitchFamily="34" charset="0"/>
            </a:endParaRPr>
          </a:p>
          <a:p>
            <a:pPr algn="l"/>
            <a:r>
              <a:rPr lang="en-GB" sz="2000" b="1" dirty="0">
                <a:solidFill>
                  <a:srgbClr val="000000"/>
                </a:solidFill>
                <a:latin typeface="Calibri" panose="020F0502020204030204" pitchFamily="34" charset="0"/>
              </a:rPr>
              <a:t> </a:t>
            </a:r>
          </a:p>
          <a:p>
            <a:r>
              <a:rPr lang="en-GB" sz="1400" b="1" dirty="0">
                <a:solidFill>
                  <a:srgbClr val="000000"/>
                </a:solidFill>
                <a:effectLst/>
                <a:latin typeface="Calibri" panose="020F0502020204030204" pitchFamily="34" charset="0"/>
              </a:rPr>
              <a:t>-C</a:t>
            </a:r>
            <a:r>
              <a:rPr lang="en-GB" sz="1400" b="1" dirty="0">
                <a:solidFill>
                  <a:srgbClr val="000000"/>
                </a:solidFill>
                <a:latin typeface="Calibri" panose="020F0502020204030204" pitchFamily="34" charset="0"/>
              </a:rPr>
              <a:t>orrelation after dropping 2 columns because of zero correlation (</a:t>
            </a:r>
            <a:r>
              <a:rPr lang="en-GB" sz="1400" b="1" dirty="0">
                <a:effectLst/>
                <a:latin typeface="Consolas" panose="020B0609020204030204" pitchFamily="49" charset="0"/>
              </a:rPr>
              <a:t>'RATE_ID_FOR_location,'RATE_ID_FOR_funded_last_30’</a:t>
            </a:r>
            <a:r>
              <a:rPr lang="en-GB" sz="1400" b="1" dirty="0">
                <a:solidFill>
                  <a:srgbClr val="000000"/>
                </a:solidFill>
                <a:latin typeface="Calibri" panose="020F0502020204030204" pitchFamily="34" charset="0"/>
              </a:rPr>
              <a:t>) </a:t>
            </a:r>
            <a:endParaRPr lang="en-GB" sz="1400" b="1" dirty="0">
              <a:solidFill>
                <a:srgbClr val="000000"/>
              </a:solidFill>
              <a:effectLst/>
              <a:latin typeface="Calibri" panose="020F0502020204030204" pitchFamily="34" charset="0"/>
            </a:endParaRPr>
          </a:p>
          <a:p>
            <a:pPr algn="l"/>
            <a:endParaRPr lang="en-GB" sz="2000" b="1" dirty="0">
              <a:solidFill>
                <a:srgbClr val="00206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pic>
        <p:nvPicPr>
          <p:cNvPr id="5" name="Picture 4">
            <a:extLst>
              <a:ext uri="{FF2B5EF4-FFF2-40B4-BE49-F238E27FC236}">
                <a16:creationId xmlns:a16="http://schemas.microsoft.com/office/drawing/2014/main" id="{51B6F7E0-AA94-15A6-B443-428F055B3BA1}"/>
              </a:ext>
            </a:extLst>
          </p:cNvPr>
          <p:cNvPicPr>
            <a:picLocks noChangeAspect="1"/>
          </p:cNvPicPr>
          <p:nvPr/>
        </p:nvPicPr>
        <p:blipFill>
          <a:blip r:embed="rId3"/>
          <a:stretch>
            <a:fillRect/>
          </a:stretch>
        </p:blipFill>
        <p:spPr>
          <a:xfrm>
            <a:off x="6331504" y="1305098"/>
            <a:ext cx="5835557" cy="5334691"/>
          </a:xfrm>
          <a:prstGeom prst="rect">
            <a:avLst/>
          </a:prstGeom>
        </p:spPr>
      </p:pic>
    </p:spTree>
    <p:extLst>
      <p:ext uri="{BB962C8B-B14F-4D97-AF65-F5344CB8AC3E}">
        <p14:creationId xmlns:p14="http://schemas.microsoft.com/office/powerpoint/2010/main" val="110967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9</a:t>
            </a:fld>
            <a:endParaRPr lang="en-GB"/>
          </a:p>
        </p:txBody>
      </p:sp>
      <p:sp>
        <p:nvSpPr>
          <p:cNvPr id="4" name="Text Placeholder 3">
            <a:extLst>
              <a:ext uri="{FF2B5EF4-FFF2-40B4-BE49-F238E27FC236}">
                <a16:creationId xmlns:a16="http://schemas.microsoft.com/office/drawing/2014/main" id="{7B6E5CDA-40E5-173C-F48F-157D5812FECF}"/>
              </a:ext>
            </a:extLst>
          </p:cNvPr>
          <p:cNvSpPr>
            <a:spLocks noGrp="1"/>
          </p:cNvSpPr>
          <p:nvPr>
            <p:ph type="body" sz="quarter" idx="11"/>
          </p:nvPr>
        </p:nvSpPr>
        <p:spPr>
          <a:xfrm>
            <a:off x="954924" y="1532905"/>
            <a:ext cx="6011142" cy="5192093"/>
          </a:xfrm>
        </p:spPr>
        <p:txBody>
          <a:bodyPr rtlCol="0"/>
          <a:lstStyle/>
          <a:p>
            <a:pPr algn="l"/>
            <a:r>
              <a:rPr lang="en-GB" sz="2000" b="1" dirty="0">
                <a:solidFill>
                  <a:srgbClr val="000000"/>
                </a:solidFill>
                <a:latin typeface="Calibri" panose="020F0502020204030204" pitchFamily="34" charset="0"/>
              </a:rPr>
              <a:t>Correlation Between columns</a:t>
            </a:r>
            <a:endParaRPr lang="en-GB" sz="2000" b="1" i="0" u="none" strike="noStrike" baseline="0" dirty="0">
              <a:solidFill>
                <a:srgbClr val="000000"/>
              </a:solidFill>
              <a:latin typeface="Calibri" panose="020F0502020204030204" pitchFamily="34" charset="0"/>
            </a:endParaRPr>
          </a:p>
          <a:p>
            <a:pPr algn="l"/>
            <a:endParaRPr lang="en-GB" sz="2000" b="1" i="0" u="none" strike="noStrike" baseline="0" dirty="0">
              <a:solidFill>
                <a:srgbClr val="000000"/>
              </a:solidFill>
              <a:latin typeface="Calibri" panose="020F0502020204030204" pitchFamily="34" charset="0"/>
            </a:endParaRPr>
          </a:p>
          <a:p>
            <a:r>
              <a:rPr lang="en-GB" sz="1800" b="1" dirty="0">
                <a:solidFill>
                  <a:srgbClr val="000000"/>
                </a:solidFill>
                <a:effectLst/>
                <a:latin typeface="Calibri" panose="020F0502020204030204" pitchFamily="34" charset="0"/>
              </a:rPr>
              <a:t>-When we use most import columns </a:t>
            </a:r>
            <a:r>
              <a:rPr lang="en-GB" sz="1400" b="1" dirty="0">
                <a:effectLst/>
                <a:latin typeface="Consolas" panose="020B0609020204030204" pitchFamily="49" charset="0"/>
              </a:rPr>
              <a:t>(data &gt; 0.6, data &lt; 1)</a:t>
            </a:r>
            <a:r>
              <a:rPr lang="en-GB" sz="1800" b="1" dirty="0">
                <a:effectLst/>
                <a:latin typeface="Calibri" panose="020F0502020204030204" pitchFamily="34" charset="0"/>
              </a:rPr>
              <a:t> </a:t>
            </a:r>
          </a:p>
          <a:p>
            <a:r>
              <a:rPr lang="en-GB" sz="1800" b="1" dirty="0">
                <a:latin typeface="Calibri" panose="020F0502020204030204" pitchFamily="34" charset="0"/>
              </a:rPr>
              <a:t>, accuracy was 88%</a:t>
            </a:r>
          </a:p>
          <a:p>
            <a:endParaRPr lang="en-GB" sz="1800" b="1" dirty="0">
              <a:latin typeface="Calibri" panose="020F0502020204030204" pitchFamily="34" charset="0"/>
            </a:endParaRPr>
          </a:p>
          <a:p>
            <a:r>
              <a:rPr lang="en-GB" sz="1800" b="1" dirty="0">
                <a:effectLst/>
                <a:latin typeface="Calibri" panose="020F0502020204030204" pitchFamily="34" charset="0"/>
              </a:rPr>
              <a:t>-When we use all columns</a:t>
            </a:r>
            <a:r>
              <a:rPr lang="en-GB" sz="1800" b="1" dirty="0">
                <a:latin typeface="Consolas" panose="020B0609020204030204" pitchFamily="49" charset="0"/>
              </a:rPr>
              <a:t> </a:t>
            </a:r>
            <a:r>
              <a:rPr lang="en-GB" sz="1400" b="1" dirty="0">
                <a:effectLst/>
                <a:latin typeface="Consolas" panose="020B0609020204030204" pitchFamily="49" charset="0"/>
              </a:rPr>
              <a:t>(data &lt; 1)</a:t>
            </a:r>
            <a:r>
              <a:rPr lang="en-GB" sz="1800" b="1" dirty="0">
                <a:effectLst/>
                <a:latin typeface="Calibri" panose="020F0502020204030204" pitchFamily="34" charset="0"/>
              </a:rPr>
              <a:t> , accuracy was 98%</a:t>
            </a:r>
          </a:p>
          <a:p>
            <a:endParaRPr lang="en-GB" sz="1800" b="1" dirty="0">
              <a:effectLst/>
              <a:latin typeface="Calibri" panose="020F0502020204030204" pitchFamily="34" charset="0"/>
            </a:endParaRPr>
          </a:p>
          <a:p>
            <a:r>
              <a:rPr lang="en-GB" sz="1800" b="1" dirty="0">
                <a:solidFill>
                  <a:schemeClr val="tx2"/>
                </a:solidFill>
                <a:effectLst/>
                <a:latin typeface="Calibri" panose="020F0502020204030204" pitchFamily="34" charset="0"/>
              </a:rPr>
              <a:t>-Conclusion: All columns are important </a:t>
            </a:r>
          </a:p>
          <a:p>
            <a:pPr algn="l"/>
            <a:endParaRPr lang="en-GB" sz="2000" b="1" dirty="0">
              <a:solidFill>
                <a:srgbClr val="00206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rtl="0"/>
            <a:endParaRPr lang="en-GB" dirty="0"/>
          </a:p>
        </p:txBody>
      </p:sp>
      <p:pic>
        <p:nvPicPr>
          <p:cNvPr id="5" name="Picture 4">
            <a:extLst>
              <a:ext uri="{FF2B5EF4-FFF2-40B4-BE49-F238E27FC236}">
                <a16:creationId xmlns:a16="http://schemas.microsoft.com/office/drawing/2014/main" id="{2FF4E107-17E6-1F5E-5DE2-3A475D5DDCF6}"/>
              </a:ext>
            </a:extLst>
          </p:cNvPr>
          <p:cNvPicPr>
            <a:picLocks noChangeAspect="1"/>
          </p:cNvPicPr>
          <p:nvPr/>
        </p:nvPicPr>
        <p:blipFill>
          <a:blip r:embed="rId3"/>
          <a:stretch>
            <a:fillRect/>
          </a:stretch>
        </p:blipFill>
        <p:spPr>
          <a:xfrm>
            <a:off x="6582954" y="1624397"/>
            <a:ext cx="5583769" cy="5131771"/>
          </a:xfrm>
          <a:prstGeom prst="rect">
            <a:avLst/>
          </a:prstGeom>
        </p:spPr>
      </p:pic>
    </p:spTree>
    <p:extLst>
      <p:ext uri="{BB962C8B-B14F-4D97-AF65-F5344CB8AC3E}">
        <p14:creationId xmlns:p14="http://schemas.microsoft.com/office/powerpoint/2010/main" val="15574809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2646</TotalTime>
  <Words>1788</Words>
  <Application>Microsoft Office PowerPoint</Application>
  <PresentationFormat>Widescreen</PresentationFormat>
  <Paragraphs>293</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Abadi</vt:lpstr>
      <vt:lpstr>Arial</vt:lpstr>
      <vt:lpstr>Calibri</vt:lpstr>
      <vt:lpstr>Consolas</vt:lpstr>
      <vt:lpstr>Franklin Gothic Book</vt:lpstr>
      <vt:lpstr>Franklin Gothic Demi</vt:lpstr>
      <vt:lpstr>Söhne</vt:lpstr>
      <vt:lpstr>Söhne Mono</vt:lpstr>
      <vt:lpstr>Wingdings</vt:lpstr>
      <vt:lpstr>Theme1</vt:lpstr>
      <vt:lpstr>Project Report</vt:lpstr>
      <vt:lpstr>PowerPoint Presentation</vt:lpstr>
      <vt:lpstr>Pre-processing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vt:lpstr>
      <vt:lpstr>PowerPoint Presentation</vt:lpstr>
      <vt:lpstr>Hyperparameters  </vt:lpstr>
      <vt:lpstr>Hyperparameters  </vt:lpstr>
      <vt:lpstr>Hyperparameters  </vt:lpstr>
      <vt:lpstr>Hyperparameters  </vt:lpstr>
      <vt:lpstr>Hyperparameters  </vt:lpstr>
      <vt:lpstr>Hyperparameters </vt:lpstr>
      <vt:lpstr>Hyperparameters </vt:lpstr>
      <vt:lpstr>PowerPoint Presentation</vt:lpstr>
      <vt:lpstr>1-XGBoostclassifier </vt:lpstr>
      <vt:lpstr>2-CatBoost </vt:lpstr>
      <vt:lpstr>3-RandomForestClassifier </vt:lpstr>
      <vt:lpstr>4-GradientBoostingClassifier </vt:lpstr>
      <vt:lpstr>5-DecisionTree </vt:lpstr>
      <vt:lpstr>6-KNN </vt:lpstr>
      <vt:lpstr>Models Evaluation </vt:lpstr>
      <vt:lpstr>PowerPoint Presentation</vt:lpstr>
      <vt:lpstr>Visualization </vt:lpstr>
      <vt:lpstr>Visualization </vt:lpstr>
      <vt:lpstr>Visualization </vt:lpstr>
      <vt:lpstr>Visualization </vt:lpstr>
      <vt:lpstr>Visualization </vt:lpstr>
      <vt:lpstr>Visualization </vt:lpstr>
      <vt:lpstr>Visualization </vt:lpstr>
      <vt:lpstr>PowerPoint Presentation</vt:lpstr>
      <vt:lpstr>Test Script </vt:lpstr>
      <vt:lpstr>PowerPoint Presentation</vt:lpstr>
      <vt:lpstr>Conclusion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مينا جورج رؤوف اسكندر</dc:creator>
  <cp:lastModifiedBy>مينا جورج رؤوف اسكندر</cp:lastModifiedBy>
  <cp:revision>162</cp:revision>
  <dcterms:created xsi:type="dcterms:W3CDTF">2023-05-02T22:35:14Z</dcterms:created>
  <dcterms:modified xsi:type="dcterms:W3CDTF">2023-05-18T15:53:57Z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