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81" r:id="rId6"/>
    <p:sldId id="365" r:id="rId7"/>
    <p:sldId id="392" r:id="rId8"/>
    <p:sldId id="382" r:id="rId9"/>
    <p:sldId id="383" r:id="rId10"/>
    <p:sldId id="384" r:id="rId11"/>
    <p:sldId id="386" r:id="rId12"/>
    <p:sldId id="387" r:id="rId13"/>
    <p:sldId id="388" r:id="rId14"/>
    <p:sldId id="389" r:id="rId15"/>
    <p:sldId id="390" r:id="rId16"/>
    <p:sldId id="343"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5226" autoAdjust="0"/>
  </p:normalViewPr>
  <p:slideViewPr>
    <p:cSldViewPr snapToGrid="0">
      <p:cViewPr>
        <p:scale>
          <a:sx n="75" d="100"/>
          <a:sy n="75" d="100"/>
        </p:scale>
        <p:origin x="44" y="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24/05/2023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dirty="0"/>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dirty="0"/>
          </a:p>
        </p:txBody>
      </p:sp>
    </p:spTree>
    <p:extLst>
      <p:ext uri="{BB962C8B-B14F-4D97-AF65-F5344CB8AC3E}">
        <p14:creationId xmlns:p14="http://schemas.microsoft.com/office/powerpoint/2010/main" val="2773653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dirty="0"/>
          </a:p>
        </p:txBody>
      </p:sp>
    </p:spTree>
    <p:extLst>
      <p:ext uri="{BB962C8B-B14F-4D97-AF65-F5344CB8AC3E}">
        <p14:creationId xmlns:p14="http://schemas.microsoft.com/office/powerpoint/2010/main" val="1181920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dirty="0"/>
          </a:p>
        </p:txBody>
      </p:sp>
    </p:spTree>
    <p:extLst>
      <p:ext uri="{BB962C8B-B14F-4D97-AF65-F5344CB8AC3E}">
        <p14:creationId xmlns:p14="http://schemas.microsoft.com/office/powerpoint/2010/main" val="363400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13</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dirty="0"/>
          </a:p>
        </p:txBody>
      </p:sp>
    </p:spTree>
    <p:extLst>
      <p:ext uri="{BB962C8B-B14F-4D97-AF65-F5344CB8AC3E}">
        <p14:creationId xmlns:p14="http://schemas.microsoft.com/office/powerpoint/2010/main" val="1507763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dirty="0"/>
          </a:p>
        </p:txBody>
      </p:sp>
    </p:spTree>
    <p:extLst>
      <p:ext uri="{BB962C8B-B14F-4D97-AF65-F5344CB8AC3E}">
        <p14:creationId xmlns:p14="http://schemas.microsoft.com/office/powerpoint/2010/main" val="327353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dirty="0"/>
          </a:p>
        </p:txBody>
      </p:sp>
    </p:spTree>
    <p:extLst>
      <p:ext uri="{BB962C8B-B14F-4D97-AF65-F5344CB8AC3E}">
        <p14:creationId xmlns:p14="http://schemas.microsoft.com/office/powerpoint/2010/main" val="397291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dirty="0"/>
          </a:p>
        </p:txBody>
      </p:sp>
    </p:spTree>
    <p:extLst>
      <p:ext uri="{BB962C8B-B14F-4D97-AF65-F5344CB8AC3E}">
        <p14:creationId xmlns:p14="http://schemas.microsoft.com/office/powerpoint/2010/main" val="246167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dirty="0"/>
          </a:p>
        </p:txBody>
      </p:sp>
    </p:spTree>
    <p:extLst>
      <p:ext uri="{BB962C8B-B14F-4D97-AF65-F5344CB8AC3E}">
        <p14:creationId xmlns:p14="http://schemas.microsoft.com/office/powerpoint/2010/main" val="37564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dirty="0"/>
          </a:p>
        </p:txBody>
      </p:sp>
    </p:spTree>
    <p:extLst>
      <p:ext uri="{BB962C8B-B14F-4D97-AF65-F5344CB8AC3E}">
        <p14:creationId xmlns:p14="http://schemas.microsoft.com/office/powerpoint/2010/main" val="23877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dirty="0"/>
          </a:p>
        </p:txBody>
      </p:sp>
    </p:spTree>
    <p:extLst>
      <p:ext uri="{BB962C8B-B14F-4D97-AF65-F5344CB8AC3E}">
        <p14:creationId xmlns:p14="http://schemas.microsoft.com/office/powerpoint/2010/main" val="16094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dirty="0"/>
          </a:p>
        </p:txBody>
      </p:sp>
    </p:spTree>
    <p:extLst>
      <p:ext uri="{BB962C8B-B14F-4D97-AF65-F5344CB8AC3E}">
        <p14:creationId xmlns:p14="http://schemas.microsoft.com/office/powerpoint/2010/main" val="250616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24 May, 2023</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24 May, 2023</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24 May, 2023</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24 May, 2023</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24 May, 2023</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24 May, 2023</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24 May, 2023</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24 May, 2023</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24 May, 2023</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24 May, 2023</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Project Report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16301"/>
            <a:ext cx="5491570" cy="2150505"/>
          </a:xfrm>
        </p:spPr>
        <p:txBody>
          <a:bodyPr rtlCol="0"/>
          <a:lstStyle/>
          <a:p>
            <a:pPr rtl="0"/>
            <a:r>
              <a:rPr lang="en-GB" dirty="0">
                <a:latin typeface="+mj-lt"/>
              </a:rPr>
              <a:t>Done by :</a:t>
            </a:r>
          </a:p>
          <a:p>
            <a:pPr rtl="0"/>
            <a:r>
              <a:rPr lang="en-GB" dirty="0">
                <a:latin typeface="+mj-lt"/>
              </a:rPr>
              <a:t>1- Mina George Raouf Iskander 20201701741</a:t>
            </a:r>
          </a:p>
          <a:p>
            <a:pPr rtl="0"/>
            <a:r>
              <a:rPr lang="en-GB" dirty="0">
                <a:latin typeface="+mj-lt"/>
              </a:rPr>
              <a:t>2- Natalie Amgad Ibrahim 20201701743 </a:t>
            </a:r>
          </a:p>
          <a:p>
            <a:pPr rtl="0"/>
            <a:r>
              <a:rPr lang="en-GB" dirty="0">
                <a:latin typeface="+mj-lt"/>
              </a:rPr>
              <a:t>3- Lojain Yassir Salama 2021170875 </a:t>
            </a:r>
          </a:p>
          <a:p>
            <a:pPr rtl="0"/>
            <a:r>
              <a:rPr lang="en-GB" dirty="0">
                <a:latin typeface="+mj-lt"/>
              </a:rPr>
              <a:t>4- Youssef Emad Wahdan 2021170892</a:t>
            </a:r>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chemeClr val="tx2"/>
                </a:solidFill>
                <a:latin typeface="Calibri" panose="020F0502020204030204" pitchFamily="34" charset="0"/>
              </a:rPr>
              <a:t>About Us Page</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559178"/>
            <a:ext cx="10984577" cy="4298822"/>
          </a:xfrm>
        </p:spPr>
        <p:txBody>
          <a:bodyPr rtlCol="0"/>
          <a:lstStyle/>
          <a:p>
            <a:pPr marL="285750" indent="-285750" algn="l">
              <a:buFont typeface="Wingdings" panose="05000000000000000000" pitchFamily="2" charset="2"/>
              <a:buChar char="v"/>
            </a:pPr>
            <a:r>
              <a:rPr lang="en-GB" sz="1800" b="1" i="0" dirty="0">
                <a:effectLst/>
                <a:latin typeface="Söhne"/>
              </a:rPr>
              <a:t>The "About Us" page of a shopping website is dedicated to providing users with information about the website, its mission, values, history, and team. It establishes trust, credibility, and a connection with users. The page includes a narrative on the website's background, purpose, and unique selling points. It showcases the website's core values and principles to resonate with the target audience. The "About Us" page introduces the team behind the website, humanizing the brand and creating familiarity. It may also highlight achievements and partnerships to further build trust. Overall, the page plays a vital role in shaping the website's brand image and fostering trust and loyalty among users.</a:t>
            </a:r>
            <a:endParaRPr lang="en-GB" sz="1800" b="1"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10</a:t>
            </a:fld>
            <a:endParaRPr lang="en-GB" dirty="0"/>
          </a:p>
        </p:txBody>
      </p:sp>
    </p:spTree>
    <p:extLst>
      <p:ext uri="{BB962C8B-B14F-4D97-AF65-F5344CB8AC3E}">
        <p14:creationId xmlns:p14="http://schemas.microsoft.com/office/powerpoint/2010/main" val="214483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11</a:t>
            </a:fld>
            <a:endParaRPr lang="en-GB" dirty="0"/>
          </a:p>
        </p:txBody>
      </p:sp>
      <p:sp>
        <p:nvSpPr>
          <p:cNvPr id="9" name="Rectangle 8">
            <a:extLst>
              <a:ext uri="{FF2B5EF4-FFF2-40B4-BE49-F238E27FC236}">
                <a16:creationId xmlns:a16="http://schemas.microsoft.com/office/drawing/2014/main" id="{298F7DCF-F563-EA46-240A-C66A2EB3370B}"/>
              </a:ext>
            </a:extLst>
          </p:cNvPr>
          <p:cNvSpPr/>
          <p:nvPr/>
        </p:nvSpPr>
        <p:spPr>
          <a:xfrm>
            <a:off x="4398274" y="2967335"/>
            <a:ext cx="3395481"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Conclusion</a:t>
            </a:r>
          </a:p>
        </p:txBody>
      </p:sp>
    </p:spTree>
    <p:extLst>
      <p:ext uri="{BB962C8B-B14F-4D97-AF65-F5344CB8AC3E}">
        <p14:creationId xmlns:p14="http://schemas.microsoft.com/office/powerpoint/2010/main" val="110929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1257408"/>
            <a:ext cx="7756028" cy="1273795"/>
          </a:xfrm>
        </p:spPr>
        <p:txBody>
          <a:bodyPr rtlCol="0">
            <a:normAutofit/>
          </a:bodyPr>
          <a:lstStyle/>
          <a:p>
            <a:pPr rtl="0"/>
            <a:r>
              <a:rPr lang="en-GB" dirty="0">
                <a:solidFill>
                  <a:schemeClr val="tx2"/>
                </a:solidFill>
                <a:latin typeface="Calibri" panose="020F0502020204030204" pitchFamily="34" charset="0"/>
              </a:rPr>
              <a:t>Conclusion</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559178"/>
            <a:ext cx="10984577" cy="4298822"/>
          </a:xfrm>
        </p:spPr>
        <p:txBody>
          <a:bodyPr rtlCol="0"/>
          <a:lstStyle/>
          <a:p>
            <a:pPr marL="285750" indent="-285750" algn="l">
              <a:buFont typeface="Wingdings" panose="05000000000000000000" pitchFamily="2" charset="2"/>
              <a:buChar char="v"/>
            </a:pPr>
            <a:r>
              <a:rPr lang="en-GB" sz="1800" b="1" i="0" dirty="0">
                <a:effectLst/>
                <a:latin typeface="Söhne"/>
              </a:rPr>
              <a:t>A user-friendly shopping website has different pages and features to make it easy for users to shop. The home page looks nice and helps users find products they want. The menu page shows different categories and lets users search and filter products. The cart page shows what users want to buy and lets them make changes before paying. The review page lets users share their opinions and helps others decide what to buy. The "About Us" page tells users about the website and its values. These things make the website easy to use and enjoyable for users</a:t>
            </a:r>
            <a:r>
              <a:rPr lang="en-GB" sz="1800" b="1" dirty="0">
                <a:latin typeface="Söhne"/>
              </a:rPr>
              <a:t>.</a:t>
            </a:r>
            <a:endParaRPr lang="en-GB" sz="1400" b="1"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12</a:t>
            </a:fld>
            <a:endParaRPr lang="en-GB" dirty="0"/>
          </a:p>
        </p:txBody>
      </p:sp>
    </p:spTree>
    <p:extLst>
      <p:ext uri="{BB962C8B-B14F-4D97-AF65-F5344CB8AC3E}">
        <p14:creationId xmlns:p14="http://schemas.microsoft.com/office/powerpoint/2010/main" val="40471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a:t>
            </a:fld>
            <a:endParaRPr lang="en-GB" dirty="0"/>
          </a:p>
        </p:txBody>
      </p:sp>
      <p:sp>
        <p:nvSpPr>
          <p:cNvPr id="9" name="Rectangle 8">
            <a:extLst>
              <a:ext uri="{FF2B5EF4-FFF2-40B4-BE49-F238E27FC236}">
                <a16:creationId xmlns:a16="http://schemas.microsoft.com/office/drawing/2014/main" id="{298F7DCF-F563-EA46-240A-C66A2EB3370B}"/>
              </a:ext>
            </a:extLst>
          </p:cNvPr>
          <p:cNvSpPr/>
          <p:nvPr/>
        </p:nvSpPr>
        <p:spPr>
          <a:xfrm>
            <a:off x="3299987" y="2967335"/>
            <a:ext cx="5592044"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Website Main Idea</a:t>
            </a:r>
          </a:p>
        </p:txBody>
      </p:sp>
    </p:spTree>
    <p:extLst>
      <p:ext uri="{BB962C8B-B14F-4D97-AF65-F5344CB8AC3E}">
        <p14:creationId xmlns:p14="http://schemas.microsoft.com/office/powerpoint/2010/main" val="189701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chemeClr val="tx2"/>
                </a:solidFill>
                <a:latin typeface="Calibri" panose="020F0502020204030204" pitchFamily="34" charset="0"/>
              </a:rPr>
              <a:t>Website Main Idea</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547805"/>
            <a:ext cx="10984577" cy="4298822"/>
          </a:xfrm>
        </p:spPr>
        <p:txBody>
          <a:bodyPr rtlCol="0"/>
          <a:lstStyle/>
          <a:p>
            <a:pPr marL="285750" indent="-285750" algn="l">
              <a:buFont typeface="Wingdings" panose="05000000000000000000" pitchFamily="2" charset="2"/>
              <a:buChar char="v"/>
            </a:pPr>
            <a:r>
              <a:rPr lang="en-GB" sz="1800" b="1" i="0" dirty="0">
                <a:effectLst/>
                <a:latin typeface="Söhne"/>
              </a:rPr>
              <a:t>The main idea of using a shopping website is to provide a convenient and efficient platform for buying and selling products or services online. Shopping websites offer numerous advantages over traditional brick-and-mortar stores, making them increasingly popular among consumers.</a:t>
            </a:r>
            <a:endParaRPr lang="en-GB" sz="1800" b="1" dirty="0">
              <a:latin typeface="Calibri" panose="020F0502020204030204" pitchFamily="34" charset="0"/>
            </a:endParaRPr>
          </a:p>
          <a:p>
            <a:endParaRPr lang="en-GB" sz="1400" b="0" i="0" dirty="0">
              <a:solidFill>
                <a:srgbClr val="D1D5DB"/>
              </a:solidFill>
              <a:effectLst/>
              <a:latin typeface="Söhne"/>
            </a:endParaRPr>
          </a:p>
          <a:p>
            <a:endParaRPr lang="en-GB" sz="1200" dirty="0">
              <a:solidFill>
                <a:srgbClr val="000000"/>
              </a:solidFill>
              <a:latin typeface="Calibri" panose="020F0502020204030204" pitchFamily="34" charset="0"/>
            </a:endParaRPr>
          </a:p>
          <a:p>
            <a:endParaRPr lang="en-GB" sz="1200" dirty="0">
              <a:solidFill>
                <a:srgbClr val="000000"/>
              </a:solidFill>
              <a:latin typeface="Calibri" panose="020F0502020204030204" pitchFamily="34" charset="0"/>
            </a:endParaRPr>
          </a:p>
          <a:p>
            <a:r>
              <a:rPr lang="en-GB" sz="1200" b="1" dirty="0">
                <a:solidFill>
                  <a:srgbClr val="D4D4D4"/>
                </a:solidFill>
                <a:effectLst/>
                <a:latin typeface="Consolas" panose="020B0609020204030204" pitchFamily="49" charset="0"/>
              </a:rPr>
              <a:t> </a:t>
            </a:r>
          </a:p>
          <a:p>
            <a:pPr algn="l"/>
            <a:endParaRPr lang="en-GB" sz="12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a:t>
            </a:fld>
            <a:endParaRPr lang="en-GB" dirty="0"/>
          </a:p>
        </p:txBody>
      </p:sp>
    </p:spTree>
    <p:extLst>
      <p:ext uri="{BB962C8B-B14F-4D97-AF65-F5344CB8AC3E}">
        <p14:creationId xmlns:p14="http://schemas.microsoft.com/office/powerpoint/2010/main" val="318216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chemeClr val="tx2"/>
                </a:solidFill>
                <a:latin typeface="Calibri" panose="020F0502020204030204" pitchFamily="34" charset="0"/>
              </a:rPr>
              <a:t>Website Main Idea</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559178"/>
            <a:ext cx="10984577" cy="4298822"/>
          </a:xfrm>
        </p:spPr>
        <p:txBody>
          <a:bodyPr rtlCol="0"/>
          <a:lstStyle/>
          <a:p>
            <a:pPr algn="l"/>
            <a:r>
              <a:rPr lang="en-GB" sz="1800" b="1" i="0" dirty="0">
                <a:effectLst/>
                <a:latin typeface="Söhne"/>
              </a:rPr>
              <a:t>-Here are some key reasons why people choose to use shopping websites:</a:t>
            </a:r>
          </a:p>
          <a:p>
            <a:r>
              <a:rPr lang="en-GB" sz="1800" b="1" i="0" dirty="0">
                <a:effectLst/>
                <a:latin typeface="Söhne"/>
              </a:rPr>
              <a:t>1- Competitive Pricing: Shopping websites encourage competition among sellers, resulting in lower prices. Users can easily compare prices, find discounts, and make informed decisions. </a:t>
            </a:r>
          </a:p>
          <a:p>
            <a:r>
              <a:rPr lang="en-GB" sz="1800" b="1" i="0" dirty="0">
                <a:effectLst/>
                <a:latin typeface="Söhne"/>
              </a:rPr>
              <a:t>2- Wide Selection: Online shopping websites offer a wide variety of products, brands, and options. Users can explore different categories, read reviews, and choose from a vast range of choices. </a:t>
            </a:r>
          </a:p>
          <a:p>
            <a:r>
              <a:rPr lang="en-GB" sz="1800" b="1" i="0" dirty="0">
                <a:effectLst/>
                <a:latin typeface="Söhne"/>
              </a:rPr>
              <a:t>3- Convenience: Shopping websites provide the convenience of shopping from anywhere at any time. Users can browse and purchase products from the comfort of their own homes, saving time and effort.</a:t>
            </a:r>
          </a:p>
          <a:p>
            <a:r>
              <a:rPr lang="en-GB" sz="1800" b="1" i="0" dirty="0">
                <a:effectLst/>
                <a:latin typeface="Söhne"/>
              </a:rPr>
              <a:t> 4- Accessibility: Shopping websites are accessible 24/7, allowing users to shop at their convenience. This benefits busy individuals and those with mobility limitations who may find it difficult to visit physical stores.</a:t>
            </a:r>
          </a:p>
          <a:p>
            <a:endParaRPr lang="en-GB" sz="1200" dirty="0">
              <a:solidFill>
                <a:srgbClr val="000000"/>
              </a:solidFill>
              <a:latin typeface="Calibri" panose="020F0502020204030204" pitchFamily="34" charset="0"/>
            </a:endParaRPr>
          </a:p>
          <a:p>
            <a:endParaRPr lang="en-GB" sz="1200" dirty="0">
              <a:solidFill>
                <a:srgbClr val="000000"/>
              </a:solidFill>
              <a:latin typeface="Calibri" panose="020F0502020204030204" pitchFamily="34" charset="0"/>
            </a:endParaRPr>
          </a:p>
          <a:p>
            <a:r>
              <a:rPr lang="en-GB" sz="1200" b="1" dirty="0">
                <a:solidFill>
                  <a:srgbClr val="D4D4D4"/>
                </a:solidFill>
                <a:effectLst/>
                <a:latin typeface="Consolas" panose="020B0609020204030204" pitchFamily="49" charset="0"/>
              </a:rPr>
              <a:t> </a:t>
            </a:r>
          </a:p>
          <a:p>
            <a:pPr algn="l"/>
            <a:endParaRPr lang="en-GB" sz="12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dirty="0"/>
          </a:p>
        </p:txBody>
      </p:sp>
    </p:spTree>
    <p:extLst>
      <p:ext uri="{BB962C8B-B14F-4D97-AF65-F5344CB8AC3E}">
        <p14:creationId xmlns:p14="http://schemas.microsoft.com/office/powerpoint/2010/main" val="395329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dirty="0"/>
          </a:p>
        </p:txBody>
      </p:sp>
      <p:sp>
        <p:nvSpPr>
          <p:cNvPr id="9" name="Rectangle 8">
            <a:extLst>
              <a:ext uri="{FF2B5EF4-FFF2-40B4-BE49-F238E27FC236}">
                <a16:creationId xmlns:a16="http://schemas.microsoft.com/office/drawing/2014/main" id="{298F7DCF-F563-EA46-240A-C66A2EB3370B}"/>
              </a:ext>
            </a:extLst>
          </p:cNvPr>
          <p:cNvSpPr/>
          <p:nvPr/>
        </p:nvSpPr>
        <p:spPr>
          <a:xfrm>
            <a:off x="2121078" y="2967335"/>
            <a:ext cx="7949869"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Website Pages Description</a:t>
            </a:r>
          </a:p>
        </p:txBody>
      </p:sp>
    </p:spTree>
    <p:extLst>
      <p:ext uri="{BB962C8B-B14F-4D97-AF65-F5344CB8AC3E}">
        <p14:creationId xmlns:p14="http://schemas.microsoft.com/office/powerpoint/2010/main" val="91547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chemeClr val="tx2"/>
                </a:solidFill>
                <a:latin typeface="Calibri" panose="020F0502020204030204" pitchFamily="34" charset="0"/>
              </a:rPr>
              <a:t>Home Page</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659988"/>
            <a:ext cx="10119783" cy="4298822"/>
          </a:xfrm>
        </p:spPr>
        <p:txBody>
          <a:bodyPr rtlCol="0"/>
          <a:lstStyle/>
          <a:p>
            <a:pPr marL="285750" indent="-285750" algn="l">
              <a:buFont typeface="Wingdings" panose="05000000000000000000" pitchFamily="2" charset="2"/>
              <a:buChar char="v"/>
            </a:pPr>
            <a:r>
              <a:rPr lang="en-GB" sz="1800" b="1" i="0" dirty="0">
                <a:effectLst/>
                <a:latin typeface="Söhne"/>
              </a:rPr>
              <a:t>A user-friendly shopping website home page is designed to be visually engaging and efficient, guiding users towards finding and purchasing products or services. It incorporates appealing design, clean layout, and visual elements like high-quality product images and banners. Intuitive navigation through a well-structured menu and search functionality allows easy exploration. The home page highlights popular, on-sale, or new arrival products with descriptions, visuals, and possibly discounted prices to capture users' attention and encourage further exploration.</a:t>
            </a:r>
            <a:endParaRPr lang="en-GB" sz="1800" b="1"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dirty="0"/>
          </a:p>
        </p:txBody>
      </p:sp>
    </p:spTree>
    <p:extLst>
      <p:ext uri="{BB962C8B-B14F-4D97-AF65-F5344CB8AC3E}">
        <p14:creationId xmlns:p14="http://schemas.microsoft.com/office/powerpoint/2010/main" val="23568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chemeClr val="tx2"/>
                </a:solidFill>
                <a:latin typeface="Calibri" panose="020F0502020204030204" pitchFamily="34" charset="0"/>
              </a:rPr>
              <a:t>Menu Page</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559178"/>
            <a:ext cx="10881783" cy="4298822"/>
          </a:xfrm>
        </p:spPr>
        <p:txBody>
          <a:bodyPr rtlCol="0"/>
          <a:lstStyle/>
          <a:p>
            <a:pPr marL="285750" indent="-285750" algn="l">
              <a:buFont typeface="Wingdings" panose="05000000000000000000" pitchFamily="2" charset="2"/>
              <a:buChar char="v"/>
            </a:pPr>
            <a:r>
              <a:rPr lang="en-GB" sz="1800" b="1" i="0" dirty="0">
                <a:effectLst/>
                <a:latin typeface="Söhne"/>
              </a:rPr>
              <a:t>The menu page of a shopping website acts as a roadmap for users, guiding them through different product categories and options. It provides organized navigation through categories, filters, and sorting options. A search functionality allows users to directly search for specific products. Promotional highlights on the menu page draw attention to deals, discounts, new arrivals, and featured products. The menu page also provides convenient access to user accounts for personalized functionality. Overall, the goal is to optimize the browsing and shopping experience by connecting users to the products that align with their preferences and needs.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7</a:t>
            </a:fld>
            <a:endParaRPr lang="en-GB" dirty="0"/>
          </a:p>
        </p:txBody>
      </p:sp>
    </p:spTree>
    <p:extLst>
      <p:ext uri="{BB962C8B-B14F-4D97-AF65-F5344CB8AC3E}">
        <p14:creationId xmlns:p14="http://schemas.microsoft.com/office/powerpoint/2010/main" val="241662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chemeClr val="tx2"/>
                </a:solidFill>
                <a:latin typeface="Calibri" panose="020F0502020204030204" pitchFamily="34" charset="0"/>
              </a:rPr>
              <a:t>Cart Page</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580551"/>
            <a:ext cx="10984577" cy="4700777"/>
          </a:xfrm>
        </p:spPr>
        <p:txBody>
          <a:bodyPr rtlCol="0"/>
          <a:lstStyle/>
          <a:p>
            <a:pPr marL="285750" indent="-285750" algn="l">
              <a:buFont typeface="Wingdings" panose="05000000000000000000" pitchFamily="2" charset="2"/>
              <a:buChar char="v"/>
            </a:pPr>
            <a:r>
              <a:rPr lang="en-GB" sz="1800" b="1" i="0" dirty="0">
                <a:effectLst/>
                <a:latin typeface="Söhne"/>
              </a:rPr>
              <a:t>The cart page of a shopping website acts as a virtual shopping cart, allowing users to review, manage, and finalize their selected items before placing an order. It provides a clear and organized display of the chosen items, including essential details such as product name, image, price, quantity, and variations. Users can adjust the quantity and remove items as desired. The cart page also presents a subtotal and total cost calculation, including additional charges and discounts. Users can enter coupon codes or apply discounts to their order. Cross-sell or upsell recommendations may be provided based on the items in the cart. The cart page streamlines the order placement process, enhances the user experience, and empowers users to make informed decisions before proceeding to checkout.</a:t>
            </a:r>
            <a:endParaRPr lang="en-GB" sz="1800" b="1"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8</a:t>
            </a:fld>
            <a:endParaRPr lang="en-GB" dirty="0"/>
          </a:p>
        </p:txBody>
      </p:sp>
    </p:spTree>
    <p:extLst>
      <p:ext uri="{BB962C8B-B14F-4D97-AF65-F5344CB8AC3E}">
        <p14:creationId xmlns:p14="http://schemas.microsoft.com/office/powerpoint/2010/main" val="400168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chemeClr val="tx2"/>
                </a:solidFill>
                <a:latin typeface="Calibri" panose="020F0502020204030204" pitchFamily="34" charset="0"/>
              </a:rPr>
              <a:t>Review Page</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524980"/>
            <a:ext cx="10984577" cy="4298822"/>
          </a:xfrm>
        </p:spPr>
        <p:txBody>
          <a:bodyPr rtlCol="0"/>
          <a:lstStyle/>
          <a:p>
            <a:pPr marL="285750" indent="-285750" algn="l">
              <a:buFont typeface="Wingdings" panose="05000000000000000000" pitchFamily="2" charset="2"/>
              <a:buChar char="v"/>
            </a:pPr>
            <a:r>
              <a:rPr lang="en-GB" sz="1800" b="1" i="0" dirty="0">
                <a:effectLst/>
                <a:latin typeface="Söhne"/>
              </a:rPr>
              <a:t>The review page of a shopping website allows users to share their experiences, opinions, and ratings of purchased products. It provides a space for customers to contribute to the credibility and reputation of the products and the website. Users can read detailed reviews and ratings left by previous buyers, helping them make informed purchasing decisions. The review page promotes transparency, trust, and accountability between the website and users. It also allows the website to gather feedback for product improvement. Interactive features such as marking reviews as helpful and leaving comments foster community engagement and discussions. Overall, the review page enhances the shopping experience and inspires confidence in the products and the website.</a:t>
            </a:r>
            <a:endParaRPr lang="en-GB" sz="1800" b="1"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9</a:t>
            </a:fld>
            <a:endParaRPr lang="en-GB" dirty="0"/>
          </a:p>
        </p:txBody>
      </p:sp>
    </p:spTree>
    <p:extLst>
      <p:ext uri="{BB962C8B-B14F-4D97-AF65-F5344CB8AC3E}">
        <p14:creationId xmlns:p14="http://schemas.microsoft.com/office/powerpoint/2010/main" val="292014588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16c05727-aa75-4e4a-9b5f-8a80a1165891"/>
    <ds:schemaRef ds:uri="http://purl.org/dc/elements/1.1/"/>
    <ds:schemaRef ds:uri="http://schemas.microsoft.com/office/2006/documentManagement/types"/>
    <ds:schemaRef ds:uri="http://schemas.microsoft.com/office/infopath/2007/PartnerControls"/>
    <ds:schemaRef ds:uri="http://purl.org/dc/dcmitype/"/>
    <ds:schemaRef ds:uri="71af3243-3dd4-4a8d-8c0d-dd76da1f02a5"/>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2730</TotalTime>
  <Words>979</Words>
  <Application>Microsoft Office PowerPoint</Application>
  <PresentationFormat>Widescreen</PresentationFormat>
  <Paragraphs>61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Franklin Gothic Book</vt:lpstr>
      <vt:lpstr>Franklin Gothic Demi</vt:lpstr>
      <vt:lpstr>Söhne</vt:lpstr>
      <vt:lpstr>Wingdings</vt:lpstr>
      <vt:lpstr>Theme1</vt:lpstr>
      <vt:lpstr>Project Report</vt:lpstr>
      <vt:lpstr>PowerPoint Presentation</vt:lpstr>
      <vt:lpstr>Website Main Idea </vt:lpstr>
      <vt:lpstr>Website Main Idea </vt:lpstr>
      <vt:lpstr>PowerPoint Presentation</vt:lpstr>
      <vt:lpstr>Home Page </vt:lpstr>
      <vt:lpstr>Menu Page </vt:lpstr>
      <vt:lpstr>Cart Page </vt:lpstr>
      <vt:lpstr>Review Page </vt:lpstr>
      <vt:lpstr>About Us Page </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مينا جورج رؤوف اسكندر</dc:creator>
  <cp:lastModifiedBy>مينا جورج رؤوف اسكندر</cp:lastModifiedBy>
  <cp:revision>202</cp:revision>
  <dcterms:created xsi:type="dcterms:W3CDTF">2023-05-02T22:35:14Z</dcterms:created>
  <dcterms:modified xsi:type="dcterms:W3CDTF">2023-05-24T00:05:28Z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