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5" d="100"/>
          <a:sy n="85" d="100"/>
        </p:scale>
        <p:origin x="77"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smtClean="0"/>
              <a:t>Στυλ κύριου τίτλου</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7169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40860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039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smtClean="0"/>
              <a:t>Στυλ κύριου τίτλου</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8812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531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32482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417407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20997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smtClean="0"/>
              <a:t>Στυλ κύριου τίτλου</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11585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8781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39783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CA0472E6-979D-4FCA-B77B-3CCB5E7C9733}" type="datetimeFigureOut">
              <a:rPr lang="el-GR" smtClean="0"/>
              <a:t>2/2/2025</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0653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CA0472E6-979D-4FCA-B77B-3CCB5E7C9733}" type="datetimeFigureOut">
              <a:rPr lang="el-GR" smtClean="0"/>
              <a:t>2/2/2025</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49127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472E6-979D-4FCA-B77B-3CCB5E7C9733}" type="datetimeFigureOut">
              <a:rPr lang="el-GR" smtClean="0"/>
              <a:t>2/2/2025</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00652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smtClean="0"/>
              <a:t>Στυλ κύριου τίτλου</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78839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7205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0472E6-979D-4FCA-B77B-3CCB5E7C9733}" type="datetimeFigureOut">
              <a:rPr lang="el-GR" smtClean="0"/>
              <a:t>2/2/2025</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CC9434-CA2F-4EE7-9456-A27A5398AEAF}" type="slidenum">
              <a:rPr lang="el-GR" smtClean="0"/>
              <a:t>‹#›</a:t>
            </a:fld>
            <a:endParaRPr lang="el-GR"/>
          </a:p>
        </p:txBody>
      </p:sp>
    </p:spTree>
    <p:extLst>
      <p:ext uri="{BB962C8B-B14F-4D97-AF65-F5344CB8AC3E}">
        <p14:creationId xmlns:p14="http://schemas.microsoft.com/office/powerpoint/2010/main" val="416129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p:cNvSpPr/>
          <p:nvPr/>
        </p:nvSpPr>
        <p:spPr>
          <a:xfrm>
            <a:off x="856998" y="555829"/>
            <a:ext cx="10352514" cy="923330"/>
          </a:xfrm>
          <a:prstGeom prst="rect">
            <a:avLst/>
          </a:prstGeom>
          <a:noFill/>
        </p:spPr>
        <p:txBody>
          <a:bodyPr wrap="none" lIns="91440" tIns="45720" rIns="91440" bIns="45720">
            <a:spAutoFit/>
          </a:bodyPr>
          <a:lstStyle/>
          <a:p>
            <a:pPr algn="ctr"/>
            <a:r>
              <a:rPr lang="el-GR" sz="54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ΣΥΝΔΥΑΣΤΙΚΗ ΒΕΛΤΙΣΤΩΠΟΙΗΣΗ</a:t>
            </a:r>
            <a:endParaRPr lang="el-GR"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TextBox 5"/>
          <p:cNvSpPr txBox="1"/>
          <p:nvPr/>
        </p:nvSpPr>
        <p:spPr>
          <a:xfrm>
            <a:off x="2093271" y="4168588"/>
            <a:ext cx="3621741" cy="646331"/>
          </a:xfrm>
          <a:prstGeom prst="rect">
            <a:avLst/>
          </a:prstGeom>
          <a:noFill/>
        </p:spPr>
        <p:txBody>
          <a:bodyPr wrap="square" rtlCol="0">
            <a:spAutoFit/>
          </a:bodyPr>
          <a:lstStyle/>
          <a:p>
            <a:r>
              <a:rPr lang="el-GR" dirty="0" smtClean="0"/>
              <a:t>ΜΗΝΑΣ ΙΩΑΝΝΗΣ ΚΑΖΑΣ </a:t>
            </a:r>
          </a:p>
          <a:p>
            <a:r>
              <a:rPr lang="el-GR" dirty="0" smtClean="0"/>
              <a:t>Α</a:t>
            </a:r>
            <a:r>
              <a:rPr lang="en-US" dirty="0" smtClean="0"/>
              <a:t>.</a:t>
            </a:r>
            <a:r>
              <a:rPr lang="el-GR" dirty="0" smtClean="0"/>
              <a:t>Μ</a:t>
            </a:r>
            <a:r>
              <a:rPr lang="en-US" dirty="0" smtClean="0"/>
              <a:t>.</a:t>
            </a:r>
            <a:r>
              <a:rPr lang="el-GR" dirty="0" smtClean="0"/>
              <a:t> 1775</a:t>
            </a:r>
            <a:endParaRPr lang="el-GR" dirty="0"/>
          </a:p>
        </p:txBody>
      </p:sp>
      <p:sp>
        <p:nvSpPr>
          <p:cNvPr id="7" name="TextBox 6"/>
          <p:cNvSpPr txBox="1"/>
          <p:nvPr/>
        </p:nvSpPr>
        <p:spPr>
          <a:xfrm>
            <a:off x="2093271" y="2286008"/>
            <a:ext cx="7879966" cy="461665"/>
          </a:xfrm>
          <a:prstGeom prst="rect">
            <a:avLst/>
          </a:prstGeom>
          <a:noFill/>
        </p:spPr>
        <p:txBody>
          <a:bodyPr wrap="square" rtlCol="0">
            <a:spAutoFit/>
          </a:bodyPr>
          <a:lstStyle/>
          <a:p>
            <a:r>
              <a:rPr lang="el-GR" sz="2400" dirty="0" smtClean="0">
                <a:ln w="0"/>
                <a:solidFill>
                  <a:schemeClr val="accent1"/>
                </a:solidFill>
                <a:effectLst>
                  <a:outerShdw blurRad="38100" dist="25400" dir="5400000" algn="ctr" rotWithShape="0">
                    <a:srgbClr val="6E747A">
                      <a:alpha val="43000"/>
                    </a:srgbClr>
                  </a:outerShdw>
                </a:effectLst>
              </a:rPr>
              <a:t>Θέμα Εργασίας</a:t>
            </a:r>
            <a:r>
              <a:rPr lang="en-US" sz="2400" dirty="0" smtClean="0">
                <a:ln w="0"/>
                <a:solidFill>
                  <a:schemeClr val="accent1"/>
                </a:solidFill>
                <a:effectLst>
                  <a:outerShdw blurRad="38100" dist="25400" dir="5400000" algn="ctr" rotWithShape="0">
                    <a:srgbClr val="6E747A">
                      <a:alpha val="43000"/>
                    </a:srgbClr>
                  </a:outerShdw>
                </a:effectLst>
              </a:rPr>
              <a:t>:</a:t>
            </a:r>
            <a:r>
              <a:rPr lang="el-GR" sz="2400" dirty="0" smtClean="0">
                <a:ln w="0"/>
                <a:solidFill>
                  <a:schemeClr val="accent1"/>
                </a:solidFill>
                <a:effectLst>
                  <a:outerShdw blurRad="38100" dist="25400" dir="5400000" algn="ctr" rotWithShape="0">
                    <a:srgbClr val="6E747A">
                      <a:alpha val="43000"/>
                    </a:srgbClr>
                  </a:outerShdw>
                </a:effectLst>
              </a:rPr>
              <a:t> </a:t>
            </a:r>
            <a:r>
              <a:rPr lang="en-US" sz="2400" dirty="0" smtClean="0">
                <a:ln w="0"/>
                <a:solidFill>
                  <a:schemeClr val="accent1"/>
                </a:solidFill>
                <a:effectLst>
                  <a:outerShdw blurRad="38100" dist="25400" dir="5400000" algn="ctr" rotWithShape="0">
                    <a:srgbClr val="6E747A">
                      <a:alpha val="43000"/>
                    </a:srgbClr>
                  </a:outerShdw>
                </a:effectLst>
              </a:rPr>
              <a:t>Supply chain optimization problem</a:t>
            </a:r>
            <a:endParaRPr lang="en-US" sz="2400" dirty="0">
              <a:ln w="0"/>
              <a:solidFill>
                <a:schemeClr val="accent1"/>
              </a:solidFill>
              <a:effectLst>
                <a:outerShdw blurRad="38100" dist="25400" dir="5400000" algn="ctr" rotWithShape="0">
                  <a:srgbClr val="6E747A">
                    <a:alpha val="43000"/>
                  </a:srgbClr>
                </a:outerShdw>
              </a:effectLst>
            </a:endParaRPr>
          </a:p>
        </p:txBody>
      </p:sp>
      <p:pic>
        <p:nvPicPr>
          <p:cNvPr id="8" name="Εικόνα 7"/>
          <p:cNvPicPr>
            <a:picLocks noChangeAspect="1"/>
          </p:cNvPicPr>
          <p:nvPr/>
        </p:nvPicPr>
        <p:blipFill>
          <a:blip r:embed="rId2"/>
          <a:stretch>
            <a:fillRect/>
          </a:stretch>
        </p:blipFill>
        <p:spPr>
          <a:xfrm>
            <a:off x="7074298" y="4929628"/>
            <a:ext cx="4587638" cy="1463167"/>
          </a:xfrm>
          <a:prstGeom prst="rect">
            <a:avLst/>
          </a:prstGeom>
        </p:spPr>
      </p:pic>
    </p:spTree>
    <p:extLst>
      <p:ext uri="{BB962C8B-B14F-4D97-AF65-F5344CB8AC3E}">
        <p14:creationId xmlns:p14="http://schemas.microsoft.com/office/powerpoint/2010/main" val="164237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735106" y="2581853"/>
            <a:ext cx="11074967" cy="1754326"/>
          </a:xfrm>
          <a:prstGeom prst="rect">
            <a:avLst/>
          </a:prstGeom>
          <a:noFill/>
        </p:spPr>
        <p:txBody>
          <a:bodyPr wrap="square" lIns="91440" tIns="45720" rIns="91440" bIns="45720">
            <a:spAutoFit/>
          </a:bodyPr>
          <a:lstStyle/>
          <a:p>
            <a:pPr algn="ctr"/>
            <a:r>
              <a:rPr lang="el-GR"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ΕΥΧΑΡΙΣΤΩ ΓΙΑ ΤΗΝ ΠΡΟΣΟΧΗ ΣΑΣ</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2801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2328" y="2501153"/>
            <a:ext cx="10990729" cy="1631216"/>
          </a:xfrm>
          <a:prstGeom prst="rect">
            <a:avLst/>
          </a:prstGeom>
          <a:noFill/>
        </p:spPr>
        <p:txBody>
          <a:bodyPr wrap="square" rtlCol="0">
            <a:spAutoFit/>
          </a:bodyPr>
          <a:lstStyle/>
          <a:p>
            <a:r>
              <a:rPr lang="el-GR" sz="2000" dirty="0" smtClean="0"/>
              <a:t>Η συνδυαστική βελτιστοποίηση είναι ένας κλάδος των μαθηματικών και της επιστήμης των υπολογιστών που ασχολείται με την εύρεση βέλτιστων λύσεων σε προβλήματα όπου υπάρχει πεπερασμένος αριθμός δυνατών λύσεων. Τα προβλήματα αυτά αφορούν την επιλογή, την ταξινόμηση ή την κατανομή αντικειμένων σύμφωνα με κάποιους περιορισμούς και έναν στόχο βελτιστοποίησης.</a:t>
            </a:r>
            <a:endParaRPr lang="el-GR" sz="2000" dirty="0"/>
          </a:p>
        </p:txBody>
      </p:sp>
      <p:sp>
        <p:nvSpPr>
          <p:cNvPr id="9" name="Ορθογώνιο 8"/>
          <p:cNvSpPr/>
          <p:nvPr/>
        </p:nvSpPr>
        <p:spPr>
          <a:xfrm>
            <a:off x="932328" y="412375"/>
            <a:ext cx="5002306" cy="923330"/>
          </a:xfrm>
          <a:prstGeom prst="rect">
            <a:avLst/>
          </a:prstGeom>
          <a:noFill/>
        </p:spPr>
        <p:txBody>
          <a:bodyPr wrap="square" lIns="91440" tIns="45720" rIns="91440" bIns="45720">
            <a:spAutoFit/>
          </a:bodyPr>
          <a:lstStyle/>
          <a:p>
            <a:pPr algn="ctr"/>
            <a:r>
              <a:rPr lang="el-GR" sz="5400" dirty="0" smtClean="0"/>
              <a:t>Εισαγωγή</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16031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9177" y="3039036"/>
            <a:ext cx="9601200" cy="2246769"/>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Μεγάλος αριθμός πιθανών λύσεων → Ο χώρος αναζήτησης είναι εκθετικός, καθιστώντας την εύρεση της βέλτιστης λύσης δύσκολη.</a:t>
            </a:r>
            <a:endParaRPr lang="en-US" sz="2000" dirty="0" smtClean="0"/>
          </a:p>
          <a:p>
            <a:pPr marL="285750" indent="-285750">
              <a:buFont typeface="Arial" panose="020B0604020202020204" pitchFamily="34" charset="0"/>
              <a:buChar char="•"/>
            </a:pPr>
            <a:r>
              <a:rPr lang="el-GR" sz="2000" dirty="0" smtClean="0"/>
              <a:t>Περιορισμοί (</a:t>
            </a:r>
            <a:r>
              <a:rPr lang="el-GR" sz="2000" dirty="0" err="1" smtClean="0"/>
              <a:t>Constraints</a:t>
            </a:r>
            <a:r>
              <a:rPr lang="el-GR" sz="2000" dirty="0" smtClean="0"/>
              <a:t>) → Πρέπει να τηρούνται συγκεκριμένοι κανόνες ή περιορισμοί (π.χ. χωρητικότητα, χρόνος, κόστος).</a:t>
            </a:r>
            <a:endParaRPr lang="en-US" sz="2000" dirty="0" smtClean="0"/>
          </a:p>
          <a:p>
            <a:pPr marL="285750" indent="-285750">
              <a:buFont typeface="Arial" panose="020B0604020202020204" pitchFamily="34" charset="0"/>
              <a:buChar char="•"/>
            </a:pPr>
            <a:r>
              <a:rPr lang="el-GR" sz="2000" dirty="0" smtClean="0"/>
              <a:t>Στόχος βελτιστοποίησης → Συνήθως αναζητούμε τη βέλτιστη λύση με βάση κάποια συνάρτηση κόστους ή κέρδους (π.χ. ελαχιστοποίηση κόστους ή μεγιστοποίηση κέρδους).</a:t>
            </a:r>
            <a:endParaRPr lang="el-GR" sz="2000" dirty="0"/>
          </a:p>
        </p:txBody>
      </p:sp>
      <p:sp>
        <p:nvSpPr>
          <p:cNvPr id="3" name="Ορθογώνιο 2"/>
          <p:cNvSpPr/>
          <p:nvPr/>
        </p:nvSpPr>
        <p:spPr>
          <a:xfrm>
            <a:off x="1479177" y="179294"/>
            <a:ext cx="10479740" cy="3231654"/>
          </a:xfrm>
          <a:prstGeom prst="rect">
            <a:avLst/>
          </a:prstGeom>
          <a:noFill/>
        </p:spPr>
        <p:txBody>
          <a:bodyPr wrap="square" lIns="91440" tIns="45720" rIns="91440" bIns="45720">
            <a:spAutoFit/>
          </a:bodyPr>
          <a:lstStyle/>
          <a:p>
            <a:r>
              <a:rPr lang="el-GR" sz="4800" dirty="0" smtClean="0"/>
              <a:t>Χαρακτηριστικά των Προβλημάτων Συνδυαστικής Βελτιστοποίησης</a:t>
            </a:r>
            <a:r>
              <a:rPr lang="en-US" sz="4800" dirty="0" smtClean="0"/>
              <a:t>:</a:t>
            </a:r>
          </a:p>
          <a:p>
            <a:endParaRPr lang="en-US" sz="5400" dirty="0" smtClean="0"/>
          </a:p>
          <a:p>
            <a:pPr algn="ct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9971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815788" y="215152"/>
            <a:ext cx="11672047" cy="1754326"/>
          </a:xfrm>
          <a:prstGeom prst="rect">
            <a:avLst/>
          </a:prstGeom>
          <a:noFill/>
        </p:spPr>
        <p:txBody>
          <a:bodyPr wrap="square" lIns="91440" tIns="45720" rIns="91440" bIns="45720">
            <a:spAutoFit/>
          </a:bodyPr>
          <a:lstStyle/>
          <a:p>
            <a:pPr algn="ctr"/>
            <a:r>
              <a:rPr lang="el-GR" sz="5400" dirty="0" smtClean="0"/>
              <a:t>Παραδείγματα Προβλημάτων Συνδυαστικής Βελτιστοποίησης</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815788" y="2922494"/>
            <a:ext cx="10255623"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l-GR" sz="2000" dirty="0" smtClean="0"/>
              <a:t>Πρόβλημα του Ταξιδιώτη Πωλητή → Ένας πωλητής πρέπει να επισκεφθεί μια σειρά από πόλεις με ελάχιστο κόστος και χωρίς να επισκεφθεί την ίδια πόλη δύο φορές.</a:t>
            </a:r>
            <a:endParaRPr lang="en-US" sz="2000" dirty="0" smtClean="0"/>
          </a:p>
          <a:p>
            <a:pPr marL="285750" indent="-285750" algn="just">
              <a:buFont typeface="Wingdings" panose="05000000000000000000" pitchFamily="2" charset="2"/>
              <a:buChar char="Ø"/>
            </a:pPr>
            <a:r>
              <a:rPr lang="el-GR" sz="2000" dirty="0" smtClean="0"/>
              <a:t>Πρόβλημα Ανάθεσης (</a:t>
            </a:r>
            <a:r>
              <a:rPr lang="el-GR" sz="2000" dirty="0" err="1" smtClean="0"/>
              <a:t>Assignment</a:t>
            </a:r>
            <a:r>
              <a:rPr lang="el-GR" sz="2000" dirty="0" smtClean="0"/>
              <a:t> </a:t>
            </a:r>
            <a:r>
              <a:rPr lang="el-GR" sz="2000" dirty="0" err="1" smtClean="0"/>
              <a:t>Problem</a:t>
            </a:r>
            <a:r>
              <a:rPr lang="el-GR" sz="2000" dirty="0" smtClean="0"/>
              <a:t>) → Αντιστοίχιση εργαζομένων σε εργασίες με τρόπο που ελαχιστοποιεί το κόστος ή μεγιστοποιεί την απόδοση.</a:t>
            </a:r>
            <a:endParaRPr lang="en-US" sz="2000" dirty="0" smtClean="0"/>
          </a:p>
          <a:p>
            <a:pPr marL="285750" indent="-285750" algn="just">
              <a:buFont typeface="Wingdings" panose="05000000000000000000" pitchFamily="2" charset="2"/>
              <a:buChar char="Ø"/>
            </a:pPr>
            <a:r>
              <a:rPr lang="el-GR" sz="2000" dirty="0" smtClean="0"/>
              <a:t>Πρόβλημα Σακιδίου (</a:t>
            </a:r>
            <a:r>
              <a:rPr lang="el-GR" sz="2000" dirty="0" err="1" smtClean="0"/>
              <a:t>Knapsack</a:t>
            </a:r>
            <a:r>
              <a:rPr lang="el-GR" sz="2000" dirty="0" smtClean="0"/>
              <a:t> </a:t>
            </a:r>
            <a:r>
              <a:rPr lang="el-GR" sz="2000" dirty="0" err="1" smtClean="0"/>
              <a:t>Problem</a:t>
            </a:r>
            <a:r>
              <a:rPr lang="el-GR" sz="2000" dirty="0" smtClean="0"/>
              <a:t>) → Επιλογή αντικειμένων με συγκεκριμένη αξία και βάρος ώστε να μεγιστοποιηθεί το όφελος χωρίς να ξεπεραστεί η χωρητικότητα ενός σακιδίου.</a:t>
            </a:r>
            <a:endParaRPr lang="en-US" sz="2000" dirty="0" smtClean="0"/>
          </a:p>
          <a:p>
            <a:pPr marL="285750" indent="-285750" algn="just">
              <a:buFont typeface="Wingdings" panose="05000000000000000000" pitchFamily="2" charset="2"/>
              <a:buChar char="Ø"/>
            </a:pPr>
            <a:r>
              <a:rPr lang="el-GR" sz="2000" dirty="0" smtClean="0"/>
              <a:t>Βελτιστοποίηση Εφοδιαστικής Αλυσίδας → Ανάθεση αποθηκών και διανομή προϊόντων με ελαχιστοποίηση του συνολικού κόστους λειτουργίας (όπως στην εργασία σου).</a:t>
            </a:r>
            <a:endParaRPr lang="el-GR" sz="2000" dirty="0"/>
          </a:p>
        </p:txBody>
      </p:sp>
    </p:spTree>
    <p:extLst>
      <p:ext uri="{BB962C8B-B14F-4D97-AF65-F5344CB8AC3E}">
        <p14:creationId xmlns:p14="http://schemas.microsoft.com/office/powerpoint/2010/main" val="408802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3999" y="277923"/>
            <a:ext cx="9852212" cy="1754326"/>
          </a:xfrm>
          <a:prstGeom prst="rect">
            <a:avLst/>
          </a:prstGeom>
          <a:noFill/>
        </p:spPr>
        <p:txBody>
          <a:bodyPr wrap="square" lIns="91440" tIns="45720" rIns="91440" bIns="45720">
            <a:spAutoFit/>
          </a:bodyPr>
          <a:lstStyle/>
          <a:p>
            <a:pPr algn="ctr"/>
            <a:r>
              <a:rPr lang="el-GR" sz="5400" dirty="0" smtClean="0"/>
              <a:t>Μέθοδοι Επίλυσης Συνδυαστικών Προβλημάτων</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523999" y="2764572"/>
            <a:ext cx="9735671" cy="3139321"/>
          </a:xfrm>
          <a:prstGeom prst="rect">
            <a:avLst/>
          </a:prstGeom>
          <a:noFill/>
        </p:spPr>
        <p:txBody>
          <a:bodyPr wrap="square" rtlCol="0">
            <a:spAutoFit/>
          </a:bodyPr>
          <a:lstStyle/>
          <a:p>
            <a:pPr marL="400050" indent="-400050">
              <a:buFont typeface="+mj-lt"/>
              <a:buAutoNum type="romanLcPeriod"/>
            </a:pPr>
            <a:r>
              <a:rPr lang="el-GR" b="1" dirty="0" smtClean="0"/>
              <a:t>Ακριβείς Μέθοδοι</a:t>
            </a:r>
            <a:r>
              <a:rPr lang="el-GR" dirty="0" smtClean="0"/>
              <a:t> </a:t>
            </a:r>
            <a:r>
              <a:rPr lang="en-US" dirty="0" smtClean="0"/>
              <a:t>→ </a:t>
            </a:r>
            <a:r>
              <a:rPr lang="el-GR" dirty="0" smtClean="0"/>
              <a:t>Εγγυώνται τη βέλτιστη λύση, αλλά είναι υπολογιστικά ακριβές.</a:t>
            </a:r>
          </a:p>
          <a:p>
            <a:pPr marL="400050" indent="-400050">
              <a:buFont typeface="+mj-lt"/>
              <a:buAutoNum type="romanLcPeriod"/>
            </a:pPr>
            <a:r>
              <a:rPr lang="en-US" b="1" dirty="0" smtClean="0"/>
              <a:t>Branch and Bound (B&amp;B)</a:t>
            </a:r>
            <a:r>
              <a:rPr lang="en-US" dirty="0" smtClean="0"/>
              <a:t> → </a:t>
            </a:r>
            <a:r>
              <a:rPr lang="el-GR" dirty="0" smtClean="0"/>
              <a:t>Χρησιμοποιείται για </a:t>
            </a:r>
            <a:r>
              <a:rPr lang="en-US" dirty="0" smtClean="0"/>
              <a:t>MILP </a:t>
            </a:r>
            <a:r>
              <a:rPr lang="el-GR" dirty="0" smtClean="0"/>
              <a:t>προβλήματα, όπως το δικό σου.</a:t>
            </a:r>
          </a:p>
          <a:p>
            <a:pPr marL="400050" indent="-400050">
              <a:buFont typeface="+mj-lt"/>
              <a:buAutoNum type="romanLcPeriod"/>
            </a:pPr>
            <a:r>
              <a:rPr lang="en-US" b="1" dirty="0" smtClean="0"/>
              <a:t>Dynamic Programming</a:t>
            </a:r>
            <a:r>
              <a:rPr lang="en-US" dirty="0" smtClean="0"/>
              <a:t> → </a:t>
            </a:r>
            <a:r>
              <a:rPr lang="el-GR" dirty="0" smtClean="0"/>
              <a:t>Διασπά το πρόβλημα σε μικρότερα </a:t>
            </a:r>
            <a:r>
              <a:rPr lang="el-GR" dirty="0" err="1" smtClean="0"/>
              <a:t>υποπροβλήματα</a:t>
            </a:r>
            <a:r>
              <a:rPr lang="el-GR" dirty="0" smtClean="0"/>
              <a:t>.</a:t>
            </a:r>
          </a:p>
          <a:p>
            <a:pPr marL="400050" indent="-400050">
              <a:buFont typeface="+mj-lt"/>
              <a:buAutoNum type="romanLcPeriod"/>
            </a:pPr>
            <a:r>
              <a:rPr lang="en-US" b="1" dirty="0" smtClean="0"/>
              <a:t>Branch and Cut</a:t>
            </a:r>
            <a:r>
              <a:rPr lang="en-US" dirty="0" smtClean="0"/>
              <a:t> → </a:t>
            </a:r>
            <a:r>
              <a:rPr lang="el-GR" dirty="0" smtClean="0"/>
              <a:t>Συνδυασμός του </a:t>
            </a:r>
            <a:r>
              <a:rPr lang="en-US" dirty="0" smtClean="0"/>
              <a:t>B&amp;B </a:t>
            </a:r>
            <a:r>
              <a:rPr lang="el-GR" dirty="0" smtClean="0"/>
              <a:t>με </a:t>
            </a:r>
            <a:r>
              <a:rPr lang="en-US" dirty="0" smtClean="0"/>
              <a:t>cutting plane methods (</a:t>
            </a:r>
            <a:r>
              <a:rPr lang="el-GR" dirty="0" smtClean="0"/>
              <a:t>χρησιμοποιείται στον </a:t>
            </a:r>
            <a:r>
              <a:rPr lang="en-US" dirty="0" err="1" smtClean="0"/>
              <a:t>Gurobi</a:t>
            </a:r>
            <a:r>
              <a:rPr lang="en-US" dirty="0" smtClean="0"/>
              <a:t>).</a:t>
            </a:r>
          </a:p>
          <a:p>
            <a:pPr marL="400050" indent="-400050">
              <a:buFont typeface="+mj-lt"/>
              <a:buAutoNum type="romanLcPeriod"/>
            </a:pPr>
            <a:r>
              <a:rPr lang="el-GR" dirty="0" smtClean="0"/>
              <a:t> </a:t>
            </a:r>
            <a:r>
              <a:rPr lang="el-GR" b="1" dirty="0" smtClean="0"/>
              <a:t>Προσεγγιστικές Μέθοδοι</a:t>
            </a:r>
            <a:r>
              <a:rPr lang="el-GR" dirty="0" smtClean="0"/>
              <a:t> (</a:t>
            </a:r>
            <a:r>
              <a:rPr lang="en-US" dirty="0" smtClean="0"/>
              <a:t>Heuristics) → </a:t>
            </a:r>
            <a:r>
              <a:rPr lang="el-GR" dirty="0" smtClean="0"/>
              <a:t>Προσπαθούν να βρουν καλές αλλά όχι απαραίτητα βέλτιστες λύσεις.</a:t>
            </a:r>
          </a:p>
          <a:p>
            <a:pPr marL="400050" indent="-400050">
              <a:buFont typeface="+mj-lt"/>
              <a:buAutoNum type="romanLcPeriod"/>
            </a:pPr>
            <a:r>
              <a:rPr lang="en-US" b="1" dirty="0" smtClean="0"/>
              <a:t>Greedy Algorithms</a:t>
            </a:r>
            <a:r>
              <a:rPr lang="en-US" dirty="0" smtClean="0"/>
              <a:t> → </a:t>
            </a:r>
            <a:r>
              <a:rPr lang="el-GR" dirty="0" smtClean="0"/>
              <a:t>Επιλέγουν τη βέλτιστη τοπική επιλογή σε κάθε βήμα.</a:t>
            </a:r>
          </a:p>
          <a:p>
            <a:pPr marL="400050" indent="-400050">
              <a:buFont typeface="+mj-lt"/>
              <a:buAutoNum type="romanLcPeriod"/>
            </a:pPr>
            <a:r>
              <a:rPr lang="en-US" b="1" dirty="0" smtClean="0"/>
              <a:t>Local Search </a:t>
            </a:r>
            <a:r>
              <a:rPr lang="en-US" dirty="0" smtClean="0"/>
              <a:t>→ </a:t>
            </a:r>
            <a:r>
              <a:rPr lang="el-GR" dirty="0" smtClean="0"/>
              <a:t>Ψάχνουν γειτονικές λύσεις για καλύτερα αποτελέσματα.</a:t>
            </a:r>
          </a:p>
          <a:p>
            <a:pPr marL="400050" indent="-400050">
              <a:buFont typeface="+mj-lt"/>
              <a:buAutoNum type="romanLcPeriod"/>
            </a:pPr>
            <a:endParaRPr lang="el-GR" dirty="0"/>
          </a:p>
        </p:txBody>
      </p:sp>
    </p:spTree>
    <p:extLst>
      <p:ext uri="{BB962C8B-B14F-4D97-AF65-F5344CB8AC3E}">
        <p14:creationId xmlns:p14="http://schemas.microsoft.com/office/powerpoint/2010/main" val="3208911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71753" y="295852"/>
            <a:ext cx="9669989" cy="1754326"/>
          </a:xfrm>
          <a:prstGeom prst="rect">
            <a:avLst/>
          </a:prstGeom>
          <a:noFill/>
        </p:spPr>
        <p:txBody>
          <a:bodyPr wrap="square" lIns="91440" tIns="45720" rIns="91440" bIns="45720">
            <a:spAutoFit/>
          </a:bodyPr>
          <a:lstStyle/>
          <a:p>
            <a:pPr algn="ctr"/>
            <a:r>
              <a:rPr lang="en-US" sz="5400" dirty="0" smtClean="0"/>
              <a:t>Supply chain optimization problem</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571753" y="3245223"/>
            <a:ext cx="9212788" cy="2246769"/>
          </a:xfrm>
          <a:prstGeom prst="rect">
            <a:avLst/>
          </a:prstGeom>
          <a:noFill/>
        </p:spPr>
        <p:txBody>
          <a:bodyPr wrap="square" rtlCol="0">
            <a:spAutoFit/>
          </a:bodyPr>
          <a:lstStyle/>
          <a:p>
            <a:r>
              <a:rPr lang="el-GR" sz="2000" dirty="0" smtClean="0"/>
              <a:t>Η βελτιστοποίηση της εφοδιαστικής αλυσίδας (</a:t>
            </a:r>
            <a:r>
              <a:rPr lang="el-GR" sz="2000" dirty="0" err="1" smtClean="0"/>
              <a:t>Supply</a:t>
            </a:r>
            <a:r>
              <a:rPr lang="el-GR" sz="2000" dirty="0" smtClean="0"/>
              <a:t> </a:t>
            </a:r>
            <a:r>
              <a:rPr lang="el-GR" sz="2000" dirty="0" err="1" smtClean="0"/>
              <a:t>Chain</a:t>
            </a:r>
            <a:r>
              <a:rPr lang="el-GR" sz="2000" dirty="0" smtClean="0"/>
              <a:t> </a:t>
            </a:r>
            <a:r>
              <a:rPr lang="el-GR" sz="2000" dirty="0" err="1" smtClean="0"/>
              <a:t>Optimization</a:t>
            </a:r>
            <a:r>
              <a:rPr lang="el-GR" sz="2000" dirty="0" smtClean="0"/>
              <a:t>) αφορά τη βέλτιστη διαχείριση της ροής αγαθών, υπηρεσιών και πληροφοριών από τους προμηθευτές έως τους τελικούς καταναλωτές. Ο στόχος είναι να ελαχιστοποιηθεί το κόστος και να βελτιωθεί η αποδοτικότητα, λαμβάνοντας υπόψη περιορισμούς όπως η διαθεσιμότητα αποθηκών, η ζήτηση των πελατών και το κόστος μεταφοράς.</a:t>
            </a:r>
            <a:endParaRPr lang="el-GR" sz="2000" dirty="0"/>
          </a:p>
        </p:txBody>
      </p:sp>
      <p:sp>
        <p:nvSpPr>
          <p:cNvPr id="4" name="TextBox 3"/>
          <p:cNvSpPr txBox="1"/>
          <p:nvPr/>
        </p:nvSpPr>
        <p:spPr>
          <a:xfrm>
            <a:off x="1652435" y="2333046"/>
            <a:ext cx="1960341" cy="369332"/>
          </a:xfrm>
          <a:prstGeom prst="rect">
            <a:avLst/>
          </a:prstGeom>
          <a:noFill/>
        </p:spPr>
        <p:txBody>
          <a:bodyPr wrap="square" rtlCol="0">
            <a:spAutoFit/>
          </a:bodyPr>
          <a:lstStyle/>
          <a:p>
            <a:r>
              <a:rPr lang="el-GR" b="1" i="1" dirty="0" smtClean="0"/>
              <a:t>Λίγα Λόγια…</a:t>
            </a:r>
            <a:endParaRPr lang="el-GR" b="1" i="1" dirty="0"/>
          </a:p>
        </p:txBody>
      </p:sp>
    </p:spTree>
    <p:extLst>
      <p:ext uri="{BB962C8B-B14F-4D97-AF65-F5344CB8AC3E}">
        <p14:creationId xmlns:p14="http://schemas.microsoft.com/office/powerpoint/2010/main" val="759667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2027332" y="322747"/>
            <a:ext cx="9115797" cy="1754326"/>
          </a:xfrm>
          <a:prstGeom prst="rect">
            <a:avLst/>
          </a:prstGeom>
          <a:noFill/>
        </p:spPr>
        <p:txBody>
          <a:bodyPr wrap="square" lIns="91440" tIns="45720" rIns="91440" bIns="45720">
            <a:spAutoFit/>
          </a:bodyPr>
          <a:lstStyle/>
          <a:p>
            <a:pPr algn="ctr"/>
            <a:r>
              <a:rPr lang="el-GR" sz="5400" dirty="0" smtClean="0"/>
              <a:t>Στοιχεία μιας Εφοδιαστικής Αλυσίδας</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2027332" y="2734236"/>
            <a:ext cx="8256495" cy="3477875"/>
          </a:xfrm>
          <a:prstGeom prst="rect">
            <a:avLst/>
          </a:prstGeom>
          <a:noFill/>
        </p:spPr>
        <p:txBody>
          <a:bodyPr wrap="square" rtlCol="0">
            <a:spAutoFit/>
          </a:bodyPr>
          <a:lstStyle/>
          <a:p>
            <a:r>
              <a:rPr lang="el-GR" sz="2000" dirty="0" smtClean="0"/>
              <a:t>Η εφοδιαστική αλυσίδα αποτελείται από τα εξής βασικά μέρη:</a:t>
            </a:r>
          </a:p>
          <a:p>
            <a:endParaRPr lang="el-GR" sz="2000" dirty="0" smtClean="0"/>
          </a:p>
          <a:p>
            <a:pPr marL="342900" indent="-342900">
              <a:buFont typeface="+mj-lt"/>
              <a:buAutoNum type="arabicPeriod"/>
            </a:pPr>
            <a:r>
              <a:rPr lang="el-GR" sz="2000" b="1" dirty="0" smtClean="0"/>
              <a:t>Προμηθευτές (</a:t>
            </a:r>
            <a:r>
              <a:rPr lang="el-GR" sz="2000" b="1" dirty="0" err="1" smtClean="0"/>
              <a:t>Suppliers</a:t>
            </a:r>
            <a:r>
              <a:rPr lang="el-GR" sz="2000" b="1" dirty="0" smtClean="0"/>
              <a:t>)</a:t>
            </a:r>
            <a:r>
              <a:rPr lang="el-GR" sz="2000" dirty="0" smtClean="0"/>
              <a:t> → Παρέχουν πρώτες ύλες ή προϊόντα.</a:t>
            </a:r>
          </a:p>
          <a:p>
            <a:pPr marL="342900" indent="-342900">
              <a:buFont typeface="+mj-lt"/>
              <a:buAutoNum type="arabicPeriod"/>
            </a:pPr>
            <a:r>
              <a:rPr lang="el-GR" sz="2000" b="1" dirty="0" smtClean="0"/>
              <a:t>Κέντρα διανομής / Αποθήκες (</a:t>
            </a:r>
            <a:r>
              <a:rPr lang="el-GR" sz="2000" b="1" dirty="0" err="1" smtClean="0"/>
              <a:t>Warehouses</a:t>
            </a:r>
            <a:r>
              <a:rPr lang="el-GR" sz="2000" b="1" dirty="0" smtClean="0"/>
              <a:t> &amp; </a:t>
            </a:r>
            <a:r>
              <a:rPr lang="el-GR" sz="2000" b="1" dirty="0" err="1" smtClean="0"/>
              <a:t>Distribution</a:t>
            </a:r>
            <a:r>
              <a:rPr lang="el-GR" sz="2000" b="1" dirty="0" smtClean="0"/>
              <a:t> </a:t>
            </a:r>
            <a:r>
              <a:rPr lang="el-GR" sz="2000" b="1" dirty="0" err="1" smtClean="0"/>
              <a:t>Centers</a:t>
            </a:r>
            <a:r>
              <a:rPr lang="el-GR" sz="2000" b="1" dirty="0" smtClean="0"/>
              <a:t>)</a:t>
            </a:r>
            <a:r>
              <a:rPr lang="el-GR" sz="2000" dirty="0" smtClean="0"/>
              <a:t> → Αποθηκεύουν και διαχειρίζονται τα προϊόντα.</a:t>
            </a:r>
          </a:p>
          <a:p>
            <a:pPr marL="342900" indent="-342900">
              <a:buFont typeface="+mj-lt"/>
              <a:buAutoNum type="arabicPeriod"/>
            </a:pPr>
            <a:r>
              <a:rPr lang="el-GR" sz="2000" b="1" dirty="0" smtClean="0"/>
              <a:t>Δίκτυο μεταφοράς (</a:t>
            </a:r>
            <a:r>
              <a:rPr lang="el-GR" sz="2000" b="1" dirty="0" err="1" smtClean="0"/>
              <a:t>Transportation</a:t>
            </a:r>
            <a:r>
              <a:rPr lang="el-GR" sz="2000" b="1" dirty="0" smtClean="0"/>
              <a:t> </a:t>
            </a:r>
            <a:r>
              <a:rPr lang="el-GR" sz="2000" b="1" dirty="0" err="1" smtClean="0"/>
              <a:t>Network</a:t>
            </a:r>
            <a:r>
              <a:rPr lang="el-GR" sz="2000" b="1" dirty="0" smtClean="0"/>
              <a:t>)</a:t>
            </a:r>
            <a:r>
              <a:rPr lang="el-GR" sz="2000" dirty="0" smtClean="0"/>
              <a:t> → Περιλαμβάνει φορτηγά, πλοία ή άλλα μέσα μεταφοράς.</a:t>
            </a:r>
          </a:p>
          <a:p>
            <a:pPr marL="342900" indent="-342900">
              <a:buFont typeface="+mj-lt"/>
              <a:buAutoNum type="arabicPeriod"/>
            </a:pPr>
            <a:r>
              <a:rPr lang="el-GR" sz="2000" b="1" dirty="0" smtClean="0"/>
              <a:t>Καταστήματα / Πελάτες (</a:t>
            </a:r>
            <a:r>
              <a:rPr lang="el-GR" sz="2000" b="1" dirty="0" err="1" smtClean="0"/>
              <a:t>Retailers</a:t>
            </a:r>
            <a:r>
              <a:rPr lang="el-GR" sz="2000" b="1" dirty="0" smtClean="0"/>
              <a:t> &amp; </a:t>
            </a:r>
            <a:r>
              <a:rPr lang="el-GR" sz="2000" b="1" dirty="0" err="1" smtClean="0"/>
              <a:t>Consumers</a:t>
            </a:r>
            <a:r>
              <a:rPr lang="el-GR" sz="2000" b="1" dirty="0" smtClean="0"/>
              <a:t>)</a:t>
            </a:r>
            <a:r>
              <a:rPr lang="el-GR" sz="2000" dirty="0" smtClean="0"/>
              <a:t> → Τα προϊόντα διατίθενται σε καταστήματα ή φτάνουν απευθείας στον τελικό πελάτη.</a:t>
            </a:r>
          </a:p>
          <a:p>
            <a:pPr marL="342900" indent="-342900">
              <a:buFont typeface="+mj-lt"/>
              <a:buAutoNum type="arabicPeriod"/>
            </a:pPr>
            <a:endParaRPr lang="el-GR" sz="2000" dirty="0"/>
          </a:p>
        </p:txBody>
      </p:sp>
    </p:spTree>
    <p:extLst>
      <p:ext uri="{BB962C8B-B14F-4D97-AF65-F5344CB8AC3E}">
        <p14:creationId xmlns:p14="http://schemas.microsoft.com/office/powerpoint/2010/main" val="4270046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400" y="438727"/>
            <a:ext cx="13223507" cy="1754326"/>
          </a:xfrm>
          <a:prstGeom prst="rect">
            <a:avLst/>
          </a:prstGeom>
          <a:noFill/>
        </p:spPr>
        <p:txBody>
          <a:bodyPr wrap="square" lIns="91440" tIns="45720" rIns="91440" bIns="45720">
            <a:spAutoFit/>
          </a:bodyPr>
          <a:lstStyle/>
          <a:p>
            <a:pPr algn="ctr"/>
            <a:r>
              <a:rPr lang="el-GR" sz="5400" dirty="0" smtClean="0"/>
              <a:t>Στόχοι της Βελτιστοποίησης Εφοδιαστικής Αλυσίδας</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TextBox 2"/>
          <p:cNvSpPr txBox="1"/>
          <p:nvPr/>
        </p:nvSpPr>
        <p:spPr>
          <a:xfrm>
            <a:off x="1712259" y="3406588"/>
            <a:ext cx="8247529" cy="2862322"/>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 Ελαχιστοποίηση κόστους λειτουργίας (αποθήκευση, μεταφορά, παραγωγή).</a:t>
            </a:r>
            <a:endParaRPr lang="en-US" sz="2000" dirty="0" smtClean="0"/>
          </a:p>
          <a:p>
            <a:pPr marL="285750" indent="-285750">
              <a:buFont typeface="Arial" panose="020B0604020202020204" pitchFamily="34" charset="0"/>
              <a:buChar char="•"/>
            </a:pPr>
            <a:r>
              <a:rPr lang="el-GR" sz="2000" dirty="0" smtClean="0"/>
              <a:t>Μείωση χρόνου παράδοσης και αύξηση της ταχύτητας διανομής.</a:t>
            </a:r>
            <a:endParaRPr lang="en-US" sz="2000" dirty="0" smtClean="0"/>
          </a:p>
          <a:p>
            <a:pPr marL="285750" indent="-285750">
              <a:buFont typeface="Arial" panose="020B0604020202020204" pitchFamily="34" charset="0"/>
              <a:buChar char="•"/>
            </a:pPr>
            <a:r>
              <a:rPr lang="el-GR" sz="2000" dirty="0" smtClean="0"/>
              <a:t>Βέλτιστη κατανομή αποθεμάτων στις αποθήκες.</a:t>
            </a:r>
            <a:endParaRPr lang="en-US" sz="2000" dirty="0" smtClean="0"/>
          </a:p>
          <a:p>
            <a:pPr marL="285750" indent="-285750">
              <a:buFont typeface="Arial" panose="020B0604020202020204" pitchFamily="34" charset="0"/>
              <a:buChar char="•"/>
            </a:pPr>
            <a:r>
              <a:rPr lang="el-GR" sz="2000" dirty="0" smtClean="0"/>
              <a:t>Αποτελεσματικός σχεδιασμός δρομολογίων για τη μείωση κόστους μεταφοράς.</a:t>
            </a:r>
            <a:endParaRPr lang="en-US" sz="2000" dirty="0" smtClean="0"/>
          </a:p>
          <a:p>
            <a:pPr marL="285750" indent="-285750">
              <a:buFont typeface="Arial" panose="020B0604020202020204" pitchFamily="34" charset="0"/>
              <a:buChar char="•"/>
            </a:pPr>
            <a:r>
              <a:rPr lang="el-GR" sz="2000" dirty="0" smtClean="0"/>
              <a:t>Ισορροπία μεταξύ ζήτησης και προσφοράς για αποφυγή ελλείψεων ή </a:t>
            </a:r>
            <a:r>
              <a:rPr lang="el-GR" sz="2000" dirty="0" err="1" smtClean="0"/>
              <a:t>υπεραποθήκευσης</a:t>
            </a:r>
            <a:r>
              <a:rPr lang="el-GR" sz="2000" dirty="0" smtClean="0"/>
              <a:t>.</a:t>
            </a:r>
            <a:endParaRPr lang="el-GR" sz="2000" dirty="0"/>
          </a:p>
        </p:txBody>
      </p:sp>
      <p:sp>
        <p:nvSpPr>
          <p:cNvPr id="4" name="TextBox 3"/>
          <p:cNvSpPr txBox="1"/>
          <p:nvPr/>
        </p:nvSpPr>
        <p:spPr>
          <a:xfrm>
            <a:off x="1783977" y="2599765"/>
            <a:ext cx="3272118" cy="400110"/>
          </a:xfrm>
          <a:prstGeom prst="rect">
            <a:avLst/>
          </a:prstGeom>
          <a:noFill/>
        </p:spPr>
        <p:txBody>
          <a:bodyPr wrap="square" rtlCol="0">
            <a:spAutoFit/>
          </a:bodyPr>
          <a:lstStyle/>
          <a:p>
            <a:r>
              <a:rPr lang="el-GR" sz="2000" b="1" i="1" dirty="0" smtClean="0"/>
              <a:t>Κάποιοι Βασικοί στόχοι</a:t>
            </a:r>
            <a:r>
              <a:rPr lang="en-US" sz="2000" b="1" i="1" dirty="0" smtClean="0"/>
              <a:t>:</a:t>
            </a:r>
            <a:endParaRPr lang="el-GR" sz="2000" b="1" i="1" dirty="0"/>
          </a:p>
        </p:txBody>
      </p:sp>
    </p:spTree>
    <p:extLst>
      <p:ext uri="{BB962C8B-B14F-4D97-AF65-F5344CB8AC3E}">
        <p14:creationId xmlns:p14="http://schemas.microsoft.com/office/powerpoint/2010/main" val="183671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622612" y="555829"/>
            <a:ext cx="10363200" cy="923330"/>
          </a:xfrm>
          <a:prstGeom prst="rect">
            <a:avLst/>
          </a:prstGeom>
          <a:noFill/>
        </p:spPr>
        <p:txBody>
          <a:bodyPr wrap="square" lIns="91440" tIns="45720" rIns="91440" bIns="45720">
            <a:spAutoFit/>
          </a:bodyPr>
          <a:lstStyle/>
          <a:p>
            <a:pPr algn="ctr"/>
            <a:r>
              <a:rPr lang="el-GR" sz="5400" dirty="0" smtClean="0"/>
              <a:t>Χρήσεις στην Πραγματική Ζωή</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p:cNvSpPr txBox="1"/>
          <p:nvPr/>
        </p:nvSpPr>
        <p:spPr>
          <a:xfrm>
            <a:off x="1622612" y="2689412"/>
            <a:ext cx="9386047" cy="2246769"/>
          </a:xfrm>
          <a:prstGeom prst="rect">
            <a:avLst/>
          </a:prstGeom>
          <a:noFill/>
        </p:spPr>
        <p:txBody>
          <a:bodyPr wrap="square" rtlCol="0">
            <a:spAutoFit/>
          </a:bodyPr>
          <a:lstStyle/>
          <a:p>
            <a:pPr marL="285750" indent="-285750">
              <a:buFont typeface="Arial" panose="020B0604020202020204" pitchFamily="34" charset="0"/>
              <a:buChar char="•"/>
            </a:pPr>
            <a:r>
              <a:rPr lang="el-GR" dirty="0" smtClean="0"/>
              <a:t> </a:t>
            </a:r>
            <a:r>
              <a:rPr lang="el-GR" sz="2000" b="1" dirty="0" smtClean="0"/>
              <a:t>Μεταφορές και </a:t>
            </a:r>
            <a:r>
              <a:rPr lang="el-GR" sz="2000" b="1" dirty="0" err="1" smtClean="0"/>
              <a:t>Logistics</a:t>
            </a:r>
            <a:r>
              <a:rPr lang="el-GR" sz="2000" b="1" dirty="0" smtClean="0"/>
              <a:t> </a:t>
            </a:r>
            <a:r>
              <a:rPr lang="el-GR" sz="2000" dirty="0" smtClean="0"/>
              <a:t>→ Σχεδιασμός δικτύων διανομής προϊόντων.</a:t>
            </a:r>
            <a:endParaRPr lang="en-US" sz="2000" dirty="0" smtClean="0"/>
          </a:p>
          <a:p>
            <a:pPr marL="285750" indent="-285750">
              <a:buFont typeface="Arial" panose="020B0604020202020204" pitchFamily="34" charset="0"/>
              <a:buChar char="•"/>
            </a:pPr>
            <a:r>
              <a:rPr lang="el-GR" sz="2000" dirty="0" smtClean="0"/>
              <a:t> </a:t>
            </a:r>
            <a:r>
              <a:rPr lang="el-GR" sz="2000" b="1" dirty="0" smtClean="0"/>
              <a:t>Λιανικό εμπόριο (</a:t>
            </a:r>
            <a:r>
              <a:rPr lang="el-GR" sz="2000" b="1" dirty="0" err="1" smtClean="0"/>
              <a:t>Retail</a:t>
            </a:r>
            <a:r>
              <a:rPr lang="el-GR" sz="2000" b="1" dirty="0" smtClean="0"/>
              <a:t>) </a:t>
            </a:r>
            <a:r>
              <a:rPr lang="el-GR" sz="2000" dirty="0" smtClean="0"/>
              <a:t>→ Διαχείριση αποθεμάτων σε καταστήματα και αποθήκες.</a:t>
            </a:r>
            <a:endParaRPr lang="en-US" sz="2000" dirty="0" smtClean="0"/>
          </a:p>
          <a:p>
            <a:pPr marL="285750" indent="-285750">
              <a:buFont typeface="Arial" panose="020B0604020202020204" pitchFamily="34" charset="0"/>
              <a:buChar char="•"/>
            </a:pPr>
            <a:r>
              <a:rPr lang="el-GR" sz="2000" dirty="0" smtClean="0"/>
              <a:t> </a:t>
            </a:r>
            <a:r>
              <a:rPr lang="el-GR" sz="2000" b="1" dirty="0" smtClean="0"/>
              <a:t>Βιομηχανία και Παραγωγή </a:t>
            </a:r>
            <a:r>
              <a:rPr lang="el-GR" sz="2000" dirty="0" smtClean="0"/>
              <a:t>→ Βελτιστοποίηση προμηθειών και αλυσίδων παραγωγής.</a:t>
            </a:r>
            <a:endParaRPr lang="en-US" sz="2000" dirty="0" smtClean="0"/>
          </a:p>
          <a:p>
            <a:pPr marL="285750" indent="-285750">
              <a:buFont typeface="Arial" panose="020B0604020202020204" pitchFamily="34" charset="0"/>
              <a:buChar char="•"/>
            </a:pPr>
            <a:r>
              <a:rPr lang="el-GR" sz="2000" dirty="0" smtClean="0"/>
              <a:t> </a:t>
            </a:r>
            <a:r>
              <a:rPr lang="el-GR" sz="2000" b="1" dirty="0" smtClean="0"/>
              <a:t>E-</a:t>
            </a:r>
            <a:r>
              <a:rPr lang="el-GR" sz="2000" b="1" dirty="0" err="1" smtClean="0"/>
              <a:t>commerce</a:t>
            </a:r>
            <a:r>
              <a:rPr lang="el-GR" sz="2000" b="1" dirty="0" smtClean="0"/>
              <a:t> (</a:t>
            </a:r>
            <a:r>
              <a:rPr lang="el-GR" sz="2000" b="1" dirty="0" err="1" smtClean="0"/>
              <a:t>Amazon</a:t>
            </a:r>
            <a:r>
              <a:rPr lang="el-GR" sz="2000" b="1" dirty="0" smtClean="0"/>
              <a:t>, </a:t>
            </a:r>
            <a:r>
              <a:rPr lang="el-GR" sz="2000" b="1" dirty="0" err="1" smtClean="0"/>
              <a:t>eBay</a:t>
            </a:r>
            <a:r>
              <a:rPr lang="el-GR" sz="2000" b="1" dirty="0" smtClean="0"/>
              <a:t>, </a:t>
            </a:r>
            <a:r>
              <a:rPr lang="el-GR" sz="2000" b="1" dirty="0" err="1" smtClean="0"/>
              <a:t>Skroutz</a:t>
            </a:r>
            <a:r>
              <a:rPr lang="el-GR" sz="2000" b="1" dirty="0" smtClean="0"/>
              <a:t>) </a:t>
            </a:r>
            <a:r>
              <a:rPr lang="el-GR" sz="2000" dirty="0" smtClean="0"/>
              <a:t>→ Δρομολόγηση παραγγελιών και αποστολές προϊόντων.</a:t>
            </a:r>
            <a:endParaRPr lang="el-GR" sz="2000" dirty="0"/>
          </a:p>
        </p:txBody>
      </p:sp>
    </p:spTree>
    <p:extLst>
      <p:ext uri="{BB962C8B-B14F-4D97-AF65-F5344CB8AC3E}">
        <p14:creationId xmlns:p14="http://schemas.microsoft.com/office/powerpoint/2010/main" val="55248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TotalTime>
  <Words>599</Words>
  <Application>Microsoft Office PowerPoint</Application>
  <PresentationFormat>Ευρεία οθόνη</PresentationFormat>
  <Paragraphs>46</Paragraphs>
  <Slides>10</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Century Gothic</vt:lpstr>
      <vt:lpstr>Wingdings</vt:lpstr>
      <vt:lpstr>Wingdings 3</vt:lpstr>
      <vt:lpstr>Wisp</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Λογαριασμός Microsoft</dc:creator>
  <cp:lastModifiedBy>Λογαριασμός Microsoft</cp:lastModifiedBy>
  <cp:revision>5</cp:revision>
  <dcterms:created xsi:type="dcterms:W3CDTF">2025-02-02T11:53:03Z</dcterms:created>
  <dcterms:modified xsi:type="dcterms:W3CDTF">2025-02-02T12:28:54Z</dcterms:modified>
</cp:coreProperties>
</file>