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60" r:id="rId4"/>
    <p:sldId id="263" r:id="rId5"/>
    <p:sldId id="259" r:id="rId6"/>
    <p:sldId id="261" r:id="rId7"/>
    <p:sldId id="262" r:id="rId8"/>
    <p:sldId id="264" r:id="rId9"/>
    <p:sldId id="267" r:id="rId10"/>
    <p:sldId id="268" r:id="rId11"/>
    <p:sldId id="269" r:id="rId12"/>
    <p:sldId id="270" r:id="rId13"/>
    <p:sldId id="271" r:id="rId14"/>
    <p:sldId id="265" r:id="rId15"/>
    <p:sldId id="266" r:id="rId16"/>
    <p:sldId id="273" r:id="rId17"/>
    <p:sldId id="272"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5050"/>
    <a:srgbClr val="A6CAEC"/>
    <a:srgbClr val="D1D1D1"/>
    <a:srgbClr val="91BDE7"/>
    <a:srgbClr val="4E95D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A4612-68C1-4399-8F53-5A3698D36D58}" type="datetimeFigureOut">
              <a:rPr lang="en-US" smtClean="0"/>
              <a:t>25-Mar-25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D9A0C-82B6-49D1-89D9-B47A889BEB4E}" type="slidenum">
              <a:rPr lang="en-US" smtClean="0"/>
              <a:t>‹#›</a:t>
            </a:fld>
            <a:endParaRPr lang="en-US"/>
          </a:p>
        </p:txBody>
      </p:sp>
    </p:spTree>
    <p:extLst>
      <p:ext uri="{BB962C8B-B14F-4D97-AF65-F5344CB8AC3E}">
        <p14:creationId xmlns:p14="http://schemas.microsoft.com/office/powerpoint/2010/main" val="24709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9A0C-82B6-49D1-89D9-B47A889BEB4E}" type="slidenum">
              <a:rPr lang="en-US" smtClean="0"/>
              <a:t>4</a:t>
            </a:fld>
            <a:endParaRPr lang="en-US"/>
          </a:p>
        </p:txBody>
      </p:sp>
    </p:spTree>
    <p:extLst>
      <p:ext uri="{BB962C8B-B14F-4D97-AF65-F5344CB8AC3E}">
        <p14:creationId xmlns:p14="http://schemas.microsoft.com/office/powerpoint/2010/main" val="317416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2B0D-F31D-F91C-FC44-CC573756E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C90A8-F147-042D-ADBD-308B1600C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463B9D-4607-F3E3-77F0-3D6D3258D9B7}"/>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5" name="Footer Placeholder 4">
            <a:extLst>
              <a:ext uri="{FF2B5EF4-FFF2-40B4-BE49-F238E27FC236}">
                <a16:creationId xmlns:a16="http://schemas.microsoft.com/office/drawing/2014/main" id="{27FF8AD3-999C-7774-00A1-781CAE835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1815E-3173-2B3A-0EA0-F719298B161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7122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A2BF-9FBF-0B95-4D45-E3FB206BD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60539-A2E8-A183-2D49-9BC975386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D3A59-CAD2-3DBF-133C-DE1A3FD83D1B}"/>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5" name="Footer Placeholder 4">
            <a:extLst>
              <a:ext uri="{FF2B5EF4-FFF2-40B4-BE49-F238E27FC236}">
                <a16:creationId xmlns:a16="http://schemas.microsoft.com/office/drawing/2014/main" id="{4B599CBF-89B4-DC2F-3548-D1A56ADF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26FCD-217A-A830-7BC6-F80E16D79288}"/>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6448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455B3-4CFB-C0E0-D5E1-E716E44EF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2D6EE-6422-A7B9-63A6-C7DBA07C1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E5B2B-AFA2-4F11-A6F8-9DC17EB89161}"/>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5" name="Footer Placeholder 4">
            <a:extLst>
              <a:ext uri="{FF2B5EF4-FFF2-40B4-BE49-F238E27FC236}">
                <a16:creationId xmlns:a16="http://schemas.microsoft.com/office/drawing/2014/main" id="{F4470398-5AD5-53B4-74FF-642E87A4D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36E41-E5FD-8A20-4FA4-8C2E2368BDA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419145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DC75-C66E-625B-7E10-1D68DAE5C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562729-5940-69BB-DD4B-A5B9F1FDB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77846-E749-694A-A366-18A09818F0E1}"/>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5" name="Footer Placeholder 4">
            <a:extLst>
              <a:ext uri="{FF2B5EF4-FFF2-40B4-BE49-F238E27FC236}">
                <a16:creationId xmlns:a16="http://schemas.microsoft.com/office/drawing/2014/main" id="{ADF3D383-BB52-5FD7-EBD8-99897DF9F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CA4A4-D39A-24F1-260A-A8B67FE4FC45}"/>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74105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D22B-D0DC-D4E2-C7F2-FC09E6335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7F69-CEC8-55BC-EFCB-FFDE9459A4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AE8F4-DC87-3E3B-B022-04497D923599}"/>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5" name="Footer Placeholder 4">
            <a:extLst>
              <a:ext uri="{FF2B5EF4-FFF2-40B4-BE49-F238E27FC236}">
                <a16:creationId xmlns:a16="http://schemas.microsoft.com/office/drawing/2014/main" id="{CF45C7AC-62ED-2DE6-CFFB-EC8EDD8F7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D0078-C96A-95CE-A89C-DE5CD38C0798}"/>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92256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6F27-BC53-B316-5894-032AD5155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06BF7-1D08-D034-C1C3-074C4EF34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401FD2-5971-6055-89E6-874F45E97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EE47A-2546-046A-FC7B-1B025C361A92}"/>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6" name="Footer Placeholder 5">
            <a:extLst>
              <a:ext uri="{FF2B5EF4-FFF2-40B4-BE49-F238E27FC236}">
                <a16:creationId xmlns:a16="http://schemas.microsoft.com/office/drawing/2014/main" id="{DAA3F5E0-E1DF-B17F-0423-CAF0CAFF0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625A4-C67D-7B21-FDAD-73AE7523ACB0}"/>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396083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018-0845-5CED-DA02-31BB2E43A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EA15B-1385-40EE-A736-18A38090A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88073-D483-3410-79D1-728F7F857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608A03-20E8-276C-C643-D280E7EB2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50CCA-A5C4-7950-102E-0CE1E1C50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F27375-2838-5906-9E2F-B80E4E7E485F}"/>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8" name="Footer Placeholder 7">
            <a:extLst>
              <a:ext uri="{FF2B5EF4-FFF2-40B4-BE49-F238E27FC236}">
                <a16:creationId xmlns:a16="http://schemas.microsoft.com/office/drawing/2014/main" id="{ABA357A8-9015-01FC-4CE1-068182336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480498-9B6D-3575-E6EA-9A2195CE092F}"/>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04702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4706-DB88-E790-8019-4B543636DF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0A32B-6033-7408-4FF7-DFD7AEA20DD0}"/>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4" name="Footer Placeholder 3">
            <a:extLst>
              <a:ext uri="{FF2B5EF4-FFF2-40B4-BE49-F238E27FC236}">
                <a16:creationId xmlns:a16="http://schemas.microsoft.com/office/drawing/2014/main" id="{3844E4A8-023F-80A3-28BF-C62C0A1E0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22DF8B-DAF2-6BAB-8451-FDB07F64282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314404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C4466-3179-4B7A-F2A5-400F173E6055}"/>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3" name="Footer Placeholder 2">
            <a:extLst>
              <a:ext uri="{FF2B5EF4-FFF2-40B4-BE49-F238E27FC236}">
                <a16:creationId xmlns:a16="http://schemas.microsoft.com/office/drawing/2014/main" id="{CFBB51AE-6353-42CF-8E5B-73EF126540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4E0AA-C409-39BC-767A-4B648CE1BBC9}"/>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9590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027-8C0A-D198-736E-1B8AE5FF4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4941E-A5E3-5A2A-B10B-406D5CF17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D9778-9AE3-74A9-E85C-D848A92BA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6D247-AD5C-9D76-91D3-44E6FD27D5DB}"/>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6" name="Footer Placeholder 5">
            <a:extLst>
              <a:ext uri="{FF2B5EF4-FFF2-40B4-BE49-F238E27FC236}">
                <a16:creationId xmlns:a16="http://schemas.microsoft.com/office/drawing/2014/main" id="{C6A158ED-AEB5-04AA-7640-FFCB669F6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B33D3-16D9-DB50-CC15-6A236B2DFF19}"/>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106255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FDC-FCFE-211C-960C-41414B89C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089098-C8B4-DFE1-32EF-6C25B1B30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9D9857-1D62-BBA4-0A44-983BFAE8C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36E65-DF8A-C6AB-04AD-35A20290C481}"/>
              </a:ext>
            </a:extLst>
          </p:cNvPr>
          <p:cNvSpPr>
            <a:spLocks noGrp="1"/>
          </p:cNvSpPr>
          <p:nvPr>
            <p:ph type="dt" sz="half" idx="10"/>
          </p:nvPr>
        </p:nvSpPr>
        <p:spPr/>
        <p:txBody>
          <a:bodyPr/>
          <a:lstStyle/>
          <a:p>
            <a:fld id="{6702814A-2512-4FA8-BC3F-65FFC477FC29}" type="datetimeFigureOut">
              <a:rPr lang="en-US" smtClean="0"/>
              <a:t>25-Mar-25</a:t>
            </a:fld>
            <a:endParaRPr lang="en-US"/>
          </a:p>
        </p:txBody>
      </p:sp>
      <p:sp>
        <p:nvSpPr>
          <p:cNvPr id="6" name="Footer Placeholder 5">
            <a:extLst>
              <a:ext uri="{FF2B5EF4-FFF2-40B4-BE49-F238E27FC236}">
                <a16:creationId xmlns:a16="http://schemas.microsoft.com/office/drawing/2014/main" id="{99C4D60D-1EBF-C483-FD94-7186CDADC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BFCAB-FB18-2B2C-7063-34337BAD63AD}"/>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85480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E4F53-2639-4481-C21E-1B2F8E8FB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049A7B-C95B-1020-8459-012239803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01552-3B1A-3EE2-A9E1-DC5DC9699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02814A-2512-4FA8-BC3F-65FFC477FC29}" type="datetimeFigureOut">
              <a:rPr lang="en-US" smtClean="0"/>
              <a:t>25-Mar-25</a:t>
            </a:fld>
            <a:endParaRPr lang="en-US"/>
          </a:p>
        </p:txBody>
      </p:sp>
      <p:sp>
        <p:nvSpPr>
          <p:cNvPr id="5" name="Footer Placeholder 4">
            <a:extLst>
              <a:ext uri="{FF2B5EF4-FFF2-40B4-BE49-F238E27FC236}">
                <a16:creationId xmlns:a16="http://schemas.microsoft.com/office/drawing/2014/main" id="{31EBD439-5513-0A07-2A15-7BC1BE392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A8E7CF-D256-A8CB-F6D6-82A51B140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5A1D26-D654-4EB0-B8FE-B8CB6CB2C2A6}" type="slidenum">
              <a:rPr lang="en-US" smtClean="0"/>
              <a:t>‹#›</a:t>
            </a:fld>
            <a:endParaRPr lang="en-US"/>
          </a:p>
        </p:txBody>
      </p:sp>
    </p:spTree>
    <p:extLst>
      <p:ext uri="{BB962C8B-B14F-4D97-AF65-F5344CB8AC3E}">
        <p14:creationId xmlns:p14="http://schemas.microsoft.com/office/powerpoint/2010/main" val="427591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F2B8-E796-B2DC-8270-293AA7A4B176}"/>
              </a:ext>
            </a:extLst>
          </p:cNvPr>
          <p:cNvSpPr>
            <a:spLocks noGrp="1"/>
          </p:cNvSpPr>
          <p:nvPr>
            <p:ph type="ctrTitle"/>
          </p:nvPr>
        </p:nvSpPr>
        <p:spPr>
          <a:xfrm>
            <a:off x="1524000" y="1854201"/>
            <a:ext cx="9144000" cy="1655762"/>
          </a:xfrm>
        </p:spPr>
        <p:txBody>
          <a:bodyPr>
            <a:normAutofit/>
          </a:bodyPr>
          <a:lstStyle/>
          <a:p>
            <a:pPr algn="l"/>
            <a:r>
              <a:rPr lang="en-US" sz="3600" dirty="0">
                <a:latin typeface="+mn-lt"/>
                <a:ea typeface="ADLaM Display" panose="02010000000000000000" pitchFamily="2" charset="0"/>
                <a:cs typeface="ADLaM Display" panose="02010000000000000000" pitchFamily="2" charset="0"/>
              </a:rPr>
              <a:t>Notes on: </a:t>
            </a:r>
            <a:r>
              <a:rPr lang="en-US" sz="3600" b="0" i="0" u="none" strike="noStrike" baseline="0" dirty="0">
                <a:latin typeface="+mn-lt"/>
                <a:ea typeface="ADLaM Display" panose="02010000000000000000" pitchFamily="2" charset="0"/>
                <a:cs typeface="ADLaM Display" panose="02010000000000000000" pitchFamily="2" charset="0"/>
              </a:rPr>
              <a:t>Mixed dimensional </a:t>
            </a:r>
            <a:r>
              <a:rPr lang="en-US" sz="3600" b="0" i="0" u="none" strike="noStrike" baseline="0" dirty="0" err="1">
                <a:latin typeface="+mn-lt"/>
                <a:ea typeface="ADLaM Display" panose="02010000000000000000" pitchFamily="2" charset="0"/>
                <a:cs typeface="ADLaM Display" panose="02010000000000000000" pitchFamily="2" charset="0"/>
              </a:rPr>
              <a:t>isogeometric</a:t>
            </a:r>
            <a:r>
              <a:rPr lang="en-US" sz="3600" b="0" i="0" u="none" strike="noStrike" baseline="0" dirty="0">
                <a:latin typeface="+mn-lt"/>
                <a:ea typeface="ADLaM Display" panose="02010000000000000000" pitchFamily="2" charset="0"/>
                <a:cs typeface="ADLaM Display" panose="02010000000000000000" pitchFamily="2" charset="0"/>
              </a:rPr>
              <a:t> FE-BE coupling analysis for</a:t>
            </a:r>
            <a:br>
              <a:rPr lang="en-US" sz="3600" b="0" i="0" u="none" strike="noStrike" baseline="0" dirty="0">
                <a:latin typeface="+mn-lt"/>
                <a:ea typeface="ADLaM Display" panose="02010000000000000000" pitchFamily="2" charset="0"/>
                <a:cs typeface="ADLaM Display" panose="02010000000000000000" pitchFamily="2" charset="0"/>
              </a:rPr>
            </a:br>
            <a:r>
              <a:rPr lang="en-US" sz="3600" b="0" i="0" u="none" strike="noStrike" baseline="0" dirty="0">
                <a:latin typeface="+mn-lt"/>
                <a:ea typeface="ADLaM Display" panose="02010000000000000000" pitchFamily="2" charset="0"/>
                <a:cs typeface="ADLaM Display" panose="02010000000000000000" pitchFamily="2" charset="0"/>
              </a:rPr>
              <a:t>solid–shell structures</a:t>
            </a:r>
            <a:endParaRPr lang="en-US" sz="3600" dirty="0">
              <a:latin typeface="+mn-lt"/>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43E4C093-8578-5885-864D-B3F800EADAFD}"/>
              </a:ext>
            </a:extLst>
          </p:cNvPr>
          <p:cNvSpPr>
            <a:spLocks noGrp="1"/>
          </p:cNvSpPr>
          <p:nvPr>
            <p:ph type="subTitle" idx="1"/>
          </p:nvPr>
        </p:nvSpPr>
        <p:spPr/>
        <p:txBody>
          <a:bodyPr/>
          <a:lstStyle/>
          <a:p>
            <a:pPr marL="342900" indent="-342900" algn="l">
              <a:buFont typeface="Arial" panose="020B0604020202020204" pitchFamily="34" charset="0"/>
              <a:buChar char="•"/>
            </a:pPr>
            <a:r>
              <a:rPr lang="en-US" dirty="0"/>
              <a:t>Two different ways of mapping of DOFs of solid and shell </a:t>
            </a:r>
          </a:p>
          <a:p>
            <a:pPr marL="342900" indent="-342900" algn="l">
              <a:buFont typeface="Arial" panose="020B0604020202020204" pitchFamily="34" charset="0"/>
              <a:buChar char="•"/>
            </a:pPr>
            <a:r>
              <a:rPr lang="en-US" dirty="0"/>
              <a:t>Condition of interface equilibrium for constructing ‘monolithic’ stiffness matrix</a:t>
            </a:r>
          </a:p>
        </p:txBody>
      </p:sp>
    </p:spTree>
    <p:extLst>
      <p:ext uri="{BB962C8B-B14F-4D97-AF65-F5344CB8AC3E}">
        <p14:creationId xmlns:p14="http://schemas.microsoft.com/office/powerpoint/2010/main" val="412514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3936-4741-F935-2EC9-C4E10B3759BD}"/>
              </a:ext>
            </a:extLst>
          </p:cNvPr>
          <p:cNvSpPr>
            <a:spLocks noGrp="1"/>
          </p:cNvSpPr>
          <p:nvPr>
            <p:ph type="title"/>
          </p:nvPr>
        </p:nvSpPr>
        <p:spPr/>
        <p:txBody>
          <a:bodyPr/>
          <a:lstStyle/>
          <a:p>
            <a:r>
              <a:rPr lang="en-US" dirty="0"/>
              <a:t>Traction work on interface is zero </a:t>
            </a:r>
          </a:p>
        </p:txBody>
      </p:sp>
      <p:pic>
        <p:nvPicPr>
          <p:cNvPr id="7" name="Picture 6">
            <a:extLst>
              <a:ext uri="{FF2B5EF4-FFF2-40B4-BE49-F238E27FC236}">
                <a16:creationId xmlns:a16="http://schemas.microsoft.com/office/drawing/2014/main" id="{FAC5194B-FC0E-A995-094C-C5EEA91DD40C}"/>
              </a:ext>
            </a:extLst>
          </p:cNvPr>
          <p:cNvPicPr>
            <a:picLocks noChangeAspect="1"/>
          </p:cNvPicPr>
          <p:nvPr/>
        </p:nvPicPr>
        <p:blipFill>
          <a:blip r:embed="rId2"/>
          <a:stretch>
            <a:fillRect/>
          </a:stretch>
        </p:blipFill>
        <p:spPr>
          <a:xfrm>
            <a:off x="761455" y="1466158"/>
            <a:ext cx="6859929" cy="994014"/>
          </a:xfrm>
          <a:prstGeom prst="rect">
            <a:avLst/>
          </a:prstGeom>
        </p:spPr>
      </p:pic>
      <p:pic>
        <p:nvPicPr>
          <p:cNvPr id="9" name="Picture 8">
            <a:extLst>
              <a:ext uri="{FF2B5EF4-FFF2-40B4-BE49-F238E27FC236}">
                <a16:creationId xmlns:a16="http://schemas.microsoft.com/office/drawing/2014/main" id="{E434C52C-7CA2-0B56-7F78-A6D1B3E22F5D}"/>
              </a:ext>
            </a:extLst>
          </p:cNvPr>
          <p:cNvPicPr>
            <a:picLocks noChangeAspect="1"/>
          </p:cNvPicPr>
          <p:nvPr/>
        </p:nvPicPr>
        <p:blipFill>
          <a:blip r:embed="rId3"/>
          <a:stretch>
            <a:fillRect/>
          </a:stretch>
        </p:blipFill>
        <p:spPr>
          <a:xfrm>
            <a:off x="838200" y="3179066"/>
            <a:ext cx="6969185" cy="764278"/>
          </a:xfrm>
          <a:prstGeom prst="rect">
            <a:avLst/>
          </a:prstGeom>
        </p:spPr>
      </p:pic>
      <p:sp>
        <p:nvSpPr>
          <p:cNvPr id="10" name="Arrow: Down 9">
            <a:extLst>
              <a:ext uri="{FF2B5EF4-FFF2-40B4-BE49-F238E27FC236}">
                <a16:creationId xmlns:a16="http://schemas.microsoft.com/office/drawing/2014/main" id="{ED1B107A-C84D-E713-209A-CC0DDA40C619}"/>
              </a:ext>
            </a:extLst>
          </p:cNvPr>
          <p:cNvSpPr/>
          <p:nvPr/>
        </p:nvSpPr>
        <p:spPr>
          <a:xfrm>
            <a:off x="3614057" y="2362200"/>
            <a:ext cx="925286" cy="751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7E9F0FA-7293-7DD4-4498-89DF0F1B59B3}"/>
              </a:ext>
            </a:extLst>
          </p:cNvPr>
          <p:cNvPicPr>
            <a:picLocks noChangeAspect="1"/>
          </p:cNvPicPr>
          <p:nvPr/>
        </p:nvPicPr>
        <p:blipFill>
          <a:blip r:embed="rId4"/>
          <a:stretch>
            <a:fillRect/>
          </a:stretch>
        </p:blipFill>
        <p:spPr>
          <a:xfrm>
            <a:off x="838200" y="4155400"/>
            <a:ext cx="4504366" cy="764278"/>
          </a:xfrm>
          <a:prstGeom prst="rect">
            <a:avLst/>
          </a:prstGeom>
        </p:spPr>
      </p:pic>
      <p:sp>
        <p:nvSpPr>
          <p:cNvPr id="13" name="TextBox 12">
            <a:extLst>
              <a:ext uri="{FF2B5EF4-FFF2-40B4-BE49-F238E27FC236}">
                <a16:creationId xmlns:a16="http://schemas.microsoft.com/office/drawing/2014/main" id="{ACCC9F45-D696-4E00-FF41-D9B4D4ECD9A4}"/>
              </a:ext>
            </a:extLst>
          </p:cNvPr>
          <p:cNvSpPr txBox="1"/>
          <p:nvPr/>
        </p:nvSpPr>
        <p:spPr>
          <a:xfrm>
            <a:off x="822089" y="5131734"/>
            <a:ext cx="2615473" cy="369332"/>
          </a:xfrm>
          <a:prstGeom prst="rect">
            <a:avLst/>
          </a:prstGeom>
          <a:noFill/>
        </p:spPr>
        <p:txBody>
          <a:bodyPr wrap="square" rtlCol="0">
            <a:spAutoFit/>
          </a:bodyPr>
          <a:lstStyle/>
          <a:p>
            <a:r>
              <a:rPr lang="el-GR" b="1" dirty="0"/>
              <a:t>α </a:t>
            </a:r>
            <a:r>
              <a:rPr lang="fr-FR" b="1" dirty="0"/>
              <a:t>N</a:t>
            </a:r>
            <a:r>
              <a:rPr lang="en-US" b="1" dirty="0" err="1"/>
              <a:t>itche</a:t>
            </a:r>
            <a:r>
              <a:rPr lang="en-US" b="1" dirty="0"/>
              <a:t> parameter</a:t>
            </a:r>
          </a:p>
        </p:txBody>
      </p:sp>
    </p:spTree>
    <p:extLst>
      <p:ext uri="{BB962C8B-B14F-4D97-AF65-F5344CB8AC3E}">
        <p14:creationId xmlns:p14="http://schemas.microsoft.com/office/powerpoint/2010/main" val="165919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9BBD-E347-6B53-0DE5-1BA23536E123}"/>
              </a:ext>
            </a:extLst>
          </p:cNvPr>
          <p:cNvSpPr>
            <a:spLocks noGrp="1"/>
          </p:cNvSpPr>
          <p:nvPr>
            <p:ph type="title"/>
          </p:nvPr>
        </p:nvSpPr>
        <p:spPr/>
        <p:txBody>
          <a:bodyPr/>
          <a:lstStyle/>
          <a:p>
            <a:r>
              <a:rPr lang="en-US" dirty="0"/>
              <a:t>Variation of potential energy for </a:t>
            </a:r>
            <a:r>
              <a:rPr lang="el-GR" dirty="0" err="1"/>
              <a:t>δυ</a:t>
            </a:r>
            <a:r>
              <a:rPr lang="fr-FR" dirty="0"/>
              <a:t>c</a:t>
            </a:r>
            <a:r>
              <a:rPr lang="en-US" dirty="0"/>
              <a:t>, </a:t>
            </a:r>
            <a:r>
              <a:rPr lang="el-GR" dirty="0" err="1"/>
              <a:t>δυ</a:t>
            </a:r>
            <a:r>
              <a:rPr lang="fr-FR" dirty="0"/>
              <a:t>s</a:t>
            </a:r>
            <a:endParaRPr lang="en-US" dirty="0"/>
          </a:p>
        </p:txBody>
      </p:sp>
      <p:pic>
        <p:nvPicPr>
          <p:cNvPr id="5" name="Picture 4">
            <a:extLst>
              <a:ext uri="{FF2B5EF4-FFF2-40B4-BE49-F238E27FC236}">
                <a16:creationId xmlns:a16="http://schemas.microsoft.com/office/drawing/2014/main" id="{18125508-0F8B-3DE7-4D1B-BFF1EB6E814B}"/>
              </a:ext>
            </a:extLst>
          </p:cNvPr>
          <p:cNvPicPr>
            <a:picLocks noChangeAspect="1"/>
          </p:cNvPicPr>
          <p:nvPr/>
        </p:nvPicPr>
        <p:blipFill>
          <a:blip r:embed="rId2"/>
          <a:stretch>
            <a:fillRect/>
          </a:stretch>
        </p:blipFill>
        <p:spPr>
          <a:xfrm>
            <a:off x="260508" y="1946720"/>
            <a:ext cx="6167116" cy="3146488"/>
          </a:xfrm>
          <a:prstGeom prst="rect">
            <a:avLst/>
          </a:prstGeom>
        </p:spPr>
      </p:pic>
      <p:pic>
        <p:nvPicPr>
          <p:cNvPr id="7" name="Picture 6">
            <a:extLst>
              <a:ext uri="{FF2B5EF4-FFF2-40B4-BE49-F238E27FC236}">
                <a16:creationId xmlns:a16="http://schemas.microsoft.com/office/drawing/2014/main" id="{8D78D31F-B9DE-9E2B-BB7C-D8F73ADDC285}"/>
              </a:ext>
            </a:extLst>
          </p:cNvPr>
          <p:cNvPicPr>
            <a:picLocks noChangeAspect="1"/>
          </p:cNvPicPr>
          <p:nvPr/>
        </p:nvPicPr>
        <p:blipFill>
          <a:blip r:embed="rId3"/>
          <a:stretch>
            <a:fillRect/>
          </a:stretch>
        </p:blipFill>
        <p:spPr>
          <a:xfrm>
            <a:off x="6096000" y="1946720"/>
            <a:ext cx="6045137" cy="3146488"/>
          </a:xfrm>
          <a:prstGeom prst="rect">
            <a:avLst/>
          </a:prstGeom>
        </p:spPr>
      </p:pic>
      <p:cxnSp>
        <p:nvCxnSpPr>
          <p:cNvPr id="8" name="Straight Connector 7">
            <a:extLst>
              <a:ext uri="{FF2B5EF4-FFF2-40B4-BE49-F238E27FC236}">
                <a16:creationId xmlns:a16="http://schemas.microsoft.com/office/drawing/2014/main" id="{63B677B5-6692-3CB2-2AB2-617B8D73578C}"/>
              </a:ext>
            </a:extLst>
          </p:cNvPr>
          <p:cNvCxnSpPr>
            <a:cxnSpLocks/>
            <a:stCxn id="2" idx="2"/>
          </p:cNvCxnSpPr>
          <p:nvPr/>
        </p:nvCxnSpPr>
        <p:spPr>
          <a:xfrm>
            <a:off x="6096000" y="1690688"/>
            <a:ext cx="0" cy="340252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242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D247-A14C-9432-2BED-7F073B06CB57}"/>
              </a:ext>
            </a:extLst>
          </p:cNvPr>
          <p:cNvSpPr>
            <a:spLocks noGrp="1"/>
          </p:cNvSpPr>
          <p:nvPr>
            <p:ph type="title"/>
          </p:nvPr>
        </p:nvSpPr>
        <p:spPr/>
        <p:txBody>
          <a:bodyPr/>
          <a:lstStyle/>
          <a:p>
            <a:r>
              <a:rPr lang="en-US" dirty="0"/>
              <a:t>Incremental form of variational equations</a:t>
            </a:r>
          </a:p>
        </p:txBody>
      </p:sp>
      <p:pic>
        <p:nvPicPr>
          <p:cNvPr id="5" name="Picture 4">
            <a:extLst>
              <a:ext uri="{FF2B5EF4-FFF2-40B4-BE49-F238E27FC236}">
                <a16:creationId xmlns:a16="http://schemas.microsoft.com/office/drawing/2014/main" id="{F6C6972D-69B6-067C-E2BE-F01C4F18E749}"/>
              </a:ext>
            </a:extLst>
          </p:cNvPr>
          <p:cNvPicPr>
            <a:picLocks noChangeAspect="1"/>
          </p:cNvPicPr>
          <p:nvPr/>
        </p:nvPicPr>
        <p:blipFill>
          <a:blip r:embed="rId2"/>
          <a:stretch>
            <a:fillRect/>
          </a:stretch>
        </p:blipFill>
        <p:spPr>
          <a:xfrm>
            <a:off x="972384" y="1835396"/>
            <a:ext cx="4266161" cy="560331"/>
          </a:xfrm>
          <a:prstGeom prst="rect">
            <a:avLst/>
          </a:prstGeom>
        </p:spPr>
      </p:pic>
      <p:pic>
        <p:nvPicPr>
          <p:cNvPr id="7" name="Picture 6">
            <a:extLst>
              <a:ext uri="{FF2B5EF4-FFF2-40B4-BE49-F238E27FC236}">
                <a16:creationId xmlns:a16="http://schemas.microsoft.com/office/drawing/2014/main" id="{6AD8683B-D790-3B57-F235-5C3026B31141}"/>
              </a:ext>
            </a:extLst>
          </p:cNvPr>
          <p:cNvPicPr>
            <a:picLocks noChangeAspect="1"/>
          </p:cNvPicPr>
          <p:nvPr/>
        </p:nvPicPr>
        <p:blipFill>
          <a:blip r:embed="rId3"/>
          <a:stretch>
            <a:fillRect/>
          </a:stretch>
        </p:blipFill>
        <p:spPr>
          <a:xfrm>
            <a:off x="1072205" y="2641806"/>
            <a:ext cx="4478203" cy="577832"/>
          </a:xfrm>
          <a:prstGeom prst="rect">
            <a:avLst/>
          </a:prstGeom>
        </p:spPr>
      </p:pic>
      <p:pic>
        <p:nvPicPr>
          <p:cNvPr id="9" name="Picture 8">
            <a:extLst>
              <a:ext uri="{FF2B5EF4-FFF2-40B4-BE49-F238E27FC236}">
                <a16:creationId xmlns:a16="http://schemas.microsoft.com/office/drawing/2014/main" id="{8830C9FA-5AEB-C081-71AF-674B394914D0}"/>
              </a:ext>
            </a:extLst>
          </p:cNvPr>
          <p:cNvPicPr>
            <a:picLocks noChangeAspect="1"/>
          </p:cNvPicPr>
          <p:nvPr/>
        </p:nvPicPr>
        <p:blipFill>
          <a:blip r:embed="rId4"/>
          <a:stretch>
            <a:fillRect/>
          </a:stretch>
        </p:blipFill>
        <p:spPr>
          <a:xfrm>
            <a:off x="1072205" y="4170756"/>
            <a:ext cx="7695001" cy="1023036"/>
          </a:xfrm>
          <a:prstGeom prst="rect">
            <a:avLst/>
          </a:prstGeom>
        </p:spPr>
      </p:pic>
    </p:spTree>
    <p:extLst>
      <p:ext uri="{BB962C8B-B14F-4D97-AF65-F5344CB8AC3E}">
        <p14:creationId xmlns:p14="http://schemas.microsoft.com/office/powerpoint/2010/main" val="427880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752B17-F50B-AE67-2351-35D380E6B52D}"/>
              </a:ext>
            </a:extLst>
          </p:cNvPr>
          <p:cNvPicPr>
            <a:picLocks noGrp="1" noChangeAspect="1"/>
          </p:cNvPicPr>
          <p:nvPr>
            <p:ph idx="1"/>
          </p:nvPr>
        </p:nvPicPr>
        <p:blipFill>
          <a:blip r:embed="rId2"/>
          <a:stretch>
            <a:fillRect/>
          </a:stretch>
        </p:blipFill>
        <p:spPr>
          <a:xfrm>
            <a:off x="6574016" y="603505"/>
            <a:ext cx="4557043" cy="4969688"/>
          </a:xfrm>
        </p:spPr>
      </p:pic>
      <p:pic>
        <p:nvPicPr>
          <p:cNvPr id="7" name="Picture 6">
            <a:extLst>
              <a:ext uri="{FF2B5EF4-FFF2-40B4-BE49-F238E27FC236}">
                <a16:creationId xmlns:a16="http://schemas.microsoft.com/office/drawing/2014/main" id="{5CF965C0-11D1-F1BE-4BB1-22CA414F5881}"/>
              </a:ext>
            </a:extLst>
          </p:cNvPr>
          <p:cNvPicPr>
            <a:picLocks noChangeAspect="1"/>
          </p:cNvPicPr>
          <p:nvPr/>
        </p:nvPicPr>
        <p:blipFill>
          <a:blip r:embed="rId3"/>
          <a:stretch>
            <a:fillRect/>
          </a:stretch>
        </p:blipFill>
        <p:spPr>
          <a:xfrm>
            <a:off x="1232304" y="392490"/>
            <a:ext cx="5341712" cy="5180703"/>
          </a:xfrm>
          <a:prstGeom prst="rect">
            <a:avLst/>
          </a:prstGeom>
        </p:spPr>
      </p:pic>
    </p:spTree>
    <p:extLst>
      <p:ext uri="{BB962C8B-B14F-4D97-AF65-F5344CB8AC3E}">
        <p14:creationId xmlns:p14="http://schemas.microsoft.com/office/powerpoint/2010/main" val="137651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2FC2-C9B3-D95F-FEA8-9B2FC936EA3C}"/>
              </a:ext>
            </a:extLst>
          </p:cNvPr>
          <p:cNvSpPr>
            <a:spLocks noGrp="1"/>
          </p:cNvSpPr>
          <p:nvPr>
            <p:ph type="title"/>
          </p:nvPr>
        </p:nvSpPr>
        <p:spPr/>
        <p:txBody>
          <a:bodyPr/>
          <a:lstStyle/>
          <a:p>
            <a:r>
              <a:rPr lang="en-US" dirty="0"/>
              <a:t>Goals</a:t>
            </a:r>
          </a:p>
        </p:txBody>
      </p:sp>
      <p:sp>
        <p:nvSpPr>
          <p:cNvPr id="4" name="TextBox 3">
            <a:extLst>
              <a:ext uri="{FF2B5EF4-FFF2-40B4-BE49-F238E27FC236}">
                <a16:creationId xmlns:a16="http://schemas.microsoft.com/office/drawing/2014/main" id="{2DB4F312-536B-DB84-CB50-C388079BF34B}"/>
              </a:ext>
            </a:extLst>
          </p:cNvPr>
          <p:cNvSpPr txBox="1"/>
          <p:nvPr/>
        </p:nvSpPr>
        <p:spPr>
          <a:xfrm>
            <a:off x="1047750" y="1847850"/>
            <a:ext cx="859155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 we want to couple thick or thin elements?  </a:t>
            </a:r>
          </a:p>
        </p:txBody>
      </p:sp>
      <p:pic>
        <p:nvPicPr>
          <p:cNvPr id="6" name="Picture 5">
            <a:extLst>
              <a:ext uri="{FF2B5EF4-FFF2-40B4-BE49-F238E27FC236}">
                <a16:creationId xmlns:a16="http://schemas.microsoft.com/office/drawing/2014/main" id="{59B64CA0-6A62-4ABC-17D4-CCB88F2C8DFB}"/>
              </a:ext>
            </a:extLst>
          </p:cNvPr>
          <p:cNvPicPr>
            <a:picLocks noChangeAspect="1"/>
          </p:cNvPicPr>
          <p:nvPr/>
        </p:nvPicPr>
        <p:blipFill>
          <a:blip r:embed="rId2"/>
          <a:stretch>
            <a:fillRect/>
          </a:stretch>
        </p:blipFill>
        <p:spPr>
          <a:xfrm>
            <a:off x="1047750" y="2217182"/>
            <a:ext cx="6772501" cy="4045910"/>
          </a:xfrm>
          <a:prstGeom prst="rect">
            <a:avLst/>
          </a:prstGeom>
        </p:spPr>
      </p:pic>
      <p:sp>
        <p:nvSpPr>
          <p:cNvPr id="7" name="TextBox 6">
            <a:extLst>
              <a:ext uri="{FF2B5EF4-FFF2-40B4-BE49-F238E27FC236}">
                <a16:creationId xmlns:a16="http://schemas.microsoft.com/office/drawing/2014/main" id="{AB7FE758-ED47-099F-D284-C6786BC61939}"/>
              </a:ext>
            </a:extLst>
          </p:cNvPr>
          <p:cNvSpPr txBox="1"/>
          <p:nvPr/>
        </p:nvSpPr>
        <p:spPr>
          <a:xfrm>
            <a:off x="914400" y="6123543"/>
            <a:ext cx="10972800" cy="369332"/>
          </a:xfrm>
          <a:prstGeom prst="rect">
            <a:avLst/>
          </a:prstGeom>
          <a:noFill/>
        </p:spPr>
        <p:txBody>
          <a:bodyPr wrap="square" rtlCol="0">
            <a:spAutoFit/>
          </a:bodyPr>
          <a:lstStyle/>
          <a:p>
            <a:pPr algn="l"/>
            <a:r>
              <a:rPr lang="en-US" sz="1800" b="1" i="0" u="none" strike="noStrike" baseline="0" dirty="0">
                <a:latin typeface="URWPalladioL-Bold"/>
              </a:rPr>
              <a:t>Isogeometric Analysis and Shape Optimal Design of Shell Structures  Josef M. </a:t>
            </a:r>
            <a:r>
              <a:rPr lang="en-US" sz="1800" b="1" i="0" u="none" strike="noStrike" baseline="0" dirty="0" err="1">
                <a:latin typeface="URWPalladioL-Bold"/>
              </a:rPr>
              <a:t>Kiendl</a:t>
            </a:r>
            <a:endParaRPr lang="en-US" dirty="0"/>
          </a:p>
        </p:txBody>
      </p:sp>
      <p:grpSp>
        <p:nvGrpSpPr>
          <p:cNvPr id="15" name="Group 14">
            <a:extLst>
              <a:ext uri="{FF2B5EF4-FFF2-40B4-BE49-F238E27FC236}">
                <a16:creationId xmlns:a16="http://schemas.microsoft.com/office/drawing/2014/main" id="{3BDA5C70-C40B-DDD0-9A51-83D38525FFC4}"/>
              </a:ext>
            </a:extLst>
          </p:cNvPr>
          <p:cNvGrpSpPr/>
          <p:nvPr/>
        </p:nvGrpSpPr>
        <p:grpSpPr>
          <a:xfrm>
            <a:off x="1152525" y="6492875"/>
            <a:ext cx="5343525" cy="1206562"/>
            <a:chOff x="1152525" y="6492875"/>
            <a:chExt cx="5343525" cy="1206562"/>
          </a:xfrm>
        </p:grpSpPr>
        <p:pic>
          <p:nvPicPr>
            <p:cNvPr id="9" name="Picture 8">
              <a:extLst>
                <a:ext uri="{FF2B5EF4-FFF2-40B4-BE49-F238E27FC236}">
                  <a16:creationId xmlns:a16="http://schemas.microsoft.com/office/drawing/2014/main" id="{027D02DD-A44E-18CB-9B5B-B488EFF4B763}"/>
                </a:ext>
              </a:extLst>
            </p:cNvPr>
            <p:cNvPicPr>
              <a:picLocks noChangeAspect="1"/>
            </p:cNvPicPr>
            <p:nvPr/>
          </p:nvPicPr>
          <p:blipFill>
            <a:blip r:embed="rId3"/>
            <a:srcRect r="38490"/>
            <a:stretch/>
          </p:blipFill>
          <p:spPr>
            <a:xfrm>
              <a:off x="1152525" y="6492875"/>
              <a:ext cx="5343525" cy="1206562"/>
            </a:xfrm>
            <a:prstGeom prst="rect">
              <a:avLst/>
            </a:prstGeom>
          </p:spPr>
        </p:pic>
        <p:cxnSp>
          <p:nvCxnSpPr>
            <p:cNvPr id="11" name="Straight Connector 10">
              <a:extLst>
                <a:ext uri="{FF2B5EF4-FFF2-40B4-BE49-F238E27FC236}">
                  <a16:creationId xmlns:a16="http://schemas.microsoft.com/office/drawing/2014/main" id="{8D1888B5-8FE6-EB57-6F34-FE3C81479E21}"/>
                </a:ext>
              </a:extLst>
            </p:cNvPr>
            <p:cNvCxnSpPr>
              <a:cxnSpLocks/>
            </p:cNvCxnSpPr>
            <p:nvPr/>
          </p:nvCxnSpPr>
          <p:spPr>
            <a:xfrm>
              <a:off x="3867150" y="7276757"/>
              <a:ext cx="2228850" cy="36229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4369DAF-9858-5438-FA3A-F85839674A9A}"/>
                </a:ext>
              </a:extLst>
            </p:cNvPr>
            <p:cNvCxnSpPr>
              <a:cxnSpLocks/>
            </p:cNvCxnSpPr>
            <p:nvPr/>
          </p:nvCxnSpPr>
          <p:spPr>
            <a:xfrm flipH="1">
              <a:off x="3867150" y="7276757"/>
              <a:ext cx="2228850" cy="25751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9" name="Straight Connector 18">
            <a:extLst>
              <a:ext uri="{FF2B5EF4-FFF2-40B4-BE49-F238E27FC236}">
                <a16:creationId xmlns:a16="http://schemas.microsoft.com/office/drawing/2014/main" id="{566BF709-174A-8733-3409-5832C52C2138}"/>
              </a:ext>
            </a:extLst>
          </p:cNvPr>
          <p:cNvCxnSpPr>
            <a:cxnSpLocks/>
          </p:cNvCxnSpPr>
          <p:nvPr/>
        </p:nvCxnSpPr>
        <p:spPr>
          <a:xfrm>
            <a:off x="1990725" y="7276757"/>
            <a:ext cx="95250" cy="13534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24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03344-FE7F-517E-FAC3-E3FA3DA0D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114EA-50C0-BB98-7178-CC74112DC1C2}"/>
              </a:ext>
            </a:extLst>
          </p:cNvPr>
          <p:cNvSpPr>
            <a:spLocks noGrp="1"/>
          </p:cNvSpPr>
          <p:nvPr>
            <p:ph type="title"/>
          </p:nvPr>
        </p:nvSpPr>
        <p:spPr/>
        <p:txBody>
          <a:bodyPr/>
          <a:lstStyle/>
          <a:p>
            <a:r>
              <a:rPr lang="en-US" dirty="0"/>
              <a:t>Goals</a:t>
            </a:r>
          </a:p>
        </p:txBody>
      </p:sp>
      <p:sp>
        <p:nvSpPr>
          <p:cNvPr id="4" name="TextBox 3">
            <a:extLst>
              <a:ext uri="{FF2B5EF4-FFF2-40B4-BE49-F238E27FC236}">
                <a16:creationId xmlns:a16="http://schemas.microsoft.com/office/drawing/2014/main" id="{6B21E397-8862-8DA0-5DF6-0374AB718EA6}"/>
              </a:ext>
            </a:extLst>
          </p:cNvPr>
          <p:cNvSpPr txBox="1"/>
          <p:nvPr/>
        </p:nvSpPr>
        <p:spPr>
          <a:xfrm>
            <a:off x="1047750" y="1847850"/>
            <a:ext cx="8591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t>Do we want monolithic or partitioned coupling?</a:t>
            </a:r>
          </a:p>
        </p:txBody>
      </p:sp>
      <p:sp>
        <p:nvSpPr>
          <p:cNvPr id="3" name="TextBox 2">
            <a:extLst>
              <a:ext uri="{FF2B5EF4-FFF2-40B4-BE49-F238E27FC236}">
                <a16:creationId xmlns:a16="http://schemas.microsoft.com/office/drawing/2014/main" id="{935370BD-1257-1049-5FBB-D4B21BD56CA6}"/>
              </a:ext>
            </a:extLst>
          </p:cNvPr>
          <p:cNvSpPr txBox="1"/>
          <p:nvPr/>
        </p:nvSpPr>
        <p:spPr>
          <a:xfrm>
            <a:off x="1047750" y="2374344"/>
            <a:ext cx="9163050" cy="2862322"/>
          </a:xfrm>
          <a:prstGeom prst="rect">
            <a:avLst/>
          </a:prstGeom>
          <a:noFill/>
        </p:spPr>
        <p:txBody>
          <a:bodyPr wrap="square" rtlCol="0">
            <a:spAutoFit/>
          </a:bodyPr>
          <a:lstStyle/>
          <a:p>
            <a:r>
              <a:rPr lang="en-US" dirty="0"/>
              <a:t>For monolithic we can implement the same as 1</a:t>
            </a:r>
            <a:r>
              <a:rPr lang="en-US" baseline="30000" dirty="0"/>
              <a:t>st</a:t>
            </a:r>
            <a:r>
              <a:rPr lang="en-US" dirty="0"/>
              <a:t> paper</a:t>
            </a:r>
          </a:p>
          <a:p>
            <a:endParaRPr lang="en-US" dirty="0"/>
          </a:p>
          <a:p>
            <a:endParaRPr lang="en-US" dirty="0"/>
          </a:p>
          <a:p>
            <a:r>
              <a:rPr lang="en-US" dirty="0"/>
              <a:t>For partition we can use </a:t>
            </a:r>
            <a:r>
              <a:rPr lang="en-US" dirty="0" err="1"/>
              <a:t>Mortat</a:t>
            </a:r>
            <a:r>
              <a:rPr lang="en-US" dirty="0"/>
              <a:t> based mapping for 1. displacements and 2. force equilibrium (integrals of tractions of solid and shell)</a:t>
            </a:r>
          </a:p>
          <a:p>
            <a:endParaRPr lang="en-US" dirty="0"/>
          </a:p>
          <a:p>
            <a:r>
              <a:rPr lang="en-US" dirty="0"/>
              <a:t>The difference is that solid will use B-spline basis functions (</a:t>
            </a:r>
            <a:r>
              <a:rPr lang="en-US" dirty="0" err="1"/>
              <a:t>QuEso</a:t>
            </a:r>
            <a:r>
              <a:rPr lang="en-US" dirty="0"/>
              <a:t>) and shell NURBS </a:t>
            </a:r>
          </a:p>
          <a:p>
            <a:endParaRPr lang="en-US" dirty="0"/>
          </a:p>
          <a:p>
            <a:r>
              <a:rPr lang="en-US" dirty="0"/>
              <a:t>For simplification we can say that the surface of the interface of solid (or edge) is not trimmed </a:t>
            </a:r>
          </a:p>
        </p:txBody>
      </p:sp>
      <p:pic>
        <p:nvPicPr>
          <p:cNvPr id="13" name="Picture 12">
            <a:extLst>
              <a:ext uri="{FF2B5EF4-FFF2-40B4-BE49-F238E27FC236}">
                <a16:creationId xmlns:a16="http://schemas.microsoft.com/office/drawing/2014/main" id="{BB3CF809-5FE0-E1A8-33EF-0F2ADF7B0C62}"/>
              </a:ext>
            </a:extLst>
          </p:cNvPr>
          <p:cNvPicPr>
            <a:picLocks noChangeAspect="1"/>
          </p:cNvPicPr>
          <p:nvPr/>
        </p:nvPicPr>
        <p:blipFill>
          <a:blip r:embed="rId2"/>
          <a:stretch>
            <a:fillRect/>
          </a:stretch>
        </p:blipFill>
        <p:spPr>
          <a:xfrm>
            <a:off x="1142791" y="5464158"/>
            <a:ext cx="8115717" cy="635033"/>
          </a:xfrm>
          <a:prstGeom prst="rect">
            <a:avLst/>
          </a:prstGeom>
        </p:spPr>
      </p:pic>
    </p:spTree>
    <p:extLst>
      <p:ext uri="{BB962C8B-B14F-4D97-AF65-F5344CB8AC3E}">
        <p14:creationId xmlns:p14="http://schemas.microsoft.com/office/powerpoint/2010/main" val="181592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AC7D-B3E2-B81A-A28C-EB785BC76786}"/>
              </a:ext>
            </a:extLst>
          </p:cNvPr>
          <p:cNvSpPr>
            <a:spLocks noGrp="1"/>
          </p:cNvSpPr>
          <p:nvPr>
            <p:ph type="title"/>
          </p:nvPr>
        </p:nvSpPr>
        <p:spPr/>
        <p:txBody>
          <a:bodyPr/>
          <a:lstStyle/>
          <a:p>
            <a:r>
              <a:rPr lang="en-US" dirty="0"/>
              <a:t>Solid</a:t>
            </a:r>
          </a:p>
        </p:txBody>
      </p:sp>
      <p:grpSp>
        <p:nvGrpSpPr>
          <p:cNvPr id="66" name="Group 65">
            <a:extLst>
              <a:ext uri="{FF2B5EF4-FFF2-40B4-BE49-F238E27FC236}">
                <a16:creationId xmlns:a16="http://schemas.microsoft.com/office/drawing/2014/main" id="{1C883CB6-01F6-3E80-A024-7B3ED2EC3E07}"/>
              </a:ext>
            </a:extLst>
          </p:cNvPr>
          <p:cNvGrpSpPr/>
          <p:nvPr/>
        </p:nvGrpSpPr>
        <p:grpSpPr>
          <a:xfrm>
            <a:off x="1307102" y="2094725"/>
            <a:ext cx="8470392" cy="3363686"/>
            <a:chOff x="1451882" y="1955346"/>
            <a:chExt cx="8470392" cy="3363686"/>
          </a:xfrm>
        </p:grpSpPr>
        <p:cxnSp>
          <p:nvCxnSpPr>
            <p:cNvPr id="4" name="Straight Connector 3">
              <a:extLst>
                <a:ext uri="{FF2B5EF4-FFF2-40B4-BE49-F238E27FC236}">
                  <a16:creationId xmlns:a16="http://schemas.microsoft.com/office/drawing/2014/main" id="{9AA5F970-B51D-2450-6D9F-4D5A5FDD7349}"/>
                </a:ext>
              </a:extLst>
            </p:cNvPr>
            <p:cNvCxnSpPr>
              <a:cxnSpLocks/>
            </p:cNvCxnSpPr>
            <p:nvPr/>
          </p:nvCxnSpPr>
          <p:spPr>
            <a:xfrm>
              <a:off x="1451882"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8A9D2FF-A28B-705A-E4F8-11784289348B}"/>
                </a:ext>
              </a:extLst>
            </p:cNvPr>
            <p:cNvCxnSpPr>
              <a:cxnSpLocks/>
            </p:cNvCxnSpPr>
            <p:nvPr/>
          </p:nvCxnSpPr>
          <p:spPr>
            <a:xfrm>
              <a:off x="3145960"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8AC3384-328C-DF6C-4E26-18E184D3F83E}"/>
                </a:ext>
              </a:extLst>
            </p:cNvPr>
            <p:cNvCxnSpPr>
              <a:cxnSpLocks/>
            </p:cNvCxnSpPr>
            <p:nvPr/>
          </p:nvCxnSpPr>
          <p:spPr>
            <a:xfrm>
              <a:off x="4840038"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A040C21-1E29-D943-3624-853EC5F23014}"/>
                </a:ext>
              </a:extLst>
            </p:cNvPr>
            <p:cNvCxnSpPr>
              <a:cxnSpLocks/>
            </p:cNvCxnSpPr>
            <p:nvPr/>
          </p:nvCxnSpPr>
          <p:spPr>
            <a:xfrm>
              <a:off x="6534116"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376F642-CC53-B70B-E25D-1BF517BE042E}"/>
                </a:ext>
              </a:extLst>
            </p:cNvPr>
            <p:cNvCxnSpPr>
              <a:cxnSpLocks/>
            </p:cNvCxnSpPr>
            <p:nvPr/>
          </p:nvCxnSpPr>
          <p:spPr>
            <a:xfrm>
              <a:off x="8228194"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23CAC08-B1E2-EF6F-C208-2ED1D38E81A0}"/>
                </a:ext>
              </a:extLst>
            </p:cNvPr>
            <p:cNvCxnSpPr>
              <a:cxnSpLocks/>
            </p:cNvCxnSpPr>
            <p:nvPr/>
          </p:nvCxnSpPr>
          <p:spPr>
            <a:xfrm>
              <a:off x="9922274"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521FF19-8A4E-1400-7D7F-989F99A730F6}"/>
                </a:ext>
              </a:extLst>
            </p:cNvPr>
            <p:cNvCxnSpPr>
              <a:cxnSpLocks/>
            </p:cNvCxnSpPr>
            <p:nvPr/>
          </p:nvCxnSpPr>
          <p:spPr>
            <a:xfrm>
              <a:off x="1451882" y="1955346"/>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F0E0A4-7F59-0979-669C-8B7AE3CF3486}"/>
                </a:ext>
              </a:extLst>
            </p:cNvPr>
            <p:cNvCxnSpPr>
              <a:cxnSpLocks/>
            </p:cNvCxnSpPr>
            <p:nvPr/>
          </p:nvCxnSpPr>
          <p:spPr>
            <a:xfrm>
              <a:off x="1451882" y="5302703"/>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45FB83-4C8E-B783-D3D6-67A6ABF5C1A7}"/>
                </a:ext>
              </a:extLst>
            </p:cNvPr>
            <p:cNvCxnSpPr>
              <a:cxnSpLocks/>
            </p:cNvCxnSpPr>
            <p:nvPr/>
          </p:nvCxnSpPr>
          <p:spPr>
            <a:xfrm>
              <a:off x="1451882" y="4235903"/>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26A9AFA-C414-4B3A-C067-24F27B6C6AB9}"/>
                </a:ext>
              </a:extLst>
            </p:cNvPr>
            <p:cNvCxnSpPr>
              <a:cxnSpLocks/>
            </p:cNvCxnSpPr>
            <p:nvPr/>
          </p:nvCxnSpPr>
          <p:spPr>
            <a:xfrm>
              <a:off x="1451882" y="3026228"/>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59F1E0D-FA33-9E58-567F-F7EA9EB5DC9D}"/>
                </a:ext>
              </a:extLst>
            </p:cNvPr>
            <p:cNvCxnSpPr>
              <a:cxnSpLocks/>
            </p:cNvCxnSpPr>
            <p:nvPr/>
          </p:nvCxnSpPr>
          <p:spPr>
            <a:xfrm flipV="1">
              <a:off x="1971675" y="2381250"/>
              <a:ext cx="504825" cy="231457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29157D2-C37B-B1A4-1728-16B349144440}"/>
                </a:ext>
              </a:extLst>
            </p:cNvPr>
            <p:cNvCxnSpPr>
              <a:cxnSpLocks/>
            </p:cNvCxnSpPr>
            <p:nvPr/>
          </p:nvCxnSpPr>
          <p:spPr>
            <a:xfrm flipH="1" flipV="1">
              <a:off x="2476500" y="2364922"/>
              <a:ext cx="1800225" cy="213087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CCC02F3-5461-D53B-DA12-115C770772BD}"/>
                </a:ext>
              </a:extLst>
            </p:cNvPr>
            <p:cNvCxnSpPr>
              <a:cxnSpLocks/>
            </p:cNvCxnSpPr>
            <p:nvPr/>
          </p:nvCxnSpPr>
          <p:spPr>
            <a:xfrm flipH="1">
              <a:off x="1971673" y="4471988"/>
              <a:ext cx="2305052" cy="22383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FDA191D-0007-D308-0520-991F61409150}"/>
                </a:ext>
              </a:extLst>
            </p:cNvPr>
            <p:cNvCxnSpPr>
              <a:cxnSpLocks/>
            </p:cNvCxnSpPr>
            <p:nvPr/>
          </p:nvCxnSpPr>
          <p:spPr>
            <a:xfrm flipV="1">
              <a:off x="4276725" y="2386012"/>
              <a:ext cx="1126627" cy="209788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EDE62D1-4D11-77AF-27AC-6C3D945C2B51}"/>
                </a:ext>
              </a:extLst>
            </p:cNvPr>
            <p:cNvCxnSpPr>
              <a:cxnSpLocks/>
            </p:cNvCxnSpPr>
            <p:nvPr/>
          </p:nvCxnSpPr>
          <p:spPr>
            <a:xfrm>
              <a:off x="2476498" y="2374106"/>
              <a:ext cx="292685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8463AB1-A8AE-4EF6-232E-F716F44B0953}"/>
                </a:ext>
              </a:extLst>
            </p:cNvPr>
            <p:cNvCxnSpPr>
              <a:cxnSpLocks/>
            </p:cNvCxnSpPr>
            <p:nvPr/>
          </p:nvCxnSpPr>
          <p:spPr>
            <a:xfrm flipH="1" flipV="1">
              <a:off x="5403352" y="2381250"/>
              <a:ext cx="1826123" cy="157723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6BCC73D-60CE-60CB-6EF7-BF90BA5E11F8}"/>
                </a:ext>
              </a:extLst>
            </p:cNvPr>
            <p:cNvCxnSpPr>
              <a:cxnSpLocks/>
            </p:cNvCxnSpPr>
            <p:nvPr/>
          </p:nvCxnSpPr>
          <p:spPr>
            <a:xfrm flipH="1">
              <a:off x="4276723" y="3958488"/>
              <a:ext cx="2952752" cy="53731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4813B9A-8B79-C781-91F3-9E47261DFFD6}"/>
                </a:ext>
              </a:extLst>
            </p:cNvPr>
            <p:cNvCxnSpPr>
              <a:cxnSpLocks/>
            </p:cNvCxnSpPr>
            <p:nvPr/>
          </p:nvCxnSpPr>
          <p:spPr>
            <a:xfrm flipV="1">
              <a:off x="5403352" y="2357778"/>
              <a:ext cx="2673848" cy="1439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E388AD2-BF44-A0B6-3BAF-2A1D3D5BFEF7}"/>
                </a:ext>
              </a:extLst>
            </p:cNvPr>
            <p:cNvCxnSpPr>
              <a:cxnSpLocks/>
            </p:cNvCxnSpPr>
            <p:nvPr/>
          </p:nvCxnSpPr>
          <p:spPr>
            <a:xfrm flipV="1">
              <a:off x="7229475" y="2330437"/>
              <a:ext cx="847725" cy="161172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2FB508E-E73A-165B-B889-EC5EF760F565}"/>
                </a:ext>
              </a:extLst>
            </p:cNvPr>
            <p:cNvCxnSpPr>
              <a:cxnSpLocks/>
            </p:cNvCxnSpPr>
            <p:nvPr/>
          </p:nvCxnSpPr>
          <p:spPr>
            <a:xfrm flipH="1" flipV="1">
              <a:off x="8077200" y="2342417"/>
              <a:ext cx="563313" cy="207047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B43C32F-3A26-AA9B-7A37-B707200D701E}"/>
                </a:ext>
              </a:extLst>
            </p:cNvPr>
            <p:cNvCxnSpPr>
              <a:cxnSpLocks/>
            </p:cNvCxnSpPr>
            <p:nvPr/>
          </p:nvCxnSpPr>
          <p:spPr>
            <a:xfrm flipH="1" flipV="1">
              <a:off x="7229473" y="3958488"/>
              <a:ext cx="1411040" cy="454399"/>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03496975-CBC6-EB3E-A228-7712DBDE1630}"/>
                </a:ext>
              </a:extLst>
            </p:cNvPr>
            <p:cNvCxnSpPr>
              <a:cxnSpLocks/>
            </p:cNvCxnSpPr>
            <p:nvPr/>
          </p:nvCxnSpPr>
          <p:spPr>
            <a:xfrm flipH="1">
              <a:off x="4320248" y="4440228"/>
              <a:ext cx="4320265" cy="5557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3E1C7C6-FAB5-B7F6-53FC-0653B26F2408}"/>
                </a:ext>
              </a:extLst>
            </p:cNvPr>
            <p:cNvCxnSpPr>
              <a:cxnSpLocks/>
            </p:cNvCxnSpPr>
            <p:nvPr/>
          </p:nvCxnSpPr>
          <p:spPr>
            <a:xfrm flipV="1">
              <a:off x="2596896" y="2930054"/>
              <a:ext cx="4847915" cy="846418"/>
            </a:xfrm>
            <a:prstGeom prst="line">
              <a:avLst/>
            </a:prstGeom>
            <a:ln w="19050">
              <a:solidFill>
                <a:schemeClr val="tx2">
                  <a:lumMod val="25000"/>
                  <a:lumOff val="75000"/>
                </a:schemeClr>
              </a:solidFill>
              <a:prstDash val="lgDashDot"/>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D89132CF-4BA0-260B-6F23-FBDEC5CC8959}"/>
                </a:ext>
              </a:extLst>
            </p:cNvPr>
            <p:cNvCxnSpPr>
              <a:cxnSpLocks/>
            </p:cNvCxnSpPr>
            <p:nvPr/>
          </p:nvCxnSpPr>
          <p:spPr>
            <a:xfrm flipV="1">
              <a:off x="2548125" y="2753336"/>
              <a:ext cx="4847915" cy="846418"/>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97E1EE9-0A36-83A3-B9C4-EB3C5295C863}"/>
                </a:ext>
              </a:extLst>
            </p:cNvPr>
            <p:cNvCxnSpPr>
              <a:cxnSpLocks/>
            </p:cNvCxnSpPr>
            <p:nvPr/>
          </p:nvCxnSpPr>
          <p:spPr>
            <a:xfrm flipV="1">
              <a:off x="2644915" y="3123975"/>
              <a:ext cx="4847915" cy="846418"/>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D7F5C6A-D402-B46F-C81E-E02E58C6C4F2}"/>
                </a:ext>
              </a:extLst>
            </p:cNvPr>
            <p:cNvCxnSpPr>
              <a:cxnSpLocks/>
            </p:cNvCxnSpPr>
            <p:nvPr/>
          </p:nvCxnSpPr>
          <p:spPr>
            <a:xfrm flipH="1" flipV="1">
              <a:off x="2557211" y="3592059"/>
              <a:ext cx="79369" cy="388859"/>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87CD20A-F8AD-07B2-CB3C-2824D8320540}"/>
                </a:ext>
              </a:extLst>
            </p:cNvPr>
            <p:cNvCxnSpPr>
              <a:cxnSpLocks/>
            </p:cNvCxnSpPr>
            <p:nvPr/>
          </p:nvCxnSpPr>
          <p:spPr>
            <a:xfrm flipH="1" flipV="1">
              <a:off x="7383587" y="2766141"/>
              <a:ext cx="79369" cy="388859"/>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9A30D24-89C8-14F1-B63A-72D0FD616B25}"/>
                  </a:ext>
                </a:extLst>
              </p:cNvPr>
              <p:cNvSpPr txBox="1"/>
              <p:nvPr/>
            </p:nvSpPr>
            <p:spPr>
              <a:xfrm>
                <a:off x="6501736" y="477067"/>
                <a:ext cx="4924111" cy="1477328"/>
              </a:xfrm>
              <a:prstGeom prst="rect">
                <a:avLst/>
              </a:prstGeom>
              <a:noFill/>
            </p:spPr>
            <p:txBody>
              <a:bodyPr wrap="square" rtlCol="0">
                <a:spAutoFit/>
              </a:bodyPr>
              <a:lstStyle/>
              <a:p>
                <a:r>
                  <a:rPr lang="en-US" dirty="0">
                    <a:solidFill>
                      <a:srgbClr val="D1D1D1"/>
                    </a:solidFill>
                  </a:rPr>
                  <a:t>Background grid</a:t>
                </a:r>
              </a:p>
              <a:p>
                <a:r>
                  <a:rPr lang="en-US" dirty="0">
                    <a:solidFill>
                      <a:srgbClr val="FF5050"/>
                    </a:solidFill>
                  </a:rPr>
                  <a:t>STL triangles defining boundary of </a:t>
                </a:r>
                <a:r>
                  <a:rPr lang="en-US" dirty="0" err="1">
                    <a:solidFill>
                      <a:srgbClr val="FF5050"/>
                    </a:solidFill>
                  </a:rPr>
                  <a:t>Stl</a:t>
                </a:r>
                <a:endParaRPr lang="en-US" dirty="0">
                  <a:solidFill>
                    <a:srgbClr val="FF5050"/>
                  </a:solidFill>
                </a:endParaRPr>
              </a:p>
              <a:p>
                <a:r>
                  <a:rPr lang="en-US" dirty="0">
                    <a:solidFill>
                      <a:srgbClr val="A6CAEC"/>
                    </a:solidFill>
                  </a:rPr>
                  <a:t>-.- Coupling  surface (</a:t>
                </a:r>
                <a14:m>
                  <m:oMath xmlns:m="http://schemas.openxmlformats.org/officeDocument/2006/math">
                    <m:sSup>
                      <m:sSupPr>
                        <m:ctrlPr>
                          <a:rPr lang="en-US" sz="1800" b="0" i="1" smtClean="0">
                            <a:latin typeface="Cambria Math" panose="02040503050406030204" pitchFamily="18" charset="0"/>
                          </a:rPr>
                        </m:ctrlPr>
                      </m:sSupPr>
                      <m:e>
                        <m:r>
                          <m:rPr>
                            <m:sty m:val="p"/>
                          </m:rPr>
                          <a:rPr lang="el-GR" sz="1800" b="0" i="0" smtClean="0">
                            <a:latin typeface="Cambria Math" panose="02040503050406030204" pitchFamily="18" charset="0"/>
                          </a:rPr>
                          <m:t>Γ</m:t>
                        </m:r>
                      </m:e>
                      <m:sup>
                        <m:r>
                          <a:rPr lang="en-US" sz="1800" b="0" i="0" smtClean="0">
                            <a:latin typeface="Cambria Math" panose="02040503050406030204" pitchFamily="18" charset="0"/>
                          </a:rPr>
                          <m:t>∗</m:t>
                        </m:r>
                      </m:sup>
                    </m:sSup>
                    <m:r>
                      <a:rPr lang="en-US" sz="1800" b="0" i="1" smtClean="0">
                        <a:latin typeface="Cambria Math" panose="02040503050406030204" pitchFamily="18" charset="0"/>
                      </a:rPr>
                      <m:t> </m:t>
                    </m:r>
                  </m:oMath>
                </a14:m>
                <a:r>
                  <a:rPr lang="en-US" dirty="0">
                    <a:solidFill>
                      <a:srgbClr val="A6CAEC"/>
                    </a:solidFill>
                  </a:rPr>
                  <a:t>) : Can be created with </a:t>
                </a:r>
                <a:r>
                  <a:rPr lang="en-US" dirty="0" err="1">
                    <a:solidFill>
                      <a:srgbClr val="A6CAEC"/>
                    </a:solidFill>
                  </a:rPr>
                  <a:t>stl</a:t>
                </a:r>
                <a:endParaRPr lang="en-US" dirty="0">
                  <a:solidFill>
                    <a:srgbClr val="A6CAEC"/>
                  </a:solidFill>
                </a:endParaRPr>
              </a:p>
              <a:p>
                <a:endParaRPr lang="en-US" dirty="0"/>
              </a:p>
            </p:txBody>
          </p:sp>
        </mc:Choice>
        <mc:Fallback xmlns="">
          <p:sp>
            <p:nvSpPr>
              <p:cNvPr id="65" name="TextBox 64">
                <a:extLst>
                  <a:ext uri="{FF2B5EF4-FFF2-40B4-BE49-F238E27FC236}">
                    <a16:creationId xmlns:a16="http://schemas.microsoft.com/office/drawing/2014/main" id="{29A30D24-89C8-14F1-B63A-72D0FD616B25}"/>
                  </a:ext>
                </a:extLst>
              </p:cNvPr>
              <p:cNvSpPr txBox="1">
                <a:spLocks noRot="1" noChangeAspect="1" noMove="1" noResize="1" noEditPoints="1" noAdjustHandles="1" noChangeArrowheads="1" noChangeShapeType="1" noTextEdit="1"/>
              </p:cNvSpPr>
              <p:nvPr/>
            </p:nvSpPr>
            <p:spPr>
              <a:xfrm>
                <a:off x="6501736" y="477067"/>
                <a:ext cx="4924111" cy="1477328"/>
              </a:xfrm>
              <a:prstGeom prst="rect">
                <a:avLst/>
              </a:prstGeom>
              <a:blipFill>
                <a:blip r:embed="rId2"/>
                <a:stretch>
                  <a:fillRect l="-1115" t="-1646"/>
                </a:stretch>
              </a:blipFill>
            </p:spPr>
            <p:txBody>
              <a:bodyPr/>
              <a:lstStyle/>
              <a:p>
                <a:r>
                  <a:rPr lang="en-US">
                    <a:noFill/>
                  </a:rPr>
                  <a:t> </a:t>
                </a:r>
              </a:p>
            </p:txBody>
          </p:sp>
        </mc:Fallback>
      </mc:AlternateContent>
    </p:spTree>
    <p:extLst>
      <p:ext uri="{BB962C8B-B14F-4D97-AF65-F5344CB8AC3E}">
        <p14:creationId xmlns:p14="http://schemas.microsoft.com/office/powerpoint/2010/main" val="128841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3D31-70A4-EA4C-28B4-2ECE54B84D33}"/>
              </a:ext>
            </a:extLst>
          </p:cNvPr>
          <p:cNvSpPr>
            <a:spLocks noGrp="1"/>
          </p:cNvSpPr>
          <p:nvPr>
            <p:ph type="title"/>
          </p:nvPr>
        </p:nvSpPr>
        <p:spPr/>
        <p:txBody>
          <a:bodyPr/>
          <a:lstStyle/>
          <a:p>
            <a:r>
              <a:rPr lang="en-US" dirty="0"/>
              <a:t>Penalty</a:t>
            </a:r>
            <a:r>
              <a:rPr lang="el-GR" dirty="0"/>
              <a:t> </a:t>
            </a:r>
            <a:r>
              <a:rPr lang="en-US" dirty="0"/>
              <a:t>(deformation penalty for coupling)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00EBCE-218D-07C8-78DC-5D560EC82D9D}"/>
                  </a:ext>
                </a:extLst>
              </p:cNvPr>
              <p:cNvSpPr txBox="1"/>
              <p:nvPr/>
            </p:nvSpPr>
            <p:spPr>
              <a:xfrm>
                <a:off x="1726533" y="2183685"/>
                <a:ext cx="3481134" cy="1004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sz="2800" i="1" smtClean="0">
                              <a:latin typeface="Cambria Math" panose="02040503050406030204" pitchFamily="18" charset="0"/>
                            </a:rPr>
                          </m:ctrlPr>
                        </m:naryPr>
                        <m:sub>
                          <m:sSup>
                            <m:sSupPr>
                              <m:ctrlPr>
                                <a:rPr lang="en-US" sz="2800" b="0" i="1" smtClean="0">
                                  <a:latin typeface="Cambria Math" panose="02040503050406030204" pitchFamily="18" charset="0"/>
                                </a:rPr>
                              </m:ctrlPr>
                            </m:sSupPr>
                            <m:e>
                              <m:r>
                                <m:rPr>
                                  <m:sty m:val="p"/>
                                  <m:brk m:alnAt="23"/>
                                </m:rPr>
                                <a:rPr lang="el-GR" sz="2800" b="0" i="0" smtClean="0">
                                  <a:latin typeface="Cambria Math" panose="02040503050406030204" pitchFamily="18" charset="0"/>
                                </a:rPr>
                                <m:t>Γ</m:t>
                              </m:r>
                            </m:e>
                            <m:sup>
                              <m:r>
                                <m:rPr>
                                  <m:brk m:alnAt="23"/>
                                </m:rPr>
                                <a:rPr lang="en-US" sz="2800" b="0" i="1" smtClean="0">
                                  <a:latin typeface="Cambria Math" panose="02040503050406030204" pitchFamily="18" charset="0"/>
                                </a:rPr>
                                <m:t>∗</m:t>
                              </m:r>
                            </m:sup>
                          </m:sSup>
                        </m:sub>
                        <m:sup/>
                        <m:e>
                          <m:f>
                            <m:fPr>
                              <m:ctrlPr>
                                <a:rPr lang="el-GR" sz="2800" b="0" i="1" smtClean="0">
                                  <a:latin typeface="Cambria Math" panose="02040503050406030204" pitchFamily="18" charset="0"/>
                                </a:rPr>
                              </m:ctrlPr>
                            </m:fPr>
                            <m:num>
                              <m:r>
                                <a:rPr lang="el-GR" sz="2800" b="0" i="1" smtClean="0">
                                  <a:latin typeface="Cambria Math" panose="02040503050406030204" pitchFamily="18" charset="0"/>
                                </a:rPr>
                                <m:t>1</m:t>
                              </m:r>
                            </m:num>
                            <m:den>
                              <m:r>
                                <a:rPr lang="el-GR" sz="2800" b="0" i="1" smtClean="0">
                                  <a:latin typeface="Cambria Math" panose="02040503050406030204" pitchFamily="18" charset="0"/>
                                </a:rPr>
                                <m:t>2</m:t>
                              </m:r>
                            </m:den>
                          </m:f>
                          <m:r>
                            <a:rPr lang="el-GR" sz="2800" b="0" i="1" smtClean="0">
                              <a:latin typeface="Cambria Math" panose="02040503050406030204" pitchFamily="18" charset="0"/>
                            </a:rPr>
                            <m:t>𝛼</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𝑆</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𝑆</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𝑝</m:t>
                              </m:r>
                            </m:sup>
                          </m:sSup>
                          <m:r>
                            <a:rPr lang="en-US" sz="2800" i="1">
                              <a:latin typeface="Cambria Math" panose="02040503050406030204" pitchFamily="18" charset="0"/>
                            </a:rPr>
                            <m:t>)</m:t>
                          </m:r>
                          <m:r>
                            <m:rPr>
                              <m:sty m:val="p"/>
                            </m:rPr>
                            <a:rPr lang="en-US" sz="2800" b="0" i="0" smtClean="0">
                              <a:latin typeface="Cambria Math" panose="02040503050406030204" pitchFamily="18" charset="0"/>
                            </a:rPr>
                            <m:t>d</m:t>
                          </m:r>
                          <m:sSup>
                            <m:sSupPr>
                              <m:ctrlPr>
                                <a:rPr lang="en-US" sz="2800" b="0" i="1" smtClean="0">
                                  <a:latin typeface="Cambria Math" panose="02040503050406030204" pitchFamily="18" charset="0"/>
                                </a:rPr>
                              </m:ctrlPr>
                            </m:sSupPr>
                            <m:e>
                              <m:r>
                                <m:rPr>
                                  <m:sty m:val="p"/>
                                </m:rPr>
                                <a:rPr lang="el-GR" sz="2800" b="0" i="0" smtClean="0">
                                  <a:latin typeface="Cambria Math" panose="02040503050406030204" pitchFamily="18" charset="0"/>
                                </a:rPr>
                                <m:t>Γ</m:t>
                              </m:r>
                            </m:e>
                            <m:sup>
                              <m:r>
                                <a:rPr lang="en-US" sz="2800" b="0" i="0" smtClean="0">
                                  <a:latin typeface="Cambria Math" panose="02040503050406030204" pitchFamily="18" charset="0"/>
                                </a:rPr>
                                <m:t>∗</m:t>
                              </m:r>
                            </m:sup>
                          </m:sSup>
                          <m:r>
                            <a:rPr lang="en-US" sz="2800" b="0" i="1" smtClean="0">
                              <a:latin typeface="Cambria Math" panose="02040503050406030204" pitchFamily="18" charset="0"/>
                            </a:rPr>
                            <m:t> </m:t>
                          </m:r>
                        </m:e>
                      </m:nary>
                    </m:oMath>
                  </m:oMathPara>
                </a14:m>
                <a:endParaRPr lang="en-US" sz="2800" dirty="0"/>
              </a:p>
            </p:txBody>
          </p:sp>
        </mc:Choice>
        <mc:Fallback xmlns="">
          <p:sp>
            <p:nvSpPr>
              <p:cNvPr id="4" name="TextBox 3">
                <a:extLst>
                  <a:ext uri="{FF2B5EF4-FFF2-40B4-BE49-F238E27FC236}">
                    <a16:creationId xmlns:a16="http://schemas.microsoft.com/office/drawing/2014/main" id="{0600EBCE-218D-07C8-78DC-5D560EC82D9D}"/>
                  </a:ext>
                </a:extLst>
              </p:cNvPr>
              <p:cNvSpPr txBox="1">
                <a:spLocks noRot="1" noChangeAspect="1" noMove="1" noResize="1" noEditPoints="1" noAdjustHandles="1" noChangeArrowheads="1" noChangeShapeType="1" noTextEdit="1"/>
              </p:cNvSpPr>
              <p:nvPr/>
            </p:nvSpPr>
            <p:spPr>
              <a:xfrm>
                <a:off x="1726533" y="2183685"/>
                <a:ext cx="3481134" cy="1004249"/>
              </a:xfrm>
              <a:prstGeom prst="rect">
                <a:avLst/>
              </a:prstGeom>
              <a:blipFill>
                <a:blip r:embed="rId2"/>
                <a:stretch>
                  <a:fillRect r="-332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DD0B8C9-8878-F9D0-594D-E6E740B6C916}"/>
              </a:ext>
            </a:extLst>
          </p:cNvPr>
          <p:cNvPicPr>
            <a:picLocks noChangeAspect="1"/>
          </p:cNvPicPr>
          <p:nvPr/>
        </p:nvPicPr>
        <p:blipFill>
          <a:blip r:embed="rId3"/>
          <a:stretch>
            <a:fillRect/>
          </a:stretch>
        </p:blipFill>
        <p:spPr>
          <a:xfrm>
            <a:off x="7284720" y="1527048"/>
            <a:ext cx="4161055" cy="2459736"/>
          </a:xfrm>
          <a:prstGeom prst="rect">
            <a:avLst/>
          </a:prstGeom>
        </p:spPr>
      </p:pic>
    </p:spTree>
    <p:extLst>
      <p:ext uri="{BB962C8B-B14F-4D97-AF65-F5344CB8AC3E}">
        <p14:creationId xmlns:p14="http://schemas.microsoft.com/office/powerpoint/2010/main" val="161287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D6A8-77FD-1FFF-4244-1760D6D0CC0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8566A64-311A-80B4-63AC-79C5110A3605}"/>
              </a:ext>
            </a:extLst>
          </p:cNvPr>
          <p:cNvPicPr>
            <a:picLocks noChangeAspect="1"/>
          </p:cNvPicPr>
          <p:nvPr/>
        </p:nvPicPr>
        <p:blipFill>
          <a:blip r:embed="rId2"/>
          <a:stretch>
            <a:fillRect/>
          </a:stretch>
        </p:blipFill>
        <p:spPr>
          <a:xfrm>
            <a:off x="595132" y="235290"/>
            <a:ext cx="7797283" cy="1747060"/>
          </a:xfrm>
          <a:prstGeom prst="rect">
            <a:avLst/>
          </a:prstGeom>
        </p:spPr>
      </p:pic>
      <p:pic>
        <p:nvPicPr>
          <p:cNvPr id="6" name="Picture 5">
            <a:extLst>
              <a:ext uri="{FF2B5EF4-FFF2-40B4-BE49-F238E27FC236}">
                <a16:creationId xmlns:a16="http://schemas.microsoft.com/office/drawing/2014/main" id="{A079E6B2-0E16-D3FE-A263-BA8E307B2B5D}"/>
              </a:ext>
            </a:extLst>
          </p:cNvPr>
          <p:cNvPicPr>
            <a:picLocks noChangeAspect="1"/>
          </p:cNvPicPr>
          <p:nvPr/>
        </p:nvPicPr>
        <p:blipFill>
          <a:blip r:embed="rId3"/>
          <a:stretch>
            <a:fillRect/>
          </a:stretch>
        </p:blipFill>
        <p:spPr>
          <a:xfrm>
            <a:off x="6311253" y="2296886"/>
            <a:ext cx="4162325" cy="4034706"/>
          </a:xfrm>
          <a:prstGeom prst="rect">
            <a:avLst/>
          </a:prstGeom>
        </p:spPr>
      </p:pic>
      <p:pic>
        <p:nvPicPr>
          <p:cNvPr id="8" name="Picture 7">
            <a:extLst>
              <a:ext uri="{FF2B5EF4-FFF2-40B4-BE49-F238E27FC236}">
                <a16:creationId xmlns:a16="http://schemas.microsoft.com/office/drawing/2014/main" id="{C2FF8441-23E1-C106-4775-00D3903CB610}"/>
              </a:ext>
            </a:extLst>
          </p:cNvPr>
          <p:cNvPicPr>
            <a:picLocks noChangeAspect="1"/>
          </p:cNvPicPr>
          <p:nvPr/>
        </p:nvPicPr>
        <p:blipFill>
          <a:blip r:embed="rId4"/>
          <a:stretch>
            <a:fillRect/>
          </a:stretch>
        </p:blipFill>
        <p:spPr>
          <a:xfrm>
            <a:off x="844280" y="2319761"/>
            <a:ext cx="4010749" cy="3957401"/>
          </a:xfrm>
          <a:prstGeom prst="rect">
            <a:avLst/>
          </a:prstGeom>
        </p:spPr>
      </p:pic>
    </p:spTree>
    <p:extLst>
      <p:ext uri="{BB962C8B-B14F-4D97-AF65-F5344CB8AC3E}">
        <p14:creationId xmlns:p14="http://schemas.microsoft.com/office/powerpoint/2010/main" val="404000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8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CD0F-8A38-8131-8576-F0684BCCF71B}"/>
              </a:ext>
            </a:extLst>
          </p:cNvPr>
          <p:cNvSpPr>
            <a:spLocks noGrp="1"/>
          </p:cNvSpPr>
          <p:nvPr>
            <p:ph type="title"/>
          </p:nvPr>
        </p:nvSpPr>
        <p:spPr>
          <a:xfrm>
            <a:off x="838200" y="365125"/>
            <a:ext cx="10418064" cy="1253211"/>
          </a:xfrm>
        </p:spPr>
        <p:txBody>
          <a:bodyPr/>
          <a:lstStyle/>
          <a:p>
            <a:r>
              <a:rPr lang="en-US" dirty="0"/>
              <a:t>Direct kinematic coupling</a:t>
            </a:r>
          </a:p>
        </p:txBody>
      </p:sp>
      <p:pic>
        <p:nvPicPr>
          <p:cNvPr id="6" name="Picture 5">
            <a:extLst>
              <a:ext uri="{FF2B5EF4-FFF2-40B4-BE49-F238E27FC236}">
                <a16:creationId xmlns:a16="http://schemas.microsoft.com/office/drawing/2014/main" id="{679885BC-B5B5-DBAC-F756-F84E61361890}"/>
              </a:ext>
            </a:extLst>
          </p:cNvPr>
          <p:cNvPicPr>
            <a:picLocks noChangeAspect="1"/>
          </p:cNvPicPr>
          <p:nvPr/>
        </p:nvPicPr>
        <p:blipFill>
          <a:blip r:embed="rId2"/>
          <a:stretch>
            <a:fillRect/>
          </a:stretch>
        </p:blipFill>
        <p:spPr>
          <a:xfrm>
            <a:off x="838200" y="1416019"/>
            <a:ext cx="8687246" cy="1206562"/>
          </a:xfrm>
          <a:prstGeom prst="rect">
            <a:avLst/>
          </a:prstGeom>
        </p:spPr>
      </p:pic>
      <p:grpSp>
        <p:nvGrpSpPr>
          <p:cNvPr id="30" name="Group 29">
            <a:extLst>
              <a:ext uri="{FF2B5EF4-FFF2-40B4-BE49-F238E27FC236}">
                <a16:creationId xmlns:a16="http://schemas.microsoft.com/office/drawing/2014/main" id="{0AE844CD-7404-6F98-91C9-E4510AEDF86F}"/>
              </a:ext>
            </a:extLst>
          </p:cNvPr>
          <p:cNvGrpSpPr/>
          <p:nvPr/>
        </p:nvGrpSpPr>
        <p:grpSpPr>
          <a:xfrm>
            <a:off x="387095" y="2878221"/>
            <a:ext cx="6656655" cy="3561399"/>
            <a:chOff x="761999" y="3254135"/>
            <a:chExt cx="6656655" cy="3561399"/>
          </a:xfrm>
        </p:grpSpPr>
        <p:sp>
          <p:nvSpPr>
            <p:cNvPr id="17" name="TextBox 16">
              <a:extLst>
                <a:ext uri="{FF2B5EF4-FFF2-40B4-BE49-F238E27FC236}">
                  <a16:creationId xmlns:a16="http://schemas.microsoft.com/office/drawing/2014/main" id="{3A0BCC62-EF1E-993E-0A53-483C40E51924}"/>
                </a:ext>
              </a:extLst>
            </p:cNvPr>
            <p:cNvSpPr txBox="1"/>
            <p:nvPr/>
          </p:nvSpPr>
          <p:spPr>
            <a:xfrm>
              <a:off x="4260661" y="5892204"/>
              <a:ext cx="3157993" cy="923330"/>
            </a:xfrm>
            <a:prstGeom prst="rect">
              <a:avLst/>
            </a:prstGeom>
            <a:noFill/>
          </p:spPr>
          <p:txBody>
            <a:bodyPr wrap="square" rtlCol="0">
              <a:spAutoFit/>
            </a:bodyPr>
            <a:lstStyle/>
            <a:p>
              <a:r>
                <a:rPr lang="en-US" b="1" dirty="0">
                  <a:latin typeface="NimbusRomNo9L-Regu"/>
                </a:rPr>
                <a:t>T</a:t>
              </a:r>
              <a:r>
                <a:rPr lang="en-US" sz="1800" b="1" i="0" u="none" strike="noStrike" baseline="0" dirty="0">
                  <a:latin typeface="NimbusRomNo9L-Regu"/>
                </a:rPr>
                <a:t>ranslation and rotation fields for shell (in global coordinates system)</a:t>
              </a:r>
              <a:endParaRPr lang="en-US" b="1" dirty="0"/>
            </a:p>
          </p:txBody>
        </p:sp>
        <p:grpSp>
          <p:nvGrpSpPr>
            <p:cNvPr id="29" name="Group 28">
              <a:extLst>
                <a:ext uri="{FF2B5EF4-FFF2-40B4-BE49-F238E27FC236}">
                  <a16:creationId xmlns:a16="http://schemas.microsoft.com/office/drawing/2014/main" id="{E240BC28-B6E5-81A7-2623-31BFC2C98051}"/>
                </a:ext>
              </a:extLst>
            </p:cNvPr>
            <p:cNvGrpSpPr/>
            <p:nvPr/>
          </p:nvGrpSpPr>
          <p:grpSpPr>
            <a:xfrm>
              <a:off x="761999" y="3254135"/>
              <a:ext cx="5208690" cy="3479368"/>
              <a:chOff x="761999" y="3254135"/>
              <a:chExt cx="5208690" cy="3479368"/>
            </a:xfrm>
          </p:grpSpPr>
          <p:pic>
            <p:nvPicPr>
              <p:cNvPr id="8" name="Picture 7">
                <a:extLst>
                  <a:ext uri="{FF2B5EF4-FFF2-40B4-BE49-F238E27FC236}">
                    <a16:creationId xmlns:a16="http://schemas.microsoft.com/office/drawing/2014/main" id="{D7D16117-CDFB-E39E-B4FD-0D7C29ED39DF}"/>
                  </a:ext>
                </a:extLst>
              </p:cNvPr>
              <p:cNvPicPr>
                <a:picLocks noChangeAspect="1"/>
              </p:cNvPicPr>
              <p:nvPr/>
            </p:nvPicPr>
            <p:blipFill>
              <a:blip r:embed="rId3"/>
              <a:stretch>
                <a:fillRect/>
              </a:stretch>
            </p:blipFill>
            <p:spPr>
              <a:xfrm>
                <a:off x="2077939" y="3254136"/>
                <a:ext cx="3892750" cy="2108308"/>
              </a:xfrm>
              <a:prstGeom prst="rect">
                <a:avLst/>
              </a:prstGeom>
            </p:spPr>
          </p:pic>
          <p:sp>
            <p:nvSpPr>
              <p:cNvPr id="9" name="TextBox 8">
                <a:extLst>
                  <a:ext uri="{FF2B5EF4-FFF2-40B4-BE49-F238E27FC236}">
                    <a16:creationId xmlns:a16="http://schemas.microsoft.com/office/drawing/2014/main" id="{8DCDC8B9-992D-86FD-4289-7EB1D0799C91}"/>
                  </a:ext>
                </a:extLst>
              </p:cNvPr>
              <p:cNvSpPr txBox="1"/>
              <p:nvPr/>
            </p:nvSpPr>
            <p:spPr>
              <a:xfrm>
                <a:off x="761999" y="5810173"/>
                <a:ext cx="3157993" cy="923330"/>
              </a:xfrm>
              <a:prstGeom prst="rect">
                <a:avLst/>
              </a:prstGeom>
              <a:noFill/>
            </p:spPr>
            <p:txBody>
              <a:bodyPr wrap="square" rtlCol="0">
                <a:spAutoFit/>
              </a:bodyPr>
              <a:lstStyle/>
              <a:p>
                <a:r>
                  <a:rPr lang="en-US" b="1" dirty="0"/>
                  <a:t>Displacement field for Solids (translation only)</a:t>
                </a:r>
              </a:p>
              <a:p>
                <a:r>
                  <a:rPr lang="en-US" sz="1800" b="1" i="0" u="none" strike="noStrike" baseline="0" dirty="0">
                    <a:latin typeface="NimbusRomNo9L-Regu"/>
                  </a:rPr>
                  <a:t>(in global coordinates system)</a:t>
                </a:r>
                <a:r>
                  <a:rPr lang="en-US" b="1" dirty="0"/>
                  <a:t> </a:t>
                </a:r>
              </a:p>
            </p:txBody>
          </p:sp>
          <p:sp>
            <p:nvSpPr>
              <p:cNvPr id="10" name="Rectangle 9">
                <a:extLst>
                  <a:ext uri="{FF2B5EF4-FFF2-40B4-BE49-F238E27FC236}">
                    <a16:creationId xmlns:a16="http://schemas.microsoft.com/office/drawing/2014/main" id="{56229093-16FC-0427-A6F4-22D4F552D6E6}"/>
                  </a:ext>
                </a:extLst>
              </p:cNvPr>
              <p:cNvSpPr/>
              <p:nvPr/>
            </p:nvSpPr>
            <p:spPr>
              <a:xfrm>
                <a:off x="2066925" y="3333671"/>
                <a:ext cx="588811" cy="21083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B4AFF5E-C03D-FD8A-933B-334C4B905CF1}"/>
                  </a:ext>
                </a:extLst>
              </p:cNvPr>
              <p:cNvCxnSpPr>
                <a:cxnSpLocks/>
                <a:stCxn id="9" idx="0"/>
                <a:endCxn id="10" idx="2"/>
              </p:cNvCxnSpPr>
              <p:nvPr/>
            </p:nvCxnSpPr>
            <p:spPr>
              <a:xfrm flipV="1">
                <a:off x="2340996" y="5441980"/>
                <a:ext cx="20335" cy="368193"/>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sp>
            <p:nvSpPr>
              <p:cNvPr id="13" name="Rectangle 12">
                <a:extLst>
                  <a:ext uri="{FF2B5EF4-FFF2-40B4-BE49-F238E27FC236}">
                    <a16:creationId xmlns:a16="http://schemas.microsoft.com/office/drawing/2014/main" id="{D97433C3-96D6-34B9-7FCA-5DB052F52F20}"/>
                  </a:ext>
                </a:extLst>
              </p:cNvPr>
              <p:cNvSpPr/>
              <p:nvPr/>
            </p:nvSpPr>
            <p:spPr>
              <a:xfrm>
                <a:off x="2966749" y="3333671"/>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43162-7FD5-A019-F6A3-2C0EA33743A7}"/>
                  </a:ext>
                </a:extLst>
              </p:cNvPr>
              <p:cNvSpPr/>
              <p:nvPr/>
            </p:nvSpPr>
            <p:spPr>
              <a:xfrm>
                <a:off x="4260661" y="3254135"/>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522B06-73CE-3DB8-D9B0-8679A716B5AC}"/>
                  </a:ext>
                </a:extLst>
              </p:cNvPr>
              <p:cNvSpPr/>
              <p:nvPr/>
            </p:nvSpPr>
            <p:spPr>
              <a:xfrm>
                <a:off x="5565587" y="3295571"/>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25E66F3-6D90-D53E-3EFD-ABD9D2D94F3F}"/>
                  </a:ext>
                </a:extLst>
              </p:cNvPr>
              <p:cNvCxnSpPr>
                <a:cxnSpLocks/>
                <a:stCxn id="17" idx="0"/>
                <a:endCxn id="14" idx="2"/>
              </p:cNvCxnSpPr>
              <p:nvPr/>
            </p:nvCxnSpPr>
            <p:spPr>
              <a:xfrm flipH="1" flipV="1">
                <a:off x="4463212" y="5362444"/>
                <a:ext cx="1376446" cy="52976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759A7791-7F92-2923-3B3C-E93D5D516587}"/>
                  </a:ext>
                </a:extLst>
              </p:cNvPr>
              <p:cNvCxnSpPr>
                <a:cxnSpLocks/>
                <a:stCxn id="17" idx="0"/>
                <a:endCxn id="13" idx="2"/>
              </p:cNvCxnSpPr>
              <p:nvPr/>
            </p:nvCxnSpPr>
            <p:spPr>
              <a:xfrm flipH="1" flipV="1">
                <a:off x="3169300" y="5441980"/>
                <a:ext cx="2670358" cy="450224"/>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grpSp>
      </p:grpSp>
      <p:sp>
        <p:nvSpPr>
          <p:cNvPr id="24" name="TextBox 23">
            <a:extLst>
              <a:ext uri="{FF2B5EF4-FFF2-40B4-BE49-F238E27FC236}">
                <a16:creationId xmlns:a16="http://schemas.microsoft.com/office/drawing/2014/main" id="{25211C07-6329-22C5-85DF-358561113164}"/>
              </a:ext>
            </a:extLst>
          </p:cNvPr>
          <p:cNvSpPr txBox="1"/>
          <p:nvPr/>
        </p:nvSpPr>
        <p:spPr>
          <a:xfrm>
            <a:off x="6960458" y="1437007"/>
            <a:ext cx="3943889" cy="369332"/>
          </a:xfrm>
          <a:prstGeom prst="rect">
            <a:avLst/>
          </a:prstGeom>
          <a:noFill/>
        </p:spPr>
        <p:txBody>
          <a:bodyPr wrap="square" rtlCol="0">
            <a:spAutoFit/>
          </a:bodyPr>
          <a:lstStyle/>
          <a:p>
            <a:r>
              <a:rPr lang="en-US" b="1" dirty="0"/>
              <a:t>Geometry description for R-M shell</a:t>
            </a:r>
          </a:p>
        </p:txBody>
      </p:sp>
      <p:cxnSp>
        <p:nvCxnSpPr>
          <p:cNvPr id="25" name="Straight Connector 24">
            <a:extLst>
              <a:ext uri="{FF2B5EF4-FFF2-40B4-BE49-F238E27FC236}">
                <a16:creationId xmlns:a16="http://schemas.microsoft.com/office/drawing/2014/main" id="{2D9823E3-C54D-6CF4-0969-0D1C15B2FEB1}"/>
              </a:ext>
            </a:extLst>
          </p:cNvPr>
          <p:cNvCxnSpPr>
            <a:cxnSpLocks/>
            <a:stCxn id="24" idx="1"/>
          </p:cNvCxnSpPr>
          <p:nvPr/>
        </p:nvCxnSpPr>
        <p:spPr>
          <a:xfrm flipH="1">
            <a:off x="4727961" y="1621673"/>
            <a:ext cx="2232497" cy="69015"/>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pic>
        <p:nvPicPr>
          <p:cNvPr id="34" name="Picture 33">
            <a:extLst>
              <a:ext uri="{FF2B5EF4-FFF2-40B4-BE49-F238E27FC236}">
                <a16:creationId xmlns:a16="http://schemas.microsoft.com/office/drawing/2014/main" id="{0F942694-7186-3355-DEB1-83628A9B592B}"/>
              </a:ext>
            </a:extLst>
          </p:cNvPr>
          <p:cNvPicPr>
            <a:picLocks noChangeAspect="1"/>
          </p:cNvPicPr>
          <p:nvPr/>
        </p:nvPicPr>
        <p:blipFill>
          <a:blip r:embed="rId4"/>
          <a:stretch>
            <a:fillRect/>
          </a:stretch>
        </p:blipFill>
        <p:spPr>
          <a:xfrm>
            <a:off x="6758666" y="3029912"/>
            <a:ext cx="6636091" cy="1670136"/>
          </a:xfrm>
          <a:prstGeom prst="rect">
            <a:avLst/>
          </a:prstGeom>
        </p:spPr>
      </p:pic>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C9F67D-F8E1-D164-39E9-05B66B9F9440}"/>
                  </a:ext>
                </a:extLst>
              </p:cNvPr>
              <p:cNvSpPr txBox="1"/>
              <p:nvPr/>
            </p:nvSpPr>
            <p:spPr>
              <a:xfrm>
                <a:off x="9352812" y="4392498"/>
                <a:ext cx="704850" cy="445891"/>
              </a:xfrm>
              <a:prstGeom prst="rect">
                <a:avLst/>
              </a:prstGeom>
              <a:solidFill>
                <a:srgbClr val="4E95D9"/>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𝑻𝒓</m:t>
                          </m:r>
                        </m:e>
                        <m:sub>
                          <m:r>
                            <a:rPr lang="en-US" b="1" i="1" smtClean="0">
                              <a:latin typeface="Cambria Math" panose="02040503050406030204" pitchFamily="18" charset="0"/>
                            </a:rPr>
                            <m:t>𝒃𝒇</m:t>
                          </m:r>
                        </m:sub>
                        <m:sup>
                          <m:r>
                            <a:rPr lang="en-US" b="1" i="1" smtClean="0">
                              <a:latin typeface="Cambria Math" panose="02040503050406030204" pitchFamily="18" charset="0"/>
                            </a:rPr>
                            <m:t>𝒈</m:t>
                          </m:r>
                        </m:sup>
                      </m:sSubSup>
                    </m:oMath>
                  </m:oMathPara>
                </a14:m>
                <a:endParaRPr lang="en-US" b="1" dirty="0"/>
              </a:p>
            </p:txBody>
          </p:sp>
        </mc:Choice>
        <mc:Fallback xmlns="">
          <p:sp>
            <p:nvSpPr>
              <p:cNvPr id="35" name="TextBox 34">
                <a:extLst>
                  <a:ext uri="{FF2B5EF4-FFF2-40B4-BE49-F238E27FC236}">
                    <a16:creationId xmlns:a16="http://schemas.microsoft.com/office/drawing/2014/main" id="{0FC9F67D-F8E1-D164-39E9-05B66B9F9440}"/>
                  </a:ext>
                </a:extLst>
              </p:cNvPr>
              <p:cNvSpPr txBox="1">
                <a:spLocks noRot="1" noChangeAspect="1" noMove="1" noResize="1" noEditPoints="1" noAdjustHandles="1" noChangeArrowheads="1" noChangeShapeType="1" noTextEdit="1"/>
              </p:cNvSpPr>
              <p:nvPr/>
            </p:nvSpPr>
            <p:spPr>
              <a:xfrm>
                <a:off x="9352812" y="4392498"/>
                <a:ext cx="704850" cy="445891"/>
              </a:xfrm>
              <a:prstGeom prst="rect">
                <a:avLst/>
              </a:prstGeom>
              <a:blipFill>
                <a:blip r:embed="rId5"/>
                <a:stretch>
                  <a:fillRect b="-8219"/>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992BBA29-01A8-E20B-3642-C07F3700E131}"/>
              </a:ext>
            </a:extLst>
          </p:cNvPr>
          <p:cNvPicPr>
            <a:picLocks noChangeAspect="1"/>
          </p:cNvPicPr>
          <p:nvPr/>
        </p:nvPicPr>
        <p:blipFill>
          <a:blip r:embed="rId6"/>
          <a:stretch>
            <a:fillRect/>
          </a:stretch>
        </p:blipFill>
        <p:spPr>
          <a:xfrm>
            <a:off x="9082336" y="4907190"/>
            <a:ext cx="1492327" cy="495325"/>
          </a:xfrm>
          <a:prstGeom prst="rect">
            <a:avLst/>
          </a:prstGeom>
        </p:spPr>
      </p:pic>
      <p:sp>
        <p:nvSpPr>
          <p:cNvPr id="37" name="Arrow: Right 36">
            <a:extLst>
              <a:ext uri="{FF2B5EF4-FFF2-40B4-BE49-F238E27FC236}">
                <a16:creationId xmlns:a16="http://schemas.microsoft.com/office/drawing/2014/main" id="{F2D1BEB5-6965-E3DF-D382-892AC82DAB96}"/>
              </a:ext>
            </a:extLst>
          </p:cNvPr>
          <p:cNvSpPr/>
          <p:nvPr/>
        </p:nvSpPr>
        <p:spPr>
          <a:xfrm>
            <a:off x="5876925" y="3619500"/>
            <a:ext cx="881741" cy="485775"/>
          </a:xfrm>
          <a:prstGeom prst="rightArrow">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6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0C51-362F-D059-E39F-DCB8D7E31F6E}"/>
              </a:ext>
            </a:extLst>
          </p:cNvPr>
          <p:cNvSpPr>
            <a:spLocks noGrp="1"/>
          </p:cNvSpPr>
          <p:nvPr>
            <p:ph type="title"/>
          </p:nvPr>
        </p:nvSpPr>
        <p:spPr/>
        <p:txBody>
          <a:bodyPr/>
          <a:lstStyle/>
          <a:p>
            <a:endParaRPr lang="en-US"/>
          </a:p>
        </p:txBody>
      </p:sp>
      <p:sp>
        <p:nvSpPr>
          <p:cNvPr id="72" name="Rectangle 71">
            <a:extLst>
              <a:ext uri="{FF2B5EF4-FFF2-40B4-BE49-F238E27FC236}">
                <a16:creationId xmlns:a16="http://schemas.microsoft.com/office/drawing/2014/main" id="{378F0A86-ACF9-EE49-4263-1F89DE7C40A0}"/>
              </a:ext>
            </a:extLst>
          </p:cNvPr>
          <p:cNvSpPr/>
          <p:nvPr/>
        </p:nvSpPr>
        <p:spPr>
          <a:xfrm>
            <a:off x="-781050" y="-925968"/>
            <a:ext cx="13773150" cy="79268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B1F2DD9-6B4F-9768-9EC5-BED2C49EC6AA}"/>
              </a:ext>
            </a:extLst>
          </p:cNvPr>
          <p:cNvGrpSpPr/>
          <p:nvPr/>
        </p:nvGrpSpPr>
        <p:grpSpPr>
          <a:xfrm>
            <a:off x="1723325" y="753885"/>
            <a:ext cx="8319173" cy="5273203"/>
            <a:chOff x="1723325" y="753885"/>
            <a:chExt cx="8319173" cy="5273203"/>
          </a:xfrm>
        </p:grpSpPr>
        <p:sp>
          <p:nvSpPr>
            <p:cNvPr id="31" name="Freeform: Shape 30">
              <a:extLst>
                <a:ext uri="{FF2B5EF4-FFF2-40B4-BE49-F238E27FC236}">
                  <a16:creationId xmlns:a16="http://schemas.microsoft.com/office/drawing/2014/main" id="{76E0F9EB-7AB6-3E9A-DFC4-CD8AD7D47DBB}"/>
                </a:ext>
              </a:extLst>
            </p:cNvPr>
            <p:cNvSpPr/>
            <p:nvPr/>
          </p:nvSpPr>
          <p:spPr>
            <a:xfrm>
              <a:off x="1723325" y="753885"/>
              <a:ext cx="5735633" cy="5273203"/>
            </a:xfrm>
            <a:custGeom>
              <a:avLst/>
              <a:gdLst>
                <a:gd name="connsiteX0" fmla="*/ 4475043 w 5735633"/>
                <a:gd name="connsiteY0" fmla="*/ 398 h 5273203"/>
                <a:gd name="connsiteX1" fmla="*/ 5205272 w 5735633"/>
                <a:gd name="connsiteY1" fmla="*/ 165023 h 5273203"/>
                <a:gd name="connsiteX2" fmla="*/ 5729156 w 5735633"/>
                <a:gd name="connsiteY2" fmla="*/ 489100 h 5273203"/>
                <a:gd name="connsiteX3" fmla="*/ 5735633 w 5735633"/>
                <a:gd name="connsiteY3" fmla="*/ 493905 h 5273203"/>
                <a:gd name="connsiteX4" fmla="*/ 5716915 w 5735633"/>
                <a:gd name="connsiteY4" fmla="*/ 517294 h 5273203"/>
                <a:gd name="connsiteX5" fmla="*/ 3834638 w 5735633"/>
                <a:gd name="connsiteY5" fmla="*/ 2514101 h 5273203"/>
                <a:gd name="connsiteX6" fmla="*/ 4876259 w 5735633"/>
                <a:gd name="connsiteY6" fmla="*/ 4438317 h 5273203"/>
                <a:gd name="connsiteX7" fmla="*/ 4543298 w 5735633"/>
                <a:gd name="connsiteY7" fmla="*/ 5223011 h 5273203"/>
                <a:gd name="connsiteX8" fmla="*/ 4499221 w 5735633"/>
                <a:gd name="connsiteY8" fmla="*/ 5268526 h 5273203"/>
                <a:gd name="connsiteX9" fmla="*/ 4135053 w 5735633"/>
                <a:gd name="connsiteY9" fmla="*/ 5273078 h 5273203"/>
                <a:gd name="connsiteX10" fmla="*/ 2074118 w 5735633"/>
                <a:gd name="connsiteY10" fmla="*/ 5140571 h 5273203"/>
                <a:gd name="connsiteX11" fmla="*/ 140171 w 5735633"/>
                <a:gd name="connsiteY11" fmla="*/ 3416193 h 5273203"/>
                <a:gd name="connsiteX12" fmla="*/ 462495 w 5735633"/>
                <a:gd name="connsiteY12" fmla="*/ 811664 h 5273203"/>
                <a:gd name="connsiteX13" fmla="*/ 2948999 w 5735633"/>
                <a:gd name="connsiteY13" fmla="*/ 326684 h 5273203"/>
                <a:gd name="connsiteX14" fmla="*/ 4475043 w 5735633"/>
                <a:gd name="connsiteY14" fmla="*/ 398 h 527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5633" h="5273203">
                  <a:moveTo>
                    <a:pt x="4475043" y="398"/>
                  </a:moveTo>
                  <a:cubicBezTo>
                    <a:pt x="4707086" y="-4659"/>
                    <a:pt x="4947061" y="37791"/>
                    <a:pt x="5205272" y="165023"/>
                  </a:cubicBezTo>
                  <a:cubicBezTo>
                    <a:pt x="5360199" y="241362"/>
                    <a:pt x="5538689" y="352960"/>
                    <a:pt x="5729156" y="489100"/>
                  </a:cubicBezTo>
                  <a:lnTo>
                    <a:pt x="5735633" y="493905"/>
                  </a:lnTo>
                  <a:lnTo>
                    <a:pt x="5716915" y="517294"/>
                  </a:lnTo>
                  <a:cubicBezTo>
                    <a:pt x="5192215" y="1140694"/>
                    <a:pt x="3941235" y="1989315"/>
                    <a:pt x="3834638" y="2514101"/>
                  </a:cubicBezTo>
                  <a:cubicBezTo>
                    <a:pt x="3679588" y="3277426"/>
                    <a:pt x="4919991" y="3901604"/>
                    <a:pt x="4876259" y="4438317"/>
                  </a:cubicBezTo>
                  <a:cubicBezTo>
                    <a:pt x="4854393" y="4706674"/>
                    <a:pt x="4752020" y="4987620"/>
                    <a:pt x="4543298" y="5223011"/>
                  </a:cubicBezTo>
                  <a:lnTo>
                    <a:pt x="4499221" y="5268526"/>
                  </a:lnTo>
                  <a:lnTo>
                    <a:pt x="4135053" y="5273078"/>
                  </a:lnTo>
                  <a:cubicBezTo>
                    <a:pt x="3309936" y="5275850"/>
                    <a:pt x="2544175" y="5232628"/>
                    <a:pt x="2074118" y="5140571"/>
                  </a:cubicBezTo>
                  <a:cubicBezTo>
                    <a:pt x="820635" y="4895086"/>
                    <a:pt x="408776" y="4137677"/>
                    <a:pt x="140171" y="3416193"/>
                  </a:cubicBezTo>
                  <a:cubicBezTo>
                    <a:pt x="-128433" y="2694710"/>
                    <a:pt x="-5643" y="1326582"/>
                    <a:pt x="462495" y="811664"/>
                  </a:cubicBezTo>
                  <a:cubicBezTo>
                    <a:pt x="930634" y="296747"/>
                    <a:pt x="2158536" y="434458"/>
                    <a:pt x="2948999" y="326684"/>
                  </a:cubicBezTo>
                  <a:cubicBezTo>
                    <a:pt x="3492442" y="252589"/>
                    <a:pt x="3964548" y="11526"/>
                    <a:pt x="4475043" y="398"/>
                  </a:cubicBezTo>
                  <a:close/>
                </a:path>
              </a:pathLst>
            </a:cu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4D00B2C6-2ACF-0E3D-386A-B7917AD70825}"/>
                </a:ext>
              </a:extLst>
            </p:cNvPr>
            <p:cNvSpPr/>
            <p:nvPr/>
          </p:nvSpPr>
          <p:spPr>
            <a:xfrm>
              <a:off x="5544541" y="1247790"/>
              <a:ext cx="4497957" cy="4774621"/>
            </a:xfrm>
            <a:custGeom>
              <a:avLst/>
              <a:gdLst>
                <a:gd name="connsiteX0" fmla="*/ 1914417 w 4497957"/>
                <a:gd name="connsiteY0" fmla="*/ 0 h 4774621"/>
                <a:gd name="connsiteX1" fmla="*/ 2101971 w 4497957"/>
                <a:gd name="connsiteY1" fmla="*/ 139119 h 4774621"/>
                <a:gd name="connsiteX2" fmla="*/ 4116140 w 4497957"/>
                <a:gd name="connsiteY2" fmla="*/ 2275646 h 4774621"/>
                <a:gd name="connsiteX3" fmla="*/ 3839862 w 4497957"/>
                <a:gd name="connsiteY3" fmla="*/ 4395195 h 4774621"/>
                <a:gd name="connsiteX4" fmla="*/ 730248 w 4497957"/>
                <a:gd name="connsiteY4" fmla="*/ 4773968 h 4774621"/>
                <a:gd name="connsiteX5" fmla="*/ 678005 w 4497957"/>
                <a:gd name="connsiteY5" fmla="*/ 4774621 h 4774621"/>
                <a:gd name="connsiteX6" fmla="*/ 722082 w 4497957"/>
                <a:gd name="connsiteY6" fmla="*/ 4729106 h 4774621"/>
                <a:gd name="connsiteX7" fmla="*/ 1055043 w 4497957"/>
                <a:gd name="connsiteY7" fmla="*/ 3944412 h 4774621"/>
                <a:gd name="connsiteX8" fmla="*/ 13422 w 4497957"/>
                <a:gd name="connsiteY8" fmla="*/ 2020196 h 4774621"/>
                <a:gd name="connsiteX9" fmla="*/ 1895699 w 4497957"/>
                <a:gd name="connsiteY9" fmla="*/ 23389 h 4774621"/>
                <a:gd name="connsiteX10" fmla="*/ 1914417 w 4497957"/>
                <a:gd name="connsiteY10" fmla="*/ 0 h 477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97957" h="4774621">
                  <a:moveTo>
                    <a:pt x="1914417" y="0"/>
                  </a:moveTo>
                  <a:lnTo>
                    <a:pt x="2101971" y="139119"/>
                  </a:lnTo>
                  <a:cubicBezTo>
                    <a:pt x="2890635" y="744363"/>
                    <a:pt x="3809164" y="1685137"/>
                    <a:pt x="4116140" y="2275646"/>
                  </a:cubicBezTo>
                  <a:cubicBezTo>
                    <a:pt x="4525442" y="3062992"/>
                    <a:pt x="4817069" y="4000024"/>
                    <a:pt x="3839862" y="4395195"/>
                  </a:cubicBezTo>
                  <a:cubicBezTo>
                    <a:pt x="3290184" y="4617478"/>
                    <a:pt x="1987755" y="4746933"/>
                    <a:pt x="730248" y="4773968"/>
                  </a:cubicBezTo>
                  <a:lnTo>
                    <a:pt x="678005" y="4774621"/>
                  </a:lnTo>
                  <a:lnTo>
                    <a:pt x="722082" y="4729106"/>
                  </a:lnTo>
                  <a:cubicBezTo>
                    <a:pt x="930804" y="4493715"/>
                    <a:pt x="1033177" y="4212769"/>
                    <a:pt x="1055043" y="3944412"/>
                  </a:cubicBezTo>
                  <a:cubicBezTo>
                    <a:pt x="1098775" y="3407699"/>
                    <a:pt x="-141628" y="2783521"/>
                    <a:pt x="13422" y="2020196"/>
                  </a:cubicBezTo>
                  <a:cubicBezTo>
                    <a:pt x="120019" y="1495410"/>
                    <a:pt x="1370999" y="646789"/>
                    <a:pt x="1895699" y="23389"/>
                  </a:cubicBezTo>
                  <a:lnTo>
                    <a:pt x="1914417" y="0"/>
                  </a:lnTo>
                  <a:close/>
                </a:path>
              </a:pathLst>
            </a:cu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470C3A8-8E21-6D31-554A-588B9C83137E}"/>
                  </a:ext>
                </a:extLst>
              </p:cNvPr>
              <p:cNvSpPr txBox="1"/>
              <p:nvPr/>
            </p:nvSpPr>
            <p:spPr>
              <a:xfrm>
                <a:off x="2961001" y="2527104"/>
                <a:ext cx="1475827"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i="0">
                              <a:latin typeface="Cambria Math" panose="02040503050406030204" pitchFamily="18" charset="0"/>
                            </a:rPr>
                            <m:t>Ω</m:t>
                          </m:r>
                        </m:e>
                        <m:sup>
                          <m:r>
                            <a:rPr lang="en-US" sz="7200" i="1">
                              <a:latin typeface="Cambria Math" panose="02040503050406030204" pitchFamily="18" charset="0"/>
                            </a:rPr>
                            <m:t>𝑠𝑜</m:t>
                          </m:r>
                        </m:sup>
                      </m:sSup>
                    </m:oMath>
                  </m:oMathPara>
                </a14:m>
                <a:endParaRPr lang="en-US" sz="7200" dirty="0"/>
              </a:p>
            </p:txBody>
          </p:sp>
        </mc:Choice>
        <mc:Fallback xmlns="">
          <p:sp>
            <p:nvSpPr>
              <p:cNvPr id="33" name="TextBox 32">
                <a:extLst>
                  <a:ext uri="{FF2B5EF4-FFF2-40B4-BE49-F238E27FC236}">
                    <a16:creationId xmlns:a16="http://schemas.microsoft.com/office/drawing/2014/main" id="{5470C3A8-8E21-6D31-554A-588B9C83137E}"/>
                  </a:ext>
                </a:extLst>
              </p:cNvPr>
              <p:cNvSpPr txBox="1">
                <a:spLocks noRot="1" noChangeAspect="1" noMove="1" noResize="1" noEditPoints="1" noAdjustHandles="1" noChangeArrowheads="1" noChangeShapeType="1" noTextEdit="1"/>
              </p:cNvSpPr>
              <p:nvPr/>
            </p:nvSpPr>
            <p:spPr>
              <a:xfrm>
                <a:off x="2961001" y="2527104"/>
                <a:ext cx="1475827" cy="11079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12EDFE9-9752-619A-A924-57A3ADC2120F}"/>
                  </a:ext>
                </a:extLst>
              </p:cNvPr>
              <p:cNvSpPr txBox="1"/>
              <p:nvPr/>
            </p:nvSpPr>
            <p:spPr>
              <a:xfrm>
                <a:off x="6870137" y="3227094"/>
                <a:ext cx="1634999" cy="11276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i="0">
                              <a:latin typeface="Cambria Math" panose="02040503050406030204" pitchFamily="18" charset="0"/>
                            </a:rPr>
                            <m:t>Ω</m:t>
                          </m:r>
                        </m:e>
                        <m:sup>
                          <m:r>
                            <a:rPr lang="en-US" sz="7200" i="1">
                              <a:latin typeface="Cambria Math" panose="02040503050406030204" pitchFamily="18" charset="0"/>
                            </a:rPr>
                            <m:t>𝑠</m:t>
                          </m:r>
                          <m:r>
                            <a:rPr lang="en-US" sz="7200" i="1">
                              <a:latin typeface="Cambria Math" panose="02040503050406030204" pitchFamily="18" charset="0"/>
                            </a:rPr>
                            <m:t>h</m:t>
                          </m:r>
                        </m:sup>
                      </m:sSup>
                    </m:oMath>
                  </m:oMathPara>
                </a14:m>
                <a:endParaRPr lang="en-US" sz="7200" dirty="0"/>
              </a:p>
            </p:txBody>
          </p:sp>
        </mc:Choice>
        <mc:Fallback xmlns="">
          <p:sp>
            <p:nvSpPr>
              <p:cNvPr id="38" name="TextBox 37">
                <a:extLst>
                  <a:ext uri="{FF2B5EF4-FFF2-40B4-BE49-F238E27FC236}">
                    <a16:creationId xmlns:a16="http://schemas.microsoft.com/office/drawing/2014/main" id="{112EDFE9-9752-619A-A924-57A3ADC2120F}"/>
                  </a:ext>
                </a:extLst>
              </p:cNvPr>
              <p:cNvSpPr txBox="1">
                <a:spLocks noRot="1" noChangeAspect="1" noMove="1" noResize="1" noEditPoints="1" noAdjustHandles="1" noChangeArrowheads="1" noChangeShapeType="1" noTextEdit="1"/>
              </p:cNvSpPr>
              <p:nvPr/>
            </p:nvSpPr>
            <p:spPr>
              <a:xfrm>
                <a:off x="6870137" y="3227094"/>
                <a:ext cx="1634999" cy="1127681"/>
              </a:xfrm>
              <a:prstGeom prst="rect">
                <a:avLst/>
              </a:prstGeom>
              <a:blipFill>
                <a:blip r:embed="rId3"/>
                <a:stretch>
                  <a:fillRect/>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2298E864-CF62-8694-AAA7-B198F06464DC}"/>
              </a:ext>
            </a:extLst>
          </p:cNvPr>
          <p:cNvCxnSpPr/>
          <p:nvPr/>
        </p:nvCxnSpPr>
        <p:spPr>
          <a:xfrm>
            <a:off x="1589645" y="2527104"/>
            <a:ext cx="336259" cy="21609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BA5FF0E-2CEA-F324-DCB3-A2EAABE8C396}"/>
              </a:ext>
            </a:extLst>
          </p:cNvPr>
          <p:cNvCxnSpPr>
            <a:cxnSpLocks/>
          </p:cNvCxnSpPr>
          <p:nvPr/>
        </p:nvCxnSpPr>
        <p:spPr>
          <a:xfrm flipH="1">
            <a:off x="9672855" y="3989373"/>
            <a:ext cx="315753" cy="296345"/>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145CFC9-99A9-0630-9B39-7E89679F205B}"/>
              </a:ext>
            </a:extLst>
          </p:cNvPr>
          <p:cNvCxnSpPr>
            <a:cxnSpLocks/>
          </p:cNvCxnSpPr>
          <p:nvPr/>
        </p:nvCxnSpPr>
        <p:spPr>
          <a:xfrm>
            <a:off x="7458958" y="1019371"/>
            <a:ext cx="0" cy="45683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16385926-74CD-1F0C-B265-911419D0902E}"/>
              </a:ext>
            </a:extLst>
          </p:cNvPr>
          <p:cNvCxnSpPr>
            <a:cxnSpLocks/>
          </p:cNvCxnSpPr>
          <p:nvPr/>
        </p:nvCxnSpPr>
        <p:spPr>
          <a:xfrm>
            <a:off x="6096000" y="5753437"/>
            <a:ext cx="280524" cy="49739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55A7EBA-0F5B-975E-7870-2D31F63D98DF}"/>
                  </a:ext>
                </a:extLst>
              </p:cNvPr>
              <p:cNvSpPr txBox="1"/>
              <p:nvPr/>
            </p:nvSpPr>
            <p:spPr>
              <a:xfrm>
                <a:off x="642082" y="616725"/>
                <a:ext cx="1490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49" name="TextBox 48">
                <a:extLst>
                  <a:ext uri="{FF2B5EF4-FFF2-40B4-BE49-F238E27FC236}">
                    <a16:creationId xmlns:a16="http://schemas.microsoft.com/office/drawing/2014/main" id="{D55A7EBA-0F5B-975E-7870-2D31F63D98DF}"/>
                  </a:ext>
                </a:extLst>
              </p:cNvPr>
              <p:cNvSpPr txBox="1">
                <a:spLocks noRot="1" noChangeAspect="1" noMove="1" noResize="1" noEditPoints="1" noAdjustHandles="1" noChangeArrowheads="1" noChangeShapeType="1" noTextEdit="1"/>
              </p:cNvSpPr>
              <p:nvPr/>
            </p:nvSpPr>
            <p:spPr>
              <a:xfrm>
                <a:off x="642082" y="616725"/>
                <a:ext cx="149079"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5D54E09-1205-6E64-5112-3F8DB1653CAE}"/>
                  </a:ext>
                </a:extLst>
              </p:cNvPr>
              <p:cNvSpPr txBox="1"/>
              <p:nvPr/>
            </p:nvSpPr>
            <p:spPr>
              <a:xfrm>
                <a:off x="-628153" y="62727"/>
                <a:ext cx="2959415"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𝑁</m:t>
                          </m:r>
                        </m:sub>
                        <m:sup>
                          <m:r>
                            <a:rPr lang="en-US" sz="7200" b="0" i="1" smtClean="0">
                              <a:latin typeface="Cambria Math" panose="02040503050406030204" pitchFamily="18" charset="0"/>
                            </a:rPr>
                            <m:t>𝑠𝑜</m:t>
                          </m:r>
                        </m:sup>
                      </m:sSubSup>
                    </m:oMath>
                  </m:oMathPara>
                </a14:m>
                <a:endParaRPr lang="en-US" sz="7200" dirty="0"/>
              </a:p>
            </p:txBody>
          </p:sp>
        </mc:Choice>
        <mc:Fallback xmlns="">
          <p:sp>
            <p:nvSpPr>
              <p:cNvPr id="50" name="TextBox 49">
                <a:extLst>
                  <a:ext uri="{FF2B5EF4-FFF2-40B4-BE49-F238E27FC236}">
                    <a16:creationId xmlns:a16="http://schemas.microsoft.com/office/drawing/2014/main" id="{95D54E09-1205-6E64-5112-3F8DB1653CAE}"/>
                  </a:ext>
                </a:extLst>
              </p:cNvPr>
              <p:cNvSpPr txBox="1">
                <a:spLocks noRot="1" noChangeAspect="1" noMove="1" noResize="1" noEditPoints="1" noAdjustHandles="1" noChangeArrowheads="1" noChangeShapeType="1" noTextEdit="1"/>
              </p:cNvSpPr>
              <p:nvPr/>
            </p:nvSpPr>
            <p:spPr>
              <a:xfrm>
                <a:off x="-628153" y="62727"/>
                <a:ext cx="2959415"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9DB1046-3697-8854-A7D8-E4D2F0646F7C}"/>
                  </a:ext>
                </a:extLst>
              </p:cNvPr>
              <p:cNvSpPr txBox="1"/>
              <p:nvPr/>
            </p:nvSpPr>
            <p:spPr>
              <a:xfrm>
                <a:off x="-573942" y="5399870"/>
                <a:ext cx="2959415"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𝐷</m:t>
                          </m:r>
                        </m:sub>
                        <m:sup>
                          <m:r>
                            <a:rPr lang="en-US" sz="7200" b="0" i="1" smtClean="0">
                              <a:latin typeface="Cambria Math" panose="02040503050406030204" pitchFamily="18" charset="0"/>
                            </a:rPr>
                            <m:t>𝑠𝑜</m:t>
                          </m:r>
                        </m:sup>
                      </m:sSubSup>
                    </m:oMath>
                  </m:oMathPara>
                </a14:m>
                <a:endParaRPr lang="en-US" sz="7200" dirty="0"/>
              </a:p>
            </p:txBody>
          </p:sp>
        </mc:Choice>
        <mc:Fallback xmlns="">
          <p:sp>
            <p:nvSpPr>
              <p:cNvPr id="51" name="TextBox 50">
                <a:extLst>
                  <a:ext uri="{FF2B5EF4-FFF2-40B4-BE49-F238E27FC236}">
                    <a16:creationId xmlns:a16="http://schemas.microsoft.com/office/drawing/2014/main" id="{B9DB1046-3697-8854-A7D8-E4D2F0646F7C}"/>
                  </a:ext>
                </a:extLst>
              </p:cNvPr>
              <p:cNvSpPr txBox="1">
                <a:spLocks noRot="1" noChangeAspect="1" noMove="1" noResize="1" noEditPoints="1" noAdjustHandles="1" noChangeArrowheads="1" noChangeShapeType="1" noTextEdit="1"/>
              </p:cNvSpPr>
              <p:nvPr/>
            </p:nvSpPr>
            <p:spPr>
              <a:xfrm>
                <a:off x="-573942" y="5399870"/>
                <a:ext cx="2959415" cy="11079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1C44820-A01E-A1B8-2AA4-7615DEC1B0E2}"/>
                  </a:ext>
                </a:extLst>
              </p:cNvPr>
              <p:cNvSpPr txBox="1"/>
              <p:nvPr/>
            </p:nvSpPr>
            <p:spPr>
              <a:xfrm>
                <a:off x="9780743" y="5551757"/>
                <a:ext cx="2959415" cy="115249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𝐷</m:t>
                          </m:r>
                        </m:sub>
                        <m:sup>
                          <m:r>
                            <a:rPr lang="en-US" sz="7200" b="0" i="1" smtClean="0">
                              <a:latin typeface="Cambria Math" panose="02040503050406030204" pitchFamily="18" charset="0"/>
                            </a:rPr>
                            <m:t>𝑠</m:t>
                          </m:r>
                          <m:r>
                            <a:rPr lang="en-US" sz="7200" b="0" i="1" smtClean="0">
                              <a:latin typeface="Cambria Math" panose="02040503050406030204" pitchFamily="18" charset="0"/>
                            </a:rPr>
                            <m:t>h</m:t>
                          </m:r>
                        </m:sup>
                      </m:sSubSup>
                    </m:oMath>
                  </m:oMathPara>
                </a14:m>
                <a:endParaRPr lang="en-US" sz="7200" dirty="0"/>
              </a:p>
            </p:txBody>
          </p:sp>
        </mc:Choice>
        <mc:Fallback xmlns="">
          <p:sp>
            <p:nvSpPr>
              <p:cNvPr id="52" name="TextBox 51">
                <a:extLst>
                  <a:ext uri="{FF2B5EF4-FFF2-40B4-BE49-F238E27FC236}">
                    <a16:creationId xmlns:a16="http://schemas.microsoft.com/office/drawing/2014/main" id="{41C44820-A01E-A1B8-2AA4-7615DEC1B0E2}"/>
                  </a:ext>
                </a:extLst>
              </p:cNvPr>
              <p:cNvSpPr txBox="1">
                <a:spLocks noRot="1" noChangeAspect="1" noMove="1" noResize="1" noEditPoints="1" noAdjustHandles="1" noChangeArrowheads="1" noChangeShapeType="1" noTextEdit="1"/>
              </p:cNvSpPr>
              <p:nvPr/>
            </p:nvSpPr>
            <p:spPr>
              <a:xfrm>
                <a:off x="9780743" y="5551757"/>
                <a:ext cx="2959415" cy="115249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9BF7702-5819-C3E6-C374-11C4943827A0}"/>
                  </a:ext>
                </a:extLst>
              </p:cNvPr>
              <p:cNvSpPr txBox="1"/>
              <p:nvPr/>
            </p:nvSpPr>
            <p:spPr>
              <a:xfrm>
                <a:off x="8988967" y="422753"/>
                <a:ext cx="2959415" cy="115249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𝑁</m:t>
                          </m:r>
                        </m:sub>
                        <m:sup>
                          <m:r>
                            <a:rPr lang="en-US" sz="7200" b="0" i="1" smtClean="0">
                              <a:latin typeface="Cambria Math" panose="02040503050406030204" pitchFamily="18" charset="0"/>
                            </a:rPr>
                            <m:t>𝑠</m:t>
                          </m:r>
                          <m:r>
                            <a:rPr lang="en-US" sz="7200" b="0" i="1" smtClean="0">
                              <a:latin typeface="Cambria Math" panose="02040503050406030204" pitchFamily="18" charset="0"/>
                            </a:rPr>
                            <m:t>h</m:t>
                          </m:r>
                        </m:sup>
                      </m:sSubSup>
                    </m:oMath>
                  </m:oMathPara>
                </a14:m>
                <a:endParaRPr lang="en-US" sz="7200" dirty="0"/>
              </a:p>
            </p:txBody>
          </p:sp>
        </mc:Choice>
        <mc:Fallback xmlns="">
          <p:sp>
            <p:nvSpPr>
              <p:cNvPr id="53" name="TextBox 52">
                <a:extLst>
                  <a:ext uri="{FF2B5EF4-FFF2-40B4-BE49-F238E27FC236}">
                    <a16:creationId xmlns:a16="http://schemas.microsoft.com/office/drawing/2014/main" id="{69BF7702-5819-C3E6-C374-11C4943827A0}"/>
                  </a:ext>
                </a:extLst>
              </p:cNvPr>
              <p:cNvSpPr txBox="1">
                <a:spLocks noRot="1" noChangeAspect="1" noMove="1" noResize="1" noEditPoints="1" noAdjustHandles="1" noChangeArrowheads="1" noChangeShapeType="1" noTextEdit="1"/>
              </p:cNvSpPr>
              <p:nvPr/>
            </p:nvSpPr>
            <p:spPr>
              <a:xfrm>
                <a:off x="8988967" y="422753"/>
                <a:ext cx="2959415" cy="1152495"/>
              </a:xfrm>
              <a:prstGeom prst="rect">
                <a:avLst/>
              </a:prstGeom>
              <a:blipFill>
                <a:blip r:embed="rId8"/>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9417E3B7-E761-0C39-2C8D-459E439004E0}"/>
              </a:ext>
            </a:extLst>
          </p:cNvPr>
          <p:cNvCxnSpPr>
            <a:cxnSpLocks/>
            <a:stCxn id="50" idx="2"/>
            <a:endCxn id="31" idx="12"/>
          </p:cNvCxnSpPr>
          <p:nvPr/>
        </p:nvCxnSpPr>
        <p:spPr>
          <a:xfrm>
            <a:off x="851555" y="1170723"/>
            <a:ext cx="1334265" cy="3948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4D40163-6500-1503-8B2F-B343ED6FAF85}"/>
              </a:ext>
            </a:extLst>
          </p:cNvPr>
          <p:cNvCxnSpPr>
            <a:cxnSpLocks/>
          </p:cNvCxnSpPr>
          <p:nvPr/>
        </p:nvCxnSpPr>
        <p:spPr>
          <a:xfrm flipV="1">
            <a:off x="1866429" y="5510676"/>
            <a:ext cx="944028" cy="4914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17D5649-9DE7-02D3-40D7-AE450E559F40}"/>
              </a:ext>
            </a:extLst>
          </p:cNvPr>
          <p:cNvCxnSpPr>
            <a:cxnSpLocks/>
          </p:cNvCxnSpPr>
          <p:nvPr/>
        </p:nvCxnSpPr>
        <p:spPr>
          <a:xfrm flipH="1">
            <a:off x="8852687" y="1556164"/>
            <a:ext cx="1135921" cy="945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A94A682-398B-1772-6B56-EFD8106BA097}"/>
              </a:ext>
            </a:extLst>
          </p:cNvPr>
          <p:cNvCxnSpPr>
            <a:cxnSpLocks/>
          </p:cNvCxnSpPr>
          <p:nvPr/>
        </p:nvCxnSpPr>
        <p:spPr>
          <a:xfrm>
            <a:off x="9572878" y="5551757"/>
            <a:ext cx="895796" cy="372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B35E1B0-6B4E-7D12-98C9-674026E7AEC0}"/>
                  </a:ext>
                </a:extLst>
              </p:cNvPr>
              <p:cNvSpPr txBox="1"/>
              <p:nvPr/>
            </p:nvSpPr>
            <p:spPr>
              <a:xfrm>
                <a:off x="4806627" y="-925968"/>
                <a:ext cx="1475827"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a:latin typeface="Cambria Math" panose="02040503050406030204" pitchFamily="18" charset="0"/>
                            </a:rPr>
                            <m:t>Γ</m:t>
                          </m:r>
                        </m:e>
                        <m:sup>
                          <m:r>
                            <a:rPr lang="en-US" sz="7200" b="0" i="1" smtClean="0">
                              <a:latin typeface="Cambria Math" panose="02040503050406030204" pitchFamily="18" charset="0"/>
                            </a:rPr>
                            <m:t>𝑐</m:t>
                          </m:r>
                        </m:sup>
                      </m:sSup>
                    </m:oMath>
                  </m:oMathPara>
                </a14:m>
                <a:endParaRPr lang="en-US" sz="7200" dirty="0"/>
              </a:p>
            </p:txBody>
          </p:sp>
        </mc:Choice>
        <mc:Fallback xmlns="">
          <p:sp>
            <p:nvSpPr>
              <p:cNvPr id="67" name="TextBox 66">
                <a:extLst>
                  <a:ext uri="{FF2B5EF4-FFF2-40B4-BE49-F238E27FC236}">
                    <a16:creationId xmlns:a16="http://schemas.microsoft.com/office/drawing/2014/main" id="{1B35E1B0-6B4E-7D12-98C9-674026E7AEC0}"/>
                  </a:ext>
                </a:extLst>
              </p:cNvPr>
              <p:cNvSpPr txBox="1">
                <a:spLocks noRot="1" noChangeAspect="1" noMove="1" noResize="1" noEditPoints="1" noAdjustHandles="1" noChangeArrowheads="1" noChangeShapeType="1" noTextEdit="1"/>
              </p:cNvSpPr>
              <p:nvPr/>
            </p:nvSpPr>
            <p:spPr>
              <a:xfrm>
                <a:off x="4806627" y="-925968"/>
                <a:ext cx="1475827" cy="1107996"/>
              </a:xfrm>
              <a:prstGeom prst="rect">
                <a:avLst/>
              </a:prstGeom>
              <a:blipFill>
                <a:blip r:embed="rId9"/>
                <a:stretch>
                  <a:fillRect/>
                </a:stretch>
              </a:blipFill>
            </p:spPr>
            <p:txBody>
              <a:bodyPr/>
              <a:lstStyle/>
              <a:p>
                <a:r>
                  <a:rPr lang="en-US">
                    <a:noFill/>
                  </a:rPr>
                  <a:t> </a:t>
                </a:r>
              </a:p>
            </p:txBody>
          </p:sp>
        </mc:Fallback>
      </mc:AlternateContent>
      <p:cxnSp>
        <p:nvCxnSpPr>
          <p:cNvPr id="68" name="Straight Connector 67">
            <a:extLst>
              <a:ext uri="{FF2B5EF4-FFF2-40B4-BE49-F238E27FC236}">
                <a16:creationId xmlns:a16="http://schemas.microsoft.com/office/drawing/2014/main" id="{B04F9F2D-5CDF-BEE8-E277-055CF494F446}"/>
              </a:ext>
            </a:extLst>
          </p:cNvPr>
          <p:cNvCxnSpPr>
            <a:cxnSpLocks/>
            <a:stCxn id="67" idx="2"/>
          </p:cNvCxnSpPr>
          <p:nvPr/>
        </p:nvCxnSpPr>
        <p:spPr>
          <a:xfrm>
            <a:off x="5544541" y="182028"/>
            <a:ext cx="426523" cy="24531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57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74F7-DB7E-6337-2987-7444B87BD338}"/>
              </a:ext>
            </a:extLst>
          </p:cNvPr>
          <p:cNvSpPr>
            <a:spLocks noGrp="1"/>
          </p:cNvSpPr>
          <p:nvPr>
            <p:ph type="title"/>
          </p:nvPr>
        </p:nvSpPr>
        <p:spPr/>
        <p:txBody>
          <a:bodyPr/>
          <a:lstStyle/>
          <a:p>
            <a:r>
              <a:rPr lang="en-US" dirty="0"/>
              <a:t>Goal:</a:t>
            </a:r>
          </a:p>
        </p:txBody>
      </p:sp>
      <p:sp>
        <p:nvSpPr>
          <p:cNvPr id="8" name="Rectangle: Rounded Corners 7">
            <a:extLst>
              <a:ext uri="{FF2B5EF4-FFF2-40B4-BE49-F238E27FC236}">
                <a16:creationId xmlns:a16="http://schemas.microsoft.com/office/drawing/2014/main" id="{68DFD99E-795C-4F1C-7E76-D3D6554E923F}"/>
              </a:ext>
            </a:extLst>
          </p:cNvPr>
          <p:cNvSpPr/>
          <p:nvPr/>
        </p:nvSpPr>
        <p:spPr>
          <a:xfrm>
            <a:off x="740664" y="1956816"/>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Quadrature point Geometries (Boundary of Solid)</a:t>
            </a:r>
          </a:p>
        </p:txBody>
      </p:sp>
      <p:sp>
        <p:nvSpPr>
          <p:cNvPr id="9" name="Arrow: Right 8">
            <a:extLst>
              <a:ext uri="{FF2B5EF4-FFF2-40B4-BE49-F238E27FC236}">
                <a16:creationId xmlns:a16="http://schemas.microsoft.com/office/drawing/2014/main" id="{C2F6752E-344F-1BD5-2E98-12D6D1FCC4ED}"/>
              </a:ext>
            </a:extLst>
          </p:cNvPr>
          <p:cNvSpPr/>
          <p:nvPr/>
        </p:nvSpPr>
        <p:spPr>
          <a:xfrm>
            <a:off x="4544568" y="2423160"/>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A701731-ADD3-22B4-31BF-C8F0F9AB0F41}"/>
              </a:ext>
            </a:extLst>
          </p:cNvPr>
          <p:cNvSpPr/>
          <p:nvPr/>
        </p:nvSpPr>
        <p:spPr>
          <a:xfrm>
            <a:off x="6928104" y="1956816"/>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Quadrature point Geometries (Boundary of Shell)</a:t>
            </a:r>
          </a:p>
        </p:txBody>
      </p:sp>
      <p:sp>
        <p:nvSpPr>
          <p:cNvPr id="11" name="Arrow: Right 10">
            <a:extLst>
              <a:ext uri="{FF2B5EF4-FFF2-40B4-BE49-F238E27FC236}">
                <a16:creationId xmlns:a16="http://schemas.microsoft.com/office/drawing/2014/main" id="{6662EA90-7DD6-2DED-F0CE-A3F50594A166}"/>
              </a:ext>
            </a:extLst>
          </p:cNvPr>
          <p:cNvSpPr/>
          <p:nvPr/>
        </p:nvSpPr>
        <p:spPr>
          <a:xfrm rot="2525310">
            <a:off x="2529839" y="3740732"/>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D810BB-AE8A-5294-DA86-789829B0E9EB}"/>
              </a:ext>
            </a:extLst>
          </p:cNvPr>
          <p:cNvSpPr/>
          <p:nvPr/>
        </p:nvSpPr>
        <p:spPr>
          <a:xfrm rot="7871661">
            <a:off x="6741960" y="3792434"/>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394526B-3BA2-553D-A5A5-6AE5878C6FC6}"/>
              </a:ext>
            </a:extLst>
          </p:cNvPr>
          <p:cNvSpPr/>
          <p:nvPr/>
        </p:nvSpPr>
        <p:spPr>
          <a:xfrm>
            <a:off x="3648456" y="4703224"/>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Coupling Geometries</a:t>
            </a:r>
          </a:p>
        </p:txBody>
      </p:sp>
    </p:spTree>
    <p:extLst>
      <p:ext uri="{BB962C8B-B14F-4D97-AF65-F5344CB8AC3E}">
        <p14:creationId xmlns:p14="http://schemas.microsoft.com/office/powerpoint/2010/main" val="115441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DA71-6750-CDBC-9910-817626BCA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6B038-4BF4-953B-8DD6-289A165F6D8D}"/>
              </a:ext>
            </a:extLst>
          </p:cNvPr>
          <p:cNvSpPr>
            <a:spLocks noGrp="1"/>
          </p:cNvSpPr>
          <p:nvPr>
            <p:ph type="title"/>
          </p:nvPr>
        </p:nvSpPr>
        <p:spPr/>
        <p:txBody>
          <a:bodyPr/>
          <a:lstStyle/>
          <a:p>
            <a:r>
              <a:rPr lang="en-US" dirty="0"/>
              <a:t>Created two examples</a:t>
            </a:r>
          </a:p>
        </p:txBody>
      </p:sp>
      <p:pic>
        <p:nvPicPr>
          <p:cNvPr id="4" name="Picture 3" descr="A computer generated image of a rectangular object&#10;&#10;AI-generated content may be incorrect.">
            <a:extLst>
              <a:ext uri="{FF2B5EF4-FFF2-40B4-BE49-F238E27FC236}">
                <a16:creationId xmlns:a16="http://schemas.microsoft.com/office/drawing/2014/main" id="{CD6F9FA0-609E-CE03-D54B-BEF9B2A60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11" y="2631077"/>
            <a:ext cx="5261549" cy="2614383"/>
          </a:xfrm>
          <a:prstGeom prst="rect">
            <a:avLst/>
          </a:prstGeom>
        </p:spPr>
      </p:pic>
      <p:pic>
        <p:nvPicPr>
          <p:cNvPr id="6" name="Picture 5" descr="A long rectangular object with a long rectangular object in the air&#10;&#10;AI-generated content may be incorrect.">
            <a:extLst>
              <a:ext uri="{FF2B5EF4-FFF2-40B4-BE49-F238E27FC236}">
                <a16:creationId xmlns:a16="http://schemas.microsoft.com/office/drawing/2014/main" id="{0042F64B-690C-35CF-80A0-D10FD65B2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753" y="2360708"/>
            <a:ext cx="4805047" cy="3155122"/>
          </a:xfrm>
          <a:prstGeom prst="rect">
            <a:avLst/>
          </a:prstGeom>
        </p:spPr>
      </p:pic>
      <p:sp>
        <p:nvSpPr>
          <p:cNvPr id="5" name="TextBox 4">
            <a:extLst>
              <a:ext uri="{FF2B5EF4-FFF2-40B4-BE49-F238E27FC236}">
                <a16:creationId xmlns:a16="http://schemas.microsoft.com/office/drawing/2014/main" id="{634C976B-3D15-CB88-EC80-CD1EA351149E}"/>
              </a:ext>
            </a:extLst>
          </p:cNvPr>
          <p:cNvSpPr txBox="1"/>
          <p:nvPr/>
        </p:nvSpPr>
        <p:spPr>
          <a:xfrm>
            <a:off x="656411" y="1724630"/>
            <a:ext cx="4986837" cy="646331"/>
          </a:xfrm>
          <a:prstGeom prst="rect">
            <a:avLst/>
          </a:prstGeom>
          <a:noFill/>
        </p:spPr>
        <p:txBody>
          <a:bodyPr wrap="square">
            <a:spAutoFit/>
          </a:bodyPr>
          <a:lstStyle/>
          <a:p>
            <a:r>
              <a:rPr lang="en-US" dirty="0"/>
              <a:t>Cuboid with faces parallel to cartesian axis</a:t>
            </a:r>
            <a:br>
              <a:rPr lang="en-US" dirty="0"/>
            </a:br>
            <a:r>
              <a:rPr lang="en-US" b="1" dirty="0"/>
              <a:t>Example 02</a:t>
            </a:r>
          </a:p>
        </p:txBody>
      </p:sp>
      <p:sp>
        <p:nvSpPr>
          <p:cNvPr id="7" name="TextBox 6">
            <a:extLst>
              <a:ext uri="{FF2B5EF4-FFF2-40B4-BE49-F238E27FC236}">
                <a16:creationId xmlns:a16="http://schemas.microsoft.com/office/drawing/2014/main" id="{8F596033-C718-7DFA-5257-CE2F0068D9A2}"/>
              </a:ext>
            </a:extLst>
          </p:cNvPr>
          <p:cNvSpPr txBox="1"/>
          <p:nvPr/>
        </p:nvSpPr>
        <p:spPr>
          <a:xfrm>
            <a:off x="6366963" y="1678463"/>
            <a:ext cx="4986837" cy="646331"/>
          </a:xfrm>
          <a:prstGeom prst="rect">
            <a:avLst/>
          </a:prstGeom>
          <a:noFill/>
        </p:spPr>
        <p:txBody>
          <a:bodyPr wrap="square">
            <a:spAutoFit/>
          </a:bodyPr>
          <a:lstStyle/>
          <a:p>
            <a:r>
              <a:rPr lang="en-US" dirty="0"/>
              <a:t>Cuboid with faces </a:t>
            </a:r>
            <a:r>
              <a:rPr lang="en-US" b="1" dirty="0"/>
              <a:t>not</a:t>
            </a:r>
            <a:r>
              <a:rPr lang="en-US" dirty="0"/>
              <a:t> parallel to cartesian axis</a:t>
            </a:r>
          </a:p>
          <a:p>
            <a:r>
              <a:rPr lang="en-US" b="1" dirty="0"/>
              <a:t>Example 03</a:t>
            </a:r>
          </a:p>
        </p:txBody>
      </p:sp>
    </p:spTree>
    <p:extLst>
      <p:ext uri="{BB962C8B-B14F-4D97-AF65-F5344CB8AC3E}">
        <p14:creationId xmlns:p14="http://schemas.microsoft.com/office/powerpoint/2010/main" val="4092050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4E89-0F09-395C-C143-6DBAE9B7E454}"/>
              </a:ext>
            </a:extLst>
          </p:cNvPr>
          <p:cNvSpPr>
            <a:spLocks noGrp="1"/>
          </p:cNvSpPr>
          <p:nvPr>
            <p:ph type="title"/>
          </p:nvPr>
        </p:nvSpPr>
        <p:spPr/>
        <p:txBody>
          <a:bodyPr/>
          <a:lstStyle/>
          <a:p>
            <a:r>
              <a:rPr lang="en-US" dirty="0"/>
              <a:t>Before implementation</a:t>
            </a:r>
          </a:p>
        </p:txBody>
      </p:sp>
      <p:sp>
        <p:nvSpPr>
          <p:cNvPr id="3" name="TextBox 2">
            <a:extLst>
              <a:ext uri="{FF2B5EF4-FFF2-40B4-BE49-F238E27FC236}">
                <a16:creationId xmlns:a16="http://schemas.microsoft.com/office/drawing/2014/main" id="{9791B0DA-3AEC-3F25-5B12-9337A4977B53}"/>
              </a:ext>
            </a:extLst>
          </p:cNvPr>
          <p:cNvSpPr txBox="1"/>
          <p:nvPr/>
        </p:nvSpPr>
        <p:spPr>
          <a:xfrm>
            <a:off x="755903" y="5484595"/>
            <a:ext cx="9548293" cy="369332"/>
          </a:xfrm>
          <a:prstGeom prst="rect">
            <a:avLst/>
          </a:prstGeom>
          <a:noFill/>
        </p:spPr>
        <p:txBody>
          <a:bodyPr wrap="square">
            <a:spAutoFit/>
          </a:bodyPr>
          <a:lstStyle/>
          <a:p>
            <a:pPr lvl="1"/>
            <a:r>
              <a:rPr lang="en-US" dirty="0">
                <a:latin typeface="+mj-lt"/>
              </a:rPr>
              <a:t>For both cases the </a:t>
            </a:r>
            <a:r>
              <a:rPr lang="en-US" sz="1800" dirty="0" err="1">
                <a:solidFill>
                  <a:srgbClr val="2E75B6"/>
                </a:solidFill>
                <a:highlight>
                  <a:srgbClr val="FFFFFF"/>
                </a:highlight>
                <a:latin typeface="+mj-lt"/>
              </a:rPr>
              <a:t>brep_ids</a:t>
            </a:r>
            <a:r>
              <a:rPr lang="en-US" sz="1800" dirty="0">
                <a:solidFill>
                  <a:srgbClr val="2E75B6"/>
                </a:solidFill>
                <a:highlight>
                  <a:srgbClr val="FFFFFF"/>
                </a:highlight>
                <a:latin typeface="+mj-lt"/>
              </a:rPr>
              <a:t> </a:t>
            </a:r>
            <a:r>
              <a:rPr lang="en-US" sz="1800" dirty="0">
                <a:highlight>
                  <a:srgbClr val="FFFFFF"/>
                </a:highlight>
                <a:latin typeface="+mj-lt"/>
              </a:rPr>
              <a:t>of the shell curve in the coupling interface is [6]</a:t>
            </a:r>
            <a:endParaRPr lang="en-US" dirty="0">
              <a:latin typeface="+mj-lt"/>
            </a:endParaRPr>
          </a:p>
        </p:txBody>
      </p:sp>
      <p:pic>
        <p:nvPicPr>
          <p:cNvPr id="5" name="Picture 4" descr="A computer generated image of a rectangular object&#10;&#10;AI-generated content may be incorrect.">
            <a:extLst>
              <a:ext uri="{FF2B5EF4-FFF2-40B4-BE49-F238E27FC236}">
                <a16:creationId xmlns:a16="http://schemas.microsoft.com/office/drawing/2014/main" id="{5F4F93F8-5FD4-7700-F1F3-A31612FE1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90" y="2101816"/>
            <a:ext cx="4023751" cy="1999340"/>
          </a:xfrm>
          <a:prstGeom prst="rect">
            <a:avLst/>
          </a:prstGeom>
        </p:spPr>
      </p:pic>
      <p:sp>
        <p:nvSpPr>
          <p:cNvPr id="6" name="Rectangle: Rounded Corners 5">
            <a:extLst>
              <a:ext uri="{FF2B5EF4-FFF2-40B4-BE49-F238E27FC236}">
                <a16:creationId xmlns:a16="http://schemas.microsoft.com/office/drawing/2014/main" id="{10A07B01-7311-7B3A-EDE4-6D9E5B049DC1}"/>
              </a:ext>
            </a:extLst>
          </p:cNvPr>
          <p:cNvSpPr/>
          <p:nvPr/>
        </p:nvSpPr>
        <p:spPr>
          <a:xfrm>
            <a:off x="1216152" y="2526011"/>
            <a:ext cx="2560320" cy="747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Queso model part Dirichlet BCs</a:t>
            </a:r>
          </a:p>
        </p:txBody>
      </p:sp>
      <p:cxnSp>
        <p:nvCxnSpPr>
          <p:cNvPr id="8" name="Straight Arrow Connector 7">
            <a:extLst>
              <a:ext uri="{FF2B5EF4-FFF2-40B4-BE49-F238E27FC236}">
                <a16:creationId xmlns:a16="http://schemas.microsoft.com/office/drawing/2014/main" id="{F470AF30-2A3E-456E-50AA-552C51A1E7DE}"/>
              </a:ext>
            </a:extLst>
          </p:cNvPr>
          <p:cNvCxnSpPr>
            <a:cxnSpLocks/>
            <a:stCxn id="6" idx="3"/>
          </p:cNvCxnSpPr>
          <p:nvPr/>
        </p:nvCxnSpPr>
        <p:spPr>
          <a:xfrm flipV="1">
            <a:off x="3776472" y="2715768"/>
            <a:ext cx="1161288" cy="183995"/>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B9E3670C-9CED-1D6A-4B80-7F02D7AAFEA8}"/>
              </a:ext>
            </a:extLst>
          </p:cNvPr>
          <p:cNvSpPr/>
          <p:nvPr/>
        </p:nvSpPr>
        <p:spPr>
          <a:xfrm>
            <a:off x="6096000" y="853186"/>
            <a:ext cx="2782824" cy="9920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Queso model part Neumann BCs </a:t>
            </a:r>
            <a:br>
              <a:rPr lang="en-US" dirty="0"/>
            </a:br>
            <a:r>
              <a:rPr lang="en-US" dirty="0"/>
              <a:t>(coupling interface)</a:t>
            </a:r>
          </a:p>
        </p:txBody>
      </p:sp>
      <p:cxnSp>
        <p:nvCxnSpPr>
          <p:cNvPr id="11" name="Straight Arrow Connector 10">
            <a:extLst>
              <a:ext uri="{FF2B5EF4-FFF2-40B4-BE49-F238E27FC236}">
                <a16:creationId xmlns:a16="http://schemas.microsoft.com/office/drawing/2014/main" id="{5BC27F29-CC94-1C89-D74A-980697AA998A}"/>
              </a:ext>
            </a:extLst>
          </p:cNvPr>
          <p:cNvCxnSpPr>
            <a:cxnSpLocks/>
            <a:stCxn id="10" idx="2"/>
          </p:cNvCxnSpPr>
          <p:nvPr/>
        </p:nvCxnSpPr>
        <p:spPr>
          <a:xfrm flipH="1">
            <a:off x="6940296" y="1845259"/>
            <a:ext cx="547116" cy="1428256"/>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FA434FA0-5B6A-C938-9A5F-DCA90F4B89A6}"/>
              </a:ext>
            </a:extLst>
          </p:cNvPr>
          <p:cNvSpPr/>
          <p:nvPr/>
        </p:nvSpPr>
        <p:spPr>
          <a:xfrm>
            <a:off x="1992610" y="4586823"/>
            <a:ext cx="4261886" cy="73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Cocodrilo</a:t>
            </a:r>
            <a:r>
              <a:rPr lang="en-US" dirty="0"/>
              <a:t>: Support, Support Rotational</a:t>
            </a:r>
            <a:br>
              <a:rPr lang="en-US" dirty="0"/>
            </a:br>
            <a:r>
              <a:rPr lang="en-US" dirty="0"/>
              <a:t>(coupling interface) </a:t>
            </a:r>
          </a:p>
        </p:txBody>
      </p:sp>
      <p:cxnSp>
        <p:nvCxnSpPr>
          <p:cNvPr id="16" name="Straight Arrow Connector 15">
            <a:extLst>
              <a:ext uri="{FF2B5EF4-FFF2-40B4-BE49-F238E27FC236}">
                <a16:creationId xmlns:a16="http://schemas.microsoft.com/office/drawing/2014/main" id="{D2BFB60D-6B1C-6CF1-4364-8A2CB3AD8BE3}"/>
              </a:ext>
            </a:extLst>
          </p:cNvPr>
          <p:cNvCxnSpPr>
            <a:cxnSpLocks/>
            <a:stCxn id="15" idx="0"/>
          </p:cNvCxnSpPr>
          <p:nvPr/>
        </p:nvCxnSpPr>
        <p:spPr>
          <a:xfrm flipV="1">
            <a:off x="4123553" y="3668287"/>
            <a:ext cx="2222383" cy="918536"/>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64E978C1-3A16-F774-AFF4-FDC1DA71DF88}"/>
              </a:ext>
            </a:extLst>
          </p:cNvPr>
          <p:cNvSpPr/>
          <p:nvPr/>
        </p:nvSpPr>
        <p:spPr>
          <a:xfrm>
            <a:off x="7487412" y="4425117"/>
            <a:ext cx="4261886" cy="73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Cocodrilo</a:t>
            </a:r>
            <a:r>
              <a:rPr lang="en-US" dirty="0"/>
              <a:t>: </a:t>
            </a:r>
            <a:r>
              <a:rPr lang="en-US" dirty="0" err="1"/>
              <a:t>LoadCondition</a:t>
            </a:r>
            <a:endParaRPr lang="en-US" dirty="0"/>
          </a:p>
        </p:txBody>
      </p:sp>
      <p:cxnSp>
        <p:nvCxnSpPr>
          <p:cNvPr id="23" name="Straight Arrow Connector 22">
            <a:extLst>
              <a:ext uri="{FF2B5EF4-FFF2-40B4-BE49-F238E27FC236}">
                <a16:creationId xmlns:a16="http://schemas.microsoft.com/office/drawing/2014/main" id="{F5336229-3947-3481-1FDC-84B6C51C8025}"/>
              </a:ext>
            </a:extLst>
          </p:cNvPr>
          <p:cNvCxnSpPr>
            <a:cxnSpLocks/>
            <a:stCxn id="22" idx="0"/>
          </p:cNvCxnSpPr>
          <p:nvPr/>
        </p:nvCxnSpPr>
        <p:spPr>
          <a:xfrm flipH="1" flipV="1">
            <a:off x="7578852" y="3678669"/>
            <a:ext cx="2039503" cy="746448"/>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313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D9801-EEF8-D475-3344-B99D6E51D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7222D-0678-4D9A-B85F-9B8D61ADD039}"/>
              </a:ext>
            </a:extLst>
          </p:cNvPr>
          <p:cNvSpPr>
            <a:spLocks noGrp="1"/>
          </p:cNvSpPr>
          <p:nvPr>
            <p:ph type="title"/>
          </p:nvPr>
        </p:nvSpPr>
        <p:spPr/>
        <p:txBody>
          <a:bodyPr/>
          <a:lstStyle/>
          <a:p>
            <a:r>
              <a:rPr lang="en-US" dirty="0"/>
              <a:t>Before implementation</a:t>
            </a:r>
          </a:p>
        </p:txBody>
      </p:sp>
      <p:sp>
        <p:nvSpPr>
          <p:cNvPr id="3" name="TextBox 2">
            <a:extLst>
              <a:ext uri="{FF2B5EF4-FFF2-40B4-BE49-F238E27FC236}">
                <a16:creationId xmlns:a16="http://schemas.microsoft.com/office/drawing/2014/main" id="{E177CC77-1803-6C66-CC7C-3471DE2EC7D6}"/>
              </a:ext>
            </a:extLst>
          </p:cNvPr>
          <p:cNvSpPr txBox="1"/>
          <p:nvPr/>
        </p:nvSpPr>
        <p:spPr>
          <a:xfrm>
            <a:off x="573023" y="1516099"/>
            <a:ext cx="9548293" cy="4247317"/>
          </a:xfrm>
          <a:prstGeom prst="rect">
            <a:avLst/>
          </a:prstGeom>
          <a:noFill/>
        </p:spPr>
        <p:txBody>
          <a:bodyPr wrap="square">
            <a:spAutoFit/>
          </a:bodyPr>
          <a:lstStyle/>
          <a:p>
            <a:endParaRPr lang="en-US" dirty="0"/>
          </a:p>
          <a:p>
            <a:pPr marL="342900" indent="-342900">
              <a:buFont typeface="+mj-lt"/>
              <a:buAutoNum type="arabicPeriod"/>
            </a:pPr>
            <a:r>
              <a:rPr lang="en-US" dirty="0"/>
              <a:t>Get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t>
            </a:r>
            <a:r>
              <a:rPr lang="en-US" dirty="0"/>
              <a:t>which lies on the coupling interface (curve) </a:t>
            </a:r>
          </a:p>
          <a:p>
            <a:pPr marL="342900" indent="-342900">
              <a:buFont typeface="+mj-lt"/>
              <a:buAutoNum type="arabicPeriod"/>
            </a:pPr>
            <a:r>
              <a:rPr lang="en-US" sz="1800" dirty="0">
                <a:highlight>
                  <a:srgbClr val="FFFFFF"/>
                </a:highlight>
              </a:rPr>
              <a:t>Create </a:t>
            </a:r>
            <a:r>
              <a:rPr lang="en-US" sz="1800" dirty="0" err="1">
                <a:solidFill>
                  <a:srgbClr val="2B91AF"/>
                </a:solidFill>
                <a:highlight>
                  <a:srgbClr val="FFFFFF"/>
                </a:highlight>
              </a:rPr>
              <a:t>PointerVector</a:t>
            </a:r>
            <a:r>
              <a:rPr lang="en-US" sz="1800" dirty="0">
                <a:solidFill>
                  <a:srgbClr val="000000"/>
                </a:solidFill>
                <a:highlight>
                  <a:srgbClr val="FFFFFF"/>
                </a:highlight>
              </a:rPr>
              <a:t>&lt;</a:t>
            </a:r>
            <a:r>
              <a:rPr lang="en-US" sz="1800" dirty="0">
                <a:solidFill>
                  <a:srgbClr val="2B91AF"/>
                </a:solidFill>
                <a:highlight>
                  <a:srgbClr val="FFFFFF"/>
                </a:highlight>
              </a:rPr>
              <a:t>Geometry</a:t>
            </a:r>
            <a:r>
              <a:rPr lang="en-US" sz="1800" dirty="0">
                <a:solidFill>
                  <a:srgbClr val="000000"/>
                </a:solidFill>
                <a:highlight>
                  <a:srgbClr val="FFFFFF"/>
                </a:highlight>
              </a:rPr>
              <a:t>&lt;</a:t>
            </a:r>
            <a:r>
              <a:rPr lang="en-US" sz="1800" dirty="0">
                <a:solidFill>
                  <a:srgbClr val="2B91AF"/>
                </a:solidFill>
                <a:highlight>
                  <a:srgbClr val="FFFFFF"/>
                </a:highlight>
              </a:rPr>
              <a:t>Node</a:t>
            </a:r>
            <a:r>
              <a:rPr lang="en-US" sz="1800" dirty="0">
                <a:solidFill>
                  <a:srgbClr val="000000"/>
                </a:solidFill>
                <a:highlight>
                  <a:srgbClr val="FFFFFF"/>
                </a:highlight>
              </a:rPr>
              <a:t>&gt;&gt; </a:t>
            </a:r>
            <a:r>
              <a:rPr lang="en-US" dirty="0"/>
              <a:t>to store master(</a:t>
            </a:r>
            <a:r>
              <a:rPr lang="en-US" dirty="0">
                <a:solidFill>
                  <a:srgbClr val="FF0000"/>
                </a:solidFill>
              </a:rPr>
              <a:t>solid</a:t>
            </a:r>
            <a:r>
              <a:rPr lang="en-US" dirty="0"/>
              <a:t>) and slave(</a:t>
            </a:r>
            <a:r>
              <a:rPr lang="en-US" dirty="0">
                <a:solidFill>
                  <a:srgbClr val="FF0000"/>
                </a:solidFill>
              </a:rPr>
              <a:t>shell</a:t>
            </a:r>
            <a:r>
              <a:rPr lang="en-US" dirty="0"/>
              <a:t>) geometries and </a:t>
            </a:r>
            <a:r>
              <a:rPr lang="en-US" sz="1800" dirty="0" err="1">
                <a:solidFill>
                  <a:srgbClr val="2B91AF"/>
                </a:solidFill>
                <a:highlight>
                  <a:srgbClr val="FFFFFF"/>
                </a:highlight>
              </a:rPr>
              <a:t>IntegrationPointsArrayType</a:t>
            </a:r>
            <a:r>
              <a:rPr lang="en-US" sz="1800" dirty="0">
                <a:solidFill>
                  <a:srgbClr val="2B91AF"/>
                </a:solidFill>
                <a:highlight>
                  <a:srgbClr val="FFFFFF"/>
                </a:highlight>
              </a:rPr>
              <a:t> </a:t>
            </a:r>
            <a:r>
              <a:rPr lang="en-US" sz="1800" dirty="0">
                <a:highlight>
                  <a:srgbClr val="FFFFFF"/>
                </a:highlight>
              </a:rPr>
              <a:t>to store the local coordinates for every </a:t>
            </a:r>
            <a:r>
              <a:rPr lang="en-US" dirty="0">
                <a:highlight>
                  <a:srgbClr val="FFFFFF"/>
                </a:highlight>
              </a:rPr>
              <a:t>integration point of coupling interface of the solid  </a:t>
            </a:r>
            <a:endParaRPr lang="en-US" dirty="0"/>
          </a:p>
          <a:p>
            <a:pPr marL="342900" indent="-342900">
              <a:buFont typeface="+mj-lt"/>
              <a:buAutoNum type="arabicPeriod"/>
            </a:pPr>
            <a:r>
              <a:rPr lang="en-US" dirty="0"/>
              <a:t>Loop on Neumann Conditions of Solid (where integration points are):</a:t>
            </a:r>
          </a:p>
          <a:p>
            <a:pPr marL="800100" lvl="1" indent="-342900">
              <a:buFont typeface="+mj-lt"/>
              <a:buAutoNum type="arabicPeriod"/>
            </a:pPr>
            <a:r>
              <a:rPr lang="en-US" dirty="0"/>
              <a:t>Pass Geometry of condition to </a:t>
            </a:r>
            <a:r>
              <a:rPr lang="en-US" dirty="0" err="1">
                <a:solidFill>
                  <a:srgbClr val="FF0000"/>
                </a:solidFill>
              </a:rPr>
              <a:t>PointerVector</a:t>
            </a:r>
            <a:r>
              <a:rPr lang="en-US" dirty="0">
                <a:solidFill>
                  <a:srgbClr val="FF0000"/>
                </a:solidFill>
              </a:rPr>
              <a:t> </a:t>
            </a:r>
            <a:r>
              <a:rPr lang="en-US" dirty="0"/>
              <a:t>of the master (the geometries are quadrature point geometries)</a:t>
            </a:r>
          </a:p>
          <a:p>
            <a:pPr marL="800100" lvl="1" indent="-342900">
              <a:buFont typeface="+mj-lt"/>
              <a:buAutoNum type="arabicPeriod"/>
            </a:pPr>
            <a:r>
              <a:rPr lang="en-US" dirty="0"/>
              <a:t>Project integration point of the solid to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and </a:t>
            </a:r>
            <a:r>
              <a:rPr lang="en-US" dirty="0"/>
              <a:t>obtain local coordinates and store it to </a:t>
            </a:r>
            <a:r>
              <a:rPr lang="en-US" sz="1800" dirty="0" err="1">
                <a:solidFill>
                  <a:srgbClr val="2B91AF"/>
                </a:solidFill>
                <a:highlight>
                  <a:srgbClr val="FFFFFF"/>
                </a:highlight>
              </a:rPr>
              <a:t>IntegrationPointsArrayType</a:t>
            </a:r>
            <a:endParaRPr lang="en-US" dirty="0">
              <a:solidFill>
                <a:srgbClr val="2B91AF"/>
              </a:solidFill>
              <a:highlight>
                <a:srgbClr val="FFFFFF"/>
              </a:highlight>
            </a:endParaRPr>
          </a:p>
          <a:p>
            <a:pPr marL="342900" indent="-342900">
              <a:buFont typeface="+mj-lt"/>
              <a:buAutoNum type="arabicPeriod"/>
            </a:pPr>
            <a:r>
              <a:rPr lang="en-US" sz="1800" dirty="0">
                <a:highlight>
                  <a:srgbClr val="FFFFFF"/>
                </a:highlight>
              </a:rPr>
              <a:t>Create Quadrature Point Geometries </a:t>
            </a:r>
            <a:r>
              <a:rPr lang="en-US" dirty="0">
                <a:highlight>
                  <a:srgbClr val="FFFFFF"/>
                </a:highlight>
              </a:rPr>
              <a:t> using the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t>
            </a:r>
          </a:p>
          <a:p>
            <a:pPr marL="342900" indent="-342900">
              <a:buFont typeface="+mj-lt"/>
              <a:buAutoNum type="arabicPeriod"/>
            </a:pPr>
            <a:r>
              <a:rPr lang="en-US" dirty="0"/>
              <a:t>Loop and create </a:t>
            </a:r>
            <a:r>
              <a:rPr lang="en-US" sz="1800" b="1" dirty="0" err="1">
                <a:solidFill>
                  <a:srgbClr val="000000"/>
                </a:solidFill>
                <a:highlight>
                  <a:srgbClr val="FFFFFF"/>
                </a:highlight>
              </a:rPr>
              <a:t>Coupled_Quadrature_Point_Geometries</a:t>
            </a:r>
            <a:endParaRPr lang="en-US" b="1" dirty="0"/>
          </a:p>
          <a:p>
            <a:pPr marL="342900" indent="-342900">
              <a:buFont typeface="+mj-lt"/>
              <a:buAutoNum type="arabicPeriod"/>
            </a:pPr>
            <a:r>
              <a:rPr lang="en-US" dirty="0"/>
              <a:t>Combine Solid and Shell (this step in not done in the beginning because combination reorders the IDs of the geometries of shells and solids to avoid having the same id. In step 1 we need to take the geometry by knowing the ID of the geometry which lies on the interface)</a:t>
            </a:r>
          </a:p>
        </p:txBody>
      </p:sp>
    </p:spTree>
    <p:extLst>
      <p:ext uri="{BB962C8B-B14F-4D97-AF65-F5344CB8AC3E}">
        <p14:creationId xmlns:p14="http://schemas.microsoft.com/office/powerpoint/2010/main" val="279933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92A7-6F9D-5C28-74F7-782C4E2A6D65}"/>
              </a:ext>
            </a:extLst>
          </p:cNvPr>
          <p:cNvSpPr>
            <a:spLocks noGrp="1"/>
          </p:cNvSpPr>
          <p:nvPr>
            <p:ph type="title"/>
          </p:nvPr>
        </p:nvSpPr>
        <p:spPr/>
        <p:txBody>
          <a:bodyPr/>
          <a:lstStyle/>
          <a:p>
            <a:r>
              <a:rPr lang="en-US" dirty="0"/>
              <a:t>Example 02</a:t>
            </a:r>
          </a:p>
        </p:txBody>
      </p:sp>
      <p:pic>
        <p:nvPicPr>
          <p:cNvPr id="4" name="Picture 3">
            <a:extLst>
              <a:ext uri="{FF2B5EF4-FFF2-40B4-BE49-F238E27FC236}">
                <a16:creationId xmlns:a16="http://schemas.microsoft.com/office/drawing/2014/main" id="{39F68449-B3A0-26FC-F8B6-864F94F2A253}"/>
              </a:ext>
            </a:extLst>
          </p:cNvPr>
          <p:cNvPicPr>
            <a:picLocks noChangeAspect="1"/>
          </p:cNvPicPr>
          <p:nvPr/>
        </p:nvPicPr>
        <p:blipFill>
          <a:blip r:embed="rId2"/>
          <a:stretch>
            <a:fillRect/>
          </a:stretch>
        </p:blipFill>
        <p:spPr>
          <a:xfrm>
            <a:off x="266400" y="1735566"/>
            <a:ext cx="9280371" cy="4554256"/>
          </a:xfrm>
          <a:prstGeom prst="rect">
            <a:avLst/>
          </a:prstGeom>
        </p:spPr>
      </p:pic>
    </p:spTree>
    <p:extLst>
      <p:ext uri="{BB962C8B-B14F-4D97-AF65-F5344CB8AC3E}">
        <p14:creationId xmlns:p14="http://schemas.microsoft.com/office/powerpoint/2010/main" val="3625276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19BDB-8323-E877-9148-E1FCDB27E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97074-C8D6-D079-2225-8CD29A434BE4}"/>
              </a:ext>
            </a:extLst>
          </p:cNvPr>
          <p:cNvSpPr>
            <a:spLocks noGrp="1"/>
          </p:cNvSpPr>
          <p:nvPr>
            <p:ph type="title"/>
          </p:nvPr>
        </p:nvSpPr>
        <p:spPr/>
        <p:txBody>
          <a:bodyPr/>
          <a:lstStyle/>
          <a:p>
            <a:r>
              <a:rPr lang="en-US" dirty="0"/>
              <a:t>Example 02</a:t>
            </a:r>
          </a:p>
        </p:txBody>
      </p:sp>
      <p:pic>
        <p:nvPicPr>
          <p:cNvPr id="5" name="Picture 4">
            <a:extLst>
              <a:ext uri="{FF2B5EF4-FFF2-40B4-BE49-F238E27FC236}">
                <a16:creationId xmlns:a16="http://schemas.microsoft.com/office/drawing/2014/main" id="{C30348BE-4DF5-DB78-3AF5-46B58B62A637}"/>
              </a:ext>
            </a:extLst>
          </p:cNvPr>
          <p:cNvPicPr>
            <a:picLocks noChangeAspect="1"/>
          </p:cNvPicPr>
          <p:nvPr/>
        </p:nvPicPr>
        <p:blipFill>
          <a:blip r:embed="rId2"/>
          <a:stretch>
            <a:fillRect/>
          </a:stretch>
        </p:blipFill>
        <p:spPr>
          <a:xfrm>
            <a:off x="251059" y="2694516"/>
            <a:ext cx="14441315" cy="1873646"/>
          </a:xfrm>
          <a:prstGeom prst="rect">
            <a:avLst/>
          </a:prstGeom>
        </p:spPr>
      </p:pic>
    </p:spTree>
    <p:extLst>
      <p:ext uri="{BB962C8B-B14F-4D97-AF65-F5344CB8AC3E}">
        <p14:creationId xmlns:p14="http://schemas.microsoft.com/office/powerpoint/2010/main" val="59030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AA06-9C0A-88FF-32FA-1D86589BD8B5}"/>
              </a:ext>
            </a:extLst>
          </p:cNvPr>
          <p:cNvSpPr>
            <a:spLocks noGrp="1"/>
          </p:cNvSpPr>
          <p:nvPr>
            <p:ph type="title"/>
          </p:nvPr>
        </p:nvSpPr>
        <p:spPr/>
        <p:txBody>
          <a:bodyPr/>
          <a:lstStyle/>
          <a:p>
            <a:r>
              <a:rPr lang="en-US" dirty="0"/>
              <a:t>Example 02</a:t>
            </a:r>
          </a:p>
        </p:txBody>
      </p:sp>
      <p:pic>
        <p:nvPicPr>
          <p:cNvPr id="4" name="Picture 3">
            <a:extLst>
              <a:ext uri="{FF2B5EF4-FFF2-40B4-BE49-F238E27FC236}">
                <a16:creationId xmlns:a16="http://schemas.microsoft.com/office/drawing/2014/main" id="{C979D838-D93A-E826-1B1F-2E5E11F5B01B}"/>
              </a:ext>
            </a:extLst>
          </p:cNvPr>
          <p:cNvPicPr>
            <a:picLocks noChangeAspect="1"/>
          </p:cNvPicPr>
          <p:nvPr/>
        </p:nvPicPr>
        <p:blipFill>
          <a:blip r:embed="rId2"/>
          <a:stretch>
            <a:fillRect/>
          </a:stretch>
        </p:blipFill>
        <p:spPr>
          <a:xfrm>
            <a:off x="644893" y="1453415"/>
            <a:ext cx="18040346" cy="2809408"/>
          </a:xfrm>
          <a:prstGeom prst="rect">
            <a:avLst/>
          </a:prstGeom>
        </p:spPr>
      </p:pic>
    </p:spTree>
    <p:extLst>
      <p:ext uri="{BB962C8B-B14F-4D97-AF65-F5344CB8AC3E}">
        <p14:creationId xmlns:p14="http://schemas.microsoft.com/office/powerpoint/2010/main" val="336106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02EC4-AC83-8DCB-DB90-CEEF0AFAC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B0077-B195-E6EF-9675-EA82988133F5}"/>
              </a:ext>
            </a:extLst>
          </p:cNvPr>
          <p:cNvSpPr>
            <a:spLocks noGrp="1"/>
          </p:cNvSpPr>
          <p:nvPr>
            <p:ph type="title"/>
          </p:nvPr>
        </p:nvSpPr>
        <p:spPr/>
        <p:txBody>
          <a:bodyPr/>
          <a:lstStyle/>
          <a:p>
            <a:r>
              <a:rPr lang="en-US" dirty="0"/>
              <a:t>Example 03</a:t>
            </a:r>
          </a:p>
        </p:txBody>
      </p:sp>
      <p:pic>
        <p:nvPicPr>
          <p:cNvPr id="4" name="Picture 3">
            <a:extLst>
              <a:ext uri="{FF2B5EF4-FFF2-40B4-BE49-F238E27FC236}">
                <a16:creationId xmlns:a16="http://schemas.microsoft.com/office/drawing/2014/main" id="{AF090500-597A-2D8F-3479-D7F0174B37A2}"/>
              </a:ext>
            </a:extLst>
          </p:cNvPr>
          <p:cNvPicPr>
            <a:picLocks noChangeAspect="1"/>
          </p:cNvPicPr>
          <p:nvPr/>
        </p:nvPicPr>
        <p:blipFill>
          <a:blip r:embed="rId2"/>
          <a:stretch>
            <a:fillRect/>
          </a:stretch>
        </p:blipFill>
        <p:spPr>
          <a:xfrm>
            <a:off x="990802" y="1690688"/>
            <a:ext cx="7387468" cy="4259814"/>
          </a:xfrm>
          <a:prstGeom prst="rect">
            <a:avLst/>
          </a:prstGeom>
        </p:spPr>
      </p:pic>
      <p:sp>
        <p:nvSpPr>
          <p:cNvPr id="6" name="Arrow: Right 5">
            <a:extLst>
              <a:ext uri="{FF2B5EF4-FFF2-40B4-BE49-F238E27FC236}">
                <a16:creationId xmlns:a16="http://schemas.microsoft.com/office/drawing/2014/main" id="{77C0556B-48FC-50F1-C451-6446E5C429F3}"/>
              </a:ext>
            </a:extLst>
          </p:cNvPr>
          <p:cNvSpPr/>
          <p:nvPr/>
        </p:nvSpPr>
        <p:spPr>
          <a:xfrm rot="7871661">
            <a:off x="7319768" y="1752611"/>
            <a:ext cx="1527768" cy="14853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74B1DF-BBE4-28BD-76E3-F49669FEEC54}"/>
              </a:ext>
            </a:extLst>
          </p:cNvPr>
          <p:cNvSpPr txBox="1"/>
          <p:nvPr/>
        </p:nvSpPr>
        <p:spPr>
          <a:xfrm>
            <a:off x="7524661" y="835264"/>
            <a:ext cx="2438035" cy="367893"/>
          </a:xfrm>
          <a:prstGeom prst="rect">
            <a:avLst/>
          </a:prstGeom>
          <a:noFill/>
        </p:spPr>
        <p:txBody>
          <a:bodyPr wrap="square">
            <a:spAutoFit/>
          </a:bodyPr>
          <a:lstStyle/>
          <a:p>
            <a:r>
              <a:rPr lang="en-US" dirty="0"/>
              <a:t>Queso Neumann BCs</a:t>
            </a:r>
          </a:p>
        </p:txBody>
      </p:sp>
      <p:sp>
        <p:nvSpPr>
          <p:cNvPr id="9" name="Arrow: Right 8">
            <a:extLst>
              <a:ext uri="{FF2B5EF4-FFF2-40B4-BE49-F238E27FC236}">
                <a16:creationId xmlns:a16="http://schemas.microsoft.com/office/drawing/2014/main" id="{60EFAFBA-FFF3-0071-B9D8-2493193337BB}"/>
              </a:ext>
            </a:extLst>
          </p:cNvPr>
          <p:cNvSpPr/>
          <p:nvPr/>
        </p:nvSpPr>
        <p:spPr>
          <a:xfrm rot="1586199">
            <a:off x="-133970" y="4475406"/>
            <a:ext cx="2096941" cy="23753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DC55D45-9241-F88F-490C-EE46699D4520}"/>
              </a:ext>
            </a:extLst>
          </p:cNvPr>
          <p:cNvSpPr txBox="1"/>
          <p:nvPr/>
        </p:nvSpPr>
        <p:spPr>
          <a:xfrm>
            <a:off x="-1599835" y="3452702"/>
            <a:ext cx="2438035" cy="367893"/>
          </a:xfrm>
          <a:prstGeom prst="rect">
            <a:avLst/>
          </a:prstGeom>
          <a:noFill/>
        </p:spPr>
        <p:txBody>
          <a:bodyPr wrap="square">
            <a:spAutoFit/>
          </a:bodyPr>
          <a:lstStyle/>
          <a:p>
            <a:r>
              <a:rPr lang="en-US" dirty="0"/>
              <a:t>Queso Dirichlet BCs</a:t>
            </a:r>
          </a:p>
        </p:txBody>
      </p:sp>
      <p:cxnSp>
        <p:nvCxnSpPr>
          <p:cNvPr id="14" name="Straight Connector 13">
            <a:extLst>
              <a:ext uri="{FF2B5EF4-FFF2-40B4-BE49-F238E27FC236}">
                <a16:creationId xmlns:a16="http://schemas.microsoft.com/office/drawing/2014/main" id="{A7C24AF2-2914-7561-DB1C-553EB411EA76}"/>
              </a:ext>
            </a:extLst>
          </p:cNvPr>
          <p:cNvCxnSpPr/>
          <p:nvPr/>
        </p:nvCxnSpPr>
        <p:spPr>
          <a:xfrm flipV="1">
            <a:off x="1992429" y="2521819"/>
            <a:ext cx="5428649" cy="272394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821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B2452-57FD-D73F-8836-A17E7CC4A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09EFC-F340-1C47-4657-14005F0DEA1B}"/>
              </a:ext>
            </a:extLst>
          </p:cNvPr>
          <p:cNvSpPr>
            <a:spLocks noGrp="1"/>
          </p:cNvSpPr>
          <p:nvPr>
            <p:ph type="title"/>
          </p:nvPr>
        </p:nvSpPr>
        <p:spPr/>
        <p:txBody>
          <a:bodyPr/>
          <a:lstStyle/>
          <a:p>
            <a:r>
              <a:rPr lang="en-US" dirty="0"/>
              <a:t>Example 03</a:t>
            </a:r>
          </a:p>
        </p:txBody>
      </p:sp>
      <p:pic>
        <p:nvPicPr>
          <p:cNvPr id="5" name="Picture 4">
            <a:extLst>
              <a:ext uri="{FF2B5EF4-FFF2-40B4-BE49-F238E27FC236}">
                <a16:creationId xmlns:a16="http://schemas.microsoft.com/office/drawing/2014/main" id="{6839AEDE-1038-B17D-7638-04C847BBFB2A}"/>
              </a:ext>
            </a:extLst>
          </p:cNvPr>
          <p:cNvPicPr>
            <a:picLocks noChangeAspect="1"/>
          </p:cNvPicPr>
          <p:nvPr/>
        </p:nvPicPr>
        <p:blipFill>
          <a:blip r:embed="rId2"/>
          <a:stretch>
            <a:fillRect/>
          </a:stretch>
        </p:blipFill>
        <p:spPr>
          <a:xfrm>
            <a:off x="2508001" y="1455562"/>
            <a:ext cx="8388781" cy="4851649"/>
          </a:xfrm>
          <a:prstGeom prst="rect">
            <a:avLst/>
          </a:prstGeom>
        </p:spPr>
      </p:pic>
    </p:spTree>
    <p:extLst>
      <p:ext uri="{BB962C8B-B14F-4D97-AF65-F5344CB8AC3E}">
        <p14:creationId xmlns:p14="http://schemas.microsoft.com/office/powerpoint/2010/main" val="232133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AE33-BB50-3C58-023C-EA8923C7A149}"/>
              </a:ext>
            </a:extLst>
          </p:cNvPr>
          <p:cNvSpPr>
            <a:spLocks noGrp="1"/>
          </p:cNvSpPr>
          <p:nvPr>
            <p:ph type="title"/>
          </p:nvPr>
        </p:nvSpPr>
        <p:spPr>
          <a:xfrm>
            <a:off x="838200" y="365125"/>
            <a:ext cx="10701528" cy="1491107"/>
          </a:xfrm>
        </p:spPr>
        <p:txBody>
          <a:bodyPr>
            <a:normAutofit fontScale="90000"/>
          </a:bodyPr>
          <a:lstStyle/>
          <a:p>
            <a:br>
              <a:rPr lang="en-US" dirty="0"/>
            </a:br>
            <a:r>
              <a:rPr lang="en-US" dirty="0"/>
              <a:t>Weak coupling formulation based on work equality</a:t>
            </a:r>
          </a:p>
        </p:txBody>
      </p:sp>
      <p:pic>
        <p:nvPicPr>
          <p:cNvPr id="4" name="Picture 3">
            <a:extLst>
              <a:ext uri="{FF2B5EF4-FFF2-40B4-BE49-F238E27FC236}">
                <a16:creationId xmlns:a16="http://schemas.microsoft.com/office/drawing/2014/main" id="{BD2247E9-2C2B-B12B-DE88-059BA3DF3A23}"/>
              </a:ext>
            </a:extLst>
          </p:cNvPr>
          <p:cNvPicPr>
            <a:picLocks noChangeAspect="1"/>
          </p:cNvPicPr>
          <p:nvPr/>
        </p:nvPicPr>
        <p:blipFill>
          <a:blip r:embed="rId2"/>
          <a:stretch>
            <a:fillRect/>
          </a:stretch>
        </p:blipFill>
        <p:spPr>
          <a:xfrm>
            <a:off x="959642" y="1899136"/>
            <a:ext cx="8649145" cy="641383"/>
          </a:xfrm>
          <a:prstGeom prst="rect">
            <a:avLst/>
          </a:prstGeom>
        </p:spPr>
      </p:pic>
      <p:pic>
        <p:nvPicPr>
          <p:cNvPr id="6" name="Picture 5">
            <a:extLst>
              <a:ext uri="{FF2B5EF4-FFF2-40B4-BE49-F238E27FC236}">
                <a16:creationId xmlns:a16="http://schemas.microsoft.com/office/drawing/2014/main" id="{8834DD88-4FF6-4C7A-93E1-E13D8F4E9DC4}"/>
              </a:ext>
            </a:extLst>
          </p:cNvPr>
          <p:cNvPicPr>
            <a:picLocks noChangeAspect="1"/>
          </p:cNvPicPr>
          <p:nvPr/>
        </p:nvPicPr>
        <p:blipFill>
          <a:blip r:embed="rId3"/>
          <a:stretch>
            <a:fillRect/>
          </a:stretch>
        </p:blipFill>
        <p:spPr>
          <a:xfrm>
            <a:off x="959642" y="2714474"/>
            <a:ext cx="8674546" cy="609631"/>
          </a:xfrm>
          <a:prstGeom prst="rect">
            <a:avLst/>
          </a:prstGeom>
        </p:spPr>
      </p:pic>
      <p:pic>
        <p:nvPicPr>
          <p:cNvPr id="8" name="Picture 7">
            <a:extLst>
              <a:ext uri="{FF2B5EF4-FFF2-40B4-BE49-F238E27FC236}">
                <a16:creationId xmlns:a16="http://schemas.microsoft.com/office/drawing/2014/main" id="{4D36D925-35D2-9C7C-1925-56DB16BEDBB1}"/>
              </a:ext>
            </a:extLst>
          </p:cNvPr>
          <p:cNvPicPr>
            <a:picLocks noChangeAspect="1"/>
          </p:cNvPicPr>
          <p:nvPr/>
        </p:nvPicPr>
        <p:blipFill>
          <a:blip r:embed="rId4"/>
          <a:stretch>
            <a:fillRect/>
          </a:stretch>
        </p:blipFill>
        <p:spPr>
          <a:xfrm>
            <a:off x="1124740" y="3903228"/>
            <a:ext cx="8636444" cy="1511378"/>
          </a:xfrm>
          <a:prstGeom prst="rect">
            <a:avLst/>
          </a:prstGeom>
        </p:spPr>
      </p:pic>
      <p:sp>
        <p:nvSpPr>
          <p:cNvPr id="9" name="TextBox 8">
            <a:extLst>
              <a:ext uri="{FF2B5EF4-FFF2-40B4-BE49-F238E27FC236}">
                <a16:creationId xmlns:a16="http://schemas.microsoft.com/office/drawing/2014/main" id="{2B04249D-F401-40B5-B9D3-90389558A6E9}"/>
              </a:ext>
            </a:extLst>
          </p:cNvPr>
          <p:cNvSpPr txBox="1"/>
          <p:nvPr/>
        </p:nvSpPr>
        <p:spPr>
          <a:xfrm>
            <a:off x="959642" y="3533896"/>
            <a:ext cx="10438936" cy="369332"/>
          </a:xfrm>
          <a:prstGeom prst="rect">
            <a:avLst/>
          </a:prstGeom>
          <a:noFill/>
        </p:spPr>
        <p:txBody>
          <a:bodyPr wrap="square" rtlCol="0">
            <a:spAutoFit/>
          </a:bodyPr>
          <a:lstStyle/>
          <a:p>
            <a:r>
              <a:rPr lang="en-US" b="1" dirty="0"/>
              <a:t>Force equilibrium condition on the coupling interface</a:t>
            </a:r>
          </a:p>
        </p:txBody>
      </p:sp>
    </p:spTree>
    <p:extLst>
      <p:ext uri="{BB962C8B-B14F-4D97-AF65-F5344CB8AC3E}">
        <p14:creationId xmlns:p14="http://schemas.microsoft.com/office/powerpoint/2010/main" val="408557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EC1A-FF02-B5C2-AE83-4A8728F4E296}"/>
              </a:ext>
            </a:extLst>
          </p:cNvPr>
          <p:cNvSpPr>
            <a:spLocks noGrp="1"/>
          </p:cNvSpPr>
          <p:nvPr>
            <p:ph type="title"/>
          </p:nvPr>
        </p:nvSpPr>
        <p:spPr/>
        <p:txBody>
          <a:bodyPr/>
          <a:lstStyle/>
          <a:p>
            <a:r>
              <a:rPr lang="en-US" dirty="0"/>
              <a:t>Example 03</a:t>
            </a:r>
          </a:p>
        </p:txBody>
      </p:sp>
      <p:pic>
        <p:nvPicPr>
          <p:cNvPr id="12" name="Picture 11">
            <a:extLst>
              <a:ext uri="{FF2B5EF4-FFF2-40B4-BE49-F238E27FC236}">
                <a16:creationId xmlns:a16="http://schemas.microsoft.com/office/drawing/2014/main" id="{A3EDC01B-1144-D707-DA71-60876BEA9922}"/>
              </a:ext>
            </a:extLst>
          </p:cNvPr>
          <p:cNvPicPr>
            <a:picLocks noChangeAspect="1"/>
          </p:cNvPicPr>
          <p:nvPr/>
        </p:nvPicPr>
        <p:blipFill>
          <a:blip r:embed="rId2"/>
          <a:stretch>
            <a:fillRect/>
          </a:stretch>
        </p:blipFill>
        <p:spPr>
          <a:xfrm>
            <a:off x="-235683" y="1585491"/>
            <a:ext cx="19877957" cy="3333699"/>
          </a:xfrm>
          <a:prstGeom prst="rect">
            <a:avLst/>
          </a:prstGeom>
        </p:spPr>
      </p:pic>
    </p:spTree>
    <p:extLst>
      <p:ext uri="{BB962C8B-B14F-4D97-AF65-F5344CB8AC3E}">
        <p14:creationId xmlns:p14="http://schemas.microsoft.com/office/powerpoint/2010/main" val="1094523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4EEB-799B-F09F-BD1C-4F2CC29E2BFC}"/>
              </a:ext>
            </a:extLst>
          </p:cNvPr>
          <p:cNvSpPr>
            <a:spLocks noGrp="1"/>
          </p:cNvSpPr>
          <p:nvPr>
            <p:ph type="title"/>
          </p:nvPr>
        </p:nvSpPr>
        <p:spPr/>
        <p:txBody>
          <a:bodyPr/>
          <a:lstStyle/>
          <a:p>
            <a:r>
              <a:rPr lang="en-US" dirty="0"/>
              <a:t>Questions: </a:t>
            </a:r>
          </a:p>
        </p:txBody>
      </p:sp>
      <p:pic>
        <p:nvPicPr>
          <p:cNvPr id="4" name="Picture 3">
            <a:extLst>
              <a:ext uri="{FF2B5EF4-FFF2-40B4-BE49-F238E27FC236}">
                <a16:creationId xmlns:a16="http://schemas.microsoft.com/office/drawing/2014/main" id="{FC5367A4-AE65-4798-D71D-7F8D538AF480}"/>
              </a:ext>
            </a:extLst>
          </p:cNvPr>
          <p:cNvPicPr>
            <a:picLocks noChangeAspect="1"/>
          </p:cNvPicPr>
          <p:nvPr/>
        </p:nvPicPr>
        <p:blipFill>
          <a:blip r:embed="rId2"/>
          <a:stretch>
            <a:fillRect/>
          </a:stretch>
        </p:blipFill>
        <p:spPr>
          <a:xfrm>
            <a:off x="763929" y="1482290"/>
            <a:ext cx="11747014" cy="2061290"/>
          </a:xfrm>
          <a:prstGeom prst="rect">
            <a:avLst/>
          </a:prstGeom>
        </p:spPr>
      </p:pic>
      <p:sp>
        <p:nvSpPr>
          <p:cNvPr id="5" name="TextBox 4">
            <a:extLst>
              <a:ext uri="{FF2B5EF4-FFF2-40B4-BE49-F238E27FC236}">
                <a16:creationId xmlns:a16="http://schemas.microsoft.com/office/drawing/2014/main" id="{E42FA996-EB83-FA3C-949F-CC3FAAF1D126}"/>
              </a:ext>
            </a:extLst>
          </p:cNvPr>
          <p:cNvSpPr txBox="1"/>
          <p:nvPr/>
        </p:nvSpPr>
        <p:spPr>
          <a:xfrm>
            <a:off x="424315" y="3683061"/>
            <a:ext cx="11498178" cy="3139321"/>
          </a:xfrm>
          <a:prstGeom prst="rect">
            <a:avLst/>
          </a:prstGeom>
          <a:noFill/>
        </p:spPr>
        <p:txBody>
          <a:bodyPr wrap="square">
            <a:spAutoFit/>
          </a:bodyPr>
          <a:lstStyle/>
          <a:p>
            <a:r>
              <a:rPr lang="en-US" sz="1800" dirty="0">
                <a:highlight>
                  <a:srgbClr val="FFFFFF"/>
                </a:highlight>
              </a:rPr>
              <a:t>1. </a:t>
            </a:r>
            <a:r>
              <a:rPr lang="en-US" sz="1800" dirty="0" err="1">
                <a:solidFill>
                  <a:srgbClr val="0000FF"/>
                </a:solidFill>
                <a:highlight>
                  <a:srgbClr val="FFFFFF"/>
                </a:highlight>
              </a:rPr>
              <a:t>NumberOfShapeFunctionDerivatives</a:t>
            </a:r>
            <a:r>
              <a:rPr lang="en-US" sz="1800" dirty="0">
                <a:solidFill>
                  <a:srgbClr val="0000FF"/>
                </a:solidFill>
                <a:highlight>
                  <a:srgbClr val="FFFFFF"/>
                </a:highlight>
              </a:rPr>
              <a:t> </a:t>
            </a:r>
            <a:r>
              <a:rPr lang="en-US" sz="1800" dirty="0">
                <a:highlight>
                  <a:srgbClr val="FFFFFF"/>
                </a:highlight>
              </a:rPr>
              <a:t>:</a:t>
            </a:r>
            <a:r>
              <a:rPr lang="en-US" dirty="0">
                <a:highlight>
                  <a:srgbClr val="FFFFFF"/>
                </a:highlight>
              </a:rPr>
              <a:t> is that the order of the </a:t>
            </a:r>
            <a:r>
              <a:rPr lang="en-US" dirty="0" err="1">
                <a:highlight>
                  <a:srgbClr val="FFFFFF"/>
                </a:highlight>
              </a:rPr>
              <a:t>derivaties</a:t>
            </a:r>
            <a:r>
              <a:rPr lang="en-US" dirty="0">
                <a:highlight>
                  <a:srgbClr val="FFFFFF"/>
                </a:highlight>
              </a:rPr>
              <a:t> that we want to store?</a:t>
            </a:r>
          </a:p>
          <a:p>
            <a:r>
              <a:rPr lang="en-US" dirty="0">
                <a:highlight>
                  <a:srgbClr val="FFFFFF"/>
                </a:highlight>
              </a:rPr>
              <a:t>2. </a:t>
            </a:r>
            <a:r>
              <a:rPr lang="en-US" dirty="0" err="1">
                <a:solidFill>
                  <a:srgbClr val="0000FF"/>
                </a:solidFill>
                <a:highlight>
                  <a:srgbClr val="FFFFFF"/>
                </a:highlight>
              </a:rPr>
              <a:t>IntegrationInfo</a:t>
            </a:r>
            <a:r>
              <a:rPr lang="en-US" dirty="0">
                <a:highlight>
                  <a:srgbClr val="FFFFFF"/>
                </a:highlight>
              </a:rPr>
              <a:t> is not used because we have already the integration points</a:t>
            </a:r>
          </a:p>
          <a:p>
            <a:r>
              <a:rPr lang="en-US" dirty="0">
                <a:highlight>
                  <a:srgbClr val="FFFFFF"/>
                </a:highlight>
              </a:rPr>
              <a:t>3. On </a:t>
            </a:r>
            <a:r>
              <a:rPr lang="en-US" sz="1800" dirty="0" err="1">
                <a:solidFill>
                  <a:srgbClr val="000000"/>
                </a:solidFill>
                <a:highlight>
                  <a:srgbClr val="FFFFFF"/>
                </a:highlight>
              </a:rPr>
              <a:t>Coupled_Quadrature_Point_Geometries</a:t>
            </a:r>
            <a:r>
              <a:rPr lang="en-US" sz="1800" dirty="0">
                <a:solidFill>
                  <a:srgbClr val="000000"/>
                </a:solidFill>
                <a:highlight>
                  <a:srgbClr val="FFFFFF"/>
                </a:highlight>
              </a:rPr>
              <a:t> the master(solid) geometry is </a:t>
            </a:r>
            <a:r>
              <a:rPr lang="en-US" b="0" dirty="0" err="1">
                <a:solidFill>
                  <a:srgbClr val="4EC9B0"/>
                </a:solidFill>
                <a:effectLst/>
              </a:rPr>
              <a:t>QuadraturePointGeometry</a:t>
            </a:r>
            <a:r>
              <a:rPr lang="en-US" b="0" dirty="0">
                <a:solidFill>
                  <a:srgbClr val="4EC9B0"/>
                </a:solidFill>
                <a:effectLst/>
              </a:rPr>
              <a:t> </a:t>
            </a:r>
            <a:r>
              <a:rPr lang="en-US" b="0" dirty="0">
                <a:effectLst/>
              </a:rPr>
              <a:t>and for the slave(shell) </a:t>
            </a:r>
            <a:r>
              <a:rPr lang="en-US" b="0" dirty="0" err="1">
                <a:solidFill>
                  <a:srgbClr val="4EC9B0"/>
                </a:solidFill>
                <a:effectLst/>
              </a:rPr>
              <a:t>QuadraturePointCurveOnSurfaceGeometry</a:t>
            </a:r>
            <a:r>
              <a:rPr lang="en-US" b="0" dirty="0">
                <a:effectLst/>
              </a:rPr>
              <a:t>. Shouldn’t </a:t>
            </a:r>
            <a:r>
              <a:rPr lang="en-US" sz="1800" dirty="0">
                <a:solidFill>
                  <a:srgbClr val="000000"/>
                </a:solidFill>
                <a:highlight>
                  <a:srgbClr val="FFFFFF"/>
                </a:highlight>
              </a:rPr>
              <a:t>the master(solid) geometry  be </a:t>
            </a:r>
            <a:r>
              <a:rPr lang="en-US" b="0" dirty="0" err="1">
                <a:solidFill>
                  <a:srgbClr val="4EC9B0"/>
                </a:solidFill>
                <a:effectLst/>
              </a:rPr>
              <a:t>QuadraturePointSurfaceInVolumeGeometry</a:t>
            </a:r>
            <a:r>
              <a:rPr lang="en-US" b="0" dirty="0">
                <a:solidFill>
                  <a:srgbClr val="4EC9B0"/>
                </a:solidFill>
                <a:effectLst/>
              </a:rPr>
              <a:t> </a:t>
            </a:r>
            <a:r>
              <a:rPr lang="en-US" b="0" dirty="0">
                <a:effectLst/>
              </a:rPr>
              <a:t>?</a:t>
            </a:r>
          </a:p>
          <a:p>
            <a:r>
              <a:rPr lang="en-US" dirty="0"/>
              <a:t>4. For </a:t>
            </a:r>
            <a:r>
              <a:rPr lang="en-US" dirty="0" err="1"/>
              <a:t>QuESo</a:t>
            </a:r>
            <a:r>
              <a:rPr lang="en-US" dirty="0"/>
              <a:t>: Integration points for </a:t>
            </a:r>
            <a:r>
              <a:rPr lang="en-US" dirty="0" err="1"/>
              <a:t>Dirichlet_BCs</a:t>
            </a:r>
            <a:r>
              <a:rPr lang="en-US" dirty="0"/>
              <a:t> are 1 per triangle while for Neumann BCs are for 3 per triangle. I believe we will need to </a:t>
            </a:r>
            <a:endParaRPr lang="en-US" b="0" dirty="0">
              <a:effectLst/>
            </a:endParaRPr>
          </a:p>
          <a:p>
            <a:endParaRPr lang="en-US" b="0" dirty="0">
              <a:solidFill>
                <a:srgbClr val="CCCCCC"/>
              </a:solidFill>
              <a:effectLst/>
            </a:endParaRPr>
          </a:p>
          <a:p>
            <a:endParaRPr lang="en-US" b="0" dirty="0">
              <a:solidFill>
                <a:srgbClr val="CCCCCC"/>
              </a:solidFill>
              <a:effectLst/>
            </a:endParaRPr>
          </a:p>
          <a:p>
            <a:endParaRPr lang="en-US" b="0" dirty="0">
              <a:effectLst/>
            </a:endParaRPr>
          </a:p>
          <a:p>
            <a:r>
              <a:rPr lang="en-US" sz="1800" dirty="0">
                <a:solidFill>
                  <a:srgbClr val="000000"/>
                </a:solidFill>
                <a:highlight>
                  <a:srgbClr val="FFFFFF"/>
                </a:highlight>
              </a:rPr>
              <a:t> </a:t>
            </a:r>
            <a:endParaRPr lang="en-US" dirty="0"/>
          </a:p>
        </p:txBody>
      </p:sp>
    </p:spTree>
    <p:extLst>
      <p:ext uri="{BB962C8B-B14F-4D97-AF65-F5344CB8AC3E}">
        <p14:creationId xmlns:p14="http://schemas.microsoft.com/office/powerpoint/2010/main" val="172195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15F9C-CD4C-BB38-175D-423F01418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D4A01-E334-FCDE-888D-08881DCEE3B4}"/>
              </a:ext>
            </a:extLst>
          </p:cNvPr>
          <p:cNvSpPr>
            <a:spLocks noGrp="1"/>
          </p:cNvSpPr>
          <p:nvPr>
            <p:ph type="title"/>
          </p:nvPr>
        </p:nvSpPr>
        <p:spPr/>
        <p:txBody>
          <a:bodyPr/>
          <a:lstStyle/>
          <a:p>
            <a:r>
              <a:rPr lang="en-US" dirty="0"/>
              <a:t>Questions: </a:t>
            </a:r>
          </a:p>
        </p:txBody>
      </p:sp>
      <p:sp>
        <p:nvSpPr>
          <p:cNvPr id="5" name="TextBox 4">
            <a:extLst>
              <a:ext uri="{FF2B5EF4-FFF2-40B4-BE49-F238E27FC236}">
                <a16:creationId xmlns:a16="http://schemas.microsoft.com/office/drawing/2014/main" id="{6C67F8BA-8290-097F-AFD2-1A37BFD7328F}"/>
              </a:ext>
            </a:extLst>
          </p:cNvPr>
          <p:cNvSpPr txBox="1"/>
          <p:nvPr/>
        </p:nvSpPr>
        <p:spPr>
          <a:xfrm>
            <a:off x="530193" y="1546252"/>
            <a:ext cx="11498178" cy="4524315"/>
          </a:xfrm>
          <a:prstGeom prst="rect">
            <a:avLst/>
          </a:prstGeom>
          <a:noFill/>
        </p:spPr>
        <p:txBody>
          <a:bodyPr wrap="square">
            <a:spAutoFit/>
          </a:bodyPr>
          <a:lstStyle/>
          <a:p>
            <a:r>
              <a:rPr lang="en-US" dirty="0"/>
              <a:t>Note: For queso integration points for Dirichlet BCs are 1/triangle and for Neumann 3/triangle, no matter the polynomial order of polynomial degree of the shape functions associated with the “finite elements” used in the 3D background grid.</a:t>
            </a:r>
            <a:br>
              <a:rPr lang="en-US" dirty="0"/>
            </a:br>
            <a:endParaRPr lang="en-US" dirty="0"/>
          </a:p>
          <a:p>
            <a:r>
              <a:rPr lang="en-US" dirty="0"/>
              <a:t>My understanding is that for each triangle we have a discretization with 3 nodes and linear shape function associated to them. They are the boundary representation of the volume and they don’t depend from the polynomial degree of the shape functions of the background grid. There is just a mapping of the nodes  and their shape functions of each triangle with the CPs and parametric space of the background grid. </a:t>
            </a:r>
            <a:br>
              <a:rPr lang="en-US" dirty="0"/>
            </a:br>
            <a:br>
              <a:rPr lang="en-US" dirty="0"/>
            </a:br>
            <a:r>
              <a:rPr lang="en-US" dirty="0"/>
              <a:t>The deformations on the b-rep of the solid will be of continuity C1 ?</a:t>
            </a:r>
            <a:br>
              <a:rPr lang="en-US" dirty="0"/>
            </a:br>
            <a:endParaRPr lang="en-US" dirty="0"/>
          </a:p>
          <a:p>
            <a:r>
              <a:rPr lang="en-US" dirty="0"/>
              <a:t>Similarity with shells? </a:t>
            </a:r>
            <a:endParaRPr lang="en-US" b="0" dirty="0">
              <a:effectLst/>
            </a:endParaRPr>
          </a:p>
          <a:p>
            <a:endParaRPr lang="en-US" dirty="0">
              <a:solidFill>
                <a:srgbClr val="CCCCCC"/>
              </a:solidFill>
              <a:effectLst/>
            </a:endParaRPr>
          </a:p>
          <a:p>
            <a:endParaRPr lang="en-US" b="0" dirty="0">
              <a:solidFill>
                <a:srgbClr val="CCCCCC"/>
              </a:solidFill>
              <a:effectLst/>
            </a:endParaRPr>
          </a:p>
          <a:p>
            <a:endParaRPr lang="en-US" b="0" dirty="0">
              <a:effectLst/>
            </a:endParaRPr>
          </a:p>
          <a:p>
            <a:r>
              <a:rPr lang="en-US" sz="1800" dirty="0">
                <a:solidFill>
                  <a:srgbClr val="000000"/>
                </a:solidFill>
                <a:highlight>
                  <a:srgbClr val="FFFFFF"/>
                </a:highlight>
              </a:rPr>
              <a:t> </a:t>
            </a:r>
            <a:endParaRPr lang="en-US" dirty="0"/>
          </a:p>
        </p:txBody>
      </p:sp>
      <p:grpSp>
        <p:nvGrpSpPr>
          <p:cNvPr id="8" name="Group 7">
            <a:extLst>
              <a:ext uri="{FF2B5EF4-FFF2-40B4-BE49-F238E27FC236}">
                <a16:creationId xmlns:a16="http://schemas.microsoft.com/office/drawing/2014/main" id="{11962809-0F85-8E01-6400-405D18905041}"/>
              </a:ext>
            </a:extLst>
          </p:cNvPr>
          <p:cNvGrpSpPr/>
          <p:nvPr/>
        </p:nvGrpSpPr>
        <p:grpSpPr>
          <a:xfrm>
            <a:off x="8802066" y="4608032"/>
            <a:ext cx="2859741" cy="1605203"/>
            <a:chOff x="4774131" y="4922871"/>
            <a:chExt cx="2859741" cy="1605203"/>
          </a:xfrm>
        </p:grpSpPr>
        <p:sp>
          <p:nvSpPr>
            <p:cNvPr id="3" name="Freeform: Shape 2">
              <a:extLst>
                <a:ext uri="{FF2B5EF4-FFF2-40B4-BE49-F238E27FC236}">
                  <a16:creationId xmlns:a16="http://schemas.microsoft.com/office/drawing/2014/main" id="{689E283A-2218-7204-F94D-20D380064629}"/>
                </a:ext>
              </a:extLst>
            </p:cNvPr>
            <p:cNvSpPr/>
            <p:nvPr/>
          </p:nvSpPr>
          <p:spPr>
            <a:xfrm>
              <a:off x="4774131" y="4922871"/>
              <a:ext cx="2859741" cy="1605203"/>
            </a:xfrm>
            <a:custGeom>
              <a:avLst/>
              <a:gdLst>
                <a:gd name="connsiteX0" fmla="*/ 452387 w 2859741"/>
                <a:gd name="connsiteY0" fmla="*/ 390274 h 1605203"/>
                <a:gd name="connsiteX1" fmla="*/ 1665170 w 2859741"/>
                <a:gd name="connsiteY1" fmla="*/ 5264 h 1605203"/>
                <a:gd name="connsiteX2" fmla="*/ 2589195 w 2859741"/>
                <a:gd name="connsiteY2" fmla="*/ 640531 h 1605203"/>
                <a:gd name="connsiteX3" fmla="*/ 1905802 w 2859741"/>
                <a:gd name="connsiteY3" fmla="*/ 1141045 h 1605203"/>
                <a:gd name="connsiteX4" fmla="*/ 2839452 w 2859741"/>
                <a:gd name="connsiteY4" fmla="*/ 1420177 h 1605203"/>
                <a:gd name="connsiteX5" fmla="*/ 827772 w 2859741"/>
                <a:gd name="connsiteY5" fmla="*/ 1574182 h 1605203"/>
                <a:gd name="connsiteX6" fmla="*/ 0 w 2859741"/>
                <a:gd name="connsiteY6" fmla="*/ 794535 h 160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9741" h="1605203">
                  <a:moveTo>
                    <a:pt x="452387" y="390274"/>
                  </a:moveTo>
                  <a:cubicBezTo>
                    <a:pt x="880711" y="176914"/>
                    <a:pt x="1309035" y="-36446"/>
                    <a:pt x="1665170" y="5264"/>
                  </a:cubicBezTo>
                  <a:cubicBezTo>
                    <a:pt x="2021305" y="46974"/>
                    <a:pt x="2549090" y="451234"/>
                    <a:pt x="2589195" y="640531"/>
                  </a:cubicBezTo>
                  <a:cubicBezTo>
                    <a:pt x="2629300" y="829828"/>
                    <a:pt x="1864092" y="1011104"/>
                    <a:pt x="1905802" y="1141045"/>
                  </a:cubicBezTo>
                  <a:cubicBezTo>
                    <a:pt x="1947512" y="1270986"/>
                    <a:pt x="3019124" y="1347988"/>
                    <a:pt x="2839452" y="1420177"/>
                  </a:cubicBezTo>
                  <a:cubicBezTo>
                    <a:pt x="2659780" y="1492366"/>
                    <a:pt x="1301014" y="1678456"/>
                    <a:pt x="827772" y="1574182"/>
                  </a:cubicBezTo>
                  <a:cubicBezTo>
                    <a:pt x="354530" y="1469908"/>
                    <a:pt x="136358" y="943727"/>
                    <a:pt x="0" y="794535"/>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238BDBC-05C2-D1F2-FC76-27A76110CFC8}"/>
                </a:ext>
              </a:extLst>
            </p:cNvPr>
            <p:cNvCxnSpPr>
              <a:stCxn id="3" idx="6"/>
              <a:endCxn id="3" idx="0"/>
            </p:cNvCxnSpPr>
            <p:nvPr/>
          </p:nvCxnSpPr>
          <p:spPr>
            <a:xfrm flipV="1">
              <a:off x="4774131" y="5313145"/>
              <a:ext cx="452387" cy="404261"/>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6543DBF-A9DA-7EBE-759E-D549363594DA}"/>
                  </a:ext>
                </a:extLst>
              </p:cNvPr>
              <p:cNvSpPr txBox="1"/>
              <p:nvPr/>
            </p:nvSpPr>
            <p:spPr>
              <a:xfrm>
                <a:off x="653718" y="4915758"/>
                <a:ext cx="6608544" cy="1599284"/>
              </a:xfrm>
              <a:prstGeom prst="rect">
                <a:avLst/>
              </a:prstGeom>
              <a:noFill/>
            </p:spPr>
            <p:txBody>
              <a:bodyPr wrap="square">
                <a:spAutoFit/>
              </a:bodyPr>
              <a:lstStyle/>
              <a:p>
                <a:r>
                  <a:rPr lang="en-US" dirty="0">
                    <a:solidFill>
                      <a:srgbClr val="FF0000"/>
                    </a:solidFill>
                  </a:rPr>
                  <a:t>trimming curve </a:t>
                </a:r>
                <a:r>
                  <a:rPr lang="en-US" dirty="0"/>
                  <a:t>is a curve of degree p=1 (linear shape </a:t>
                </a:r>
                <a:r>
                  <a:rPr lang="en-US" dirty="0" err="1"/>
                  <a:t>funciton</a:t>
                </a:r>
                <a:r>
                  <a:rPr lang="en-US" dirty="0"/>
                  <a:t>).</a:t>
                </a:r>
                <a:br>
                  <a:rPr lang="en-US" dirty="0"/>
                </a:br>
                <a:r>
                  <a:rPr lang="en-US" dirty="0"/>
                  <a:t>We want to apply Dirichlet BCs with penalty on</a:t>
                </a:r>
                <a:r>
                  <a:rPr lang="en-US" b="1" dirty="0">
                    <a:solidFill>
                      <a:srgbClr val="FF0000"/>
                    </a:solidFill>
                  </a:rPr>
                  <a:t> </a:t>
                </a:r>
                <a:r>
                  <a:rPr lang="el-GR" b="1" dirty="0">
                    <a:solidFill>
                      <a:srgbClr val="FF0000"/>
                    </a:solidFill>
                  </a:rPr>
                  <a:t>Γ1</a:t>
                </a:r>
                <a:r>
                  <a:rPr lang="en-US" b="1" dirty="0"/>
                  <a:t> </a:t>
                </a:r>
                <a:r>
                  <a:rPr lang="el-GR" b="1" dirty="0"/>
                  <a:t>.</a:t>
                </a:r>
                <a:br>
                  <a:rPr lang="en-US" dirty="0"/>
                </a:br>
                <a:r>
                  <a:rPr lang="en-US" dirty="0"/>
                  <a:t>If there is no refinement of the trimming curve the integration points of </a:t>
                </a:r>
                <a14:m>
                  <m:oMath xmlns:m="http://schemas.openxmlformats.org/officeDocument/2006/math">
                    <m:nary>
                      <m:naryPr>
                        <m:ctrlPr>
                          <a:rPr lang="en-US" i="1" smtClean="0">
                            <a:latin typeface="Cambria Math" panose="02040503050406030204" pitchFamily="18" charset="0"/>
                          </a:rPr>
                        </m:ctrlPr>
                      </m:naryPr>
                      <m:sub>
                        <m:r>
                          <m:rPr>
                            <m:sty m:val="p"/>
                            <m:brk m:alnAt="23"/>
                          </m:rPr>
                          <a:rPr lang="el-GR" b="0" i="0" smtClean="0">
                            <a:solidFill>
                              <a:srgbClr val="FF0000"/>
                            </a:solidFill>
                            <a:latin typeface="Cambria Math" panose="02040503050406030204" pitchFamily="18" charset="0"/>
                          </a:rPr>
                          <m:t>Γ</m:t>
                        </m:r>
                        <m:r>
                          <m:rPr>
                            <m:brk m:alnAt="23"/>
                          </m:rPr>
                          <a:rPr lang="el-GR" b="0" i="0" smtClean="0">
                            <a:solidFill>
                              <a:srgbClr val="FF0000"/>
                            </a:solidFill>
                            <a:latin typeface="Cambria Math" panose="02040503050406030204" pitchFamily="18" charset="0"/>
                          </a:rPr>
                          <m:t>1</m:t>
                        </m:r>
                      </m:sub>
                      <m:sup/>
                      <m:e>
                        <m:r>
                          <a:rPr lang="el-GR" b="0" i="1" smtClean="0">
                            <a:latin typeface="Cambria Math" panose="02040503050406030204" pitchFamily="18" charset="0"/>
                          </a:rPr>
                          <m:t>𝛼</m:t>
                        </m:r>
                        <m:r>
                          <a:rPr lang="el-GR" b="0" i="1" smtClean="0">
                            <a:latin typeface="Cambria Math" panose="02040503050406030204" pitchFamily="18" charset="0"/>
                          </a:rPr>
                          <m:t> </m:t>
                        </m:r>
                        <m:sSubSup>
                          <m:sSubSupPr>
                            <m:ctrlPr>
                              <a:rPr lang="el-GR"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𝑟𝑒𝑝</m:t>
                            </m:r>
                          </m:sub>
                          <m:sup>
                            <m:r>
                              <m:rPr>
                                <m:sty m:val="p"/>
                              </m:rPr>
                              <a:rPr lang="el-GR" b="0" i="0" smtClean="0">
                                <a:latin typeface="Cambria Math" panose="02040503050406030204" pitchFamily="18" charset="0"/>
                              </a:rPr>
                              <m:t>Γ</m:t>
                            </m:r>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l-GR" i="1">
                                <a:latin typeface="Cambria Math" panose="02040503050406030204" pitchFamily="18" charset="0"/>
                              </a:rPr>
                            </m:ctrlPr>
                          </m:sSubSupPr>
                          <m:e>
                            <m:r>
                              <a:rPr lang="en-US" b="1" i="1">
                                <a:latin typeface="Cambria Math" panose="02040503050406030204" pitchFamily="18" charset="0"/>
                              </a:rPr>
                              <m:t>𝒖</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𝑟𝑒𝑝</m:t>
                            </m:r>
                          </m:sub>
                          <m:sup>
                            <m:r>
                              <m:rPr>
                                <m:sty m:val="p"/>
                              </m:rPr>
                              <a:rPr lang="el-GR" b="0" i="0" smtClean="0">
                                <a:latin typeface="Cambria Math" panose="02040503050406030204" pitchFamily="18" charset="0"/>
                              </a:rPr>
                              <m:t>Γ</m:t>
                            </m:r>
                            <m:r>
                              <a:rPr lang="en-US" i="1">
                                <a:latin typeface="Cambria Math" panose="02040503050406030204" pitchFamily="18" charset="0"/>
                              </a:rPr>
                              <m:t>1</m:t>
                            </m:r>
                          </m:sup>
                        </m:sSubSup>
                        <m:r>
                          <a:rPr lang="el-GR" b="0" i="1" smtClean="0">
                            <a:latin typeface="Cambria Math" panose="02040503050406030204" pitchFamily="18" charset="0"/>
                          </a:rPr>
                          <m:t> </m:t>
                        </m:r>
                        <m:r>
                          <a:rPr lang="en-US" b="0" i="1" smtClean="0">
                            <a:latin typeface="Cambria Math" panose="02040503050406030204" pitchFamily="18" charset="0"/>
                          </a:rPr>
                          <m:t>𝑑</m:t>
                        </m:r>
                        <m:sSup>
                          <m:sSupPr>
                            <m:ctrlPr>
                              <a:rPr lang="el-GR" b="0" i="0" smtClean="0">
                                <a:solidFill>
                                  <a:srgbClr val="FF0000"/>
                                </a:solidFill>
                                <a:latin typeface="Cambria Math" panose="02040503050406030204" pitchFamily="18" charset="0"/>
                              </a:rPr>
                            </m:ctrlPr>
                          </m:sSupPr>
                          <m:e>
                            <m:r>
                              <m:rPr>
                                <m:sty m:val="p"/>
                              </m:rPr>
                              <a:rPr lang="el-GR" b="0" i="0" smtClean="0">
                                <a:solidFill>
                                  <a:srgbClr val="FF0000"/>
                                </a:solidFill>
                                <a:latin typeface="Cambria Math" panose="02040503050406030204" pitchFamily="18" charset="0"/>
                              </a:rPr>
                              <m:t>Γ</m:t>
                            </m:r>
                          </m:e>
                          <m:sup>
                            <m:r>
                              <a:rPr lang="el-GR" b="0" i="0" smtClean="0">
                                <a:solidFill>
                                  <a:srgbClr val="FF0000"/>
                                </a:solidFill>
                                <a:latin typeface="Cambria Math" panose="02040503050406030204" pitchFamily="18" charset="0"/>
                              </a:rPr>
                              <m:t>1</m:t>
                            </m:r>
                          </m:sup>
                        </m:sSup>
                      </m:e>
                    </m:nary>
                  </m:oMath>
                </a14:m>
                <a:r>
                  <a:rPr lang="en-US" dirty="0"/>
                  <a:t> </a:t>
                </a:r>
                <a:r>
                  <a:rPr lang="el-GR" dirty="0"/>
                  <a:t> </a:t>
                </a:r>
                <a:r>
                  <a:rPr lang="en-US" dirty="0"/>
                  <a:t>will be the same. </a:t>
                </a:r>
                <a:br>
                  <a:rPr lang="en-US" dirty="0"/>
                </a:br>
                <a:r>
                  <a:rPr lang="en-US" dirty="0"/>
                  <a:t>We don’t care about any refinement of the surface</a:t>
                </a:r>
              </a:p>
            </p:txBody>
          </p:sp>
        </mc:Choice>
        <mc:Fallback>
          <p:sp>
            <p:nvSpPr>
              <p:cNvPr id="9" name="TextBox 8">
                <a:extLst>
                  <a:ext uri="{FF2B5EF4-FFF2-40B4-BE49-F238E27FC236}">
                    <a16:creationId xmlns:a16="http://schemas.microsoft.com/office/drawing/2014/main" id="{06543DBF-A9DA-7EBE-759E-D549363594DA}"/>
                  </a:ext>
                </a:extLst>
              </p:cNvPr>
              <p:cNvSpPr txBox="1">
                <a:spLocks noRot="1" noChangeAspect="1" noMove="1" noResize="1" noEditPoints="1" noAdjustHandles="1" noChangeArrowheads="1" noChangeShapeType="1" noTextEdit="1"/>
              </p:cNvSpPr>
              <p:nvPr/>
            </p:nvSpPr>
            <p:spPr>
              <a:xfrm>
                <a:off x="653718" y="4915758"/>
                <a:ext cx="6608544" cy="1599284"/>
              </a:xfrm>
              <a:prstGeom prst="rect">
                <a:avLst/>
              </a:prstGeom>
              <a:blipFill>
                <a:blip r:embed="rId2"/>
                <a:stretch>
                  <a:fillRect l="-738" t="-1521" b="-315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498A2A8-24E0-FA6F-8D16-6FC142AF1B5E}"/>
              </a:ext>
            </a:extLst>
          </p:cNvPr>
          <p:cNvSpPr txBox="1"/>
          <p:nvPr/>
        </p:nvSpPr>
        <p:spPr>
          <a:xfrm>
            <a:off x="7325390" y="4369165"/>
            <a:ext cx="1702869" cy="646331"/>
          </a:xfrm>
          <a:prstGeom prst="rect">
            <a:avLst/>
          </a:prstGeom>
          <a:noFill/>
        </p:spPr>
        <p:txBody>
          <a:bodyPr wrap="square">
            <a:spAutoFit/>
          </a:bodyPr>
          <a:lstStyle/>
          <a:p>
            <a:r>
              <a:rPr lang="en-US" dirty="0">
                <a:solidFill>
                  <a:srgbClr val="FF0000"/>
                </a:solidFill>
              </a:rPr>
              <a:t>trimming curve </a:t>
            </a:r>
            <a:r>
              <a:rPr lang="el-GR" b="1" dirty="0">
                <a:solidFill>
                  <a:srgbClr val="FF0000"/>
                </a:solidFill>
              </a:rPr>
              <a:t>Γ1</a:t>
            </a:r>
            <a:endParaRPr lang="en-US" dirty="0"/>
          </a:p>
        </p:txBody>
      </p:sp>
      <p:cxnSp>
        <p:nvCxnSpPr>
          <p:cNvPr id="12" name="Straight Connector 11">
            <a:extLst>
              <a:ext uri="{FF2B5EF4-FFF2-40B4-BE49-F238E27FC236}">
                <a16:creationId xmlns:a16="http://schemas.microsoft.com/office/drawing/2014/main" id="{D37D8EB3-3CAF-B4FD-6274-296F5A3F7C84}"/>
              </a:ext>
            </a:extLst>
          </p:cNvPr>
          <p:cNvCxnSpPr/>
          <p:nvPr/>
        </p:nvCxnSpPr>
        <p:spPr>
          <a:xfrm>
            <a:off x="8171848" y="4752468"/>
            <a:ext cx="856411" cy="44796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2C34169-3989-A4EF-2D7D-4FDBD4C21208}"/>
              </a:ext>
            </a:extLst>
          </p:cNvPr>
          <p:cNvSpPr txBox="1"/>
          <p:nvPr/>
        </p:nvSpPr>
        <p:spPr>
          <a:xfrm>
            <a:off x="9409379" y="5402567"/>
            <a:ext cx="1000344" cy="369332"/>
          </a:xfrm>
          <a:prstGeom prst="rect">
            <a:avLst/>
          </a:prstGeom>
          <a:noFill/>
        </p:spPr>
        <p:txBody>
          <a:bodyPr wrap="square">
            <a:spAutoFit/>
          </a:bodyPr>
          <a:lstStyle/>
          <a:p>
            <a:r>
              <a:rPr lang="en-US" dirty="0"/>
              <a:t>surface</a:t>
            </a:r>
          </a:p>
        </p:txBody>
      </p:sp>
    </p:spTree>
    <p:extLst>
      <p:ext uri="{BB962C8B-B14F-4D97-AF65-F5344CB8AC3E}">
        <p14:creationId xmlns:p14="http://schemas.microsoft.com/office/powerpoint/2010/main" val="338897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C089-FD93-2278-CEE4-41687CAC85EB}"/>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516D9EFF-5E59-EB1E-6286-855EB6E47913}"/>
              </a:ext>
            </a:extLst>
          </p:cNvPr>
          <p:cNvSpPr txBox="1"/>
          <p:nvPr/>
        </p:nvSpPr>
        <p:spPr>
          <a:xfrm>
            <a:off x="530193" y="1546252"/>
            <a:ext cx="11498178" cy="2031325"/>
          </a:xfrm>
          <a:prstGeom prst="rect">
            <a:avLst/>
          </a:prstGeom>
          <a:noFill/>
        </p:spPr>
        <p:txBody>
          <a:bodyPr wrap="square">
            <a:spAutoFit/>
          </a:bodyPr>
          <a:lstStyle/>
          <a:p>
            <a:pPr marL="342900" indent="-342900">
              <a:buAutoNum type="arabicPeriod"/>
            </a:pPr>
            <a:r>
              <a:rPr lang="en-US" dirty="0"/>
              <a:t>Create coupling condition including the coupling geometries</a:t>
            </a:r>
          </a:p>
          <a:p>
            <a:pPr marL="342900" indent="-342900">
              <a:buAutoNum type="arabicPeriod"/>
            </a:pPr>
            <a:r>
              <a:rPr lang="en-US" b="0" dirty="0">
                <a:effectLst/>
              </a:rPr>
              <a:t>Start inserting para</a:t>
            </a:r>
            <a:r>
              <a:rPr lang="en-US" dirty="0"/>
              <a:t>meters on the process to be easier  (for example choosing the </a:t>
            </a:r>
            <a:r>
              <a:rPr lang="en-US" dirty="0" err="1"/>
              <a:t>b_rep</a:t>
            </a:r>
            <a:r>
              <a:rPr lang="en-US" dirty="0"/>
              <a:t> id from the shell, choosing which models to combine, which model to delete by name)</a:t>
            </a:r>
            <a:endParaRPr lang="en-US" b="0" dirty="0">
              <a:effectLst/>
            </a:endParaRPr>
          </a:p>
          <a:p>
            <a:endParaRPr lang="en-US" dirty="0">
              <a:solidFill>
                <a:srgbClr val="CCCCCC"/>
              </a:solidFill>
              <a:effectLst/>
            </a:endParaRPr>
          </a:p>
          <a:p>
            <a:endParaRPr lang="en-US" b="0" dirty="0">
              <a:solidFill>
                <a:srgbClr val="CCCCCC"/>
              </a:solidFill>
              <a:effectLst/>
            </a:endParaRPr>
          </a:p>
          <a:p>
            <a:endParaRPr lang="en-US" b="0" dirty="0">
              <a:effectLst/>
            </a:endParaRPr>
          </a:p>
          <a:p>
            <a:r>
              <a:rPr lang="en-US" sz="1800" dirty="0">
                <a:solidFill>
                  <a:srgbClr val="000000"/>
                </a:solidFill>
                <a:highlight>
                  <a:srgbClr val="FFFFFF"/>
                </a:highlight>
              </a:rPr>
              <a:t> </a:t>
            </a:r>
            <a:endParaRPr lang="en-US" dirty="0"/>
          </a:p>
        </p:txBody>
      </p:sp>
    </p:spTree>
    <p:extLst>
      <p:ext uri="{BB962C8B-B14F-4D97-AF65-F5344CB8AC3E}">
        <p14:creationId xmlns:p14="http://schemas.microsoft.com/office/powerpoint/2010/main" val="11515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D50A-6D7F-630E-3C94-B0AF40CBE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55C90-0CA6-3400-4F74-EB714085C4DD}"/>
              </a:ext>
            </a:extLst>
          </p:cNvPr>
          <p:cNvSpPr>
            <a:spLocks noGrp="1"/>
          </p:cNvSpPr>
          <p:nvPr>
            <p:ph type="title"/>
          </p:nvPr>
        </p:nvSpPr>
        <p:spPr>
          <a:xfrm>
            <a:off x="333375" y="161925"/>
            <a:ext cx="10701528" cy="684657"/>
          </a:xfrm>
        </p:spPr>
        <p:txBody>
          <a:bodyPr>
            <a:normAutofit fontScale="90000"/>
          </a:bodyPr>
          <a:lstStyle/>
          <a:p>
            <a:br>
              <a:rPr lang="en-US" dirty="0"/>
            </a:br>
            <a:r>
              <a:rPr lang="en-US" dirty="0"/>
              <a:t>Weak coupling formulation based on work equality</a:t>
            </a:r>
          </a:p>
        </p:txBody>
      </p:sp>
      <p:pic>
        <p:nvPicPr>
          <p:cNvPr id="5" name="Picture 4">
            <a:extLst>
              <a:ext uri="{FF2B5EF4-FFF2-40B4-BE49-F238E27FC236}">
                <a16:creationId xmlns:a16="http://schemas.microsoft.com/office/drawing/2014/main" id="{692DC21F-42F6-461F-D1F5-19128DDF43A0}"/>
              </a:ext>
            </a:extLst>
          </p:cNvPr>
          <p:cNvPicPr>
            <a:picLocks noChangeAspect="1"/>
          </p:cNvPicPr>
          <p:nvPr/>
        </p:nvPicPr>
        <p:blipFill>
          <a:blip r:embed="rId3"/>
          <a:stretch>
            <a:fillRect/>
          </a:stretch>
        </p:blipFill>
        <p:spPr>
          <a:xfrm>
            <a:off x="825268" y="1285743"/>
            <a:ext cx="9055565" cy="5105662"/>
          </a:xfrm>
          <a:prstGeom prst="rect">
            <a:avLst/>
          </a:prstGeom>
        </p:spPr>
      </p:pic>
      <p:grpSp>
        <p:nvGrpSpPr>
          <p:cNvPr id="19" name="Group 18">
            <a:extLst>
              <a:ext uri="{FF2B5EF4-FFF2-40B4-BE49-F238E27FC236}">
                <a16:creationId xmlns:a16="http://schemas.microsoft.com/office/drawing/2014/main" id="{5826028F-3B05-0A1C-D48A-7054BE5BF307}"/>
              </a:ext>
            </a:extLst>
          </p:cNvPr>
          <p:cNvGrpSpPr/>
          <p:nvPr/>
        </p:nvGrpSpPr>
        <p:grpSpPr>
          <a:xfrm>
            <a:off x="4791074" y="3841211"/>
            <a:ext cx="3571872" cy="2118310"/>
            <a:chOff x="4791074" y="3841211"/>
            <a:chExt cx="3571872" cy="2118310"/>
          </a:xfrm>
        </p:grpSpPr>
        <p:pic>
          <p:nvPicPr>
            <p:cNvPr id="10" name="Picture 9">
              <a:extLst>
                <a:ext uri="{FF2B5EF4-FFF2-40B4-BE49-F238E27FC236}">
                  <a16:creationId xmlns:a16="http://schemas.microsoft.com/office/drawing/2014/main" id="{8C7FCA93-7277-EEB5-9322-FD4435F77A21}"/>
                </a:ext>
              </a:extLst>
            </p:cNvPr>
            <p:cNvPicPr>
              <a:picLocks noChangeAspect="1"/>
            </p:cNvPicPr>
            <p:nvPr/>
          </p:nvPicPr>
          <p:blipFill>
            <a:blip r:embed="rId4"/>
            <a:stretch>
              <a:fillRect/>
            </a:stretch>
          </p:blipFill>
          <p:spPr>
            <a:xfrm>
              <a:off x="4832263" y="4175079"/>
              <a:ext cx="3365673" cy="1784442"/>
            </a:xfrm>
            <a:prstGeom prst="rect">
              <a:avLst/>
            </a:prstGeom>
          </p:spPr>
        </p:pic>
        <p:sp>
          <p:nvSpPr>
            <p:cNvPr id="12" name="TextBox 11">
              <a:extLst>
                <a:ext uri="{FF2B5EF4-FFF2-40B4-BE49-F238E27FC236}">
                  <a16:creationId xmlns:a16="http://schemas.microsoft.com/office/drawing/2014/main" id="{AB7B387E-BEA8-2825-7174-516271F3744A}"/>
                </a:ext>
              </a:extLst>
            </p:cNvPr>
            <p:cNvSpPr txBox="1"/>
            <p:nvPr/>
          </p:nvSpPr>
          <p:spPr>
            <a:xfrm>
              <a:off x="4791074" y="3841211"/>
              <a:ext cx="3571872" cy="369332"/>
            </a:xfrm>
            <a:prstGeom prst="rect">
              <a:avLst/>
            </a:prstGeom>
            <a:solidFill>
              <a:schemeClr val="bg1"/>
            </a:solidFill>
            <a:ln>
              <a:solidFill>
                <a:schemeClr val="bg1"/>
              </a:solidFill>
            </a:ln>
          </p:spPr>
          <p:txBody>
            <a:bodyPr wrap="square" rtlCol="0">
              <a:spAutoFit/>
            </a:bodyPr>
            <a:lstStyle/>
            <a:p>
              <a:r>
                <a:rPr lang="en-US" b="1" dirty="0"/>
                <a:t>Discretizing stress resultants</a:t>
              </a:r>
            </a:p>
          </p:txBody>
        </p:sp>
      </p:grpSp>
      <p:cxnSp>
        <p:nvCxnSpPr>
          <p:cNvPr id="13" name="Straight Connector 12">
            <a:extLst>
              <a:ext uri="{FF2B5EF4-FFF2-40B4-BE49-F238E27FC236}">
                <a16:creationId xmlns:a16="http://schemas.microsoft.com/office/drawing/2014/main" id="{6FF54B0C-A0B0-A804-5C9A-58342F7CD29A}"/>
              </a:ext>
            </a:extLst>
          </p:cNvPr>
          <p:cNvCxnSpPr>
            <a:cxnSpLocks/>
          </p:cNvCxnSpPr>
          <p:nvPr/>
        </p:nvCxnSpPr>
        <p:spPr>
          <a:xfrm>
            <a:off x="4667250" y="3514725"/>
            <a:ext cx="0" cy="310515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8ECCD796-B93B-63D5-EFA4-67D18AA0E43D}"/>
              </a:ext>
            </a:extLst>
          </p:cNvPr>
          <p:cNvCxnSpPr>
            <a:cxnSpLocks/>
          </p:cNvCxnSpPr>
          <p:nvPr/>
        </p:nvCxnSpPr>
        <p:spPr>
          <a:xfrm>
            <a:off x="4667250" y="3514725"/>
            <a:ext cx="7410450" cy="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pic>
        <p:nvPicPr>
          <p:cNvPr id="20" name="Picture 19">
            <a:extLst>
              <a:ext uri="{FF2B5EF4-FFF2-40B4-BE49-F238E27FC236}">
                <a16:creationId xmlns:a16="http://schemas.microsoft.com/office/drawing/2014/main" id="{730459C4-B10F-878B-13C8-C3546FFACD4B}"/>
              </a:ext>
            </a:extLst>
          </p:cNvPr>
          <p:cNvPicPr>
            <a:picLocks noChangeAspect="1"/>
          </p:cNvPicPr>
          <p:nvPr/>
        </p:nvPicPr>
        <p:blipFill>
          <a:blip r:embed="rId5"/>
          <a:stretch>
            <a:fillRect/>
          </a:stretch>
        </p:blipFill>
        <p:spPr>
          <a:xfrm>
            <a:off x="4870363" y="6462743"/>
            <a:ext cx="6440175" cy="641382"/>
          </a:xfrm>
          <a:prstGeom prst="rect">
            <a:avLst/>
          </a:prstGeom>
        </p:spPr>
      </p:pic>
      <p:sp>
        <p:nvSpPr>
          <p:cNvPr id="21" name="TextBox 20">
            <a:extLst>
              <a:ext uri="{FF2B5EF4-FFF2-40B4-BE49-F238E27FC236}">
                <a16:creationId xmlns:a16="http://schemas.microsoft.com/office/drawing/2014/main" id="{A04FC7BE-491F-1B8A-1332-7A5DC65FB80A}"/>
              </a:ext>
            </a:extLst>
          </p:cNvPr>
          <p:cNvSpPr txBox="1"/>
          <p:nvPr/>
        </p:nvSpPr>
        <p:spPr>
          <a:xfrm>
            <a:off x="4870363" y="6232054"/>
            <a:ext cx="7725218" cy="369332"/>
          </a:xfrm>
          <a:prstGeom prst="rect">
            <a:avLst/>
          </a:prstGeom>
          <a:noFill/>
        </p:spPr>
        <p:txBody>
          <a:bodyPr wrap="square" rtlCol="0">
            <a:spAutoFit/>
          </a:bodyPr>
          <a:lstStyle/>
          <a:p>
            <a:r>
              <a:rPr lang="en-US" b="1" dirty="0">
                <a:latin typeface="NimbusRomNo9L-Regu"/>
              </a:rPr>
              <a:t>Transform for local coos to global coos</a:t>
            </a:r>
            <a:endParaRPr lang="en-US" b="1" dirty="0"/>
          </a:p>
        </p:txBody>
      </p:sp>
      <p:sp>
        <p:nvSpPr>
          <p:cNvPr id="22" name="Rectangle: Rounded Corners 21">
            <a:extLst>
              <a:ext uri="{FF2B5EF4-FFF2-40B4-BE49-F238E27FC236}">
                <a16:creationId xmlns:a16="http://schemas.microsoft.com/office/drawing/2014/main" id="{B68DE8C9-0354-EC38-6126-6663693900A7}"/>
              </a:ext>
            </a:extLst>
          </p:cNvPr>
          <p:cNvSpPr/>
          <p:nvPr/>
        </p:nvSpPr>
        <p:spPr>
          <a:xfrm>
            <a:off x="1598432" y="3735353"/>
            <a:ext cx="477894" cy="29052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341427C-2D68-4FE6-20A1-9A3BAEF0D8EA}"/>
              </a:ext>
            </a:extLst>
          </p:cNvPr>
          <p:cNvSpPr/>
          <p:nvPr/>
        </p:nvSpPr>
        <p:spPr>
          <a:xfrm>
            <a:off x="2795293" y="3590091"/>
            <a:ext cx="477890" cy="58498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92F3665-A71F-B106-2586-93193F01775C}"/>
              </a:ext>
            </a:extLst>
          </p:cNvPr>
          <p:cNvSpPr/>
          <p:nvPr/>
        </p:nvSpPr>
        <p:spPr>
          <a:xfrm>
            <a:off x="4984286" y="6619875"/>
            <a:ext cx="387814" cy="369332"/>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E4D29F9-41FD-C0BB-C0C0-6EF87547428B}"/>
              </a:ext>
            </a:extLst>
          </p:cNvPr>
          <p:cNvSpPr/>
          <p:nvPr/>
        </p:nvSpPr>
        <p:spPr>
          <a:xfrm>
            <a:off x="9370956" y="6601386"/>
            <a:ext cx="477890" cy="58498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78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937-59D5-3964-F174-08EF95A4DDE0}"/>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Part 1: Shell - FEM</a:t>
            </a:r>
          </a:p>
        </p:txBody>
      </p:sp>
      <p:pic>
        <p:nvPicPr>
          <p:cNvPr id="6" name="Picture 5">
            <a:extLst>
              <a:ext uri="{FF2B5EF4-FFF2-40B4-BE49-F238E27FC236}">
                <a16:creationId xmlns:a16="http://schemas.microsoft.com/office/drawing/2014/main" id="{57D400BE-762D-28B8-E9CB-2555BC529C0B}"/>
              </a:ext>
            </a:extLst>
          </p:cNvPr>
          <p:cNvPicPr>
            <a:picLocks noChangeAspect="1"/>
          </p:cNvPicPr>
          <p:nvPr/>
        </p:nvPicPr>
        <p:blipFill>
          <a:blip r:embed="rId2"/>
          <a:stretch>
            <a:fillRect/>
          </a:stretch>
        </p:blipFill>
        <p:spPr>
          <a:xfrm>
            <a:off x="724242" y="1250440"/>
            <a:ext cx="8179220" cy="1676486"/>
          </a:xfrm>
          <a:prstGeom prst="rect">
            <a:avLst/>
          </a:prstGeom>
        </p:spPr>
      </p:pic>
      <p:sp>
        <p:nvSpPr>
          <p:cNvPr id="11" name="Rectangle 10">
            <a:extLst>
              <a:ext uri="{FF2B5EF4-FFF2-40B4-BE49-F238E27FC236}">
                <a16:creationId xmlns:a16="http://schemas.microsoft.com/office/drawing/2014/main" id="{EC5655E4-E2BB-F1E7-8776-66A3E2264A8C}"/>
              </a:ext>
            </a:extLst>
          </p:cNvPr>
          <p:cNvSpPr/>
          <p:nvPr/>
        </p:nvSpPr>
        <p:spPr>
          <a:xfrm>
            <a:off x="2724912" y="2286000"/>
            <a:ext cx="1152144" cy="640926"/>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7BC0E7C-5894-E96E-8853-58260C100AF9}"/>
              </a:ext>
            </a:extLst>
          </p:cNvPr>
          <p:cNvGrpSpPr/>
          <p:nvPr/>
        </p:nvGrpSpPr>
        <p:grpSpPr>
          <a:xfrm>
            <a:off x="1828800" y="5019249"/>
            <a:ext cx="10363200" cy="833908"/>
            <a:chOff x="914400" y="3133821"/>
            <a:chExt cx="10363200" cy="833908"/>
          </a:xfrm>
        </p:grpSpPr>
        <p:pic>
          <p:nvPicPr>
            <p:cNvPr id="4" name="Picture 3">
              <a:extLst>
                <a:ext uri="{FF2B5EF4-FFF2-40B4-BE49-F238E27FC236}">
                  <a16:creationId xmlns:a16="http://schemas.microsoft.com/office/drawing/2014/main" id="{47EA60FC-EBE9-1A9F-F8D4-FA6A102A46A6}"/>
                </a:ext>
              </a:extLst>
            </p:cNvPr>
            <p:cNvPicPr>
              <a:picLocks noChangeAspect="1"/>
            </p:cNvPicPr>
            <p:nvPr/>
          </p:nvPicPr>
          <p:blipFill>
            <a:blip r:embed="rId3"/>
            <a:stretch>
              <a:fillRect/>
            </a:stretch>
          </p:blipFill>
          <p:spPr>
            <a:xfrm>
              <a:off x="914400" y="3133821"/>
              <a:ext cx="10363200" cy="833908"/>
            </a:xfrm>
            <a:prstGeom prst="rect">
              <a:avLst/>
            </a:prstGeom>
          </p:spPr>
        </p:pic>
        <p:sp>
          <p:nvSpPr>
            <p:cNvPr id="12" name="Rectangle 11">
              <a:extLst>
                <a:ext uri="{FF2B5EF4-FFF2-40B4-BE49-F238E27FC236}">
                  <a16:creationId xmlns:a16="http://schemas.microsoft.com/office/drawing/2014/main" id="{2FE4C2F3-7316-A5A8-9964-68AA06A20877}"/>
                </a:ext>
              </a:extLst>
            </p:cNvPr>
            <p:cNvSpPr/>
            <p:nvPr/>
          </p:nvSpPr>
          <p:spPr>
            <a:xfrm>
              <a:off x="4645153" y="3573539"/>
              <a:ext cx="667511" cy="394189"/>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24">
            <a:extLst>
              <a:ext uri="{FF2B5EF4-FFF2-40B4-BE49-F238E27FC236}">
                <a16:creationId xmlns:a16="http://schemas.microsoft.com/office/drawing/2014/main" id="{34745E37-2238-89C3-B7C3-F47267F52DD7}"/>
              </a:ext>
            </a:extLst>
          </p:cNvPr>
          <p:cNvCxnSpPr>
            <a:cxnSpLocks/>
          </p:cNvCxnSpPr>
          <p:nvPr/>
        </p:nvCxnSpPr>
        <p:spPr>
          <a:xfrm flipH="1" flipV="1">
            <a:off x="3300984" y="2926926"/>
            <a:ext cx="2592325" cy="2532041"/>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
        <p:nvSpPr>
          <p:cNvPr id="26" name="Rectangle 25">
            <a:extLst>
              <a:ext uri="{FF2B5EF4-FFF2-40B4-BE49-F238E27FC236}">
                <a16:creationId xmlns:a16="http://schemas.microsoft.com/office/drawing/2014/main" id="{1B57AA80-A43B-EAAA-95A9-7D96178F3B8B}"/>
              </a:ext>
            </a:extLst>
          </p:cNvPr>
          <p:cNvSpPr/>
          <p:nvPr/>
        </p:nvSpPr>
        <p:spPr>
          <a:xfrm>
            <a:off x="1152144" y="1250440"/>
            <a:ext cx="905256" cy="440248"/>
          </a:xfrm>
          <a:prstGeom prst="rect">
            <a:avLst/>
          </a:prstGeom>
          <a:solidFill>
            <a:srgbClr val="4E95D9">
              <a:alpha val="6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706A32C1-0ECF-0882-A097-681F46597755}"/>
              </a:ext>
            </a:extLst>
          </p:cNvPr>
          <p:cNvCxnSpPr>
            <a:stCxn id="26" idx="1"/>
          </p:cNvCxnSpPr>
          <p:nvPr/>
        </p:nvCxnSpPr>
        <p:spPr>
          <a:xfrm rot="10800000" flipV="1">
            <a:off x="378692" y="1470563"/>
            <a:ext cx="773453" cy="229580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9402B132-E26F-A6B2-E019-515AF5CB0917}"/>
              </a:ext>
            </a:extLst>
          </p:cNvPr>
          <p:cNvCxnSpPr>
            <a:cxnSpLocks/>
            <a:endCxn id="4" idx="1"/>
          </p:cNvCxnSpPr>
          <p:nvPr/>
        </p:nvCxnSpPr>
        <p:spPr>
          <a:xfrm>
            <a:off x="434013" y="4470537"/>
            <a:ext cx="1394787" cy="9656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7A000BE9-639B-4C32-D9CA-69452902119D}"/>
              </a:ext>
            </a:extLst>
          </p:cNvPr>
          <p:cNvSpPr/>
          <p:nvPr/>
        </p:nvSpPr>
        <p:spPr>
          <a:xfrm>
            <a:off x="4528404" y="5494481"/>
            <a:ext cx="667511" cy="394189"/>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758B6B4-B380-2B6D-58C4-79B78C37B7D3}"/>
              </a:ext>
            </a:extLst>
          </p:cNvPr>
          <p:cNvCxnSpPr>
            <a:cxnSpLocks/>
            <a:endCxn id="11" idx="2"/>
          </p:cNvCxnSpPr>
          <p:nvPr/>
        </p:nvCxnSpPr>
        <p:spPr>
          <a:xfrm flipH="1" flipV="1">
            <a:off x="3300984" y="2926926"/>
            <a:ext cx="1498258" cy="2532040"/>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cxnSp>
        <p:nvCxnSpPr>
          <p:cNvPr id="41" name="Straight Connector 40">
            <a:extLst>
              <a:ext uri="{FF2B5EF4-FFF2-40B4-BE49-F238E27FC236}">
                <a16:creationId xmlns:a16="http://schemas.microsoft.com/office/drawing/2014/main" id="{3967D360-0D9D-A91F-A741-837817902AA6}"/>
              </a:ext>
            </a:extLst>
          </p:cNvPr>
          <p:cNvCxnSpPr>
            <a:cxnSpLocks/>
            <a:stCxn id="32" idx="0"/>
          </p:cNvCxnSpPr>
          <p:nvPr/>
        </p:nvCxnSpPr>
        <p:spPr>
          <a:xfrm flipH="1" flipV="1">
            <a:off x="1877913" y="2926926"/>
            <a:ext cx="2984247" cy="2567555"/>
          </a:xfrm>
          <a:prstGeom prst="line">
            <a:avLst/>
          </a:prstGeom>
          <a:ln w="38100">
            <a:solidFill>
              <a:srgbClr val="00B050"/>
            </a:solidFill>
            <a:prstDash val="sysDash"/>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DF98B45-0C92-C4DA-ECE9-C59187E02721}"/>
                  </a:ext>
                </a:extLst>
              </p:cNvPr>
              <p:cNvSpPr txBox="1"/>
              <p:nvPr/>
            </p:nvSpPr>
            <p:spPr>
              <a:xfrm>
                <a:off x="244139" y="3766369"/>
                <a:ext cx="4209553" cy="704167"/>
              </a:xfrm>
              <a:prstGeom prst="rect">
                <a:avLst/>
              </a:prstGeom>
              <a:solidFill>
                <a:srgbClr val="4E95D9"/>
              </a:solidFill>
            </p:spPr>
            <p:txBody>
              <a:bodyPr wrap="square" rtlCol="0">
                <a:spAutoFit/>
              </a:bodyPr>
              <a:lstStyle/>
              <a:p>
                <a:r>
                  <a:rPr lang="en-US" b="1" dirty="0"/>
                  <a:t>Rearrange Ku = f. So that </a:t>
                </a:r>
                <a14:m>
                  <m:oMath xmlns:m="http://schemas.openxmlformats.org/officeDocument/2006/math">
                    <m:r>
                      <a:rPr lang="en-US" b="1" i="1" dirty="0" smtClean="0">
                        <a:latin typeface="Cambria Math" panose="02040503050406030204" pitchFamily="18" charset="0"/>
                      </a:rPr>
                      <m:t> </m:t>
                    </m:r>
                    <m:sSubSup>
                      <m:sSubSupPr>
                        <m:ctrlPr>
                          <a:rPr lang="en-US" b="1" i="1" dirty="0" smtClean="0">
                            <a:latin typeface="Cambria Math" panose="02040503050406030204" pitchFamily="18" charset="0"/>
                          </a:rPr>
                        </m:ctrlPr>
                      </m:sSubSupPr>
                      <m:e>
                        <m:r>
                          <a:rPr lang="en-US" b="1" i="1" dirty="0" smtClean="0">
                            <a:latin typeface="Cambria Math" panose="02040503050406030204" pitchFamily="18" charset="0"/>
                          </a:rPr>
                          <m:t>𝒖</m:t>
                        </m:r>
                      </m:e>
                      <m:sub>
                        <m:r>
                          <a:rPr lang="en-US" b="1" i="1" dirty="0" smtClean="0">
                            <a:latin typeface="Cambria Math" panose="02040503050406030204" pitchFamily="18" charset="0"/>
                          </a:rPr>
                          <m:t>𝒇𝒆𝒎</m:t>
                        </m:r>
                      </m:sub>
                      <m:sup>
                        <m:r>
                          <a:rPr lang="en-US" b="1" i="1" dirty="0" smtClean="0">
                            <a:latin typeface="Cambria Math" panose="02040503050406030204" pitchFamily="18" charset="0"/>
                          </a:rPr>
                          <m:t>𝑰</m:t>
                        </m:r>
                      </m:sup>
                    </m:sSubSup>
                    <m:r>
                      <a:rPr lang="en-US" b="1" i="1" dirty="0" smtClean="0">
                        <a:latin typeface="Cambria Math" panose="02040503050406030204" pitchFamily="18" charset="0"/>
                      </a:rPr>
                      <m:t> </m:t>
                    </m:r>
                  </m:oMath>
                </a14:m>
                <a:r>
                  <a:rPr lang="en-US" b="1" dirty="0"/>
                  <a:t>are </a:t>
                </a:r>
                <a:r>
                  <a:rPr lang="en-US" b="1" dirty="0" err="1"/>
                  <a:t>dofs</a:t>
                </a:r>
                <a:r>
                  <a:rPr lang="en-US" b="1" dirty="0"/>
                  <a:t> associated with the interface</a:t>
                </a:r>
              </a:p>
            </p:txBody>
          </p:sp>
        </mc:Choice>
        <mc:Fallback xmlns="">
          <p:sp>
            <p:nvSpPr>
              <p:cNvPr id="44" name="TextBox 43">
                <a:extLst>
                  <a:ext uri="{FF2B5EF4-FFF2-40B4-BE49-F238E27FC236}">
                    <a16:creationId xmlns:a16="http://schemas.microsoft.com/office/drawing/2014/main" id="{EDF98B45-0C92-C4DA-ECE9-C59187E02721}"/>
                  </a:ext>
                </a:extLst>
              </p:cNvPr>
              <p:cNvSpPr txBox="1">
                <a:spLocks noRot="1" noChangeAspect="1" noMove="1" noResize="1" noEditPoints="1" noAdjustHandles="1" noChangeArrowheads="1" noChangeShapeType="1" noTextEdit="1"/>
              </p:cNvSpPr>
              <p:nvPr/>
            </p:nvSpPr>
            <p:spPr>
              <a:xfrm>
                <a:off x="244139" y="3766369"/>
                <a:ext cx="4209553" cy="704167"/>
              </a:xfrm>
              <a:prstGeom prst="rect">
                <a:avLst/>
              </a:prstGeom>
              <a:blipFill>
                <a:blip r:embed="rId4"/>
                <a:stretch>
                  <a:fillRect l="-1158" t="-870" r="-434" b="-1391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0F5D7CF-7C0B-2383-7039-A06EAA01F530}"/>
              </a:ext>
            </a:extLst>
          </p:cNvPr>
          <p:cNvSpPr txBox="1"/>
          <p:nvPr/>
        </p:nvSpPr>
        <p:spPr>
          <a:xfrm>
            <a:off x="724242" y="5875921"/>
            <a:ext cx="9841896" cy="965666"/>
          </a:xfrm>
          <a:prstGeom prst="rect">
            <a:avLst/>
          </a:prstGeom>
          <a:solidFill>
            <a:srgbClr val="4E95D9"/>
          </a:solidFill>
        </p:spPr>
        <p:txBody>
          <a:bodyPr wrap="square" rtlCol="0">
            <a:spAutoFit/>
          </a:bodyPr>
          <a:lstStyle/>
          <a:p>
            <a:endParaRPr lang="en-US" b="1" dirty="0"/>
          </a:p>
        </p:txBody>
      </p:sp>
      <p:sp>
        <p:nvSpPr>
          <p:cNvPr id="50" name="TextBox 49">
            <a:extLst>
              <a:ext uri="{FF2B5EF4-FFF2-40B4-BE49-F238E27FC236}">
                <a16:creationId xmlns:a16="http://schemas.microsoft.com/office/drawing/2014/main" id="{DB5CAE5E-9747-247D-9950-26BF63D01D9C}"/>
              </a:ext>
            </a:extLst>
          </p:cNvPr>
          <p:cNvSpPr txBox="1"/>
          <p:nvPr/>
        </p:nvSpPr>
        <p:spPr>
          <a:xfrm>
            <a:off x="724242" y="6084388"/>
            <a:ext cx="4234688" cy="646331"/>
          </a:xfrm>
          <a:prstGeom prst="rect">
            <a:avLst/>
          </a:prstGeom>
          <a:noFill/>
        </p:spPr>
        <p:txBody>
          <a:bodyPr wrap="square" rtlCol="0">
            <a:spAutoFit/>
          </a:bodyPr>
          <a:lstStyle/>
          <a:p>
            <a:r>
              <a:rPr lang="en-US" b="1" dirty="0"/>
              <a:t>Integral of body forces and tractions on all surfaces except interface surface</a:t>
            </a:r>
          </a:p>
        </p:txBody>
      </p:sp>
      <p:cxnSp>
        <p:nvCxnSpPr>
          <p:cNvPr id="51" name="Straight Connector 50">
            <a:extLst>
              <a:ext uri="{FF2B5EF4-FFF2-40B4-BE49-F238E27FC236}">
                <a16:creationId xmlns:a16="http://schemas.microsoft.com/office/drawing/2014/main" id="{719BBB58-D0C9-832E-59E5-D17AEFAAD429}"/>
              </a:ext>
            </a:extLst>
          </p:cNvPr>
          <p:cNvCxnSpPr>
            <a:cxnSpLocks/>
            <a:stCxn id="50" idx="0"/>
            <a:endCxn id="32" idx="2"/>
          </p:cNvCxnSpPr>
          <p:nvPr/>
        </p:nvCxnSpPr>
        <p:spPr>
          <a:xfrm flipV="1">
            <a:off x="2841586" y="5888670"/>
            <a:ext cx="2020574" cy="195718"/>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92FCC7B6-0492-B6AB-04FC-E7229DE88A82}"/>
              </a:ext>
            </a:extLst>
          </p:cNvPr>
          <p:cNvSpPr txBox="1"/>
          <p:nvPr/>
        </p:nvSpPr>
        <p:spPr>
          <a:xfrm>
            <a:off x="5431403" y="6350883"/>
            <a:ext cx="3157993" cy="369332"/>
          </a:xfrm>
          <a:prstGeom prst="rect">
            <a:avLst/>
          </a:prstGeom>
          <a:noFill/>
        </p:spPr>
        <p:txBody>
          <a:bodyPr wrap="square" rtlCol="0">
            <a:spAutoFit/>
          </a:bodyPr>
          <a:lstStyle/>
          <a:p>
            <a:r>
              <a:rPr lang="en-US" b="1" dirty="0"/>
              <a:t>Only traction in the interface</a:t>
            </a:r>
          </a:p>
        </p:txBody>
      </p:sp>
      <p:cxnSp>
        <p:nvCxnSpPr>
          <p:cNvPr id="54" name="Straight Connector 53">
            <a:extLst>
              <a:ext uri="{FF2B5EF4-FFF2-40B4-BE49-F238E27FC236}">
                <a16:creationId xmlns:a16="http://schemas.microsoft.com/office/drawing/2014/main" id="{53CDBAEE-E772-C9A7-52B2-3A7A02ACF552}"/>
              </a:ext>
            </a:extLst>
          </p:cNvPr>
          <p:cNvCxnSpPr>
            <a:cxnSpLocks/>
            <a:stCxn id="52" idx="0"/>
            <a:endCxn id="12" idx="2"/>
          </p:cNvCxnSpPr>
          <p:nvPr/>
        </p:nvCxnSpPr>
        <p:spPr>
          <a:xfrm flipH="1" flipV="1">
            <a:off x="5893309" y="5853156"/>
            <a:ext cx="1117091" cy="497727"/>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05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A3011-A9EA-4FC7-7C3C-A90E42EDA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E2EEB-2B66-0789-374D-72417C6719C5}"/>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Part 2: Solid - BEM</a:t>
            </a:r>
          </a:p>
        </p:txBody>
      </p:sp>
      <p:sp>
        <p:nvSpPr>
          <p:cNvPr id="5" name="TextBox 4">
            <a:extLst>
              <a:ext uri="{FF2B5EF4-FFF2-40B4-BE49-F238E27FC236}">
                <a16:creationId xmlns:a16="http://schemas.microsoft.com/office/drawing/2014/main" id="{36C10D67-BBED-B06A-DF7F-4944E30F6B20}"/>
              </a:ext>
            </a:extLst>
          </p:cNvPr>
          <p:cNvSpPr txBox="1"/>
          <p:nvPr/>
        </p:nvSpPr>
        <p:spPr>
          <a:xfrm>
            <a:off x="650240" y="1330960"/>
            <a:ext cx="11196320" cy="646331"/>
          </a:xfrm>
          <a:prstGeom prst="rect">
            <a:avLst/>
          </a:prstGeom>
          <a:noFill/>
        </p:spPr>
        <p:txBody>
          <a:bodyPr wrap="square" rtlCol="0">
            <a:spAutoFit/>
          </a:bodyPr>
          <a:lstStyle/>
          <a:p>
            <a:r>
              <a:rPr lang="en-US" dirty="0"/>
              <a:t>For BEM, there are no body forces. In paragraph 3.2, it is explained how to rearrange the displacements of BEM. Finally  </a:t>
            </a:r>
          </a:p>
        </p:txBody>
      </p:sp>
      <p:pic>
        <p:nvPicPr>
          <p:cNvPr id="10" name="Picture 9">
            <a:extLst>
              <a:ext uri="{FF2B5EF4-FFF2-40B4-BE49-F238E27FC236}">
                <a16:creationId xmlns:a16="http://schemas.microsoft.com/office/drawing/2014/main" id="{B0BD6168-568D-A716-5F93-1F9AA8E26FD6}"/>
              </a:ext>
            </a:extLst>
          </p:cNvPr>
          <p:cNvPicPr>
            <a:picLocks noChangeAspect="1"/>
          </p:cNvPicPr>
          <p:nvPr/>
        </p:nvPicPr>
        <p:blipFill>
          <a:blip r:embed="rId2"/>
          <a:stretch>
            <a:fillRect/>
          </a:stretch>
        </p:blipFill>
        <p:spPr>
          <a:xfrm>
            <a:off x="736374" y="2044683"/>
            <a:ext cx="8776151" cy="654084"/>
          </a:xfrm>
          <a:prstGeom prst="rect">
            <a:avLst/>
          </a:prstGeom>
        </p:spPr>
      </p:pic>
      <p:pic>
        <p:nvPicPr>
          <p:cNvPr id="15" name="Picture 14">
            <a:extLst>
              <a:ext uri="{FF2B5EF4-FFF2-40B4-BE49-F238E27FC236}">
                <a16:creationId xmlns:a16="http://schemas.microsoft.com/office/drawing/2014/main" id="{0E2FFFE9-4133-B952-B1FD-EE7B2D2035B6}"/>
              </a:ext>
            </a:extLst>
          </p:cNvPr>
          <p:cNvPicPr>
            <a:picLocks noChangeAspect="1"/>
          </p:cNvPicPr>
          <p:nvPr/>
        </p:nvPicPr>
        <p:blipFill>
          <a:blip r:embed="rId3"/>
          <a:stretch>
            <a:fillRect/>
          </a:stretch>
        </p:blipFill>
        <p:spPr>
          <a:xfrm>
            <a:off x="521876" y="2962971"/>
            <a:ext cx="9205145" cy="1917739"/>
          </a:xfrm>
          <a:prstGeom prst="rect">
            <a:avLst/>
          </a:prstGeom>
        </p:spPr>
      </p:pic>
    </p:spTree>
    <p:extLst>
      <p:ext uri="{BB962C8B-B14F-4D97-AF65-F5344CB8AC3E}">
        <p14:creationId xmlns:p14="http://schemas.microsoft.com/office/powerpoint/2010/main" val="121097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B1C2C-578B-BA3B-8D0F-1D461D876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632E5-6335-2F02-4AFF-0F72DEE97944}"/>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Final coupling</a:t>
            </a:r>
          </a:p>
        </p:txBody>
      </p:sp>
      <p:sp>
        <p:nvSpPr>
          <p:cNvPr id="3" name="TextBox 2">
            <a:extLst>
              <a:ext uri="{FF2B5EF4-FFF2-40B4-BE49-F238E27FC236}">
                <a16:creationId xmlns:a16="http://schemas.microsoft.com/office/drawing/2014/main" id="{7685FB23-00FB-1E07-9B2F-E7E41730527E}"/>
              </a:ext>
            </a:extLst>
          </p:cNvPr>
          <p:cNvSpPr txBox="1"/>
          <p:nvPr/>
        </p:nvSpPr>
        <p:spPr>
          <a:xfrm>
            <a:off x="1952626" y="1153596"/>
            <a:ext cx="2781300" cy="369332"/>
          </a:xfrm>
          <a:prstGeom prst="rect">
            <a:avLst/>
          </a:prstGeom>
          <a:noFill/>
        </p:spPr>
        <p:txBody>
          <a:bodyPr wrap="square" rtlCol="0">
            <a:spAutoFit/>
          </a:bodyPr>
          <a:lstStyle/>
          <a:p>
            <a:r>
              <a:rPr lang="en-US" dirty="0"/>
              <a:t>Direct kinematic coupling</a:t>
            </a:r>
          </a:p>
        </p:txBody>
      </p:sp>
      <p:cxnSp>
        <p:nvCxnSpPr>
          <p:cNvPr id="21" name="Straight Connector 20">
            <a:extLst>
              <a:ext uri="{FF2B5EF4-FFF2-40B4-BE49-F238E27FC236}">
                <a16:creationId xmlns:a16="http://schemas.microsoft.com/office/drawing/2014/main" id="{62AB5B98-9EB3-5252-348D-4EE2CFBA3291}"/>
              </a:ext>
            </a:extLst>
          </p:cNvPr>
          <p:cNvCxnSpPr>
            <a:cxnSpLocks/>
            <a:stCxn id="47" idx="0"/>
            <a:endCxn id="3" idx="2"/>
          </p:cNvCxnSpPr>
          <p:nvPr/>
        </p:nvCxnSpPr>
        <p:spPr>
          <a:xfrm flipV="1">
            <a:off x="1835960" y="1522928"/>
            <a:ext cx="1507316" cy="635248"/>
          </a:xfrm>
          <a:prstGeom prst="line">
            <a:avLst/>
          </a:prstGeom>
          <a:ln w="12700">
            <a:solidFill>
              <a:srgbClr val="91BDE7"/>
            </a:solidFill>
            <a:prstDash val="sysDash"/>
          </a:ln>
        </p:spPr>
        <p:style>
          <a:lnRef idx="2">
            <a:schemeClr val="accent2"/>
          </a:lnRef>
          <a:fillRef idx="0">
            <a:schemeClr val="accent2"/>
          </a:fillRef>
          <a:effectRef idx="1">
            <a:schemeClr val="accent2"/>
          </a:effectRef>
          <a:fontRef idx="minor">
            <a:schemeClr val="tx1"/>
          </a:fontRef>
        </p:style>
      </p:cxnSp>
      <p:sp>
        <p:nvSpPr>
          <p:cNvPr id="25" name="TextBox 24">
            <a:extLst>
              <a:ext uri="{FF2B5EF4-FFF2-40B4-BE49-F238E27FC236}">
                <a16:creationId xmlns:a16="http://schemas.microsoft.com/office/drawing/2014/main" id="{E7ACD59C-1898-BA0D-5BDD-DB649EDB5020}"/>
              </a:ext>
            </a:extLst>
          </p:cNvPr>
          <p:cNvSpPr txBox="1"/>
          <p:nvPr/>
        </p:nvSpPr>
        <p:spPr>
          <a:xfrm>
            <a:off x="1952626" y="3025165"/>
            <a:ext cx="3181349" cy="369332"/>
          </a:xfrm>
          <a:prstGeom prst="rect">
            <a:avLst/>
          </a:prstGeom>
          <a:noFill/>
        </p:spPr>
        <p:txBody>
          <a:bodyPr wrap="square" rtlCol="0">
            <a:spAutoFit/>
          </a:bodyPr>
          <a:lstStyle/>
          <a:p>
            <a:r>
              <a:rPr lang="en-US" dirty="0"/>
              <a:t>Weak coupling formulation</a:t>
            </a:r>
          </a:p>
        </p:txBody>
      </p:sp>
      <p:cxnSp>
        <p:nvCxnSpPr>
          <p:cNvPr id="26" name="Straight Connector 25">
            <a:extLst>
              <a:ext uri="{FF2B5EF4-FFF2-40B4-BE49-F238E27FC236}">
                <a16:creationId xmlns:a16="http://schemas.microsoft.com/office/drawing/2014/main" id="{73BAF3A3-408F-BE03-A2A8-59196721DFF4}"/>
              </a:ext>
            </a:extLst>
          </p:cNvPr>
          <p:cNvCxnSpPr>
            <a:cxnSpLocks/>
            <a:stCxn id="45" idx="2"/>
            <a:endCxn id="25" idx="0"/>
          </p:cNvCxnSpPr>
          <p:nvPr/>
        </p:nvCxnSpPr>
        <p:spPr>
          <a:xfrm>
            <a:off x="1388093" y="2800927"/>
            <a:ext cx="2155208" cy="224238"/>
          </a:xfrm>
          <a:prstGeom prst="line">
            <a:avLst/>
          </a:prstGeom>
          <a:ln w="12700">
            <a:solidFill>
              <a:srgbClr val="91BDE7"/>
            </a:solidFill>
            <a:prstDash val="sysDash"/>
          </a:ln>
        </p:spPr>
        <p:style>
          <a:lnRef idx="2">
            <a:schemeClr val="accent2"/>
          </a:lnRef>
          <a:fillRef idx="0">
            <a:schemeClr val="accent2"/>
          </a:fillRef>
          <a:effectRef idx="1">
            <a:schemeClr val="accent2"/>
          </a:effectRef>
          <a:fontRef idx="minor">
            <a:schemeClr val="tx1"/>
          </a:fontRef>
        </p:style>
      </p:cxnSp>
      <p:pic>
        <p:nvPicPr>
          <p:cNvPr id="42" name="Picture 41">
            <a:extLst>
              <a:ext uri="{FF2B5EF4-FFF2-40B4-BE49-F238E27FC236}">
                <a16:creationId xmlns:a16="http://schemas.microsoft.com/office/drawing/2014/main" id="{6C578D12-25DD-2A51-B46E-5D80BCBFA1DE}"/>
              </a:ext>
            </a:extLst>
          </p:cNvPr>
          <p:cNvPicPr>
            <a:picLocks noChangeAspect="1"/>
          </p:cNvPicPr>
          <p:nvPr/>
        </p:nvPicPr>
        <p:blipFill>
          <a:blip r:embed="rId2"/>
          <a:stretch>
            <a:fillRect/>
          </a:stretch>
        </p:blipFill>
        <p:spPr>
          <a:xfrm>
            <a:off x="914401" y="1894026"/>
            <a:ext cx="8293526" cy="908097"/>
          </a:xfrm>
          <a:prstGeom prst="rect">
            <a:avLst/>
          </a:prstGeom>
        </p:spPr>
      </p:pic>
      <p:sp>
        <p:nvSpPr>
          <p:cNvPr id="45" name="Rectangle 44">
            <a:extLst>
              <a:ext uri="{FF2B5EF4-FFF2-40B4-BE49-F238E27FC236}">
                <a16:creationId xmlns:a16="http://schemas.microsoft.com/office/drawing/2014/main" id="{01673E70-A129-F378-AAD1-4D2C89EC5116}"/>
              </a:ext>
            </a:extLst>
          </p:cNvPr>
          <p:cNvSpPr/>
          <p:nvPr/>
        </p:nvSpPr>
        <p:spPr>
          <a:xfrm>
            <a:off x="1140252" y="2488721"/>
            <a:ext cx="495682" cy="312206"/>
          </a:xfrm>
          <a:prstGeom prst="rect">
            <a:avLst/>
          </a:prstGeom>
          <a:solidFill>
            <a:srgbClr val="4E95D9">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148F776-8400-9672-0AD9-F5F94E77E810}"/>
              </a:ext>
            </a:extLst>
          </p:cNvPr>
          <p:cNvSpPr/>
          <p:nvPr/>
        </p:nvSpPr>
        <p:spPr>
          <a:xfrm>
            <a:off x="1588119" y="2158176"/>
            <a:ext cx="495681" cy="313183"/>
          </a:xfrm>
          <a:prstGeom prst="rect">
            <a:avLst/>
          </a:prstGeom>
          <a:solidFill>
            <a:srgbClr val="4E95D9">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33CFA083-3C3F-0698-F28E-9CA00870B56C}"/>
              </a:ext>
            </a:extLst>
          </p:cNvPr>
          <p:cNvCxnSpPr/>
          <p:nvPr/>
        </p:nvCxnSpPr>
        <p:spPr>
          <a:xfrm flipV="1">
            <a:off x="219075" y="3363422"/>
            <a:ext cx="11401425" cy="655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4C87D381-88D8-3011-33EF-DE8905687285}"/>
              </a:ext>
            </a:extLst>
          </p:cNvPr>
          <p:cNvSpPr txBox="1"/>
          <p:nvPr/>
        </p:nvSpPr>
        <p:spPr>
          <a:xfrm>
            <a:off x="498148" y="3860575"/>
            <a:ext cx="3181349" cy="369332"/>
          </a:xfrm>
          <a:prstGeom prst="rect">
            <a:avLst/>
          </a:prstGeom>
          <a:noFill/>
        </p:spPr>
        <p:txBody>
          <a:bodyPr wrap="square" rtlCol="0">
            <a:spAutoFit/>
          </a:bodyPr>
          <a:lstStyle/>
          <a:p>
            <a:r>
              <a:rPr lang="en-US" dirty="0"/>
              <a:t>Finally: </a:t>
            </a:r>
          </a:p>
        </p:txBody>
      </p:sp>
      <p:grpSp>
        <p:nvGrpSpPr>
          <p:cNvPr id="65" name="Group 64">
            <a:extLst>
              <a:ext uri="{FF2B5EF4-FFF2-40B4-BE49-F238E27FC236}">
                <a16:creationId xmlns:a16="http://schemas.microsoft.com/office/drawing/2014/main" id="{9B1F3F88-8697-E537-470C-DBD0FEDF6FFC}"/>
              </a:ext>
            </a:extLst>
          </p:cNvPr>
          <p:cNvGrpSpPr/>
          <p:nvPr/>
        </p:nvGrpSpPr>
        <p:grpSpPr>
          <a:xfrm>
            <a:off x="5484387" y="4749944"/>
            <a:ext cx="8198271" cy="1047804"/>
            <a:chOff x="406190" y="4633742"/>
            <a:chExt cx="8198271" cy="1047804"/>
          </a:xfrm>
        </p:grpSpPr>
        <p:grpSp>
          <p:nvGrpSpPr>
            <p:cNvPr id="52" name="Group 51">
              <a:extLst>
                <a:ext uri="{FF2B5EF4-FFF2-40B4-BE49-F238E27FC236}">
                  <a16:creationId xmlns:a16="http://schemas.microsoft.com/office/drawing/2014/main" id="{7A35CE8B-7276-6F8C-5A23-681F68EF6C9D}"/>
                </a:ext>
              </a:extLst>
            </p:cNvPr>
            <p:cNvGrpSpPr/>
            <p:nvPr/>
          </p:nvGrpSpPr>
          <p:grpSpPr>
            <a:xfrm>
              <a:off x="406190" y="4633742"/>
              <a:ext cx="8198271" cy="1047804"/>
              <a:chOff x="349040" y="4287268"/>
              <a:chExt cx="8198271" cy="1047804"/>
            </a:xfrm>
          </p:grpSpPr>
          <p:pic>
            <p:nvPicPr>
              <p:cNvPr id="33" name="Picture 32">
                <a:extLst>
                  <a:ext uri="{FF2B5EF4-FFF2-40B4-BE49-F238E27FC236}">
                    <a16:creationId xmlns:a16="http://schemas.microsoft.com/office/drawing/2014/main" id="{75659111-40E3-0B89-C12D-73BCC9E77E28}"/>
                  </a:ext>
                </a:extLst>
              </p:cNvPr>
              <p:cNvPicPr>
                <a:picLocks noChangeAspect="1"/>
              </p:cNvPicPr>
              <p:nvPr/>
            </p:nvPicPr>
            <p:blipFill>
              <a:blip r:embed="rId3"/>
              <a:stretch>
                <a:fillRect/>
              </a:stretch>
            </p:blipFill>
            <p:spPr>
              <a:xfrm>
                <a:off x="349040" y="4287268"/>
                <a:ext cx="8198271" cy="1047804"/>
              </a:xfrm>
              <a:prstGeom prst="rect">
                <a:avLst/>
              </a:prstGeom>
            </p:spPr>
          </p:pic>
          <p:sp>
            <p:nvSpPr>
              <p:cNvPr id="40" name="Rectangle: Rounded Corners 39">
                <a:extLst>
                  <a:ext uri="{FF2B5EF4-FFF2-40B4-BE49-F238E27FC236}">
                    <a16:creationId xmlns:a16="http://schemas.microsoft.com/office/drawing/2014/main" id="{9B191F12-F21B-15FB-2A2D-15606E1866CA}"/>
                  </a:ext>
                </a:extLst>
              </p:cNvPr>
              <p:cNvSpPr/>
              <p:nvPr/>
            </p:nvSpPr>
            <p:spPr>
              <a:xfrm>
                <a:off x="466725" y="4371975"/>
                <a:ext cx="2552700" cy="647700"/>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Rectangle: Rounded Corners 58">
              <a:extLst>
                <a:ext uri="{FF2B5EF4-FFF2-40B4-BE49-F238E27FC236}">
                  <a16:creationId xmlns:a16="http://schemas.microsoft.com/office/drawing/2014/main" id="{A2751824-2D8F-1BDE-FC1E-E210B3B0CD5E}"/>
                </a:ext>
              </a:extLst>
            </p:cNvPr>
            <p:cNvSpPr/>
            <p:nvPr/>
          </p:nvSpPr>
          <p:spPr>
            <a:xfrm>
              <a:off x="1635934" y="4988364"/>
              <a:ext cx="2552700"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5C50544-3490-1EB7-708D-A190F2BD1E6F}"/>
                </a:ext>
              </a:extLst>
            </p:cNvPr>
            <p:cNvSpPr/>
            <p:nvPr/>
          </p:nvSpPr>
          <p:spPr>
            <a:xfrm>
              <a:off x="4420303" y="4989778"/>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BBA34264-8F38-5E90-A5B9-9F49325A2B64}"/>
              </a:ext>
            </a:extLst>
          </p:cNvPr>
          <p:cNvGrpSpPr/>
          <p:nvPr/>
        </p:nvGrpSpPr>
        <p:grpSpPr>
          <a:xfrm>
            <a:off x="498148" y="4164039"/>
            <a:ext cx="4505325" cy="2172475"/>
            <a:chOff x="7115175" y="4006865"/>
            <a:chExt cx="4505325" cy="2172475"/>
          </a:xfrm>
        </p:grpSpPr>
        <p:pic>
          <p:nvPicPr>
            <p:cNvPr id="53" name="Picture 52">
              <a:extLst>
                <a:ext uri="{FF2B5EF4-FFF2-40B4-BE49-F238E27FC236}">
                  <a16:creationId xmlns:a16="http://schemas.microsoft.com/office/drawing/2014/main" id="{7CE68840-923D-BABA-FEB6-BBDDBC502AD8}"/>
                </a:ext>
              </a:extLst>
            </p:cNvPr>
            <p:cNvPicPr>
              <a:picLocks noChangeAspect="1"/>
            </p:cNvPicPr>
            <p:nvPr/>
          </p:nvPicPr>
          <p:blipFill>
            <a:blip r:embed="rId4"/>
            <a:srcRect t="-1" r="56526" b="-14512"/>
            <a:stretch/>
          </p:blipFill>
          <p:spPr>
            <a:xfrm>
              <a:off x="7115175" y="4006865"/>
              <a:ext cx="4505325" cy="954921"/>
            </a:xfrm>
            <a:prstGeom prst="rect">
              <a:avLst/>
            </a:prstGeom>
          </p:spPr>
        </p:pic>
        <p:sp>
          <p:nvSpPr>
            <p:cNvPr id="54" name="Rectangle: Rounded Corners 53">
              <a:extLst>
                <a:ext uri="{FF2B5EF4-FFF2-40B4-BE49-F238E27FC236}">
                  <a16:creationId xmlns:a16="http://schemas.microsoft.com/office/drawing/2014/main" id="{2B3041D1-8D0E-1233-417B-747B28EF418C}"/>
                </a:ext>
              </a:extLst>
            </p:cNvPr>
            <p:cNvSpPr/>
            <p:nvPr/>
          </p:nvSpPr>
          <p:spPr>
            <a:xfrm>
              <a:off x="7232860" y="4078501"/>
              <a:ext cx="1282490"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389BCFD6-45B0-2F6D-FDB7-FFBFF90EBCEF}"/>
                </a:ext>
              </a:extLst>
            </p:cNvPr>
            <p:cNvSpPr/>
            <p:nvPr/>
          </p:nvSpPr>
          <p:spPr>
            <a:xfrm>
              <a:off x="8773162" y="4078501"/>
              <a:ext cx="434765"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4CA0A8D8-529E-4D8F-01E7-AC5E5A99B00F}"/>
                </a:ext>
              </a:extLst>
            </p:cNvPr>
            <p:cNvSpPr/>
            <p:nvPr/>
          </p:nvSpPr>
          <p:spPr>
            <a:xfrm>
              <a:off x="9957326" y="4078501"/>
              <a:ext cx="444290"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8D38B28C-5222-7BA6-F58A-0B7E55A4D9A5}"/>
                </a:ext>
              </a:extLst>
            </p:cNvPr>
            <p:cNvPicPr>
              <a:picLocks noChangeAspect="1"/>
            </p:cNvPicPr>
            <p:nvPr/>
          </p:nvPicPr>
          <p:blipFill>
            <a:blip r:embed="rId5"/>
            <a:srcRect r="57813"/>
            <a:stretch/>
          </p:blipFill>
          <p:spPr>
            <a:xfrm>
              <a:off x="7232860" y="5497247"/>
              <a:ext cx="3702378" cy="654084"/>
            </a:xfrm>
            <a:prstGeom prst="rect">
              <a:avLst/>
            </a:prstGeom>
          </p:spPr>
        </p:pic>
        <p:sp>
          <p:nvSpPr>
            <p:cNvPr id="62" name="Rectangle: Rounded Corners 61">
              <a:extLst>
                <a:ext uri="{FF2B5EF4-FFF2-40B4-BE49-F238E27FC236}">
                  <a16:creationId xmlns:a16="http://schemas.microsoft.com/office/drawing/2014/main" id="{39FCAC1A-82F1-D60F-8B97-6EBBFD7621DC}"/>
                </a:ext>
              </a:extLst>
            </p:cNvPr>
            <p:cNvSpPr/>
            <p:nvPr/>
          </p:nvSpPr>
          <p:spPr>
            <a:xfrm>
              <a:off x="9538930" y="5459580"/>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6968A48F-1990-42E7-2273-7D31D79483DF}"/>
                </a:ext>
              </a:extLst>
            </p:cNvPr>
            <p:cNvSpPr/>
            <p:nvPr/>
          </p:nvSpPr>
          <p:spPr>
            <a:xfrm>
              <a:off x="7353932" y="5531640"/>
              <a:ext cx="1161418"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allout: Right Arrow 66">
            <a:extLst>
              <a:ext uri="{FF2B5EF4-FFF2-40B4-BE49-F238E27FC236}">
                <a16:creationId xmlns:a16="http://schemas.microsoft.com/office/drawing/2014/main" id="{F0863B83-C792-C763-6997-929D8DFB96D5}"/>
              </a:ext>
            </a:extLst>
          </p:cNvPr>
          <p:cNvSpPr/>
          <p:nvPr/>
        </p:nvSpPr>
        <p:spPr>
          <a:xfrm>
            <a:off x="4903739" y="4164039"/>
            <a:ext cx="480754" cy="2219615"/>
          </a:xfrm>
          <a:prstGeom prst="rightArrowCallout">
            <a:avLst>
              <a:gd name="adj1" fmla="val 50000"/>
              <a:gd name="adj2" fmla="val 23019"/>
              <a:gd name="adj3" fmla="val 78494"/>
              <a:gd name="adj4" fmla="val 649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626BD4BF-44A9-74FD-F0FA-19E3AFD6565C}"/>
              </a:ext>
            </a:extLst>
          </p:cNvPr>
          <p:cNvSpPr/>
          <p:nvPr/>
        </p:nvSpPr>
        <p:spPr>
          <a:xfrm>
            <a:off x="2101923" y="5654421"/>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8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528B6-BAD0-AE65-551D-90A949E4D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A5FC8C-556F-808A-BE9F-43F93308535D}"/>
              </a:ext>
            </a:extLst>
          </p:cNvPr>
          <p:cNvSpPr>
            <a:spLocks noGrp="1"/>
          </p:cNvSpPr>
          <p:nvPr>
            <p:ph type="ctrTitle"/>
          </p:nvPr>
        </p:nvSpPr>
        <p:spPr>
          <a:xfrm>
            <a:off x="1524000" y="1854201"/>
            <a:ext cx="9144000" cy="1655762"/>
          </a:xfrm>
        </p:spPr>
        <p:txBody>
          <a:bodyPr>
            <a:normAutofit/>
          </a:bodyPr>
          <a:lstStyle/>
          <a:p>
            <a:pPr algn="l"/>
            <a:r>
              <a:rPr lang="en-US" sz="3600" dirty="0">
                <a:latin typeface="+mn-lt"/>
                <a:ea typeface="ADLaM Display" panose="02010000000000000000" pitchFamily="2" charset="0"/>
                <a:cs typeface="ADLaM Display" panose="02010000000000000000" pitchFamily="2" charset="0"/>
              </a:rPr>
              <a:t>Notes on: </a:t>
            </a:r>
            <a:r>
              <a:rPr lang="en-US" sz="3600" b="0" i="0" u="none" strike="noStrike" baseline="0" dirty="0">
                <a:latin typeface="+mn-lt"/>
                <a:ea typeface="ADLaM Display" panose="02010000000000000000" pitchFamily="2" charset="0"/>
                <a:cs typeface="ADLaM Display" panose="02010000000000000000" pitchFamily="2" charset="0"/>
              </a:rPr>
              <a:t>Numerical procedure to couple shell to solid elements by using</a:t>
            </a:r>
            <a:br>
              <a:rPr lang="en-US" sz="3600" b="0" i="0" u="none" strike="noStrike" baseline="0" dirty="0">
                <a:latin typeface="+mn-lt"/>
                <a:ea typeface="ADLaM Display" panose="02010000000000000000" pitchFamily="2" charset="0"/>
                <a:cs typeface="ADLaM Display" panose="02010000000000000000" pitchFamily="2" charset="0"/>
              </a:rPr>
            </a:br>
            <a:r>
              <a:rPr lang="en-US" sz="3600" b="0" i="0" u="none" strike="noStrike" baseline="0" dirty="0" err="1">
                <a:latin typeface="+mn-lt"/>
                <a:ea typeface="ADLaM Display" panose="02010000000000000000" pitchFamily="2" charset="0"/>
                <a:cs typeface="ADLaM Display" panose="02010000000000000000" pitchFamily="2" charset="0"/>
              </a:rPr>
              <a:t>Nitsche’s</a:t>
            </a:r>
            <a:r>
              <a:rPr lang="en-US" sz="3600" b="0" i="0" u="none" strike="noStrike" baseline="0" dirty="0">
                <a:latin typeface="+mn-lt"/>
                <a:ea typeface="ADLaM Display" panose="02010000000000000000" pitchFamily="2" charset="0"/>
                <a:cs typeface="ADLaM Display" panose="02010000000000000000" pitchFamily="2" charset="0"/>
              </a:rPr>
              <a:t> method</a:t>
            </a:r>
            <a:endParaRPr lang="en-US" sz="3600" dirty="0">
              <a:latin typeface="+mn-lt"/>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715DD2D9-3100-B03E-BAF4-188A29266C3E}"/>
              </a:ext>
            </a:extLst>
          </p:cNvPr>
          <p:cNvSpPr>
            <a:spLocks noGrp="1"/>
          </p:cNvSpPr>
          <p:nvPr>
            <p:ph type="subTitle" idx="1"/>
          </p:nvPr>
        </p:nvSpPr>
        <p:spPr/>
        <p:txBody>
          <a:bodyPr>
            <a:normAutofit lnSpcReduction="10000"/>
          </a:bodyPr>
          <a:lstStyle/>
          <a:p>
            <a:pPr marL="342900" indent="-342900" algn="l">
              <a:buFont typeface="Arial" panose="020B0604020202020204" pitchFamily="34" charset="0"/>
              <a:buChar char="•"/>
            </a:pPr>
            <a:r>
              <a:rPr lang="en-US" dirty="0"/>
              <a:t>Notes regards only Shell element MITC4 (method for MITC4ts is the same)</a:t>
            </a:r>
          </a:p>
          <a:p>
            <a:pPr marL="342900" indent="-342900" algn="l">
              <a:buFont typeface="Arial" panose="020B0604020202020204" pitchFamily="34" charset="0"/>
              <a:buChar char="•"/>
            </a:pPr>
            <a:r>
              <a:rPr lang="en-US" dirty="0"/>
              <a:t>Continuity condition is reached using penalty method</a:t>
            </a:r>
          </a:p>
          <a:p>
            <a:pPr marL="342900" indent="-342900" algn="l">
              <a:buFont typeface="Arial" panose="020B0604020202020204" pitchFamily="34" charset="0"/>
              <a:buChar char="•"/>
            </a:pPr>
            <a:r>
              <a:rPr lang="en-US" dirty="0" err="1"/>
              <a:t>Nitsche</a:t>
            </a:r>
            <a:r>
              <a:rPr lang="en-US" dirty="0"/>
              <a:t> method is used to impose the constraint condition</a:t>
            </a:r>
          </a:p>
        </p:txBody>
      </p:sp>
    </p:spTree>
    <p:extLst>
      <p:ext uri="{BB962C8B-B14F-4D97-AF65-F5344CB8AC3E}">
        <p14:creationId xmlns:p14="http://schemas.microsoft.com/office/powerpoint/2010/main" val="191417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6ACC-BE5A-0242-5278-4E9C7269D41F}"/>
              </a:ext>
            </a:extLst>
          </p:cNvPr>
          <p:cNvSpPr>
            <a:spLocks noGrp="1"/>
          </p:cNvSpPr>
          <p:nvPr>
            <p:ph type="title"/>
          </p:nvPr>
        </p:nvSpPr>
        <p:spPr/>
        <p:txBody>
          <a:bodyPr/>
          <a:lstStyle/>
          <a:p>
            <a:r>
              <a:rPr lang="en-US" dirty="0"/>
              <a:t>Continuity condition on connecting surface</a:t>
            </a:r>
          </a:p>
        </p:txBody>
      </p:sp>
      <p:pic>
        <p:nvPicPr>
          <p:cNvPr id="5" name="Picture 4">
            <a:extLst>
              <a:ext uri="{FF2B5EF4-FFF2-40B4-BE49-F238E27FC236}">
                <a16:creationId xmlns:a16="http://schemas.microsoft.com/office/drawing/2014/main" id="{CCAECFA3-444E-540B-4009-BFB22E15070F}"/>
              </a:ext>
            </a:extLst>
          </p:cNvPr>
          <p:cNvPicPr>
            <a:picLocks noChangeAspect="1"/>
          </p:cNvPicPr>
          <p:nvPr/>
        </p:nvPicPr>
        <p:blipFill>
          <a:blip r:embed="rId2"/>
          <a:stretch>
            <a:fillRect/>
          </a:stretch>
        </p:blipFill>
        <p:spPr>
          <a:xfrm>
            <a:off x="815975" y="4078670"/>
            <a:ext cx="4877884" cy="1700784"/>
          </a:xfrm>
          <a:prstGeom prst="rect">
            <a:avLst/>
          </a:prstGeom>
        </p:spPr>
      </p:pic>
      <p:pic>
        <p:nvPicPr>
          <p:cNvPr id="7" name="Picture 6">
            <a:extLst>
              <a:ext uri="{FF2B5EF4-FFF2-40B4-BE49-F238E27FC236}">
                <a16:creationId xmlns:a16="http://schemas.microsoft.com/office/drawing/2014/main" id="{EF9B2971-C796-D526-69B1-BD55BF98FC26}"/>
              </a:ext>
            </a:extLst>
          </p:cNvPr>
          <p:cNvPicPr>
            <a:picLocks noChangeAspect="1"/>
          </p:cNvPicPr>
          <p:nvPr/>
        </p:nvPicPr>
        <p:blipFill>
          <a:blip r:embed="rId3"/>
          <a:stretch>
            <a:fillRect/>
          </a:stretch>
        </p:blipFill>
        <p:spPr>
          <a:xfrm>
            <a:off x="545552" y="1665350"/>
            <a:ext cx="5188132" cy="1325563"/>
          </a:xfrm>
          <a:prstGeom prst="rect">
            <a:avLst/>
          </a:prstGeom>
        </p:spPr>
      </p:pic>
      <p:pic>
        <p:nvPicPr>
          <p:cNvPr id="9" name="Picture 8">
            <a:extLst>
              <a:ext uri="{FF2B5EF4-FFF2-40B4-BE49-F238E27FC236}">
                <a16:creationId xmlns:a16="http://schemas.microsoft.com/office/drawing/2014/main" id="{B69D1F7B-561F-17E4-57E0-5B539C18CE16}"/>
              </a:ext>
            </a:extLst>
          </p:cNvPr>
          <p:cNvPicPr>
            <a:picLocks noChangeAspect="1"/>
          </p:cNvPicPr>
          <p:nvPr/>
        </p:nvPicPr>
        <p:blipFill>
          <a:blip r:embed="rId4"/>
          <a:stretch>
            <a:fillRect/>
          </a:stretch>
        </p:blipFill>
        <p:spPr>
          <a:xfrm>
            <a:off x="838200" y="3096334"/>
            <a:ext cx="5817929" cy="719532"/>
          </a:xfrm>
          <a:prstGeom prst="rect">
            <a:avLst/>
          </a:prstGeom>
        </p:spPr>
      </p:pic>
      <p:pic>
        <p:nvPicPr>
          <p:cNvPr id="11" name="Picture 10">
            <a:extLst>
              <a:ext uri="{FF2B5EF4-FFF2-40B4-BE49-F238E27FC236}">
                <a16:creationId xmlns:a16="http://schemas.microsoft.com/office/drawing/2014/main" id="{DCF07A7A-660B-8D28-90B3-026A9ADC8BDB}"/>
              </a:ext>
            </a:extLst>
          </p:cNvPr>
          <p:cNvPicPr>
            <a:picLocks noChangeAspect="1"/>
          </p:cNvPicPr>
          <p:nvPr/>
        </p:nvPicPr>
        <p:blipFill>
          <a:blip r:embed="rId5"/>
          <a:stretch>
            <a:fillRect/>
          </a:stretch>
        </p:blipFill>
        <p:spPr>
          <a:xfrm>
            <a:off x="7921518" y="2557170"/>
            <a:ext cx="5938674" cy="719532"/>
          </a:xfrm>
          <a:prstGeom prst="rect">
            <a:avLst/>
          </a:prstGeom>
        </p:spPr>
      </p:pic>
      <p:pic>
        <p:nvPicPr>
          <p:cNvPr id="13" name="Picture 12">
            <a:extLst>
              <a:ext uri="{FF2B5EF4-FFF2-40B4-BE49-F238E27FC236}">
                <a16:creationId xmlns:a16="http://schemas.microsoft.com/office/drawing/2014/main" id="{ABD74A14-8608-F455-5CF4-7C00BCE16DCA}"/>
              </a:ext>
            </a:extLst>
          </p:cNvPr>
          <p:cNvPicPr>
            <a:picLocks noChangeAspect="1"/>
          </p:cNvPicPr>
          <p:nvPr/>
        </p:nvPicPr>
        <p:blipFill>
          <a:blip r:embed="rId6"/>
          <a:stretch>
            <a:fillRect/>
          </a:stretch>
        </p:blipFill>
        <p:spPr>
          <a:xfrm>
            <a:off x="7921518" y="3408056"/>
            <a:ext cx="5647831" cy="719532"/>
          </a:xfrm>
          <a:prstGeom prst="rect">
            <a:avLst/>
          </a:prstGeom>
        </p:spPr>
      </p:pic>
      <p:sp>
        <p:nvSpPr>
          <p:cNvPr id="3" name="Rectangle: Rounded Corners 2">
            <a:extLst>
              <a:ext uri="{FF2B5EF4-FFF2-40B4-BE49-F238E27FC236}">
                <a16:creationId xmlns:a16="http://schemas.microsoft.com/office/drawing/2014/main" id="{6D957317-F485-46AA-FEE6-2853BA4AC0ED}"/>
              </a:ext>
            </a:extLst>
          </p:cNvPr>
          <p:cNvSpPr/>
          <p:nvPr/>
        </p:nvSpPr>
        <p:spPr>
          <a:xfrm>
            <a:off x="761766" y="4129438"/>
            <a:ext cx="5117826" cy="1700784"/>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7A5BF52-C720-D7C1-84AD-3450BA056C08}"/>
              </a:ext>
            </a:extLst>
          </p:cNvPr>
          <p:cNvSpPr/>
          <p:nvPr/>
        </p:nvSpPr>
        <p:spPr>
          <a:xfrm>
            <a:off x="2880126" y="3216651"/>
            <a:ext cx="1847322" cy="487078"/>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B661086-8423-9FD4-EF5A-6793002442F0}"/>
              </a:ext>
            </a:extLst>
          </p:cNvPr>
          <p:cNvSpPr/>
          <p:nvPr/>
        </p:nvSpPr>
        <p:spPr>
          <a:xfrm>
            <a:off x="652408" y="1793988"/>
            <a:ext cx="4504807" cy="112294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86E98CF-9FE0-4743-7F08-44445B0B8823}"/>
              </a:ext>
            </a:extLst>
          </p:cNvPr>
          <p:cNvSpPr/>
          <p:nvPr/>
        </p:nvSpPr>
        <p:spPr>
          <a:xfrm>
            <a:off x="770676" y="3230507"/>
            <a:ext cx="1935948" cy="473221"/>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allout: Right Arrow 14">
            <a:extLst>
              <a:ext uri="{FF2B5EF4-FFF2-40B4-BE49-F238E27FC236}">
                <a16:creationId xmlns:a16="http://schemas.microsoft.com/office/drawing/2014/main" id="{26E4B5E1-B5A4-1EB3-0AB7-F581DBDDCBD0}"/>
              </a:ext>
            </a:extLst>
          </p:cNvPr>
          <p:cNvSpPr/>
          <p:nvPr/>
        </p:nvSpPr>
        <p:spPr>
          <a:xfrm>
            <a:off x="6753044" y="2319192"/>
            <a:ext cx="480754" cy="2219615"/>
          </a:xfrm>
          <a:prstGeom prst="rightArrowCallout">
            <a:avLst>
              <a:gd name="adj1" fmla="val 50000"/>
              <a:gd name="adj2" fmla="val 23019"/>
              <a:gd name="adj3" fmla="val 78494"/>
              <a:gd name="adj4" fmla="val 649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1C770CF-D4A4-9BE8-1ADC-32FD8AE7F7DF}"/>
              </a:ext>
            </a:extLst>
          </p:cNvPr>
          <p:cNvSpPr txBox="1"/>
          <p:nvPr/>
        </p:nvSpPr>
        <p:spPr>
          <a:xfrm>
            <a:off x="9913329" y="4169475"/>
            <a:ext cx="1664208" cy="369332"/>
          </a:xfrm>
          <a:prstGeom prst="rect">
            <a:avLst/>
          </a:prstGeom>
          <a:noFill/>
        </p:spPr>
        <p:txBody>
          <a:bodyPr wrap="square" rtlCol="0">
            <a:spAutoFit/>
          </a:bodyPr>
          <a:lstStyle/>
          <a:p>
            <a:r>
              <a:rPr lang="en-US" b="1" dirty="0"/>
              <a:t>Penalty factor</a:t>
            </a:r>
          </a:p>
        </p:txBody>
      </p:sp>
    </p:spTree>
    <p:extLst>
      <p:ext uri="{BB962C8B-B14F-4D97-AF65-F5344CB8AC3E}">
        <p14:creationId xmlns:p14="http://schemas.microsoft.com/office/powerpoint/2010/main" val="370002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8231</TotalTime>
  <Words>1059</Words>
  <Application>Microsoft Office PowerPoint</Application>
  <PresentationFormat>Widescreen</PresentationFormat>
  <Paragraphs>121</Paragraphs>
  <Slides>33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Aptos</vt:lpstr>
      <vt:lpstr>Aptos Display</vt:lpstr>
      <vt:lpstr>Arial</vt:lpstr>
      <vt:lpstr>Cambria Math</vt:lpstr>
      <vt:lpstr>NimbusRomNo9L-Regu</vt:lpstr>
      <vt:lpstr>URWPalladioL-Bold</vt:lpstr>
      <vt:lpstr>Office Theme</vt:lpstr>
      <vt:lpstr>Notes on: Mixed dimensional isogeometric FE-BE coupling analysis for solid–shell structures</vt:lpstr>
      <vt:lpstr>Direct kinematic coupling</vt:lpstr>
      <vt:lpstr> Weak coupling formulation based on work equality</vt:lpstr>
      <vt:lpstr> Weak coupling formulation based on work equality</vt:lpstr>
      <vt:lpstr>Governing equations of the coupled system  Part 1: Shell - FEM</vt:lpstr>
      <vt:lpstr>Governing equations of the coupled system  Part 2: Solid - BEM</vt:lpstr>
      <vt:lpstr>Governing equations of the coupled system  Final coupling</vt:lpstr>
      <vt:lpstr>Notes on: Numerical procedure to couple shell to solid elements by using Nitsche’s method</vt:lpstr>
      <vt:lpstr>Continuity condition on connecting surface</vt:lpstr>
      <vt:lpstr>Traction work on interface is zero </vt:lpstr>
      <vt:lpstr>Variation of potential energy for δυc, δυs</vt:lpstr>
      <vt:lpstr>Incremental form of variational equations</vt:lpstr>
      <vt:lpstr>PowerPoint Presentation</vt:lpstr>
      <vt:lpstr>Goals</vt:lpstr>
      <vt:lpstr>Goals</vt:lpstr>
      <vt:lpstr>Solid</vt:lpstr>
      <vt:lpstr>Penalty (deformation penalty for coupling)</vt:lpstr>
      <vt:lpstr>PowerPoint Presentation</vt:lpstr>
      <vt:lpstr>PowerPoint Presentation</vt:lpstr>
      <vt:lpstr>PowerPoint Presentation</vt:lpstr>
      <vt:lpstr>Goal:</vt:lpstr>
      <vt:lpstr>Created two examples</vt:lpstr>
      <vt:lpstr>Before implementation</vt:lpstr>
      <vt:lpstr>Before implementation</vt:lpstr>
      <vt:lpstr>Example 02</vt:lpstr>
      <vt:lpstr>Example 02</vt:lpstr>
      <vt:lpstr>Example 02</vt:lpstr>
      <vt:lpstr>Example 03</vt:lpstr>
      <vt:lpstr>Example 03</vt:lpstr>
      <vt:lpstr>Example 03</vt:lpstr>
      <vt:lpstr>Questions: </vt:lpstr>
      <vt:lpstr>Questions: </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Minas Apostolakis</dc:creator>
  <cp:lastModifiedBy>Minas Apostolakis</cp:lastModifiedBy>
  <cp:revision>39</cp:revision>
  <dcterms:created xsi:type="dcterms:W3CDTF">2025-01-26T16:01:18Z</dcterms:created>
  <dcterms:modified xsi:type="dcterms:W3CDTF">2025-03-25T13:00:07Z</dcterms:modified>
</cp:coreProperties>
</file>