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5" r:id="rId6"/>
    <p:sldId id="282" r:id="rId7"/>
    <p:sldId id="286" r:id="rId8"/>
    <p:sldId id="283" r:id="rId9"/>
    <p:sldId id="293" r:id="rId10"/>
    <p:sldId id="292" r:id="rId11"/>
    <p:sldId id="295" r:id="rId12"/>
    <p:sldId id="287" r:id="rId13"/>
    <p:sldId id="280" r:id="rId14"/>
    <p:sldId id="289" r:id="rId15"/>
    <p:sldId id="296" r:id="rId16"/>
    <p:sldId id="297" r:id="rId17"/>
    <p:sldId id="27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675E-D247-4BCD-B4BB-1300372C048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CBBFF-06B2-4939-BB68-6F79C27FD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BBFF-06B2-4939-BB68-6F79C27FD7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1.10.5/macro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yft.com/securing-apache-airflow-ui-with-dag-level-access-a7bc649a2821" TargetMode="External"/><Relationship Id="rId3" Type="http://schemas.openxmlformats.org/officeDocument/2006/relationships/hyperlink" Target="https://airflow.apache.org/docs/apache-airflow/1.10.5/macros.html" TargetMode="External"/><Relationship Id="rId7" Type="http://schemas.openxmlformats.org/officeDocument/2006/relationships/hyperlink" Target="https://medium.com/swlh/airflow-custom-plugins-38f0848b74c5" TargetMode="External"/><Relationship Id="rId2" Type="http://schemas.openxmlformats.org/officeDocument/2006/relationships/hyperlink" Target="https://airflow.apache.org/docs/apache-airflow/stable/concepts/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flow.apache.org/docs/apache-airflow/stable/plugins.html" TargetMode="External"/><Relationship Id="rId5" Type="http://schemas.openxmlformats.org/officeDocument/2006/relationships/hyperlink" Target="https://jinja.palletsprojects.com/en/latest/" TargetMode="External"/><Relationship Id="rId4" Type="http://schemas.openxmlformats.org/officeDocument/2006/relationships/hyperlink" Target="https://gitter.im/apache/incubator-airflo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astirise/workshop_airflow" TargetMode="External"/><Relationship Id="rId2" Type="http://schemas.openxmlformats.org/officeDocument/2006/relationships/hyperlink" Target="https://airflow.apache.org/docs/apache-airflow/stable/start/dock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600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sz="6600" dirty="0">
                <a:ea typeface="DejaVu Sans" pitchFamily="2"/>
                <a:cs typeface="DejaVu Sans" pitchFamily="2"/>
              </a:rPr>
              <a:t>ETL </a:t>
            </a:r>
            <a:r>
              <a:rPr lang="ru-RU" sz="6600" dirty="0">
                <a:ea typeface="DejaVu Sans" pitchFamily="2"/>
                <a:cs typeface="DejaVu Sans" pitchFamily="2"/>
              </a:rPr>
              <a:t>в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8000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Variables (</a:t>
            </a:r>
            <a:r>
              <a:rPr lang="ru-RU" b="1" dirty="0"/>
              <a:t>Переменные)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Основной способ организации переменных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2F028B-C3EB-400C-A39F-36884E50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24" y="2631004"/>
            <a:ext cx="5065776" cy="15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airflow.models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50" dirty="0">
              <a:solidFill>
                <a:srgbClr val="40404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deserialize_json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True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default_var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None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4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91088" cy="1609344"/>
          </a:xfrm>
        </p:spPr>
        <p:txBody>
          <a:bodyPr>
            <a:normAutofit/>
          </a:bodyPr>
          <a:lstStyle/>
          <a:p>
            <a:r>
              <a:rPr lang="ru-RU" sz="4000" b="1" dirty="0"/>
              <a:t>Обмен данными между операторами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Через </a:t>
            </a:r>
            <a:r>
              <a:rPr lang="af-ZA" dirty="0"/>
              <a:t>xcom</a:t>
            </a:r>
            <a:endParaRPr lang="ru-RU" dirty="0"/>
          </a:p>
          <a:p>
            <a:pPr lvl="1"/>
            <a:r>
              <a:rPr lang="ru-RU" dirty="0"/>
              <a:t>Передать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task_instance.xcom_push</a:t>
            </a:r>
            <a:r>
              <a:rPr lang="en-US" dirty="0">
                <a:solidFill>
                  <a:srgbClr val="0070C0"/>
                </a:solidFill>
              </a:rPr>
              <a:t>(key=var1', value=value1)</a:t>
            </a:r>
            <a:br>
              <a:rPr lang="ru-RU" dirty="0"/>
            </a:br>
            <a:endParaRPr lang="en-US" dirty="0"/>
          </a:p>
          <a:p>
            <a:pPr lvl="1"/>
            <a:r>
              <a:rPr lang="ru-RU" dirty="0"/>
              <a:t>Получить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task_instance.xcom_pull</a:t>
            </a:r>
            <a:r>
              <a:rPr lang="en-US" dirty="0">
                <a:solidFill>
                  <a:srgbClr val="0070C0"/>
                </a:solidFill>
              </a:rPr>
              <a:t>(key= var1 ', </a:t>
            </a:r>
            <a:r>
              <a:rPr lang="en-US" dirty="0" err="1">
                <a:solidFill>
                  <a:srgbClr val="0070C0"/>
                </a:solidFill>
              </a:rPr>
              <a:t>task_ids</a:t>
            </a:r>
            <a:r>
              <a:rPr lang="en-US" dirty="0">
                <a:solidFill>
                  <a:srgbClr val="0070C0"/>
                </a:solidFill>
              </a:rPr>
              <a:t>=‘</a:t>
            </a:r>
            <a:r>
              <a:rPr lang="en-US" dirty="0" err="1">
                <a:solidFill>
                  <a:srgbClr val="0070C0"/>
                </a:solidFill>
              </a:rPr>
              <a:t>id_of_task</a:t>
            </a:r>
            <a:r>
              <a:rPr lang="en-US" dirty="0">
                <a:solidFill>
                  <a:srgbClr val="0070C0"/>
                </a:solidFill>
              </a:rPr>
              <a:t>’)</a:t>
            </a:r>
          </a:p>
          <a:p>
            <a:r>
              <a:rPr lang="ru-RU" dirty="0"/>
              <a:t>Через сохранение в промежуточное хранилище (на диск, в БД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6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Macros - </a:t>
            </a:r>
            <a:r>
              <a:rPr lang="af-ZA" b="1" dirty="0"/>
              <a:t>Jinja Templating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963656" cy="4050792"/>
          </a:xfrm>
        </p:spPr>
        <p:txBody>
          <a:bodyPr/>
          <a:lstStyle/>
          <a:p>
            <a:r>
              <a:rPr lang="ru-RU" dirty="0"/>
              <a:t>Макросы </a:t>
            </a:r>
            <a:r>
              <a:rPr lang="en-US" dirty="0"/>
              <a:t>Airflow = </a:t>
            </a:r>
            <a:r>
              <a:rPr lang="ru-RU" dirty="0"/>
              <a:t>рендеринг </a:t>
            </a:r>
            <a:r>
              <a:rPr lang="en-US" dirty="0"/>
              <a:t>(</a:t>
            </a:r>
            <a:r>
              <a:rPr lang="ru-RU" dirty="0" err="1"/>
              <a:t>шаблонизация</a:t>
            </a:r>
            <a:r>
              <a:rPr lang="ru-RU" dirty="0"/>
              <a:t>) передаваемых параметров с помощью </a:t>
            </a:r>
            <a:r>
              <a:rPr lang="ru-RU" dirty="0" err="1"/>
              <a:t>Jinja</a:t>
            </a:r>
            <a:endParaRPr lang="ru-RU" dirty="0"/>
          </a:p>
          <a:p>
            <a:r>
              <a:rPr lang="ru-RU" dirty="0"/>
              <a:t>Варианты применения:</a:t>
            </a:r>
          </a:p>
          <a:p>
            <a:pPr lvl="1"/>
            <a:r>
              <a:rPr lang="ru-RU" dirty="0"/>
              <a:t>Работа с датами 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ds</a:t>
            </a:r>
            <a:r>
              <a:rPr lang="ru-RU" b="1" dirty="0"/>
              <a:t> }}, {{ </a:t>
            </a:r>
            <a:r>
              <a:rPr lang="ru-RU" b="1" dirty="0" err="1"/>
              <a:t>yesterday_ds</a:t>
            </a:r>
            <a:r>
              <a:rPr lang="ru-RU" b="1" dirty="0"/>
              <a:t> }}, {{ </a:t>
            </a:r>
            <a:r>
              <a:rPr lang="ru-RU" b="1" dirty="0" err="1"/>
              <a:t>tomorrow_ds</a:t>
            </a:r>
            <a:r>
              <a:rPr lang="ru-RU" b="1" dirty="0"/>
              <a:t> }}</a:t>
            </a:r>
            <a:r>
              <a:rPr lang="ru-RU" dirty="0"/>
              <a:t> — после </a:t>
            </a:r>
            <a:r>
              <a:rPr lang="ru-RU" dirty="0" err="1"/>
              <a:t>препроцессинга</a:t>
            </a:r>
            <a:r>
              <a:rPr lang="ru-RU" dirty="0"/>
              <a:t> эти шаблоны заменяются датой запуска, днём до него и следующим днём в формате </a:t>
            </a:r>
            <a:r>
              <a:rPr lang="ru-RU" b="1" dirty="0"/>
              <a:t>YYYY-MM-DD</a:t>
            </a:r>
          </a:p>
          <a:p>
            <a:pPr lvl="1"/>
            <a:r>
              <a:rPr lang="ru-RU" dirty="0"/>
              <a:t>Использование встроенных функций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macros.ds_add</a:t>
            </a:r>
            <a:r>
              <a:rPr lang="ru-RU" b="1" dirty="0"/>
              <a:t>(</a:t>
            </a:r>
            <a:r>
              <a:rPr lang="ru-RU" b="1" dirty="0" err="1"/>
              <a:t>ds</a:t>
            </a:r>
            <a:r>
              <a:rPr lang="ru-RU" b="1" dirty="0"/>
              <a:t>, -5) }}</a:t>
            </a:r>
            <a:r>
              <a:rPr lang="ru-RU" dirty="0"/>
              <a:t> — это способ отнять или добавить несколько дней</a:t>
            </a:r>
          </a:p>
          <a:p>
            <a:pPr lvl="1"/>
            <a:r>
              <a:rPr lang="ru-RU" dirty="0"/>
              <a:t>Многое другое </a:t>
            </a:r>
            <a:br>
              <a:rPr lang="ru-RU" dirty="0"/>
            </a:br>
            <a:r>
              <a:rPr lang="af-ZA" dirty="0">
                <a:hlinkClick r:id="rId2"/>
              </a:rPr>
              <a:t>https://airflow.apache.org/docs/apache-airflow/1.10.5/macros.html</a:t>
            </a:r>
            <a:endParaRPr lang="af-ZA" dirty="0"/>
          </a:p>
          <a:p>
            <a:r>
              <a:rPr lang="ru-RU" dirty="0"/>
              <a:t>Пример применения:</a:t>
            </a:r>
          </a:p>
          <a:p>
            <a:pPr lvl="1"/>
            <a:r>
              <a:rPr lang="en-US" b="1" dirty="0" err="1"/>
              <a:t>Report_dt</a:t>
            </a:r>
            <a:r>
              <a:rPr lang="en-US" b="1" dirty="0"/>
              <a:t> = {{ ds }}</a:t>
            </a:r>
            <a:r>
              <a:rPr lang="en-US" dirty="0"/>
              <a:t> – </a:t>
            </a:r>
            <a:r>
              <a:rPr lang="ru-RU" dirty="0"/>
              <a:t>отчетная дата вместо </a:t>
            </a:r>
            <a:r>
              <a:rPr lang="en-US" dirty="0" err="1"/>
              <a:t>current_date</a:t>
            </a:r>
            <a:r>
              <a:rPr lang="ru-RU" dirty="0"/>
              <a:t> задается как дата выполнения. Таким образом обеспечивая идемпотентность (возможность перезапуска с тем же результатом)</a:t>
            </a:r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04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Airflow UI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Переходим в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62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Перерыв 5 минут</a:t>
            </a:r>
            <a:br>
              <a:rPr lang="ru-RU" b="1" dirty="0"/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DC0ED-4E26-484E-85EC-49A54EB0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2409183"/>
            <a:ext cx="4650372" cy="2828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37DFBB-5E3B-444D-AE89-FA180CF4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3429000"/>
            <a:ext cx="4776216" cy="27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483FD2-FE00-4F9D-A2C1-741AE7D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DAG – airflow/dags/example_dag.py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13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483FD2-FE00-4F9D-A2C1-741AE7D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Сделать новый </a:t>
            </a:r>
            <a:r>
              <a:rPr lang="en-US" dirty="0"/>
              <a:t>DAG</a:t>
            </a:r>
            <a:r>
              <a:rPr lang="ru-RU" dirty="0"/>
              <a:t>:</a:t>
            </a:r>
            <a:br>
              <a:rPr lang="en-US" dirty="0"/>
            </a:br>
            <a:endParaRPr lang="ru-RU" dirty="0"/>
          </a:p>
          <a:p>
            <a:pPr lvl="1"/>
            <a:r>
              <a:rPr lang="ru-RU" sz="2000" dirty="0"/>
              <a:t>Загрузить актуальные ставки из </a:t>
            </a:r>
            <a:r>
              <a:rPr lang="af-ZA" sz="2000" dirty="0"/>
              <a:t>'https://api.exchangerate.host/latest’</a:t>
            </a:r>
            <a:endParaRPr lang="ru-RU" sz="2000" dirty="0"/>
          </a:p>
          <a:p>
            <a:pPr lvl="1"/>
            <a:r>
              <a:rPr lang="ru-RU" sz="2000" dirty="0"/>
              <a:t>Сохранить актуальные ставки в таблице </a:t>
            </a:r>
            <a:r>
              <a:rPr lang="en-US" sz="2000" dirty="0"/>
              <a:t>rates</a:t>
            </a:r>
            <a:endParaRPr lang="ru-RU" sz="2000" dirty="0"/>
          </a:p>
          <a:p>
            <a:pPr lvl="1"/>
            <a:r>
              <a:rPr lang="ru-RU" sz="2000" dirty="0"/>
              <a:t>Скопировать актуальную ставку в таблицу </a:t>
            </a:r>
            <a:r>
              <a:rPr lang="en-US" sz="2000" dirty="0" err="1"/>
              <a:t>actual_rates</a:t>
            </a:r>
            <a:r>
              <a:rPr lang="ru-RU" sz="2000" dirty="0"/>
              <a:t>, в таблице должна быть всегда только одна актуальная ставка</a:t>
            </a:r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За основу можно использовать код из</a:t>
            </a:r>
            <a:r>
              <a:rPr lang="en-US" dirty="0"/>
              <a:t> airflow/dags/example_dag.py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Тайминг</a:t>
            </a:r>
            <a:r>
              <a:rPr lang="ru-RU" dirty="0"/>
              <a:t> – 30 минут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50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90719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Главный источник информации об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https://airflow.apache.org/docs/apache-airflow/stable/concepts/overview.html</a:t>
            </a:r>
            <a:endParaRPr lang="en-US" dirty="0"/>
          </a:p>
          <a:p>
            <a:r>
              <a:rPr lang="ru-RU" dirty="0"/>
              <a:t>Все о макросах в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https://airflow.apache.org/docs/apache-airflow/1.10.5/macros.html</a:t>
            </a:r>
            <a:endParaRPr lang="af-ZA" dirty="0"/>
          </a:p>
          <a:p>
            <a:r>
              <a:rPr lang="ru-RU" dirty="0"/>
              <a:t>Инкубатор </a:t>
            </a:r>
            <a:r>
              <a:rPr lang="en-US" dirty="0"/>
              <a:t>Airflow</a:t>
            </a:r>
            <a:r>
              <a:rPr lang="ru-RU" dirty="0"/>
              <a:t> (пообщаться с авторами, посмотреть </a:t>
            </a:r>
            <a:r>
              <a:rPr lang="ru-RU" dirty="0" err="1"/>
              <a:t>фичи</a:t>
            </a:r>
            <a:r>
              <a:rPr lang="ru-RU" dirty="0"/>
              <a:t> в работе и т.д.):</a:t>
            </a:r>
            <a:br>
              <a:rPr lang="ru-RU" dirty="0"/>
            </a:br>
            <a:r>
              <a:rPr lang="af-ZA" dirty="0">
                <a:hlinkClick r:id="rId4"/>
              </a:rPr>
              <a:t>https://gitter.im/apache/incubator-airflow</a:t>
            </a:r>
            <a:endParaRPr lang="ru-RU" dirty="0"/>
          </a:p>
          <a:p>
            <a:r>
              <a:rPr lang="en-US" dirty="0"/>
              <a:t>Jinja Templating:</a:t>
            </a:r>
            <a:br>
              <a:rPr lang="en-US" dirty="0"/>
            </a:br>
            <a:r>
              <a:rPr lang="en-US" dirty="0">
                <a:hlinkClick r:id="rId5"/>
              </a:rPr>
              <a:t>https://jinja.palletsprojects.com/en/latest/</a:t>
            </a:r>
            <a:endParaRPr lang="en-US" dirty="0"/>
          </a:p>
          <a:p>
            <a:r>
              <a:rPr lang="ru-RU" dirty="0"/>
              <a:t>Плагины для </a:t>
            </a:r>
            <a:r>
              <a:rPr lang="ru-RU" dirty="0" err="1"/>
              <a:t>airflow</a:t>
            </a:r>
            <a:r>
              <a:rPr lang="ru-RU" dirty="0"/>
              <a:t>: </a:t>
            </a:r>
            <a:r>
              <a:rPr lang="ru-RU" dirty="0">
                <a:hlinkClick r:id="rId6"/>
              </a:rPr>
              <a:t>https://airflow.apache.org/docs/apache-airflow/stable/plugins.html</a:t>
            </a:r>
            <a:endParaRPr lang="ru-RU" dirty="0"/>
          </a:p>
          <a:p>
            <a:r>
              <a:rPr lang="ru-RU" dirty="0"/>
              <a:t>Еще про плагины: </a:t>
            </a:r>
            <a:r>
              <a:rPr lang="ru-RU" dirty="0">
                <a:hlinkClick r:id="rId7"/>
              </a:rPr>
              <a:t>https://medium.com/swlh/airflow-custom-plugins-38f0848b74c5</a:t>
            </a:r>
            <a:endParaRPr lang="ru-RU" dirty="0"/>
          </a:p>
          <a:p>
            <a:r>
              <a:rPr lang="ru-RU" dirty="0"/>
              <a:t>Модель безопасности: </a:t>
            </a:r>
            <a:r>
              <a:rPr lang="ru-RU" dirty="0">
                <a:hlinkClick r:id="rId8"/>
              </a:rPr>
              <a:t>https://eng.lyft.com/securing-apache-airflow-ui-with-dag-level-access-a7bc649a2821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26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14B20D-DED3-42C7-B86B-7F918FA92ED3}"/>
              </a:ext>
            </a:extLst>
          </p:cNvPr>
          <p:cNvSpPr txBox="1">
            <a:spLocks/>
          </p:cNvSpPr>
          <p:nvPr/>
        </p:nvSpPr>
        <p:spPr>
          <a:xfrm>
            <a:off x="871373" y="546500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ea typeface="DejaVu Sans" pitchFamily="2"/>
                <a:cs typeface="DejaVu Sans" pitchFamily="2"/>
              </a:rPr>
              <a:t>Форма ОС:</a:t>
            </a:r>
          </a:p>
          <a:p>
            <a:r>
              <a:rPr lang="af-ZA" sz="1800" dirty="0">
                <a:hlinkClick r:id="rId4"/>
              </a:rPr>
              <a:t>https://forms.yandex.ru/surveys/13455830.189b087255256c553d687bbcc02d930cdd2da94c/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Перед стартом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должен быть подготовлены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 Image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для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инструкция: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https://airflow.apache.org/docs/apache-airflow/stable/start/docker.html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репозиторий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https://github.com/Minastirise/workshop_airflow</a:t>
            </a:r>
            <a:endParaRPr lang="af-ZA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Выполнить действия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workshop_airflow/read.me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Общий обзор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из каких элементов состоит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Operator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какие бывают, как использовать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dirty="0"/>
              <a:t>Control Flow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UI Airflow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Airflow - </a:t>
            </a:r>
            <a:r>
              <a:rPr lang="ru-RU" dirty="0"/>
              <a:t>инструмент для автоматизации и планирования задач и рабочих процессов (оркестратор для управления ETL/ELT)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af-ZA" dirty="0"/>
              <a:t>ETL</a:t>
            </a:r>
            <a:r>
              <a:rPr lang="ru-RU" dirty="0"/>
              <a:t>: извлечение-загрузка-преобразование</a:t>
            </a:r>
          </a:p>
          <a:p>
            <a:r>
              <a:rPr lang="en-US" dirty="0"/>
              <a:t>ELT: </a:t>
            </a:r>
            <a:r>
              <a:rPr lang="ru-RU" dirty="0"/>
              <a:t>при ELT-процессах в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Lake</a:t>
            </a:r>
            <a:r>
              <a:rPr lang="ru-RU" dirty="0"/>
              <a:t> или целевые системы загружаются любые данные и обрабатываются уже после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ea typeface="DejaVu Sans" pitchFamily="2"/>
                <a:cs typeface="DejaVu Sans" pitchFamily="2"/>
              </a:rPr>
              <a:t>: компоненты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6555"/>
            <a:ext cx="5863612" cy="4820059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Scheduler</a:t>
            </a:r>
            <a:r>
              <a:rPr lang="ru-RU" b="1" dirty="0"/>
              <a:t> (Планировщик)</a:t>
            </a:r>
            <a:r>
              <a:rPr lang="ru-RU" dirty="0"/>
              <a:t> — запускает запланированные рабочие процессы.</a:t>
            </a:r>
          </a:p>
          <a:p>
            <a:r>
              <a:rPr lang="ru-RU" b="1" dirty="0" err="1"/>
              <a:t>Executor</a:t>
            </a:r>
            <a:r>
              <a:rPr lang="ru-RU" b="1" dirty="0"/>
              <a:t> (Исполнитель)</a:t>
            </a:r>
            <a:r>
              <a:rPr lang="ru-RU" dirty="0"/>
              <a:t> — обрабатывает выполнения задачи.</a:t>
            </a:r>
          </a:p>
          <a:p>
            <a:r>
              <a:rPr lang="ru-RU" b="1" dirty="0"/>
              <a:t>Веб-сервер</a:t>
            </a:r>
            <a:r>
              <a:rPr lang="ru-RU" dirty="0"/>
              <a:t> —пользовательский интерфейс для проверки, запуска и отладки поведения </a:t>
            </a:r>
            <a:r>
              <a:rPr lang="ru-RU" dirty="0" err="1"/>
              <a:t>DAGs</a:t>
            </a:r>
            <a:r>
              <a:rPr lang="ru-RU" dirty="0"/>
              <a:t> и задач.</a:t>
            </a:r>
          </a:p>
          <a:p>
            <a:r>
              <a:rPr lang="ru-RU" b="1" dirty="0"/>
              <a:t>Папка файлов DAG</a:t>
            </a:r>
            <a:r>
              <a:rPr lang="ru-RU" dirty="0"/>
              <a:t>, читаемая планировщиком и исполнителем (и любыми рабочими, которые есть у исполнителя).</a:t>
            </a:r>
          </a:p>
          <a:p>
            <a:r>
              <a:rPr lang="ru-RU" b="1" dirty="0"/>
              <a:t>База метаданных</a:t>
            </a:r>
            <a:r>
              <a:rPr lang="ru-RU" dirty="0"/>
              <a:t> — используется планировщиком, исполнителем и веб-сервером для сохранения состояния.</a:t>
            </a:r>
          </a:p>
          <a:p>
            <a:r>
              <a:rPr lang="ru-RU" b="1" dirty="0" err="1"/>
              <a:t>airflow.cfg</a:t>
            </a:r>
            <a:r>
              <a:rPr lang="ru-RU" dirty="0"/>
              <a:t> — главный конфигурационный файл, в котором хранятся переменные, различные параметры и настройки, которые нужны для работы инструмента</a:t>
            </a:r>
          </a:p>
        </p:txBody>
      </p:sp>
      <p:pic>
        <p:nvPicPr>
          <p:cNvPr id="1028" name="Picture 4" descr="Concepts — Airflow Documentation">
            <a:extLst>
              <a:ext uri="{FF2B5EF4-FFF2-40B4-BE49-F238E27FC236}">
                <a16:creationId xmlns:a16="http://schemas.microsoft.com/office/drawing/2014/main" id="{30A3BF9F-3AB3-48CB-B20D-66F06E34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50" y="1953892"/>
            <a:ext cx="5666450" cy="2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DAG – directed acyclic graph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305739" cy="405079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DAG (направленный ациклический граф)</a:t>
            </a:r>
            <a:r>
              <a:rPr lang="ru-RU" dirty="0"/>
              <a:t> — это серия задач, которые вы хотите выполнять как часть рабочего процесса. Т.е. </a:t>
            </a:r>
            <a:r>
              <a:rPr lang="en-US" dirty="0"/>
              <a:t>DAG</a:t>
            </a:r>
            <a:r>
              <a:rPr lang="ru-RU" dirty="0"/>
              <a:t> описывает, как выполнять серию задач</a:t>
            </a:r>
            <a:endParaRPr lang="en-US" dirty="0"/>
          </a:p>
          <a:p>
            <a:r>
              <a:rPr lang="ru-RU" dirty="0"/>
              <a:t> </a:t>
            </a:r>
            <a:r>
              <a:rPr lang="ru-RU" dirty="0" err="1"/>
              <a:t>Airflow</a:t>
            </a:r>
            <a:r>
              <a:rPr lang="ru-RU" dirty="0"/>
              <a:t> позволяет также указать взаимосвязь между задачами, любые зависимости (например, данные, загруженные в таблицу перед запуском задачи) и порядок, в котором задачи должны выполняться. </a:t>
            </a:r>
            <a:endParaRPr lang="en-US" dirty="0"/>
          </a:p>
          <a:p>
            <a:r>
              <a:rPr lang="ru-RU" dirty="0"/>
              <a:t>DAG написан на </a:t>
            </a:r>
            <a:r>
              <a:rPr lang="ru-RU" dirty="0" err="1"/>
              <a:t>Python</a:t>
            </a:r>
            <a:r>
              <a:rPr lang="ru-RU" dirty="0"/>
              <a:t> и сохраняется в виде .</a:t>
            </a:r>
            <a:r>
              <a:rPr lang="ru-RU" dirty="0" err="1"/>
              <a:t>py</a:t>
            </a:r>
            <a:r>
              <a:rPr lang="ru-RU" dirty="0"/>
              <a:t> файла.</a:t>
            </a:r>
          </a:p>
          <a:p>
            <a:endParaRPr lang="ru-RU" dirty="0"/>
          </a:p>
          <a:p>
            <a:r>
              <a:rPr lang="ru-RU" dirty="0"/>
              <a:t>Существуют также </a:t>
            </a:r>
            <a:r>
              <a:rPr lang="en-US" dirty="0" err="1"/>
              <a:t>SubDAGs</a:t>
            </a:r>
            <a:r>
              <a:rPr lang="ru-RU" dirty="0"/>
              <a:t> или вложенные </a:t>
            </a:r>
            <a:r>
              <a:rPr lang="en-US" dirty="0"/>
              <a:t>DAG</a:t>
            </a:r>
            <a:r>
              <a:rPr lang="ru-RU" dirty="0"/>
              <a:t>, которые позволяют сгруппировать </a:t>
            </a:r>
            <a:r>
              <a:rPr lang="en-US" dirty="0"/>
              <a:t>DAG</a:t>
            </a:r>
            <a:r>
              <a:rPr lang="ru-RU" dirty="0"/>
              <a:t>-и когда их становится слишком много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../_images/subdag_before.png">
            <a:extLst>
              <a:ext uri="{FF2B5EF4-FFF2-40B4-BE49-F238E27FC236}">
                <a16:creationId xmlns:a16="http://schemas.microsoft.com/office/drawing/2014/main" id="{FD9BBC40-E5D7-4EFC-BEC0-09169D60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2121408"/>
            <a:ext cx="4667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../_images/subdag_after.png">
            <a:extLst>
              <a:ext uri="{FF2B5EF4-FFF2-40B4-BE49-F238E27FC236}">
                <a16:creationId xmlns:a16="http://schemas.microsoft.com/office/drawing/2014/main" id="{E7883682-74B6-42A2-B506-4D2F23B7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5117561"/>
            <a:ext cx="4667250" cy="5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8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722268"/>
            <a:ext cx="5632260" cy="5135732"/>
          </a:xfrm>
        </p:spPr>
        <p:txBody>
          <a:bodyPr>
            <a:normAutofit/>
          </a:bodyPr>
          <a:lstStyle/>
          <a:p>
            <a:r>
              <a:rPr lang="en-US" sz="1600" dirty="0"/>
              <a:t>Control flow = </a:t>
            </a:r>
            <a:r>
              <a:rPr lang="ru-RU" sz="1600" dirty="0"/>
              <a:t>последовательность выполнения заданий в рамках </a:t>
            </a:r>
            <a:r>
              <a:rPr lang="en-US" sz="1600" dirty="0"/>
              <a:t>DAG</a:t>
            </a:r>
            <a:endParaRPr lang="ru-RU" sz="1600" dirty="0"/>
          </a:p>
          <a:p>
            <a:r>
              <a:rPr lang="ru-RU" sz="1600" dirty="0"/>
              <a:t>Устанавливает зависимости в порядке выполнения заданий в </a:t>
            </a:r>
            <a:r>
              <a:rPr lang="en-US" sz="1600" dirty="0"/>
              <a:t>DAG</a:t>
            </a:r>
            <a:r>
              <a:rPr lang="ru-RU" sz="1600" dirty="0"/>
              <a:t>:</a:t>
            </a:r>
          </a:p>
          <a:p>
            <a:pPr lvl="1"/>
            <a:r>
              <a:rPr lang="ru-RU" sz="1400" dirty="0"/>
              <a:t>Последовательное выполнение заданий</a:t>
            </a:r>
          </a:p>
          <a:p>
            <a:pPr lvl="1"/>
            <a:r>
              <a:rPr lang="ru-RU" sz="1400" dirty="0"/>
              <a:t>Выполнение</a:t>
            </a:r>
            <a:r>
              <a:rPr lang="en-US" sz="1400" dirty="0"/>
              <a:t> </a:t>
            </a:r>
            <a:r>
              <a:rPr lang="ru-RU" sz="1400" dirty="0"/>
              <a:t>нескольких заданий параллельно</a:t>
            </a:r>
          </a:p>
          <a:p>
            <a:pPr lvl="1"/>
            <a:r>
              <a:rPr lang="ru-RU" sz="1400" dirty="0"/>
              <a:t>Запуск после успешного выполнения одного или более заданий</a:t>
            </a:r>
          </a:p>
          <a:p>
            <a:r>
              <a:rPr lang="en-US" sz="1800" dirty="0" err="1"/>
              <a:t>Trigger_rule</a:t>
            </a:r>
            <a:r>
              <a:rPr lang="en-US" sz="1800" dirty="0"/>
              <a:t>:</a:t>
            </a:r>
            <a:br>
              <a:rPr lang="ru-RU" sz="1800" dirty="0"/>
            </a:br>
            <a:endParaRPr lang="ru-RU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(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default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with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their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execution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(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been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skipped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dummy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dependencies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just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show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1200" b="1" dirty="0" err="1">
                <a:solidFill>
                  <a:srgbClr val="404040"/>
                </a:solidFill>
                <a:latin typeface="Lato"/>
              </a:rPr>
              <a:t>trigger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will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marL="27432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5E9F2-A600-4F0C-89DC-4858A1FC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2048990"/>
            <a:ext cx="5902988" cy="214127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F21DA83-1565-4C0B-81FB-C610D5F7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19"/>
            <a:ext cx="65" cy="70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Operator (</a:t>
            </a:r>
            <a:r>
              <a:rPr lang="ru-RU" b="1" dirty="0"/>
              <a:t>Оператор)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Задача, единица расчета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Виды операторов:</a:t>
            </a:r>
            <a:endParaRPr lang="en-US" dirty="0"/>
          </a:p>
          <a:p>
            <a:pPr lvl="1"/>
            <a:r>
              <a:rPr lang="en-US" dirty="0" err="1"/>
              <a:t>PythonOperator</a:t>
            </a:r>
            <a:r>
              <a:rPr lang="en-US" dirty="0"/>
              <a:t> – </a:t>
            </a:r>
            <a:r>
              <a:rPr lang="ru-RU" dirty="0"/>
              <a:t>вызывает </a:t>
            </a:r>
            <a:r>
              <a:rPr lang="en-US" dirty="0"/>
              <a:t>Python </a:t>
            </a:r>
            <a:r>
              <a:rPr lang="ru-RU" dirty="0"/>
              <a:t>- функцию</a:t>
            </a:r>
            <a:endParaRPr lang="en-US" dirty="0"/>
          </a:p>
          <a:p>
            <a:pPr lvl="1"/>
            <a:r>
              <a:rPr lang="en-US" dirty="0" err="1"/>
              <a:t>BashOperator</a:t>
            </a:r>
            <a:r>
              <a:rPr lang="en-US" dirty="0"/>
              <a:t> - </a:t>
            </a:r>
            <a:r>
              <a:rPr lang="ru-RU" dirty="0"/>
              <a:t>вызывает</a:t>
            </a:r>
            <a:r>
              <a:rPr lang="en-US" dirty="0"/>
              <a:t> bash </a:t>
            </a:r>
            <a:r>
              <a:rPr lang="ru-RU" dirty="0"/>
              <a:t>– команду</a:t>
            </a:r>
          </a:p>
          <a:p>
            <a:pPr lvl="1"/>
            <a:r>
              <a:rPr lang="af-ZA" dirty="0"/>
              <a:t>EmailOperator – </a:t>
            </a:r>
            <a:r>
              <a:rPr lang="ru-RU" dirty="0"/>
              <a:t>отправляет </a:t>
            </a:r>
            <a:r>
              <a:rPr lang="en-US" dirty="0"/>
              <a:t>email</a:t>
            </a:r>
            <a:endParaRPr lang="ru-RU" dirty="0"/>
          </a:p>
          <a:p>
            <a:pPr lvl="1"/>
            <a:r>
              <a:rPr lang="af-ZA" dirty="0"/>
              <a:t>PostgresOperator</a:t>
            </a:r>
            <a:r>
              <a:rPr lang="ru-RU" dirty="0"/>
              <a:t> – выполняет </a:t>
            </a:r>
            <a:r>
              <a:rPr lang="en-US" dirty="0" err="1"/>
              <a:t>sql</a:t>
            </a:r>
            <a:r>
              <a:rPr lang="ru-RU" dirty="0"/>
              <a:t> - команду</a:t>
            </a:r>
            <a:endParaRPr lang="af-ZA" dirty="0"/>
          </a:p>
          <a:p>
            <a:pPr lvl="1"/>
            <a:r>
              <a:rPr lang="af-ZA" dirty="0"/>
              <a:t>SubDagOperator – </a:t>
            </a:r>
            <a:r>
              <a:rPr lang="ru-RU" dirty="0"/>
              <a:t>позволяет вызывать вложенный </a:t>
            </a:r>
            <a:r>
              <a:rPr lang="en-US" dirty="0"/>
              <a:t>DAG</a:t>
            </a:r>
            <a:endParaRPr lang="ru-RU" dirty="0"/>
          </a:p>
          <a:p>
            <a:pPr lvl="1"/>
            <a:r>
              <a:rPr lang="af-ZA" dirty="0"/>
              <a:t>Sensor </a:t>
            </a:r>
            <a:r>
              <a:rPr lang="ru-RU" dirty="0"/>
              <a:t>– ждет наступления события: появление файла или данных в БД</a:t>
            </a:r>
          </a:p>
          <a:p>
            <a:pPr lvl="1"/>
            <a:r>
              <a:rPr lang="en-US" dirty="0"/>
              <a:t>Etc.</a:t>
            </a:r>
          </a:p>
          <a:p>
            <a:pPr marL="274320" lvl="1" indent="0">
              <a:buNone/>
            </a:pPr>
            <a:r>
              <a:rPr lang="ru-RU" dirty="0"/>
              <a:t>В том числе можно создавать </a:t>
            </a:r>
            <a:r>
              <a:rPr lang="ru-RU" dirty="0" err="1"/>
              <a:t>самописные</a:t>
            </a:r>
            <a:r>
              <a:rPr lang="ru-RU" dirty="0"/>
              <a:t> операторы, например для запуска </a:t>
            </a:r>
            <a:r>
              <a:rPr lang="en-US" dirty="0"/>
              <a:t>java</a:t>
            </a:r>
            <a:r>
              <a:rPr lang="ru-RU" dirty="0"/>
              <a:t>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9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35056" cy="1609344"/>
          </a:xfrm>
        </p:spPr>
        <p:txBody>
          <a:bodyPr/>
          <a:lstStyle/>
          <a:p>
            <a:r>
              <a:rPr lang="ru-RU" b="1" dirty="0"/>
              <a:t>Перезапуск</a:t>
            </a:r>
            <a:r>
              <a:rPr lang="en-US" b="1" dirty="0"/>
              <a:t>, Catchup, Backfill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(целиком все таски) или конкретные </a:t>
            </a:r>
            <a:r>
              <a:rPr lang="en-US" dirty="0"/>
              <a:t>Task Instance</a:t>
            </a:r>
            <a:endParaRPr lang="ru-RU" dirty="0"/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UI</a:t>
            </a:r>
            <a:r>
              <a:rPr lang="ru-RU" dirty="0"/>
              <a:t> или </a:t>
            </a:r>
            <a:r>
              <a:rPr lang="en-US" dirty="0"/>
              <a:t>CLI</a:t>
            </a:r>
            <a:br>
              <a:rPr lang="en-US" dirty="0"/>
            </a:br>
            <a:endParaRPr lang="ru-RU" dirty="0"/>
          </a:p>
          <a:p>
            <a:r>
              <a:rPr lang="en-US" dirty="0"/>
              <a:t>Catchup</a:t>
            </a:r>
            <a:r>
              <a:rPr lang="ru-RU" dirty="0"/>
              <a:t> – запустить </a:t>
            </a:r>
            <a:r>
              <a:rPr lang="en-US" dirty="0"/>
              <a:t>DAG</a:t>
            </a:r>
            <a:r>
              <a:rPr lang="ru-RU" dirty="0"/>
              <a:t> за все даты между </a:t>
            </a:r>
            <a:r>
              <a:rPr lang="en-US" dirty="0" err="1"/>
              <a:t>start_date</a:t>
            </a:r>
            <a:r>
              <a:rPr lang="ru-RU" dirty="0"/>
              <a:t> и текущей датой</a:t>
            </a:r>
            <a:endParaRPr lang="en-US" dirty="0"/>
          </a:p>
          <a:p>
            <a:pPr lvl="1"/>
            <a:r>
              <a:rPr lang="ru-RU" dirty="0"/>
              <a:t>Задается в коде </a:t>
            </a:r>
            <a:r>
              <a:rPr lang="en-US" dirty="0"/>
              <a:t>DAG</a:t>
            </a:r>
          </a:p>
          <a:p>
            <a:pPr lvl="1"/>
            <a:r>
              <a:rPr lang="af-ZA" dirty="0">
                <a:solidFill>
                  <a:srgbClr val="0070C0"/>
                </a:solidFill>
              </a:rPr>
              <a:t>with DAG(</a:t>
            </a:r>
            <a:r>
              <a:rPr lang="ru-RU" dirty="0">
                <a:solidFill>
                  <a:srgbClr val="0070C0"/>
                </a:solidFill>
              </a:rPr>
              <a:t>… 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start_date</a:t>
            </a:r>
            <a:r>
              <a:rPr lang="en-US" dirty="0">
                <a:solidFill>
                  <a:srgbClr val="0070C0"/>
                </a:solidFill>
              </a:rPr>
              <a:t>=datetime(2022, 07, 25),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af-ZA" dirty="0">
                <a:solidFill>
                  <a:srgbClr val="0070C0"/>
                </a:solidFill>
              </a:rPr>
              <a:t>catchup=True) as dag: ...</a:t>
            </a:r>
            <a:br>
              <a:rPr lang="ru-RU" dirty="0"/>
            </a:br>
            <a:endParaRPr lang="ru-RU" dirty="0"/>
          </a:p>
          <a:p>
            <a:r>
              <a:rPr lang="en-US" dirty="0"/>
              <a:t>Backfill – </a:t>
            </a:r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за произвольные периоды времени</a:t>
            </a:r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CLI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airflow </a:t>
            </a:r>
            <a:r>
              <a:rPr lang="en-US" dirty="0" err="1">
                <a:solidFill>
                  <a:srgbClr val="0070C0"/>
                </a:solidFill>
              </a:rPr>
              <a:t>dags</a:t>
            </a:r>
            <a:r>
              <a:rPr lang="en-US" dirty="0">
                <a:solidFill>
                  <a:srgbClr val="0070C0"/>
                </a:solidFill>
              </a:rPr>
              <a:t> backfill -s 2021-11-01 -e 2021-11-02 </a:t>
            </a:r>
            <a:r>
              <a:rPr lang="en-US" dirty="0" err="1">
                <a:solidFill>
                  <a:srgbClr val="0070C0"/>
                </a:solidFill>
              </a:rPr>
              <a:t>example_dag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86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760</TotalTime>
  <Words>1205</Words>
  <Application>Microsoft Office PowerPoint</Application>
  <PresentationFormat>Widescreen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DejaVu Sans</vt:lpstr>
      <vt:lpstr>Lato</vt:lpstr>
      <vt:lpstr>SFMono-Regular</vt:lpstr>
      <vt:lpstr>StarSymbol</vt:lpstr>
      <vt:lpstr>Wingdings</vt:lpstr>
      <vt:lpstr>Wood Type</vt:lpstr>
      <vt:lpstr>Реализация ETL в Airflow</vt:lpstr>
      <vt:lpstr>Перед стартом</vt:lpstr>
      <vt:lpstr>Реализация ETL в Airflow План</vt:lpstr>
      <vt:lpstr>Обзор Airflow</vt:lpstr>
      <vt:lpstr>Обзор Airflow: компоненты</vt:lpstr>
      <vt:lpstr>DAG – directed acyclic graph</vt:lpstr>
      <vt:lpstr>Control flow</vt:lpstr>
      <vt:lpstr>Operator (Оператор)</vt:lpstr>
      <vt:lpstr>Перезапуск, Catchup, Backfill</vt:lpstr>
      <vt:lpstr>Variables (Переменные)</vt:lpstr>
      <vt:lpstr>Обмен данными между операторами</vt:lpstr>
      <vt:lpstr>Macros - Jinja Templating</vt:lpstr>
      <vt:lpstr>Airflow UI</vt:lpstr>
      <vt:lpstr>Перерыв 5 минут </vt:lpstr>
      <vt:lpstr>Практика</vt:lpstr>
      <vt:lpstr>Практика</vt:lpstr>
      <vt:lpstr>Дополнительные материалы</vt:lpstr>
      <vt:lpstr>Реализация ETL в Airflow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182</cp:revision>
  <dcterms:created xsi:type="dcterms:W3CDTF">2022-06-13T13:05:36Z</dcterms:created>
  <dcterms:modified xsi:type="dcterms:W3CDTF">2022-12-21T13:00:33Z</dcterms:modified>
</cp:coreProperties>
</file>