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79" r:id="rId5"/>
    <p:sldId id="287" r:id="rId6"/>
    <p:sldId id="280" r:id="rId7"/>
    <p:sldId id="282" r:id="rId8"/>
    <p:sldId id="283" r:id="rId9"/>
    <p:sldId id="284" r:id="rId10"/>
    <p:sldId id="285" r:id="rId11"/>
    <p:sldId id="286" r:id="rId12"/>
    <p:sldId id="281" r:id="rId13"/>
    <p:sldId id="289" r:id="rId14"/>
    <p:sldId id="301" r:id="rId15"/>
    <p:sldId id="288" r:id="rId16"/>
    <p:sldId id="294" r:id="rId17"/>
    <p:sldId id="291" r:id="rId18"/>
    <p:sldId id="292" r:id="rId19"/>
    <p:sldId id="293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kvina Svetlana" initials="MS" lastIdx="0" clrIdx="0">
    <p:extLst>
      <p:ext uri="{19B8F6BF-5375-455C-9EA6-DF929625EA0E}">
        <p15:presenceInfo xmlns:p15="http://schemas.microsoft.com/office/powerpoint/2012/main" userId="S-1-5-21-2437565300-2024630967-1388371115-6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stirise/workshop_dwh_desig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GIOb8SJvU&amp;ab_channel=karpov.courses" TargetMode="External"/><Relationship Id="rId2" Type="http://schemas.openxmlformats.org/officeDocument/2006/relationships/hyperlink" Target="https://habr.com/ru/company/tinkoff/blog/25917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4400" dirty="0">
                <a:ea typeface="DejaVu Sans" pitchFamily="2"/>
                <a:cs typeface="DejaVu Sans" pitchFamily="2"/>
              </a:rPr>
              <a:t>DWH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6873755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598966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всех данных для анализа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Объединение данных из всех источников в разрезе бизнес-сущности (например: клиент, кредиты, депозиты)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Оптимизация доступа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6242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9576447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4548091" y="3398363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Построение отчетов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Агрегация данных из слоя </a:t>
            </a:r>
            <a:r>
              <a:rPr lang="en-US" dirty="0"/>
              <a:t>CDM</a:t>
            </a:r>
            <a:r>
              <a:rPr lang="ru-RU" dirty="0"/>
              <a:t>, построение отчетности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в модель, которая требуется на вход потребителям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325800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8296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Посмотрим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72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Подготовка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Скачать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hlinkClick r:id="rId2"/>
              </a:rPr>
              <a:t>https://github.com/Minastirise/workshop_dwh_design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Выполнить действия из README.md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13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Работа в группах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Все студенты распределяются по группам до 7 человек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каждой группы на время выполнения задания будет открыта своя комната 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Zoom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группе студенты совместно выполняют задания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 будет переключаться между комнатами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Наставника можно пригласить в комнату есть требуется помощь используя кнопку «</a:t>
            </a:r>
            <a:r>
              <a:rPr lang="ru-RU" b="1" dirty="0"/>
              <a:t>Обратиться за помощью»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После выполнения задания, все студенты возвращаются в общий зал, где мы совместно обсуждаем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71431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Дано: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487" y="804672"/>
            <a:ext cx="8863513" cy="5688419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Нужно построить отчет по продажам Яндекс колонки 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Входные данные: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файлы из магазинов, где продаются Яндекс колонки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.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Один магазин = один файл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47BC94-2E31-4F35-A6D3-1D14D965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74232"/>
              </p:ext>
            </p:extLst>
          </p:nvPr>
        </p:nvGraphicFramePr>
        <p:xfrm>
          <a:off x="3743842" y="121593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Report_date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shop_name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03B55-5EE7-41E2-844D-4874BB7B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59953"/>
              </p:ext>
            </p:extLst>
          </p:nvPr>
        </p:nvGraphicFramePr>
        <p:xfrm>
          <a:off x="3743842" y="48655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3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0: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Познакомится с участниками группы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Выбрать ответственного – кто будет презентовать результат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69C16-4AB6-4D10-A56B-6A912A3C119B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562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1: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Определить, какие слои Хранилища Данных потребуются для формирования отчета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52F36-EC5A-484D-B393-84C7F19FAFEE}"/>
              </a:ext>
            </a:extLst>
          </p:cNvPr>
          <p:cNvSpPr/>
          <p:nvPr/>
        </p:nvSpPr>
        <p:spPr>
          <a:xfrm>
            <a:off x="1290296" y="399787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B68A7-5E25-48C9-A3A4-72F547FE2E9A}"/>
              </a:ext>
            </a:extLst>
          </p:cNvPr>
          <p:cNvSpPr/>
          <p:nvPr/>
        </p:nvSpPr>
        <p:spPr>
          <a:xfrm>
            <a:off x="4010604" y="335381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B9F1A-7694-4576-923B-74454B8B9A31}"/>
              </a:ext>
            </a:extLst>
          </p:cNvPr>
          <p:cNvSpPr/>
          <p:nvPr/>
        </p:nvSpPr>
        <p:spPr>
          <a:xfrm>
            <a:off x="6728831" y="399197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1B6A4-F8AE-4FE3-B0B8-77F1FAA34963}"/>
              </a:ext>
            </a:extLst>
          </p:cNvPr>
          <p:cNvSpPr/>
          <p:nvPr/>
        </p:nvSpPr>
        <p:spPr>
          <a:xfrm>
            <a:off x="9487634" y="402650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E9B33C-6A2A-4B53-95D4-F09171018A30}"/>
              </a:ext>
            </a:extLst>
          </p:cNvPr>
          <p:cNvSpPr/>
          <p:nvPr/>
        </p:nvSpPr>
        <p:spPr>
          <a:xfrm rot="1708708">
            <a:off x="3313838" y="464014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99329F-D1E6-453F-B7E4-95FDBE6F0CB9}"/>
              </a:ext>
            </a:extLst>
          </p:cNvPr>
          <p:cNvSpPr/>
          <p:nvPr/>
        </p:nvSpPr>
        <p:spPr>
          <a:xfrm>
            <a:off x="5940400" y="4316717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DA6E5-FC0F-442F-83F3-5E3EA343713F}"/>
              </a:ext>
            </a:extLst>
          </p:cNvPr>
          <p:cNvSpPr/>
          <p:nvPr/>
        </p:nvSpPr>
        <p:spPr>
          <a:xfrm>
            <a:off x="8790833" y="437256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4C30A-9F2F-441E-85DA-982DC27BFB10}"/>
              </a:ext>
            </a:extLst>
          </p:cNvPr>
          <p:cNvSpPr/>
          <p:nvPr/>
        </p:nvSpPr>
        <p:spPr>
          <a:xfrm>
            <a:off x="4025603" y="4601555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71BE4D-6BFB-47B5-B9C3-6DEAAD99A92C}"/>
              </a:ext>
            </a:extLst>
          </p:cNvPr>
          <p:cNvSpPr/>
          <p:nvPr/>
        </p:nvSpPr>
        <p:spPr>
          <a:xfrm rot="20552600">
            <a:off x="3270275" y="402321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75DBB9-58A2-4E15-BA39-6EE381C03D8A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247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2: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37415"/>
            <a:ext cx="10058400" cy="4532246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Разработать структуру таблиц для каждого слоя Хранилища Данных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D7CF6-00E5-4A85-B321-6C856DC9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349"/>
              </p:ext>
            </p:extLst>
          </p:nvPr>
        </p:nvGraphicFramePr>
        <p:xfrm>
          <a:off x="7114363" y="3061518"/>
          <a:ext cx="4592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47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2094613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Report_date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shop_name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A86E68A-06A1-460A-B8E0-0F7F204BED4A}"/>
              </a:ext>
            </a:extLst>
          </p:cNvPr>
          <p:cNvSpPr/>
          <p:nvPr/>
        </p:nvSpPr>
        <p:spPr>
          <a:xfrm>
            <a:off x="5516525" y="4019228"/>
            <a:ext cx="1158949" cy="75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5AA04-F680-4A62-BB26-7EDA43CE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62528"/>
              </p:ext>
            </p:extLst>
          </p:nvPr>
        </p:nvGraphicFramePr>
        <p:xfrm>
          <a:off x="918529" y="2428655"/>
          <a:ext cx="4007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91171-D03B-4965-8D41-E1EA871A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98331"/>
              </p:ext>
            </p:extLst>
          </p:nvPr>
        </p:nvGraphicFramePr>
        <p:xfrm>
          <a:off x="862418" y="4956924"/>
          <a:ext cx="4007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7302F4F-0717-4249-9865-1DD792990360}"/>
              </a:ext>
            </a:extLst>
          </p:cNvPr>
          <p:cNvGrpSpPr/>
          <p:nvPr/>
        </p:nvGrpSpPr>
        <p:grpSpPr>
          <a:xfrm>
            <a:off x="2809954" y="4347198"/>
            <a:ext cx="112222" cy="524126"/>
            <a:chOff x="1366060" y="2781513"/>
            <a:chExt cx="112222" cy="5241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9E1BEC-89F9-4F4C-918A-0A665543D6A2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2D304-94E2-4296-8AAA-FA4C749C587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91D52A-67D4-4326-B03F-48E361CFD84A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EE6DBF-6016-42DA-BA36-960166ED34BE}"/>
              </a:ext>
            </a:extLst>
          </p:cNvPr>
          <p:cNvSpPr txBox="1"/>
          <p:nvPr/>
        </p:nvSpPr>
        <p:spPr>
          <a:xfrm>
            <a:off x="862418" y="2125528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299E2-44D0-41DB-87D8-48A623D3AD4E}"/>
              </a:ext>
            </a:extLst>
          </p:cNvPr>
          <p:cNvSpPr txBox="1"/>
          <p:nvPr/>
        </p:nvSpPr>
        <p:spPr>
          <a:xfrm>
            <a:off x="774497" y="4574464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8516FD-CE4F-4FF4-A836-C97860B96BF0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15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1017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3: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Реализовать отчет по продажам Яндекс колонки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AB026-EE1E-4B77-915D-817D3FCB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81948"/>
              </p:ext>
            </p:extLst>
          </p:nvPr>
        </p:nvGraphicFramePr>
        <p:xfrm>
          <a:off x="2032000" y="34290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Report_date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shop_name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0B8ECF3-8AB4-490D-B20E-AACDDA05CFE3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</a:t>
            </a:r>
            <a:r>
              <a:rPr lang="en-US" sz="4000" dirty="0">
                <a:ea typeface="DejaVu Sans" pitchFamily="2"/>
                <a:cs typeface="DejaVu Sans" pitchFamily="2"/>
              </a:rPr>
              <a:t>20</a:t>
            </a:r>
            <a:r>
              <a:rPr lang="ru-RU" sz="4000" dirty="0">
                <a:ea typeface="DejaVu Sans" pitchFamily="2"/>
                <a:cs typeface="DejaVu Sans" pitchFamily="2"/>
              </a:rPr>
              <a:t>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40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27A-6B36-4F56-8735-E9EFD8AB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Общие правила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906C-A77E-431F-9861-7FFC369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Задаем вопросы по ходу (в чатике или голосом)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Включаем камеры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Обращение на ты</a:t>
            </a:r>
          </a:p>
        </p:txBody>
      </p:sp>
    </p:spTree>
    <p:extLst>
      <p:ext uri="{BB962C8B-B14F-4D97-AF65-F5344CB8AC3E}">
        <p14:creationId xmlns:p14="http://schemas.microsoft.com/office/powerpoint/2010/main" val="156589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кейс распределения данных по слоям от Тинькофф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https://habr.com/ru/company/tinkoff/blog/259173/</a:t>
            </a:r>
            <a:endParaRPr lang="ru-RU" dirty="0"/>
          </a:p>
          <a:p>
            <a:r>
              <a:rPr lang="ru-RU" dirty="0"/>
              <a:t>Видео про </a:t>
            </a:r>
            <a:r>
              <a:rPr lang="ru-RU" dirty="0" err="1"/>
              <a:t>Yandex.Go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https://www.youtube.com/watch?v=fNGIOb8SJvU&amp;ab_channel=karpov.courses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Разложение и сборка витрин по слоям </a:t>
            </a:r>
            <a:r>
              <a:rPr lang="ru-RU" dirty="0" err="1">
                <a:ea typeface="DejaVu Sans" pitchFamily="2"/>
                <a:cs typeface="DejaVu Sans" pitchFamily="2"/>
              </a:rPr>
              <a:t>ods-cdm-rep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1" y="2053244"/>
            <a:ext cx="5340776" cy="32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3200" dirty="0">
                <a:ea typeface="DejaVu Sans" pitchFamily="2"/>
                <a:cs typeface="DejaVu Sans" pitchFamily="2"/>
              </a:rPr>
              <a:t>DWH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 vs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DataLake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Еще раз про слои: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cdm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rep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pipeline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загрузки данных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Warehouse - RBtecnologies">
            <a:extLst>
              <a:ext uri="{FF2B5EF4-FFF2-40B4-BE49-F238E27FC236}">
                <a16:creationId xmlns:a16="http://schemas.microsoft.com/office/drawing/2014/main" id="{8918273B-2A5A-4F35-924D-B33FCCB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40" y="4838127"/>
            <a:ext cx="3910015" cy="19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Data Lake? | TIBCO Software">
            <a:extLst>
              <a:ext uri="{FF2B5EF4-FFF2-40B4-BE49-F238E27FC236}">
                <a16:creationId xmlns:a16="http://schemas.microsoft.com/office/drawing/2014/main" id="{2E8EAFEC-4D47-43BD-9A43-C314DD424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3191"/>
          <a:stretch/>
        </p:blipFill>
        <p:spPr bwMode="auto">
          <a:xfrm>
            <a:off x="8092440" y="4838127"/>
            <a:ext cx="3227832" cy="1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063" y="1706716"/>
            <a:ext cx="10058400" cy="359930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Формально: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CFDAD-46D3-408E-B6EF-FD1A80C8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3032"/>
              </p:ext>
            </p:extLst>
          </p:nvPr>
        </p:nvGraphicFramePr>
        <p:xfrm>
          <a:off x="1951631" y="2121408"/>
          <a:ext cx="97048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16">
                  <a:extLst>
                    <a:ext uri="{9D8B030D-6E8A-4147-A177-3AD203B41FA5}">
                      <a16:colId xmlns:a16="http://schemas.microsoft.com/office/drawing/2014/main" val="2771996819"/>
                    </a:ext>
                  </a:extLst>
                </a:gridCol>
                <a:gridCol w="4852416">
                  <a:extLst>
                    <a:ext uri="{9D8B030D-6E8A-4147-A177-3AD203B41FA5}">
                      <a16:colId xmlns:a16="http://schemas.microsoft.com/office/drawing/2014/main" val="68425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Lake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обычно в виде таблиц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Возможна загрузка неструктурированных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3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четкая структура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формальной структуры разделения по слоям, но обычно все же выделяют (как минимум) слои: </a:t>
                      </a:r>
                      <a:r>
                        <a:rPr lang="en-US" dirty="0"/>
                        <a:t>raw (stg) </a:t>
                      </a:r>
                      <a:r>
                        <a:rPr lang="ru-RU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в ХД загружаются в обработанном виде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 загружаются в необработанном виде, обрабатываются при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4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66" y="2236007"/>
            <a:ext cx="10058400" cy="3599306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Популярное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трактование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Lake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это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Open Source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263E-398D-49F7-AE27-C4D4E988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0" y="2679733"/>
            <a:ext cx="2313432" cy="59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9D4A6-B665-4AB9-BEB1-9179D4C0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76" y="3331600"/>
            <a:ext cx="1941576" cy="528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8FD40-5A42-4F8C-8327-8DC5B66AD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82" y="2606932"/>
            <a:ext cx="1822704" cy="586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3560D-A7A8-48CF-AE6E-231FC16B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8" y="3392488"/>
            <a:ext cx="1324798" cy="44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F25C7-1DFB-4F65-837E-8A60544E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10" y="4123245"/>
            <a:ext cx="1442475" cy="187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1695-3911-46A3-88C1-F15F5180C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62" y="3988181"/>
            <a:ext cx="2286004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DejaVu Sans" pitchFamily="2"/>
                <a:cs typeface="DejaVu Sans" pitchFamily="2"/>
              </a:rPr>
              <a:t>Слои ХД</a:t>
            </a:r>
            <a:endParaRPr lang="ru-RU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791C2-CB4D-4D30-A537-07BBB8C31005}"/>
              </a:ext>
            </a:extLst>
          </p:cNvPr>
          <p:cNvSpPr/>
          <p:nvPr/>
        </p:nvSpPr>
        <p:spPr>
          <a:xfrm>
            <a:off x="9422130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Потребители данных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536AB32-0052-4F32-8120-6F974B68049B}"/>
              </a:ext>
            </a:extLst>
          </p:cNvPr>
          <p:cNvSpPr/>
          <p:nvPr/>
        </p:nvSpPr>
        <p:spPr>
          <a:xfrm>
            <a:off x="2517614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F26681-1379-4173-8FF0-E565B4693950}"/>
              </a:ext>
            </a:extLst>
          </p:cNvPr>
          <p:cNvSpPr/>
          <p:nvPr/>
        </p:nvSpPr>
        <p:spPr>
          <a:xfrm>
            <a:off x="4363764" y="2849577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535464-65D2-4139-9123-50D9FDD09237}"/>
              </a:ext>
            </a:extLst>
          </p:cNvPr>
          <p:cNvSpPr/>
          <p:nvPr/>
        </p:nvSpPr>
        <p:spPr>
          <a:xfrm>
            <a:off x="6112358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2516B9-C698-4902-A078-9B7BD4727777}"/>
              </a:ext>
            </a:extLst>
          </p:cNvPr>
          <p:cNvSpPr/>
          <p:nvPr/>
        </p:nvSpPr>
        <p:spPr>
          <a:xfrm>
            <a:off x="7810673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DA1E06-6C45-4620-A3EE-790911FA6241}"/>
              </a:ext>
            </a:extLst>
          </p:cNvPr>
          <p:cNvSpPr/>
          <p:nvPr/>
        </p:nvSpPr>
        <p:spPr>
          <a:xfrm>
            <a:off x="2138693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046AA03-1541-4D5A-8ED2-A5498112B587}"/>
              </a:ext>
            </a:extLst>
          </p:cNvPr>
          <p:cNvSpPr/>
          <p:nvPr/>
        </p:nvSpPr>
        <p:spPr>
          <a:xfrm rot="1708708">
            <a:off x="3875024" y="3727345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D39AB41-64BB-41CD-976E-4EEFD745F808}"/>
              </a:ext>
            </a:extLst>
          </p:cNvPr>
          <p:cNvSpPr/>
          <p:nvPr/>
        </p:nvSpPr>
        <p:spPr>
          <a:xfrm>
            <a:off x="566612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E457410-0BB1-4047-B9ED-D725AF9A2411}"/>
              </a:ext>
            </a:extLst>
          </p:cNvPr>
          <p:cNvSpPr/>
          <p:nvPr/>
        </p:nvSpPr>
        <p:spPr>
          <a:xfrm>
            <a:off x="7383467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69516D3-7944-4D31-B0BB-5092FA8CFFCA}"/>
              </a:ext>
            </a:extLst>
          </p:cNvPr>
          <p:cNvSpPr/>
          <p:nvPr/>
        </p:nvSpPr>
        <p:spPr>
          <a:xfrm>
            <a:off x="906111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312A96-6478-4C5D-AD4E-AB76BFF41601}"/>
              </a:ext>
            </a:extLst>
          </p:cNvPr>
          <p:cNvSpPr/>
          <p:nvPr/>
        </p:nvSpPr>
        <p:spPr>
          <a:xfrm>
            <a:off x="246656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A733F51-43DC-4442-9278-A64684E5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" y="4563522"/>
            <a:ext cx="1101310" cy="5788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4C1775E-417A-4C4B-9BC5-34FE2288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0" y="2849577"/>
            <a:ext cx="1370541" cy="85658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3224DB-A0F8-49B9-BEED-21F306B0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" y="4147807"/>
            <a:ext cx="1101311" cy="3139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09CEDC-0C7D-4507-8DF3-B526DD5A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3" y="3308044"/>
            <a:ext cx="1381139" cy="920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A839F8-7C4A-4B8F-A50C-29315B35F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74" y="3708243"/>
            <a:ext cx="1040476" cy="2759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18A0CA-5C42-444B-B85E-3483B456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52" y="3019771"/>
            <a:ext cx="807720" cy="5048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1ECBD2D-86A1-42A3-B52F-96791CFC6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119719"/>
            <a:ext cx="1427018" cy="37013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B92720-9F73-48AD-B300-955851CFD8E5}"/>
              </a:ext>
            </a:extLst>
          </p:cNvPr>
          <p:cNvSpPr/>
          <p:nvPr/>
        </p:nvSpPr>
        <p:spPr>
          <a:xfrm>
            <a:off x="4385821" y="3645936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81CCE5-2C4F-4C18-AD89-4E7E4365FB25}"/>
              </a:ext>
            </a:extLst>
          </p:cNvPr>
          <p:cNvSpPr/>
          <p:nvPr/>
        </p:nvSpPr>
        <p:spPr>
          <a:xfrm rot="20552600">
            <a:off x="3869264" y="3188329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6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1311095" y="2752192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43727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данных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Сохранить данные с источников «как есть»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Данные хранятся за несколько дат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возможность перезагрузки данных без обращения к источнику (нет данных, ограниченное окно загрузки и т.д.) на небольшую глубину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28129-59BB-4A49-8D56-B6F3CCC29A15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092B6B-2AE9-4EDB-82A7-BAF04AF3CDDF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BC38D7-7B81-42C4-B6CE-76A08171A52A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0E32AF-7699-4263-AFCD-5AC6193C3F60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EDAD06-272B-44AD-A778-43C8AC4EF1F3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B2BB433-5349-45ED-BBCB-32B2A46243CD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73FC30-B73D-43A4-A341-DDCF31B37969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1F3BCF-34E4-4629-BF5F-037F77365D3F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5A2AC7E-9145-4CC8-A7AA-D83D614C52CD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2933590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Стандартизация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Используется, когда не требуется преобразование над данными источника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D8DE1-B5CE-49F4-A3B7-2A8AB1652A68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4DB132-3389-4FC3-BA3E-C66D8AD1E4DD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31ED9E-E2C4-4E8E-B67B-609505409DAF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2D7C11-A4FA-451D-9EFC-7811C96595C2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5219158-253C-4CA1-867B-A4EB125A482F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10C421-DE0D-44C2-B82A-5439EBDD2510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51BFB4-E5D0-427B-BA94-A64BDBC2E2FB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C4F97F-1251-4B60-B429-FDB7D4453A17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096469-61F5-4D36-94FA-B6EFF2E1FE30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6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4EE77-2750-47B1-BB8D-3ADF7F4564B5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A74AB-8B69-4388-87A1-BDF8FE3D8388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01B884-681C-4A80-B7CF-D0F49C902FB1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38260F-EB04-466D-937B-DE3CAE84E41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0B729-2106-40F9-BA92-1918770BD972}"/>
              </a:ext>
            </a:extLst>
          </p:cNvPr>
          <p:cNvSpPr/>
          <p:nvPr/>
        </p:nvSpPr>
        <p:spPr>
          <a:xfrm>
            <a:off x="2933590" y="3429000"/>
            <a:ext cx="5984303" cy="22417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Консолидация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 + выполнение необходимых преобразований: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Дедубликация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Генерация суррогатных ключей и т.д.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Применяется, если требуются преобразование данных источника для удобства построения витрин данных (CDM, REP)</a:t>
            </a:r>
          </a:p>
        </p:txBody>
      </p:sp>
    </p:spTree>
    <p:extLst>
      <p:ext uri="{BB962C8B-B14F-4D97-AF65-F5344CB8AC3E}">
        <p14:creationId xmlns:p14="http://schemas.microsoft.com/office/powerpoint/2010/main" val="359590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1122</TotalTime>
  <Words>780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DejaVu Sans</vt:lpstr>
      <vt:lpstr>StarSymbol</vt:lpstr>
      <vt:lpstr>Wingdings</vt:lpstr>
      <vt:lpstr>Wood Type</vt:lpstr>
      <vt:lpstr>Проектирование DWH</vt:lpstr>
      <vt:lpstr>Общие правила</vt:lpstr>
      <vt:lpstr>Проектирование DWH План</vt:lpstr>
      <vt:lpstr>DWH vs Data Lake</vt:lpstr>
      <vt:lpstr>DWH vs Data Lake</vt:lpstr>
      <vt:lpstr>Слои ХД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Посмотрим на практике</vt:lpstr>
      <vt:lpstr>Подготовка</vt:lpstr>
      <vt:lpstr>Работа в группах</vt:lpstr>
      <vt:lpstr>Дано:</vt:lpstr>
      <vt:lpstr>Задание 0:</vt:lpstr>
      <vt:lpstr>Задание 1:</vt:lpstr>
      <vt:lpstr>Задание 2:</vt:lpstr>
      <vt:lpstr>Задание 3:</vt:lpstr>
      <vt:lpstr>Дополнительные материалы</vt:lpstr>
      <vt:lpstr>Разложение и сборка витрин по слоям ods-cdm-rep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149</cp:revision>
  <dcterms:created xsi:type="dcterms:W3CDTF">2022-06-13T13:05:36Z</dcterms:created>
  <dcterms:modified xsi:type="dcterms:W3CDTF">2022-09-07T18:47:06Z</dcterms:modified>
</cp:coreProperties>
</file>