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9" r:id="rId3"/>
    <p:sldId id="303" r:id="rId4"/>
    <p:sldId id="279" r:id="rId5"/>
    <p:sldId id="287" r:id="rId6"/>
    <p:sldId id="304" r:id="rId7"/>
    <p:sldId id="280" r:id="rId8"/>
    <p:sldId id="282" r:id="rId9"/>
    <p:sldId id="284" r:id="rId10"/>
    <p:sldId id="283" r:id="rId11"/>
    <p:sldId id="285" r:id="rId12"/>
    <p:sldId id="286" r:id="rId13"/>
    <p:sldId id="305" r:id="rId14"/>
    <p:sldId id="302" r:id="rId15"/>
    <p:sldId id="307" r:id="rId16"/>
    <p:sldId id="306" r:id="rId17"/>
    <p:sldId id="281" r:id="rId18"/>
    <p:sldId id="289" r:id="rId19"/>
    <p:sldId id="301" r:id="rId20"/>
    <p:sldId id="288" r:id="rId21"/>
    <p:sldId id="294" r:id="rId22"/>
    <p:sldId id="291" r:id="rId23"/>
    <p:sldId id="292" r:id="rId24"/>
    <p:sldId id="293" r:id="rId25"/>
    <p:sldId id="278" r:id="rId26"/>
    <p:sldId id="27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skvina Svetlana" initials="MS" lastIdx="0" clrIdx="0">
    <p:extLst>
      <p:ext uri="{19B8F6BF-5375-455C-9EA6-DF929625EA0E}">
        <p15:presenceInfo xmlns:p15="http://schemas.microsoft.com/office/powerpoint/2012/main" userId="S-1-5-21-2437565300-2024630967-1388371115-665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D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547" y="12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06.06.2023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9505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06.06.2023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0868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06.06.2023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4255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06.06.2023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8391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CD77A28-62FA-4A1C-955D-4EB5AA405F1C}" type="datetimeFigureOut">
              <a:rPr lang="ru-RU" smtClean="0"/>
              <a:t>06.06.2023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ru-RU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4246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06.06.2023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263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06.06.2023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9798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06.06.2023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654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06.06.2023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2954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06.06.2023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766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06.06.2023</a:t>
            </a:fld>
            <a:endParaRPr lang="ru-RU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6437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CD77A28-62FA-4A1C-955D-4EB5AA405F1C}" type="datetimeFigureOut">
              <a:rPr lang="ru-RU" smtClean="0"/>
              <a:t>06.06.2023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237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habr.com/ru/companies/lamoda/articles/595811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vc.ru/services/607637-keys-hoff-kak-biznesu-poluchit-maksimum-ot-dannyh-dlya-produktovoy-analitiki-i-digital-marketinga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habr.com/ru/companies/vtb/articles/553644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raw.io/" TargetMode="External"/><Relationship Id="rId2" Type="http://schemas.openxmlformats.org/officeDocument/2006/relationships/hyperlink" Target="https://github.com/Minastirise/workshop_dwh_desig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liffy.com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NGIOb8SJvU&amp;ab_channel=karpov.courses" TargetMode="External"/><Relationship Id="rId2" Type="http://schemas.openxmlformats.org/officeDocument/2006/relationships/hyperlink" Target="https://habr.com/ru/company/tinkoff/blog/259173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c.ru/services/607637-keys-hoff-kak-biznesu-poluchit-maksimum-ot-dannyh-dlya-produktovoy-analitiki-i-digital-marketinga" TargetMode="External"/><Relationship Id="rId5" Type="http://schemas.openxmlformats.org/officeDocument/2006/relationships/hyperlink" Target="https://habr.com/ru/companies/lamoda/articles/595811/" TargetMode="External"/><Relationship Id="rId4" Type="http://schemas.openxmlformats.org/officeDocument/2006/relationships/hyperlink" Target="https://habr.com/ru/companies/vtb/articles/553644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orms.yandex.ru/surveys/13455830.189b087255256c553d687bbcc02d930cdd2da94c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B422D-9F2A-4C90-AC90-38C34A9312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400" dirty="0">
                <a:ea typeface="DejaVu Sans" pitchFamily="2"/>
                <a:cs typeface="DejaVu Sans" pitchFamily="2"/>
              </a:rPr>
              <a:t>Проектирование </a:t>
            </a:r>
            <a:r>
              <a:rPr lang="en-US" sz="4400" dirty="0">
                <a:ea typeface="DejaVu Sans" pitchFamily="2"/>
                <a:cs typeface="DejaVu Sans" pitchFamily="2"/>
              </a:rPr>
              <a:t>DWH</a:t>
            </a:r>
            <a:endParaRPr lang="ru-RU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3709F-4B90-4BF2-9300-125C5EA5B5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Москвина Светлана</a:t>
            </a:r>
          </a:p>
        </p:txBody>
      </p:sp>
    </p:spTree>
    <p:extLst>
      <p:ext uri="{BB962C8B-B14F-4D97-AF65-F5344CB8AC3E}">
        <p14:creationId xmlns:p14="http://schemas.microsoft.com/office/powerpoint/2010/main" val="1086124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8A82363-2CE4-4F81-9BF2-9284B244F640}"/>
              </a:ext>
            </a:extLst>
          </p:cNvPr>
          <p:cNvGrpSpPr/>
          <p:nvPr/>
        </p:nvGrpSpPr>
        <p:grpSpPr>
          <a:xfrm>
            <a:off x="4155528" y="2904874"/>
            <a:ext cx="112222" cy="524126"/>
            <a:chOff x="1366060" y="2781513"/>
            <a:chExt cx="112222" cy="52412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EECE48C-F926-441E-BDFF-EF88E151468D}"/>
                </a:ext>
              </a:extLst>
            </p:cNvPr>
            <p:cNvSpPr/>
            <p:nvPr/>
          </p:nvSpPr>
          <p:spPr>
            <a:xfrm>
              <a:off x="1366060" y="2781513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7A83600-803E-4616-8245-E09283E96CD7}"/>
                </a:ext>
              </a:extLst>
            </p:cNvPr>
            <p:cNvSpPr/>
            <p:nvPr/>
          </p:nvSpPr>
          <p:spPr>
            <a:xfrm>
              <a:off x="1366060" y="2987465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7361C72-AAC2-4470-ABC0-F42408C3A631}"/>
                </a:ext>
              </a:extLst>
            </p:cNvPr>
            <p:cNvSpPr/>
            <p:nvPr/>
          </p:nvSpPr>
          <p:spPr>
            <a:xfrm>
              <a:off x="1366060" y="3193417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65AAE23-8EDB-4B2A-8B36-9F18465B5BD1}"/>
              </a:ext>
            </a:extLst>
          </p:cNvPr>
          <p:cNvSpPr/>
          <p:nvPr/>
        </p:nvSpPr>
        <p:spPr>
          <a:xfrm>
            <a:off x="2933590" y="3429000"/>
            <a:ext cx="5984303" cy="31877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b="1" dirty="0"/>
              <a:t>Основная цель: Оперативные данные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Сохранение всей истории данных источника (при необходимости)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Используется, когда не требуется преобразование над данными источника, но требуется сохранить историю изменений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Интеграция данных различных источников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r>
              <a:rPr lang="ru-RU" b="1" dirty="0"/>
              <a:t>Модель данных: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Как на источнике или 3НФ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C9D8DE1-B5CE-49F4-A3B7-2A8AB1652A68}"/>
              </a:ext>
            </a:extLst>
          </p:cNvPr>
          <p:cNvSpPr/>
          <p:nvPr/>
        </p:nvSpPr>
        <p:spPr>
          <a:xfrm>
            <a:off x="535385" y="1233407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STG</a:t>
            </a:r>
            <a:endParaRPr lang="ru-RU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44DB132-3389-4FC3-BA3E-C66D8AD1E4DD}"/>
              </a:ext>
            </a:extLst>
          </p:cNvPr>
          <p:cNvSpPr/>
          <p:nvPr/>
        </p:nvSpPr>
        <p:spPr>
          <a:xfrm>
            <a:off x="3255693" y="589352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DDS</a:t>
            </a:r>
            <a:endParaRPr lang="ru-RU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231ED9E-E2C4-4E8E-B67B-609505409DAF}"/>
              </a:ext>
            </a:extLst>
          </p:cNvPr>
          <p:cNvSpPr/>
          <p:nvPr/>
        </p:nvSpPr>
        <p:spPr>
          <a:xfrm>
            <a:off x="5973920" y="1227511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  <a:endParaRPr lang="ru-RU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A2D7C11-A4FA-451D-9EFC-7811C96595C2}"/>
              </a:ext>
            </a:extLst>
          </p:cNvPr>
          <p:cNvSpPr/>
          <p:nvPr/>
        </p:nvSpPr>
        <p:spPr>
          <a:xfrm>
            <a:off x="8732723" y="1262036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</a:t>
            </a:r>
            <a:endParaRPr lang="ru-RU" dirty="0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A5219158-253C-4CA1-867B-A4EB125A482F}"/>
              </a:ext>
            </a:extLst>
          </p:cNvPr>
          <p:cNvSpPr/>
          <p:nvPr/>
        </p:nvSpPr>
        <p:spPr>
          <a:xfrm rot="1708708">
            <a:off x="2558927" y="1875676"/>
            <a:ext cx="526100" cy="32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4A10C421-DE0D-44C2-B82A-5439EBDD2510}"/>
              </a:ext>
            </a:extLst>
          </p:cNvPr>
          <p:cNvSpPr/>
          <p:nvPr/>
        </p:nvSpPr>
        <p:spPr>
          <a:xfrm>
            <a:off x="5185489" y="1552252"/>
            <a:ext cx="526100" cy="32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6C51BFB4-E5D0-427B-BA94-A64BDBC2E2FB}"/>
              </a:ext>
            </a:extLst>
          </p:cNvPr>
          <p:cNvSpPr/>
          <p:nvPr/>
        </p:nvSpPr>
        <p:spPr>
          <a:xfrm>
            <a:off x="8035922" y="1608101"/>
            <a:ext cx="526100" cy="32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5C4F97F-1251-4B60-B429-FDB7D4453A17}"/>
              </a:ext>
            </a:extLst>
          </p:cNvPr>
          <p:cNvSpPr/>
          <p:nvPr/>
        </p:nvSpPr>
        <p:spPr>
          <a:xfrm>
            <a:off x="3270692" y="1837090"/>
            <a:ext cx="1799671" cy="101555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ODS</a:t>
            </a:r>
            <a:endParaRPr lang="ru-RU" dirty="0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B5096469-61F5-4D36-94FA-B6EFF2E1FE30}"/>
              </a:ext>
            </a:extLst>
          </p:cNvPr>
          <p:cNvSpPr/>
          <p:nvPr/>
        </p:nvSpPr>
        <p:spPr>
          <a:xfrm rot="20552600">
            <a:off x="2515364" y="1258750"/>
            <a:ext cx="526100" cy="32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F31D3F0-90B4-44D5-92FB-68AFDCBF1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91" y="79230"/>
            <a:ext cx="3165602" cy="1030175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ea typeface="DejaVu Sans" pitchFamily="2"/>
                <a:cs typeface="DejaVu Sans" pitchFamily="2"/>
              </a:rPr>
              <a:t>Слой </a:t>
            </a:r>
            <a:r>
              <a:rPr lang="en-US" sz="3600" dirty="0">
                <a:ea typeface="DejaVu Sans" pitchFamily="2"/>
                <a:cs typeface="DejaVu Sans" pitchFamily="2"/>
              </a:rPr>
              <a:t>ODS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737463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8A82363-2CE4-4F81-9BF2-9284B244F640}"/>
              </a:ext>
            </a:extLst>
          </p:cNvPr>
          <p:cNvGrpSpPr/>
          <p:nvPr/>
        </p:nvGrpSpPr>
        <p:grpSpPr>
          <a:xfrm>
            <a:off x="6873755" y="2604205"/>
            <a:ext cx="112222" cy="524126"/>
            <a:chOff x="1366060" y="2781513"/>
            <a:chExt cx="112222" cy="52412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EECE48C-F926-441E-BDFF-EF88E151468D}"/>
                </a:ext>
              </a:extLst>
            </p:cNvPr>
            <p:cNvSpPr/>
            <p:nvPr/>
          </p:nvSpPr>
          <p:spPr>
            <a:xfrm>
              <a:off x="1366060" y="2781513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7A83600-803E-4616-8245-E09283E96CD7}"/>
                </a:ext>
              </a:extLst>
            </p:cNvPr>
            <p:cNvSpPr/>
            <p:nvPr/>
          </p:nvSpPr>
          <p:spPr>
            <a:xfrm>
              <a:off x="1366060" y="2987465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7361C72-AAC2-4470-ABC0-F42408C3A631}"/>
                </a:ext>
              </a:extLst>
            </p:cNvPr>
            <p:cNvSpPr/>
            <p:nvPr/>
          </p:nvSpPr>
          <p:spPr>
            <a:xfrm>
              <a:off x="1366060" y="3193417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8D1D9E9-59EF-440F-A331-B80EA6F808C0}"/>
              </a:ext>
            </a:extLst>
          </p:cNvPr>
          <p:cNvSpPr/>
          <p:nvPr/>
        </p:nvSpPr>
        <p:spPr>
          <a:xfrm>
            <a:off x="535385" y="1233407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STG</a:t>
            </a:r>
            <a:endParaRPr lang="ru-R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8ED71BA-88CE-4A8B-A1BA-1EED4D1AB721}"/>
              </a:ext>
            </a:extLst>
          </p:cNvPr>
          <p:cNvSpPr/>
          <p:nvPr/>
        </p:nvSpPr>
        <p:spPr>
          <a:xfrm>
            <a:off x="3255693" y="525557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ODS</a:t>
            </a:r>
            <a:endParaRPr lang="ru-RU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BDF9515-0F58-48DC-831E-208185C03AF9}"/>
              </a:ext>
            </a:extLst>
          </p:cNvPr>
          <p:cNvSpPr/>
          <p:nvPr/>
        </p:nvSpPr>
        <p:spPr>
          <a:xfrm>
            <a:off x="5973920" y="1227511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  <a:endParaRPr lang="ru-RU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8B7F316-3F9A-457C-9886-613E4B0C9C36}"/>
              </a:ext>
            </a:extLst>
          </p:cNvPr>
          <p:cNvSpPr/>
          <p:nvPr/>
        </p:nvSpPr>
        <p:spPr>
          <a:xfrm>
            <a:off x="8732723" y="1262036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</a:t>
            </a:r>
            <a:endParaRPr lang="ru-RU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63FBD3B-6CEC-430A-B33E-F44AC2ACB548}"/>
              </a:ext>
            </a:extLst>
          </p:cNvPr>
          <p:cNvSpPr/>
          <p:nvPr/>
        </p:nvSpPr>
        <p:spPr>
          <a:xfrm rot="1708708">
            <a:off x="2558927" y="1875676"/>
            <a:ext cx="526100" cy="32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98C6333-64F6-42C3-8697-2800CC05E49B}"/>
              </a:ext>
            </a:extLst>
          </p:cNvPr>
          <p:cNvSpPr/>
          <p:nvPr/>
        </p:nvSpPr>
        <p:spPr>
          <a:xfrm>
            <a:off x="5185489" y="1552252"/>
            <a:ext cx="526100" cy="32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9865261E-8292-4240-B1C2-1AE08C0983B7}"/>
              </a:ext>
            </a:extLst>
          </p:cNvPr>
          <p:cNvSpPr/>
          <p:nvPr/>
        </p:nvSpPr>
        <p:spPr>
          <a:xfrm>
            <a:off x="8035922" y="1608101"/>
            <a:ext cx="526100" cy="32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4F098B0-833E-43E4-A5ED-096D110F7DDE}"/>
              </a:ext>
            </a:extLst>
          </p:cNvPr>
          <p:cNvSpPr/>
          <p:nvPr/>
        </p:nvSpPr>
        <p:spPr>
          <a:xfrm>
            <a:off x="3270692" y="1837090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DDS</a:t>
            </a:r>
            <a:endParaRPr lang="ru-RU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4F7AA6EB-F5C6-4CC3-9EDA-7DD273090AB6}"/>
              </a:ext>
            </a:extLst>
          </p:cNvPr>
          <p:cNvSpPr/>
          <p:nvPr/>
        </p:nvSpPr>
        <p:spPr>
          <a:xfrm rot="20552600">
            <a:off x="2515364" y="1258750"/>
            <a:ext cx="526100" cy="32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E354CD3-78C6-4082-996F-7B898DA19AB5}"/>
              </a:ext>
            </a:extLst>
          </p:cNvPr>
          <p:cNvSpPr/>
          <p:nvPr/>
        </p:nvSpPr>
        <p:spPr>
          <a:xfrm>
            <a:off x="5989668" y="3429000"/>
            <a:ext cx="5984303" cy="27813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b="1" dirty="0"/>
              <a:t>Основная цель: Сбор всех данных для анализа</a:t>
            </a:r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Объединение данных из всех источников в разрезе бизнес-сущности (например: клиент, кредиты, депозиты)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Оптимизация доступа на чтение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r>
              <a:rPr lang="ru-RU" b="1" dirty="0"/>
              <a:t>Модель данных: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Денормализация</a:t>
            </a:r>
            <a:r>
              <a:rPr lang="ru-RU" dirty="0"/>
              <a:t>, широкие витрины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7DB32CD-5A1D-4623-9F66-F51588F63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91" y="79230"/>
            <a:ext cx="3165602" cy="1030175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ea typeface="DejaVu Sans" pitchFamily="2"/>
                <a:cs typeface="DejaVu Sans" pitchFamily="2"/>
              </a:rPr>
              <a:t>Слой </a:t>
            </a:r>
            <a:r>
              <a:rPr lang="en-US" sz="3600" dirty="0">
                <a:ea typeface="DejaVu Sans" pitchFamily="2"/>
                <a:cs typeface="DejaVu Sans" pitchFamily="2"/>
              </a:rPr>
              <a:t>CDM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62426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8A82363-2CE4-4F81-9BF2-9284B244F640}"/>
              </a:ext>
            </a:extLst>
          </p:cNvPr>
          <p:cNvGrpSpPr/>
          <p:nvPr/>
        </p:nvGrpSpPr>
        <p:grpSpPr>
          <a:xfrm>
            <a:off x="9576447" y="2604205"/>
            <a:ext cx="112222" cy="524126"/>
            <a:chOff x="1366060" y="2781513"/>
            <a:chExt cx="112222" cy="52412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EECE48C-F926-441E-BDFF-EF88E151468D}"/>
                </a:ext>
              </a:extLst>
            </p:cNvPr>
            <p:cNvSpPr/>
            <p:nvPr/>
          </p:nvSpPr>
          <p:spPr>
            <a:xfrm>
              <a:off x="1366060" y="2781513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7A83600-803E-4616-8245-E09283E96CD7}"/>
                </a:ext>
              </a:extLst>
            </p:cNvPr>
            <p:cNvSpPr/>
            <p:nvPr/>
          </p:nvSpPr>
          <p:spPr>
            <a:xfrm>
              <a:off x="1366060" y="2987465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7361C72-AAC2-4470-ABC0-F42408C3A631}"/>
                </a:ext>
              </a:extLst>
            </p:cNvPr>
            <p:cNvSpPr/>
            <p:nvPr/>
          </p:nvSpPr>
          <p:spPr>
            <a:xfrm>
              <a:off x="1366060" y="3193417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8D1D9E9-59EF-440F-A331-B80EA6F808C0}"/>
              </a:ext>
            </a:extLst>
          </p:cNvPr>
          <p:cNvSpPr/>
          <p:nvPr/>
        </p:nvSpPr>
        <p:spPr>
          <a:xfrm>
            <a:off x="535385" y="1233407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STG</a:t>
            </a:r>
            <a:endParaRPr lang="ru-R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8ED71BA-88CE-4A8B-A1BA-1EED4D1AB721}"/>
              </a:ext>
            </a:extLst>
          </p:cNvPr>
          <p:cNvSpPr/>
          <p:nvPr/>
        </p:nvSpPr>
        <p:spPr>
          <a:xfrm>
            <a:off x="3255693" y="589352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ODS</a:t>
            </a:r>
            <a:endParaRPr lang="ru-RU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BDF9515-0F58-48DC-831E-208185C03AF9}"/>
              </a:ext>
            </a:extLst>
          </p:cNvPr>
          <p:cNvSpPr/>
          <p:nvPr/>
        </p:nvSpPr>
        <p:spPr>
          <a:xfrm>
            <a:off x="5973920" y="1227511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  <a:endParaRPr lang="ru-RU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8B7F316-3F9A-457C-9886-613E4B0C9C36}"/>
              </a:ext>
            </a:extLst>
          </p:cNvPr>
          <p:cNvSpPr/>
          <p:nvPr/>
        </p:nvSpPr>
        <p:spPr>
          <a:xfrm>
            <a:off x="8732723" y="1262036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</a:t>
            </a:r>
            <a:endParaRPr lang="ru-RU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63FBD3B-6CEC-430A-B33E-F44AC2ACB548}"/>
              </a:ext>
            </a:extLst>
          </p:cNvPr>
          <p:cNvSpPr/>
          <p:nvPr/>
        </p:nvSpPr>
        <p:spPr>
          <a:xfrm rot="1708708">
            <a:off x="2558927" y="1875676"/>
            <a:ext cx="526100" cy="32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98C6333-64F6-42C3-8697-2800CC05E49B}"/>
              </a:ext>
            </a:extLst>
          </p:cNvPr>
          <p:cNvSpPr/>
          <p:nvPr/>
        </p:nvSpPr>
        <p:spPr>
          <a:xfrm>
            <a:off x="5185489" y="1552252"/>
            <a:ext cx="526100" cy="32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9865261E-8292-4240-B1C2-1AE08C0983B7}"/>
              </a:ext>
            </a:extLst>
          </p:cNvPr>
          <p:cNvSpPr/>
          <p:nvPr/>
        </p:nvSpPr>
        <p:spPr>
          <a:xfrm>
            <a:off x="8035922" y="1608101"/>
            <a:ext cx="526100" cy="32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4F098B0-833E-43E4-A5ED-096D110F7DDE}"/>
              </a:ext>
            </a:extLst>
          </p:cNvPr>
          <p:cNvSpPr/>
          <p:nvPr/>
        </p:nvSpPr>
        <p:spPr>
          <a:xfrm>
            <a:off x="3270692" y="1837090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DDS</a:t>
            </a:r>
            <a:endParaRPr lang="ru-RU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4F7AA6EB-F5C6-4CC3-9EDA-7DD273090AB6}"/>
              </a:ext>
            </a:extLst>
          </p:cNvPr>
          <p:cNvSpPr/>
          <p:nvPr/>
        </p:nvSpPr>
        <p:spPr>
          <a:xfrm rot="20552600">
            <a:off x="2515364" y="1258750"/>
            <a:ext cx="526100" cy="32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E354CD3-78C6-4082-996F-7B898DA19AB5}"/>
              </a:ext>
            </a:extLst>
          </p:cNvPr>
          <p:cNvSpPr/>
          <p:nvPr/>
        </p:nvSpPr>
        <p:spPr>
          <a:xfrm>
            <a:off x="4548091" y="3398363"/>
            <a:ext cx="5984303" cy="31103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b="1" dirty="0"/>
              <a:t>Основная цель: Построение отчетов</a:t>
            </a:r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Агрегация данных из слоя </a:t>
            </a:r>
            <a:r>
              <a:rPr lang="en-US" dirty="0"/>
              <a:t>CDM</a:t>
            </a:r>
            <a:r>
              <a:rPr lang="ru-RU" dirty="0"/>
              <a:t>, построение отчетности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Сбор данных в модель, которая требуется на вход потребителям отчетности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r>
              <a:rPr lang="ru-RU" b="1" dirty="0"/>
              <a:t>Модель данных: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Денормализация</a:t>
            </a:r>
            <a:r>
              <a:rPr lang="ru-RU" dirty="0"/>
              <a:t>, данные хранятся в формате, требуемом для отчетов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140B07F-946D-4D4E-BAA0-D21521CE4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91" y="79230"/>
            <a:ext cx="3165602" cy="1030175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ea typeface="DejaVu Sans" pitchFamily="2"/>
                <a:cs typeface="DejaVu Sans" pitchFamily="2"/>
              </a:rPr>
              <a:t>Слой </a:t>
            </a:r>
            <a:r>
              <a:rPr lang="en-US" sz="3600" dirty="0">
                <a:ea typeface="DejaVu Sans" pitchFamily="2"/>
                <a:cs typeface="DejaVu Sans" pitchFamily="2"/>
              </a:rPr>
              <a:t>REP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258008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2800-BE23-482A-B152-A72BC607E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79779"/>
            <a:ext cx="10058400" cy="1609344"/>
          </a:xfrm>
        </p:spPr>
        <p:txBody>
          <a:bodyPr>
            <a:normAutofit/>
          </a:bodyPr>
          <a:lstStyle/>
          <a:p>
            <a:r>
              <a:rPr lang="ru-RU" dirty="0">
                <a:ea typeface="DejaVu Sans" pitchFamily="2"/>
                <a:cs typeface="DejaVu Sans" pitchFamily="2"/>
              </a:rPr>
              <a:t>Примеры реализации </a:t>
            </a:r>
            <a:r>
              <a:rPr lang="en-US" dirty="0">
                <a:ea typeface="DejaVu Sans" pitchFamily="2"/>
                <a:cs typeface="DejaVu Sans" pitchFamily="2"/>
              </a:rPr>
              <a:t>DWH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1765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60333-1773-4BC9-AAFD-DC37A8C9B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78354"/>
          </a:xfrm>
        </p:spPr>
        <p:txBody>
          <a:bodyPr/>
          <a:lstStyle/>
          <a:p>
            <a:r>
              <a:rPr lang="en-US" dirty="0" err="1"/>
              <a:t>Lamoda</a:t>
            </a:r>
            <a:r>
              <a:rPr lang="en-US" dirty="0"/>
              <a:t> DWH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3E6C6-0EEC-4C91-BF63-A0969D10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903" y="6009203"/>
            <a:ext cx="10522193" cy="7283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400" dirty="0"/>
              <a:t>Источник:</a:t>
            </a:r>
          </a:p>
          <a:p>
            <a:pPr marL="0" indent="0">
              <a:buNone/>
            </a:pPr>
            <a:r>
              <a:rPr lang="af-ZA" sz="1400" dirty="0">
                <a:hlinkClick r:id="rId2"/>
              </a:rPr>
              <a:t>https://habr.com/ru/companies/lamoda/articles/595811/</a:t>
            </a:r>
            <a:r>
              <a:rPr lang="af-ZA" sz="1400" dirty="0"/>
              <a:t> </a:t>
            </a:r>
            <a:endParaRPr lang="ru-RU" sz="1400" dirty="0"/>
          </a:p>
        </p:txBody>
      </p:sp>
      <p:pic>
        <p:nvPicPr>
          <p:cNvPr id="1028" name="Picture 4" descr="https://habrastorage.org/getpro/habr/upload_files/757/7d6/cb4/7577d6cb4133bb7982ae799965bbd392.png">
            <a:extLst>
              <a:ext uri="{FF2B5EF4-FFF2-40B4-BE49-F238E27FC236}">
                <a16:creationId xmlns:a16="http://schemas.microsoft.com/office/drawing/2014/main" id="{7DCE8735-EC7C-45FF-A284-815494391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139" y="1371600"/>
            <a:ext cx="8908653" cy="463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658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60333-1773-4BC9-AAFD-DC37A8C9B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78354"/>
          </a:xfrm>
        </p:spPr>
        <p:txBody>
          <a:bodyPr/>
          <a:lstStyle/>
          <a:p>
            <a:r>
              <a:rPr lang="en-US" dirty="0"/>
              <a:t>Hoff DWH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3E6C6-0EEC-4C91-BF63-A0969D10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903" y="6009203"/>
            <a:ext cx="10522193" cy="72833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Источник:</a:t>
            </a:r>
          </a:p>
          <a:p>
            <a:pPr marL="0" indent="0">
              <a:buNone/>
            </a:pPr>
            <a:r>
              <a:rPr lang="af-ZA" dirty="0">
                <a:hlinkClick r:id="rId2"/>
              </a:rPr>
              <a:t>https://vc.ru/services/607637-keys-hoff-kak-biznesu-poluchit-maksimum-ot-dannyh-dlya-produktovoy-analitiki-i-digital-marketinga</a:t>
            </a:r>
            <a:r>
              <a:rPr lang="ru-RU" dirty="0"/>
              <a:t> </a:t>
            </a:r>
          </a:p>
        </p:txBody>
      </p:sp>
      <p:pic>
        <p:nvPicPr>
          <p:cNvPr id="1026" name="Picture 2" descr="https://leonardo.osnova.io/d03b844a-fd3a-53ba-8e24-4dec712283e7/">
            <a:extLst>
              <a:ext uri="{FF2B5EF4-FFF2-40B4-BE49-F238E27FC236}">
                <a16:creationId xmlns:a16="http://schemas.microsoft.com/office/drawing/2014/main" id="{FA6EF378-A176-42B4-92CF-6543B361CA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1" t="19411" r="3555" b="18448"/>
          <a:stretch/>
        </p:blipFill>
        <p:spPr bwMode="auto">
          <a:xfrm>
            <a:off x="1254642" y="1562986"/>
            <a:ext cx="9728791" cy="408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441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60333-1773-4BC9-AAFD-DC37A8C9B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78354"/>
          </a:xfrm>
        </p:spPr>
        <p:txBody>
          <a:bodyPr/>
          <a:lstStyle/>
          <a:p>
            <a:r>
              <a:rPr lang="en-US" dirty="0"/>
              <a:t>VTB DWH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3E6C6-0EEC-4C91-BF63-A0969D10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685" y="6057663"/>
            <a:ext cx="10522193" cy="7283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200" dirty="0"/>
              <a:t>Источник:</a:t>
            </a:r>
          </a:p>
          <a:p>
            <a:pPr marL="0" indent="0">
              <a:buNone/>
            </a:pPr>
            <a:r>
              <a:rPr lang="af-ZA" sz="1200" dirty="0">
                <a:hlinkClick r:id="rId2"/>
              </a:rPr>
              <a:t>https://habr.com/ru/companies/vtb/articles/553644/</a:t>
            </a:r>
            <a:r>
              <a:rPr lang="af-ZA" sz="1200" dirty="0"/>
              <a:t> </a:t>
            </a:r>
            <a:endParaRPr lang="ru-RU" sz="1200" dirty="0"/>
          </a:p>
        </p:txBody>
      </p:sp>
      <p:pic>
        <p:nvPicPr>
          <p:cNvPr id="2050" name="Picture 2" descr="https://habrastorage.org/getpro/habr/upload_files/86c/ced/8a4/86cced8a458430bfdcf7adb88276e003.png">
            <a:extLst>
              <a:ext uri="{FF2B5EF4-FFF2-40B4-BE49-F238E27FC236}">
                <a16:creationId xmlns:a16="http://schemas.microsoft.com/office/drawing/2014/main" id="{F385ADB7-5390-486A-B1B0-5927A902B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948" y="1336447"/>
            <a:ext cx="9963204" cy="4879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750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41BA-2175-49CF-B794-433D65D14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68296"/>
            <a:ext cx="10058400" cy="1609344"/>
          </a:xfrm>
        </p:spPr>
        <p:txBody>
          <a:bodyPr>
            <a:normAutofit/>
          </a:bodyPr>
          <a:lstStyle/>
          <a:p>
            <a:r>
              <a:rPr lang="ru-RU" dirty="0">
                <a:ea typeface="DejaVu Sans" pitchFamily="2"/>
                <a:cs typeface="DejaVu Sans" pitchFamily="2"/>
              </a:rPr>
              <a:t>Практика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3729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41BA-2175-49CF-B794-433D65D14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ea typeface="DejaVu Sans" pitchFamily="2"/>
                <a:cs typeface="DejaVu Sans" pitchFamily="2"/>
              </a:rPr>
              <a:t>Подготовка</a:t>
            </a:r>
            <a:endParaRPr lang="ru-RU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778CB-C88F-4AEF-902B-E0042B70C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/>
              <a:t>Скачать </a:t>
            </a:r>
            <a:r>
              <a:rPr lang="ru-RU" dirty="0" err="1"/>
              <a:t>репозиторий</a:t>
            </a:r>
            <a:r>
              <a:rPr lang="ru-RU" dirty="0"/>
              <a:t>:</a:t>
            </a:r>
            <a:br>
              <a:rPr lang="ru-RU" dirty="0"/>
            </a:br>
            <a:r>
              <a:rPr lang="ru-RU" dirty="0">
                <a:hlinkClick r:id="rId2"/>
              </a:rPr>
              <a:t>https://github.com/Minastirise/workshop_dwh_design</a:t>
            </a:r>
            <a:endParaRPr lang="ru-RU" dirty="0"/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/>
              <a:t>Выполнить действия из README.md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Иметь под рукой инструмент для составления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ER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-диаграмм:</a:t>
            </a:r>
          </a:p>
          <a:p>
            <a:pPr lvl="1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af-ZA" dirty="0">
                <a:solidFill>
                  <a:srgbClr val="000000"/>
                </a:solidFill>
                <a:ea typeface="DejaVu Sans" pitchFamily="2"/>
                <a:cs typeface="DejaVu Sans" pitchFamily="2"/>
                <a:hlinkClick r:id="rId3"/>
              </a:rPr>
              <a:t>https://draw.io/</a:t>
            </a:r>
            <a:endParaRPr lang="af-ZA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lvl="1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af-ZA" u="sng" dirty="0">
                <a:hlinkClick r:id="rId4"/>
              </a:rPr>
              <a:t>https://www.gliffy.com</a:t>
            </a:r>
          </a:p>
          <a:p>
            <a:pPr lvl="1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/>
              <a:t>Paint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af-ZA" u="sng" dirty="0">
              <a:hlinkClick r:id="rId4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3137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41BA-2175-49CF-B794-433D65D14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ea typeface="DejaVu Sans" pitchFamily="2"/>
                <a:cs typeface="DejaVu Sans" pitchFamily="2"/>
              </a:rPr>
              <a:t>Работа в группах</a:t>
            </a:r>
            <a:endParaRPr lang="ru-RU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778CB-C88F-4AEF-902B-E0042B70C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Все студенты распределяются по группам до 7 человек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Для каждой группы на время выполнения задания будет открыта своя комната в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Zoom</a:t>
            </a: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В группе студенты совместно выполняют задания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Наставник будет переключаться между комнатами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Наставника можно пригласить в комнату есть требуется помощь используя кнопку «</a:t>
            </a:r>
            <a:r>
              <a:rPr lang="ru-RU" b="1" dirty="0"/>
              <a:t>Обратиться за помощью»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После выполнения задания, все студенты возвращаются в общий зал, где мы совместно обсуждаем результаты</a:t>
            </a:r>
          </a:p>
        </p:txBody>
      </p:sp>
    </p:spTree>
    <p:extLst>
      <p:ext uri="{BB962C8B-B14F-4D97-AF65-F5344CB8AC3E}">
        <p14:creationId xmlns:p14="http://schemas.microsoft.com/office/powerpoint/2010/main" val="3714316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2800-BE23-482A-B152-A72BC607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ea typeface="DejaVu Sans" pitchFamily="2"/>
                <a:cs typeface="DejaVu Sans" pitchFamily="2"/>
              </a:rPr>
              <a:t>Проектирование </a:t>
            </a:r>
            <a:r>
              <a:rPr lang="en-US" sz="3200" dirty="0">
                <a:ea typeface="DejaVu Sans" pitchFamily="2"/>
                <a:cs typeface="DejaVu Sans" pitchFamily="2"/>
              </a:rPr>
              <a:t>DWH</a:t>
            </a:r>
            <a:br>
              <a:rPr lang="ru-RU" dirty="0">
                <a:ea typeface="DejaVu Sans" pitchFamily="2"/>
                <a:cs typeface="DejaVu Sans" pitchFamily="2"/>
              </a:rPr>
            </a:br>
            <a:r>
              <a:rPr lang="ru-RU" sz="2400" dirty="0">
                <a:ea typeface="DejaVu Sans" pitchFamily="2"/>
                <a:cs typeface="DejaVu Sans" pitchFamily="2"/>
              </a:rPr>
              <a:t>План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EB09F-B745-4151-9C07-58D16BCE9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25186"/>
          </a:xfrm>
        </p:spPr>
        <p:txBody>
          <a:bodyPr>
            <a:normAutofit/>
          </a:bodyPr>
          <a:lstStyle/>
          <a:p>
            <a:pPr>
              <a:buClr>
                <a:srgbClr val="666666"/>
              </a:buClr>
              <a:buSzPct val="45000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DWH vs </a:t>
            </a:r>
            <a:r>
              <a:rPr lang="en-US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DataLake</a:t>
            </a: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>
              <a:buClr>
                <a:srgbClr val="666666"/>
              </a:buClr>
              <a:buSzPct val="45000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Еще раз про слои: </a:t>
            </a:r>
            <a:r>
              <a:rPr lang="ru-RU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stg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-&gt;</a:t>
            </a:r>
            <a:r>
              <a:rPr lang="ru-RU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ods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-&gt;</a:t>
            </a:r>
            <a:r>
              <a:rPr lang="ru-RU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dds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-&gt;</a:t>
            </a:r>
            <a:r>
              <a:rPr lang="ru-RU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cdm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-&gt;</a:t>
            </a:r>
            <a:r>
              <a:rPr lang="ru-RU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rep</a:t>
            </a: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>
              <a:buClr>
                <a:srgbClr val="666666"/>
              </a:buClr>
              <a:buSzPct val="45000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Практика</a:t>
            </a:r>
          </a:p>
          <a:p>
            <a:pPr lvl="1">
              <a:buClr>
                <a:srgbClr val="666666"/>
              </a:buClr>
              <a:buSzPct val="45000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Проектирование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DWH</a:t>
            </a: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lvl="1">
              <a:buClr>
                <a:srgbClr val="666666"/>
              </a:buClr>
              <a:buSzPct val="45000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Реализация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pipeline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загрузки данных</a:t>
            </a:r>
          </a:p>
          <a:p>
            <a:pPr marL="0" lvl="0" indent="0">
              <a:buClr>
                <a:srgbClr val="666666"/>
              </a:buClr>
              <a:buSzPct val="45000"/>
              <a:buNone/>
            </a:pP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7229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41BA-2175-49CF-B794-433D65D14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308344"/>
            <a:ext cx="10058400" cy="1609344"/>
          </a:xfrm>
        </p:spPr>
        <p:txBody>
          <a:bodyPr>
            <a:normAutofit/>
          </a:bodyPr>
          <a:lstStyle/>
          <a:p>
            <a:r>
              <a:rPr lang="ru-RU" dirty="0">
                <a:ea typeface="DejaVu Sans" pitchFamily="2"/>
                <a:cs typeface="DejaVu Sans" pitchFamily="2"/>
              </a:rPr>
              <a:t>Дано: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778CB-C88F-4AEF-902B-E0042B70C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110" y="3845475"/>
            <a:ext cx="8863513" cy="1056025"/>
          </a:xfrm>
        </p:spPr>
        <p:txBody>
          <a:bodyPr>
            <a:normAutofit/>
          </a:bodyPr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b="1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Нужно: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построить отчет по продажам Яндекс колонки 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marL="0" lvl="0" indent="0">
              <a:buClr>
                <a:srgbClr val="666666"/>
              </a:buClr>
              <a:buSzPct val="45000"/>
              <a:buNone/>
            </a:pP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947BC94-2E31-4F35-A6D3-1D14D9657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477018"/>
              </p:ext>
            </p:extLst>
          </p:nvPr>
        </p:nvGraphicFramePr>
        <p:xfrm>
          <a:off x="2510465" y="4256741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9769033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89635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Column_name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Column_type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819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Plan_date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60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Sales_point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Varchar(50)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19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Product_name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Varchar(50)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010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70C0"/>
                          </a:solidFill>
                        </a:rPr>
                        <a:t>Plan_revenue_amt</a:t>
                      </a:r>
                      <a:endParaRPr lang="ru-RU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Decimal(10,2)</a:t>
                      </a:r>
                      <a:endParaRPr lang="ru-RU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596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0070C0"/>
                          </a:solidFill>
                        </a:rPr>
                        <a:t>Fact_revenue_amt</a:t>
                      </a:r>
                      <a:endParaRPr lang="ru-RU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Decimal(10,2)</a:t>
                      </a:r>
                      <a:endParaRPr lang="ru-RU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794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0070C0"/>
                          </a:solidFill>
                          <a:ea typeface="DejaVu Sans" pitchFamily="2"/>
                          <a:cs typeface="DejaVu Sans" pitchFamily="2"/>
                        </a:rPr>
                        <a:t>Plan_comp_perc</a:t>
                      </a:r>
                      <a:endParaRPr lang="en-US" dirty="0">
                        <a:solidFill>
                          <a:srgbClr val="0070C0"/>
                        </a:solidFill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Integer</a:t>
                      </a:r>
                      <a:endParaRPr lang="ru-RU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98560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1303B55-5EE7-41E2-844D-4874BB7B77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474099"/>
              </p:ext>
            </p:extLst>
          </p:nvPr>
        </p:nvGraphicFramePr>
        <p:xfrm>
          <a:off x="494660" y="1831645"/>
          <a:ext cx="529924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9622">
                  <a:extLst>
                    <a:ext uri="{9D8B030D-6E8A-4147-A177-3AD203B41FA5}">
                      <a16:colId xmlns:a16="http://schemas.microsoft.com/office/drawing/2014/main" val="1856811258"/>
                    </a:ext>
                  </a:extLst>
                </a:gridCol>
                <a:gridCol w="2649622">
                  <a:extLst>
                    <a:ext uri="{9D8B030D-6E8A-4147-A177-3AD203B41FA5}">
                      <a16:colId xmlns:a16="http://schemas.microsoft.com/office/drawing/2014/main" val="3262857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Column_name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Column_type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956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Sale_date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705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Varchar(50)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060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Decimal(10,2)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939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Sale_cnt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437146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3601935-1549-43A6-9EB0-28A4628E7EBA}"/>
              </a:ext>
            </a:extLst>
          </p:cNvPr>
          <p:cNvSpPr txBox="1">
            <a:spLocks/>
          </p:cNvSpPr>
          <p:nvPr/>
        </p:nvSpPr>
        <p:spPr>
          <a:xfrm>
            <a:off x="591194" y="1023926"/>
            <a:ext cx="5613836" cy="807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66666"/>
              </a:buClr>
              <a:buSzPct val="45000"/>
              <a:buNone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csv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файлы из магазинов, где продаются Яндекс колонки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. 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Один магазин = один файл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CD63518-1B30-4FA5-91EE-9DA8159438B8}"/>
              </a:ext>
            </a:extLst>
          </p:cNvPr>
          <p:cNvSpPr txBox="1">
            <a:spLocks/>
          </p:cNvSpPr>
          <p:nvPr/>
        </p:nvSpPr>
        <p:spPr>
          <a:xfrm>
            <a:off x="1774952" y="547369"/>
            <a:ext cx="8863513" cy="807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666666"/>
              </a:buClr>
              <a:buSzPct val="45000"/>
              <a:buNone/>
            </a:pPr>
            <a:r>
              <a:rPr lang="ru-RU" b="1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Входные данные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059C803-A626-4C5A-8CF5-F242913FFA79}"/>
              </a:ext>
            </a:extLst>
          </p:cNvPr>
          <p:cNvSpPr txBox="1">
            <a:spLocks/>
          </p:cNvSpPr>
          <p:nvPr/>
        </p:nvSpPr>
        <p:spPr>
          <a:xfrm>
            <a:off x="6578164" y="1047202"/>
            <a:ext cx="5613836" cy="807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66666"/>
              </a:buClr>
              <a:buSzPct val="45000"/>
              <a:buNone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csv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файл плана продаж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35EFF7-A99D-4D09-8F1E-3F0146119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93132"/>
              </p:ext>
            </p:extLst>
          </p:nvPr>
        </p:nvGraphicFramePr>
        <p:xfrm>
          <a:off x="6301564" y="1493107"/>
          <a:ext cx="561383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6919">
                  <a:extLst>
                    <a:ext uri="{9D8B030D-6E8A-4147-A177-3AD203B41FA5}">
                      <a16:colId xmlns:a16="http://schemas.microsoft.com/office/drawing/2014/main" val="2253908633"/>
                    </a:ext>
                  </a:extLst>
                </a:gridCol>
                <a:gridCol w="2806919">
                  <a:extLst>
                    <a:ext uri="{9D8B030D-6E8A-4147-A177-3AD203B41FA5}">
                      <a16:colId xmlns:a16="http://schemas.microsoft.com/office/drawing/2014/main" val="1451191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Column_name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Column_type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26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f-ZA" dirty="0"/>
                        <a:t>Plan_date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90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f-ZA" dirty="0"/>
                        <a:t>Sales_point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Varchar(50)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f-ZA" dirty="0"/>
                        <a:t>Product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Varchar(50)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804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f-ZA" dirty="0"/>
                        <a:t>Price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Decimal(10,2)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696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f-ZA" dirty="0"/>
                        <a:t>Sale_cnt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819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2032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41BA-2175-49CF-B794-433D65D14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ea typeface="DejaVu Sans" pitchFamily="2"/>
                <a:cs typeface="DejaVu Sans" pitchFamily="2"/>
              </a:rPr>
              <a:t>Задание 0:</a:t>
            </a:r>
            <a:endParaRPr lang="ru-RU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778CB-C88F-4AEF-902B-E0042B70C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Познакомится с участниками группы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Выбрать ответственного – кто будет презентовать результат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CB69C16-4AB6-4D10-A56B-6A912A3C119B}"/>
              </a:ext>
            </a:extLst>
          </p:cNvPr>
          <p:cNvSpPr txBox="1">
            <a:spLocks/>
          </p:cNvSpPr>
          <p:nvPr/>
        </p:nvSpPr>
        <p:spPr>
          <a:xfrm>
            <a:off x="1711346" y="457200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none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4000" dirty="0" err="1">
                <a:ea typeface="DejaVu Sans" pitchFamily="2"/>
                <a:cs typeface="DejaVu Sans" pitchFamily="2"/>
              </a:rPr>
              <a:t>Тайминг</a:t>
            </a:r>
            <a:r>
              <a:rPr lang="ru-RU" sz="4000" dirty="0">
                <a:ea typeface="DejaVu Sans" pitchFamily="2"/>
                <a:cs typeface="DejaVu Sans" pitchFamily="2"/>
              </a:rPr>
              <a:t>: 5 минут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195629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41BA-2175-49CF-B794-433D65D14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ea typeface="DejaVu Sans" pitchFamily="2"/>
                <a:cs typeface="DejaVu Sans" pitchFamily="2"/>
              </a:rPr>
              <a:t>Задание 1:</a:t>
            </a:r>
            <a:endParaRPr lang="ru-RU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778CB-C88F-4AEF-902B-E0042B70C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Определить, какие слои Хранилища Данных потребуются для формирования отчета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6B52F36-EC5A-484D-B393-84C7F19FAFEE}"/>
              </a:ext>
            </a:extLst>
          </p:cNvPr>
          <p:cNvSpPr/>
          <p:nvPr/>
        </p:nvSpPr>
        <p:spPr>
          <a:xfrm>
            <a:off x="1290296" y="3997872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STG</a:t>
            </a:r>
            <a:endParaRPr lang="ru-R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DDB68A7-5E25-48C9-A3A4-72F547FE2E9A}"/>
              </a:ext>
            </a:extLst>
          </p:cNvPr>
          <p:cNvSpPr/>
          <p:nvPr/>
        </p:nvSpPr>
        <p:spPr>
          <a:xfrm>
            <a:off x="4010604" y="3353817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ODS</a:t>
            </a:r>
            <a:endParaRPr lang="ru-R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52B9F1A-7694-4576-923B-74454B8B9A31}"/>
              </a:ext>
            </a:extLst>
          </p:cNvPr>
          <p:cNvSpPr/>
          <p:nvPr/>
        </p:nvSpPr>
        <p:spPr>
          <a:xfrm>
            <a:off x="6728831" y="3991976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  <a:endParaRPr lang="ru-RU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731B6A4-F8AE-4FE3-B0B8-77F1FAA34963}"/>
              </a:ext>
            </a:extLst>
          </p:cNvPr>
          <p:cNvSpPr/>
          <p:nvPr/>
        </p:nvSpPr>
        <p:spPr>
          <a:xfrm>
            <a:off x="9487634" y="4026501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</a:t>
            </a:r>
            <a:endParaRPr lang="ru-RU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EE9B33C-6A2A-4B53-95D4-F09171018A30}"/>
              </a:ext>
            </a:extLst>
          </p:cNvPr>
          <p:cNvSpPr/>
          <p:nvPr/>
        </p:nvSpPr>
        <p:spPr>
          <a:xfrm rot="1708708">
            <a:off x="3313838" y="4640141"/>
            <a:ext cx="526100" cy="32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F99329F-D1E6-453F-B7E4-95FDBE6F0CB9}"/>
              </a:ext>
            </a:extLst>
          </p:cNvPr>
          <p:cNvSpPr/>
          <p:nvPr/>
        </p:nvSpPr>
        <p:spPr>
          <a:xfrm>
            <a:off x="5940400" y="4316717"/>
            <a:ext cx="526100" cy="32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33DA6E5-FC0F-442F-83F3-5E3EA343713F}"/>
              </a:ext>
            </a:extLst>
          </p:cNvPr>
          <p:cNvSpPr/>
          <p:nvPr/>
        </p:nvSpPr>
        <p:spPr>
          <a:xfrm>
            <a:off x="8790833" y="4372566"/>
            <a:ext cx="526100" cy="32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94C30A-9F2F-441E-85DA-982DC27BFB10}"/>
              </a:ext>
            </a:extLst>
          </p:cNvPr>
          <p:cNvSpPr/>
          <p:nvPr/>
        </p:nvSpPr>
        <p:spPr>
          <a:xfrm>
            <a:off x="4025603" y="4601555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DDS</a:t>
            </a:r>
            <a:endParaRPr lang="ru-RU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171BE4D-6BFB-47B5-B9C3-6DEAAD99A92C}"/>
              </a:ext>
            </a:extLst>
          </p:cNvPr>
          <p:cNvSpPr/>
          <p:nvPr/>
        </p:nvSpPr>
        <p:spPr>
          <a:xfrm rot="20552600">
            <a:off x="3270275" y="4023215"/>
            <a:ext cx="526100" cy="32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E75DBB9-58A2-4E15-BA39-6EE381C03D8A}"/>
              </a:ext>
            </a:extLst>
          </p:cNvPr>
          <p:cNvSpPr txBox="1">
            <a:spLocks/>
          </p:cNvSpPr>
          <p:nvPr/>
        </p:nvSpPr>
        <p:spPr>
          <a:xfrm>
            <a:off x="1711346" y="457200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none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4000" dirty="0" err="1">
                <a:ea typeface="DejaVu Sans" pitchFamily="2"/>
                <a:cs typeface="DejaVu Sans" pitchFamily="2"/>
              </a:rPr>
              <a:t>Тайминг</a:t>
            </a:r>
            <a:r>
              <a:rPr lang="ru-RU" sz="4000" dirty="0">
                <a:ea typeface="DejaVu Sans" pitchFamily="2"/>
                <a:cs typeface="DejaVu Sans" pitchFamily="2"/>
              </a:rPr>
              <a:t>: 5 минут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302476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41BA-2175-49CF-B794-433D65D14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ea typeface="DejaVu Sans" pitchFamily="2"/>
                <a:cs typeface="DejaVu Sans" pitchFamily="2"/>
              </a:rPr>
              <a:t>Задание 2:</a:t>
            </a:r>
            <a:endParaRPr lang="ru-RU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778CB-C88F-4AEF-902B-E0042B70C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1637415"/>
            <a:ext cx="10058400" cy="4532246"/>
          </a:xfrm>
        </p:spPr>
        <p:txBody>
          <a:bodyPr/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Разработать структуру таблиц для каждого слоя Хранилища Данных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2FD7CF6-00E5-4A85-B321-6C856DC96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721105"/>
              </p:ext>
            </p:extLst>
          </p:nvPr>
        </p:nvGraphicFramePr>
        <p:xfrm>
          <a:off x="7114363" y="3061518"/>
          <a:ext cx="459208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7470">
                  <a:extLst>
                    <a:ext uri="{9D8B030D-6E8A-4147-A177-3AD203B41FA5}">
                      <a16:colId xmlns:a16="http://schemas.microsoft.com/office/drawing/2014/main" val="1897690339"/>
                    </a:ext>
                  </a:extLst>
                </a:gridCol>
                <a:gridCol w="2094613">
                  <a:extLst>
                    <a:ext uri="{9D8B030D-6E8A-4147-A177-3AD203B41FA5}">
                      <a16:colId xmlns:a16="http://schemas.microsoft.com/office/drawing/2014/main" val="3189635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Column_name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Column_type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819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Plan_date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60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Sales_point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Varchar(50)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19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Product_name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Varchar(50)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010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Plan_revenue_amt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Decimal(10,2)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596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Fact_revenue_amt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Decimal(10,2)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794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000000"/>
                          </a:solidFill>
                          <a:ea typeface="DejaVu Sans" pitchFamily="2"/>
                          <a:cs typeface="DejaVu Sans" pitchFamily="2"/>
                        </a:rPr>
                        <a:t>Plan_comp_perc</a:t>
                      </a:r>
                      <a:endParaRPr lang="en-US" dirty="0">
                        <a:solidFill>
                          <a:srgbClr val="000000"/>
                        </a:solidFill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985601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FA86E68A-06A1-460A-B8E0-0F7F204BED4A}"/>
              </a:ext>
            </a:extLst>
          </p:cNvPr>
          <p:cNvSpPr/>
          <p:nvPr/>
        </p:nvSpPr>
        <p:spPr>
          <a:xfrm>
            <a:off x="5516525" y="4019228"/>
            <a:ext cx="1158949" cy="754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C55AA04-F680-4A62-BB26-7EDA43CED5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959399"/>
              </p:ext>
            </p:extLst>
          </p:nvPr>
        </p:nvGraphicFramePr>
        <p:xfrm>
          <a:off x="918529" y="2301060"/>
          <a:ext cx="400729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647">
                  <a:extLst>
                    <a:ext uri="{9D8B030D-6E8A-4147-A177-3AD203B41FA5}">
                      <a16:colId xmlns:a16="http://schemas.microsoft.com/office/drawing/2014/main" val="1856811258"/>
                    </a:ext>
                  </a:extLst>
                </a:gridCol>
                <a:gridCol w="2003647">
                  <a:extLst>
                    <a:ext uri="{9D8B030D-6E8A-4147-A177-3AD203B41FA5}">
                      <a16:colId xmlns:a16="http://schemas.microsoft.com/office/drawing/2014/main" val="3262857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Column_name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Column_type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956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Sale_date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705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Varchar(50)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060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Decimal(10,2)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939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Sale_cnt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437146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67302F4F-0717-4249-9865-1DD792990360}"/>
              </a:ext>
            </a:extLst>
          </p:cNvPr>
          <p:cNvGrpSpPr/>
          <p:nvPr/>
        </p:nvGrpSpPr>
        <p:grpSpPr>
          <a:xfrm>
            <a:off x="2809954" y="4183675"/>
            <a:ext cx="103367" cy="440583"/>
            <a:chOff x="1366060" y="2781513"/>
            <a:chExt cx="112222" cy="52412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39E1BEC-89F9-4F4C-918A-0A665543D6A2}"/>
                </a:ext>
              </a:extLst>
            </p:cNvPr>
            <p:cNvSpPr/>
            <p:nvPr/>
          </p:nvSpPr>
          <p:spPr>
            <a:xfrm>
              <a:off x="1366060" y="2781513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62D304-94E2-4296-8AAA-FA4C749C587B}"/>
                </a:ext>
              </a:extLst>
            </p:cNvPr>
            <p:cNvSpPr/>
            <p:nvPr/>
          </p:nvSpPr>
          <p:spPr>
            <a:xfrm>
              <a:off x="1366060" y="2987465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091D52A-67D4-4326-B03F-48E361CFD84A}"/>
                </a:ext>
              </a:extLst>
            </p:cNvPr>
            <p:cNvSpPr/>
            <p:nvPr/>
          </p:nvSpPr>
          <p:spPr>
            <a:xfrm>
              <a:off x="1366060" y="3193417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CEE6DBF-6016-42DA-BA36-960166ED34BE}"/>
              </a:ext>
            </a:extLst>
          </p:cNvPr>
          <p:cNvSpPr txBox="1"/>
          <p:nvPr/>
        </p:nvSpPr>
        <p:spPr>
          <a:xfrm>
            <a:off x="862418" y="1997933"/>
            <a:ext cx="1740106" cy="36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Связной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7299E2-44D0-41DB-87D8-48A623D3AD4E}"/>
              </a:ext>
            </a:extLst>
          </p:cNvPr>
          <p:cNvSpPr txBox="1"/>
          <p:nvPr/>
        </p:nvSpPr>
        <p:spPr>
          <a:xfrm>
            <a:off x="862418" y="4282524"/>
            <a:ext cx="1740106" cy="36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Plan</a:t>
            </a:r>
            <a:endParaRPr lang="ru-R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18516FD-CE4F-4FF4-A836-C97860B96BF0}"/>
              </a:ext>
            </a:extLst>
          </p:cNvPr>
          <p:cNvSpPr txBox="1">
            <a:spLocks/>
          </p:cNvSpPr>
          <p:nvPr/>
        </p:nvSpPr>
        <p:spPr>
          <a:xfrm>
            <a:off x="1711346" y="457200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none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4000" dirty="0" err="1">
                <a:ea typeface="DejaVu Sans" pitchFamily="2"/>
                <a:cs typeface="DejaVu Sans" pitchFamily="2"/>
              </a:rPr>
              <a:t>Тайминг</a:t>
            </a:r>
            <a:r>
              <a:rPr lang="ru-RU" sz="4000" dirty="0">
                <a:ea typeface="DejaVu Sans" pitchFamily="2"/>
                <a:cs typeface="DejaVu Sans" pitchFamily="2"/>
              </a:rPr>
              <a:t>: 15 минут</a:t>
            </a:r>
            <a:endParaRPr lang="ru-RU" sz="4000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523F36A-F497-4483-AE61-BFFF5FDC2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452431"/>
              </p:ext>
            </p:extLst>
          </p:nvPr>
        </p:nvGraphicFramePr>
        <p:xfrm>
          <a:off x="927984" y="4651799"/>
          <a:ext cx="400729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647">
                  <a:extLst>
                    <a:ext uri="{9D8B030D-6E8A-4147-A177-3AD203B41FA5}">
                      <a16:colId xmlns:a16="http://schemas.microsoft.com/office/drawing/2014/main" val="2253908633"/>
                    </a:ext>
                  </a:extLst>
                </a:gridCol>
                <a:gridCol w="2003647">
                  <a:extLst>
                    <a:ext uri="{9D8B030D-6E8A-4147-A177-3AD203B41FA5}">
                      <a16:colId xmlns:a16="http://schemas.microsoft.com/office/drawing/2014/main" val="1451191386"/>
                    </a:ext>
                  </a:extLst>
                </a:gridCol>
              </a:tblGrid>
              <a:tr h="288742">
                <a:tc>
                  <a:txBody>
                    <a:bodyPr/>
                    <a:lstStyle/>
                    <a:p>
                      <a:r>
                        <a:rPr lang="en-US" dirty="0" err="1"/>
                        <a:t>Column_name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Column_type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26383"/>
                  </a:ext>
                </a:extLst>
              </a:tr>
              <a:tr h="288742">
                <a:tc>
                  <a:txBody>
                    <a:bodyPr/>
                    <a:lstStyle/>
                    <a:p>
                      <a:r>
                        <a:rPr lang="af-ZA" dirty="0"/>
                        <a:t>Plan_date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905960"/>
                  </a:ext>
                </a:extLst>
              </a:tr>
              <a:tr h="288742">
                <a:tc>
                  <a:txBody>
                    <a:bodyPr/>
                    <a:lstStyle/>
                    <a:p>
                      <a:r>
                        <a:rPr lang="af-ZA" dirty="0"/>
                        <a:t>Sales_point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Varchar(50)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9996"/>
                  </a:ext>
                </a:extLst>
              </a:tr>
              <a:tr h="288742">
                <a:tc>
                  <a:txBody>
                    <a:bodyPr/>
                    <a:lstStyle/>
                    <a:p>
                      <a:r>
                        <a:rPr lang="af-ZA" dirty="0"/>
                        <a:t>Product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Varchar(50)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804046"/>
                  </a:ext>
                </a:extLst>
              </a:tr>
              <a:tr h="288742">
                <a:tc>
                  <a:txBody>
                    <a:bodyPr/>
                    <a:lstStyle/>
                    <a:p>
                      <a:r>
                        <a:rPr lang="af-ZA" dirty="0"/>
                        <a:t>Price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Decimal(10,2)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696670"/>
                  </a:ext>
                </a:extLst>
              </a:tr>
              <a:tr h="288742">
                <a:tc>
                  <a:txBody>
                    <a:bodyPr/>
                    <a:lstStyle/>
                    <a:p>
                      <a:r>
                        <a:rPr lang="af-ZA" dirty="0"/>
                        <a:t>Sale_cnt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819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0174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41BA-2175-49CF-B794-433D65D14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ea typeface="DejaVu Sans" pitchFamily="2"/>
                <a:cs typeface="DejaVu Sans" pitchFamily="2"/>
              </a:rPr>
              <a:t>Задание 3:</a:t>
            </a:r>
            <a:endParaRPr lang="ru-RU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778CB-C88F-4AEF-902B-E0042B70C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557997"/>
          </a:xfrm>
        </p:spPr>
        <p:txBody>
          <a:bodyPr/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Реализовать отчет по продажам Яндекс колонки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F6AB026-EE1E-4B77-915D-817D3FCB34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839073"/>
              </p:ext>
            </p:extLst>
          </p:nvPr>
        </p:nvGraphicFramePr>
        <p:xfrm>
          <a:off x="2032000" y="2971800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9769033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89635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Column_name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Column_type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819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Plan_date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60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Sales_point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Varchar(50)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19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Product_name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Varchar(50)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010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Plan_revenue_amt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Decimal(10,2)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596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Fact_revenue_amt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Decimal(10,2)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794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000000"/>
                          </a:solidFill>
                          <a:ea typeface="DejaVu Sans" pitchFamily="2"/>
                          <a:cs typeface="DejaVu Sans" pitchFamily="2"/>
                        </a:rPr>
                        <a:t>Plan_comp_perc</a:t>
                      </a:r>
                      <a:endParaRPr lang="en-US" dirty="0">
                        <a:solidFill>
                          <a:srgbClr val="000000"/>
                        </a:solidFill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985601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50B8ECF3-8AB4-490D-B20E-AACDDA05CFE3}"/>
              </a:ext>
            </a:extLst>
          </p:cNvPr>
          <p:cNvSpPr txBox="1">
            <a:spLocks/>
          </p:cNvSpPr>
          <p:nvPr/>
        </p:nvSpPr>
        <p:spPr>
          <a:xfrm>
            <a:off x="1711346" y="457200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none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4000" dirty="0" err="1">
                <a:ea typeface="DejaVu Sans" pitchFamily="2"/>
                <a:cs typeface="DejaVu Sans" pitchFamily="2"/>
              </a:rPr>
              <a:t>Тайминг</a:t>
            </a:r>
            <a:r>
              <a:rPr lang="ru-RU" sz="4000" dirty="0">
                <a:ea typeface="DejaVu Sans" pitchFamily="2"/>
                <a:cs typeface="DejaVu Sans" pitchFamily="2"/>
              </a:rPr>
              <a:t>: </a:t>
            </a:r>
            <a:r>
              <a:rPr lang="en-US" sz="4000" dirty="0">
                <a:ea typeface="DejaVu Sans" pitchFamily="2"/>
                <a:cs typeface="DejaVu Sans" pitchFamily="2"/>
              </a:rPr>
              <a:t>20</a:t>
            </a:r>
            <a:r>
              <a:rPr lang="ru-RU" sz="4000" dirty="0">
                <a:ea typeface="DejaVu Sans" pitchFamily="2"/>
                <a:cs typeface="DejaVu Sans" pitchFamily="2"/>
              </a:rPr>
              <a:t> минут</a:t>
            </a:r>
            <a:endParaRPr lang="ru-RU" sz="4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802A541-5AB1-401C-B47F-EA6825C41057}"/>
              </a:ext>
            </a:extLst>
          </p:cNvPr>
          <p:cNvSpPr txBox="1">
            <a:spLocks/>
          </p:cNvSpPr>
          <p:nvPr/>
        </p:nvSpPr>
        <p:spPr>
          <a:xfrm>
            <a:off x="1066800" y="5860075"/>
            <a:ext cx="10058400" cy="997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sz="18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Вычислить конец месяца:</a:t>
            </a:r>
          </a:p>
          <a:p>
            <a:pPr marL="0" indent="0">
              <a:buClr>
                <a:srgbClr val="666666"/>
              </a:buClr>
              <a:buSzPct val="45000"/>
              <a:buNone/>
            </a:pPr>
            <a:r>
              <a:rPr lang="en-US" sz="1800" dirty="0">
                <a:solidFill>
                  <a:srgbClr val="0070C0"/>
                </a:solidFill>
                <a:ea typeface="DejaVu Sans" pitchFamily="2"/>
                <a:cs typeface="DejaVu Sans" pitchFamily="2"/>
              </a:rPr>
              <a:t>(</a:t>
            </a:r>
            <a:r>
              <a:rPr lang="en-US" sz="1800" dirty="0" err="1">
                <a:solidFill>
                  <a:srgbClr val="0070C0"/>
                </a:solidFill>
                <a:ea typeface="DejaVu Sans" pitchFamily="2"/>
                <a:cs typeface="DejaVu Sans" pitchFamily="2"/>
              </a:rPr>
              <a:t>date_trunc</a:t>
            </a:r>
            <a:r>
              <a:rPr lang="en-US" sz="1800" dirty="0">
                <a:solidFill>
                  <a:srgbClr val="0070C0"/>
                </a:solidFill>
                <a:ea typeface="DejaVu Sans" pitchFamily="2"/>
                <a:cs typeface="DejaVu Sans" pitchFamily="2"/>
              </a:rPr>
              <a:t>('month', </a:t>
            </a:r>
            <a:r>
              <a:rPr lang="en-US" sz="1800" dirty="0" err="1">
                <a:solidFill>
                  <a:srgbClr val="0070C0"/>
                </a:solidFill>
                <a:ea typeface="DejaVu Sans" pitchFamily="2"/>
                <a:cs typeface="DejaVu Sans" pitchFamily="2"/>
              </a:rPr>
              <a:t>Sale_date</a:t>
            </a:r>
            <a:r>
              <a:rPr lang="en-US" sz="1800" dirty="0">
                <a:solidFill>
                  <a:srgbClr val="0070C0"/>
                </a:solidFill>
                <a:ea typeface="DejaVu Sans" pitchFamily="2"/>
                <a:cs typeface="DejaVu Sans" pitchFamily="2"/>
              </a:rPr>
              <a:t>) + interval '1 month' - interval '1 day')::date</a:t>
            </a:r>
            <a:endParaRPr lang="ru-RU" sz="1800" dirty="0">
              <a:solidFill>
                <a:srgbClr val="0070C0"/>
              </a:solidFill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04004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ED8B5-3736-4F67-AF04-223CB6047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ea typeface="DejaVu Sans" pitchFamily="2"/>
                <a:cs typeface="DejaVu Sans" pitchFamily="2"/>
              </a:rPr>
              <a:t>Дополнительные материалы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4C32E-C29F-4061-9243-A28FE6589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Реальный кейс распределения данных по слоям от Тинькофф</a:t>
            </a:r>
            <a:br>
              <a:rPr lang="ru-RU" dirty="0"/>
            </a:br>
            <a:r>
              <a:rPr lang="af-ZA" dirty="0">
                <a:hlinkClick r:id="rId2"/>
              </a:rPr>
              <a:t>https://habr.com/ru/company/tinkoff/blog/259173/</a:t>
            </a:r>
            <a:endParaRPr lang="ru-RU" dirty="0"/>
          </a:p>
          <a:p>
            <a:r>
              <a:rPr lang="ru-RU" dirty="0"/>
              <a:t>Видео про </a:t>
            </a:r>
            <a:r>
              <a:rPr lang="ru-RU" dirty="0" err="1"/>
              <a:t>Yandex.Go</a:t>
            </a:r>
            <a:r>
              <a:rPr lang="ru-RU" dirty="0"/>
              <a:t> </a:t>
            </a:r>
            <a:r>
              <a:rPr lang="ru-RU" dirty="0">
                <a:hlinkClick r:id="rId3"/>
              </a:rPr>
              <a:t>https://www.youtube.com/watch?v=fNGIOb8SJvU&amp;ab_channel=karpov.courses</a:t>
            </a:r>
            <a:endParaRPr lang="ru-RU" dirty="0"/>
          </a:p>
          <a:p>
            <a:r>
              <a:rPr lang="ru-RU" dirty="0"/>
              <a:t>Кейс в </a:t>
            </a:r>
            <a:r>
              <a:rPr lang="en-US" dirty="0"/>
              <a:t>VTB</a:t>
            </a:r>
            <a:r>
              <a:rPr lang="ru-RU" dirty="0"/>
              <a:t>: </a:t>
            </a:r>
            <a:r>
              <a:rPr lang="af-ZA" dirty="0">
                <a:hlinkClick r:id="rId4"/>
              </a:rPr>
              <a:t>https://habr.com/ru/companies/vtb/articles/553644/</a:t>
            </a:r>
            <a:r>
              <a:rPr lang="af-ZA" dirty="0"/>
              <a:t> </a:t>
            </a:r>
            <a:endParaRPr lang="ru-RU" dirty="0"/>
          </a:p>
          <a:p>
            <a:r>
              <a:rPr lang="ru-RU" dirty="0"/>
              <a:t>DWH в </a:t>
            </a:r>
            <a:r>
              <a:rPr lang="ru-RU" dirty="0" err="1"/>
              <a:t>Lamoda</a:t>
            </a:r>
            <a:r>
              <a:rPr lang="ru-RU" dirty="0"/>
              <a:t>: </a:t>
            </a:r>
            <a:r>
              <a:rPr lang="ru-RU" dirty="0">
                <a:hlinkClick r:id="rId5"/>
              </a:rPr>
              <a:t>https://habr.com/ru/companies/lamoda/articles/595811/</a:t>
            </a:r>
            <a:endParaRPr lang="ru-RU" dirty="0"/>
          </a:p>
          <a:p>
            <a:r>
              <a:rPr lang="ru-RU" dirty="0"/>
              <a:t>DWH в </a:t>
            </a:r>
            <a:r>
              <a:rPr lang="ru-RU" dirty="0" err="1"/>
              <a:t>Hoff</a:t>
            </a:r>
            <a:r>
              <a:rPr lang="ru-RU" dirty="0"/>
              <a:t>: </a:t>
            </a:r>
            <a:r>
              <a:rPr lang="ru-RU" dirty="0">
                <a:hlinkClick r:id="rId6"/>
              </a:rPr>
              <a:t>https://vc.ru/services/607637-keys-hoff-kak-biznesu-poluchit-maksimum-ot-dannyh-dlya-produktovoy-analitiki-i-digital-marketinga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09220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14054-8453-4D8F-8CD6-FE72ABC9E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ea typeface="DejaVu Sans" pitchFamily="2"/>
                <a:cs typeface="DejaVu Sans" pitchFamily="2"/>
              </a:rPr>
              <a:t>Проектирование </a:t>
            </a:r>
            <a:r>
              <a:rPr lang="en-US" dirty="0">
                <a:ea typeface="DejaVu Sans" pitchFamily="2"/>
                <a:cs typeface="DejaVu Sans" pitchFamily="2"/>
              </a:rPr>
              <a:t>DWH</a:t>
            </a:r>
            <a:endParaRPr lang="ru-RU" dirty="0"/>
          </a:p>
        </p:txBody>
      </p:sp>
      <p:pic>
        <p:nvPicPr>
          <p:cNvPr id="1026" name="Picture 2" descr="Как правильно создавать вопросы с множественным выбором">
            <a:extLst>
              <a:ext uri="{FF2B5EF4-FFF2-40B4-BE49-F238E27FC236}">
                <a16:creationId xmlns:a16="http://schemas.microsoft.com/office/drawing/2014/main" id="{9CAB2138-DC79-4B6C-BC56-3DD465462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431" y="2053244"/>
            <a:ext cx="5340776" cy="323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D9352AD-151F-4D32-BDAE-9238319589B1}"/>
              </a:ext>
            </a:extLst>
          </p:cNvPr>
          <p:cNvSpPr txBox="1">
            <a:spLocks/>
          </p:cNvSpPr>
          <p:nvPr/>
        </p:nvSpPr>
        <p:spPr>
          <a:xfrm>
            <a:off x="488602" y="5528930"/>
            <a:ext cx="10058400" cy="1329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none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ea typeface="DejaVu Sans" pitchFamily="2"/>
                <a:cs typeface="DejaVu Sans" pitchFamily="2"/>
              </a:rPr>
              <a:t>Форма обратной связи</a:t>
            </a:r>
          </a:p>
          <a:p>
            <a:r>
              <a:rPr lang="af-ZA" sz="2000" dirty="0">
                <a:hlinkClick r:id="rId4"/>
              </a:rPr>
              <a:t>https://forms.yandex.ru/surveys/13455830.189b087255256c553d687bbcc02d930cdd2da94c/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843460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2800-BE23-482A-B152-A72BC607E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79779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DWH vs Data</a:t>
            </a:r>
            <a:r>
              <a:rPr lang="ru-RU" dirty="0">
                <a:ea typeface="DejaVu Sans" pitchFamily="2"/>
                <a:cs typeface="DejaVu Sans" pitchFamily="2"/>
              </a:rPr>
              <a:t> </a:t>
            </a:r>
            <a:r>
              <a:rPr lang="en-US" dirty="0">
                <a:ea typeface="DejaVu Sans" pitchFamily="2"/>
                <a:cs typeface="DejaVu Sans" pitchFamily="2"/>
              </a:rPr>
              <a:t>Lake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4699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ata Warehouse - RBtecnologies">
            <a:extLst>
              <a:ext uri="{FF2B5EF4-FFF2-40B4-BE49-F238E27FC236}">
                <a16:creationId xmlns:a16="http://schemas.microsoft.com/office/drawing/2014/main" id="{8918273B-2A5A-4F35-924D-B33FCCBE3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089" y="4838127"/>
            <a:ext cx="3910015" cy="196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What is a Data Lake? | TIBCO Software">
            <a:extLst>
              <a:ext uri="{FF2B5EF4-FFF2-40B4-BE49-F238E27FC236}">
                <a16:creationId xmlns:a16="http://schemas.microsoft.com/office/drawing/2014/main" id="{2E8EAFEC-4D47-43BD-9A43-C314DD424B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0" r="13191"/>
          <a:stretch/>
        </p:blipFill>
        <p:spPr bwMode="auto">
          <a:xfrm>
            <a:off x="7390689" y="4838127"/>
            <a:ext cx="3227832" cy="193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D741BA-2175-49CF-B794-433D65D14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121" y="498348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ea typeface="DejaVu Sans" pitchFamily="2"/>
                <a:cs typeface="DejaVu Sans" pitchFamily="2"/>
              </a:rPr>
              <a:t>DWH vs Data</a:t>
            </a:r>
            <a:r>
              <a:rPr lang="ru-RU" dirty="0">
                <a:ea typeface="DejaVu Sans" pitchFamily="2"/>
                <a:cs typeface="DejaVu Sans" pitchFamily="2"/>
              </a:rPr>
              <a:t> </a:t>
            </a:r>
            <a:r>
              <a:rPr lang="en-US" dirty="0">
                <a:ea typeface="DejaVu Sans" pitchFamily="2"/>
                <a:cs typeface="DejaVu Sans" pitchFamily="2"/>
              </a:rPr>
              <a:t>Lake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778CB-C88F-4AEF-902B-E0042B70C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312" y="1706716"/>
            <a:ext cx="10058400" cy="3599306"/>
          </a:xfrm>
        </p:spPr>
        <p:txBody>
          <a:bodyPr>
            <a:normAutofit/>
          </a:bodyPr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/>
              <a:t>Формально: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endParaRPr lang="ru-RU" dirty="0"/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endParaRPr lang="ru-RU" dirty="0"/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endParaRPr lang="ru-RU" dirty="0"/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endParaRPr lang="ru-RU" dirty="0"/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endParaRPr lang="ru-RU" dirty="0"/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endParaRPr lang="ru-RU" dirty="0"/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endParaRPr lang="ru-RU" dirty="0"/>
          </a:p>
          <a:p>
            <a:pPr marL="0" lvl="0" indent="0">
              <a:buClr>
                <a:srgbClr val="666666"/>
              </a:buClr>
              <a:buSzPct val="45000"/>
              <a:buNone/>
            </a:pPr>
            <a:endParaRPr lang="ru-RU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D2CFDAD-46D3-408E-B6EF-FD1A80C88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719017"/>
              </p:ext>
            </p:extLst>
          </p:nvPr>
        </p:nvGraphicFramePr>
        <p:xfrm>
          <a:off x="1249880" y="2121408"/>
          <a:ext cx="9704832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2416">
                  <a:extLst>
                    <a:ext uri="{9D8B030D-6E8A-4147-A177-3AD203B41FA5}">
                      <a16:colId xmlns:a16="http://schemas.microsoft.com/office/drawing/2014/main" val="2771996819"/>
                    </a:ext>
                  </a:extLst>
                </a:gridCol>
                <a:gridCol w="4852416">
                  <a:extLst>
                    <a:ext uri="{9D8B030D-6E8A-4147-A177-3AD203B41FA5}">
                      <a16:colId xmlns:a16="http://schemas.microsoft.com/office/drawing/2014/main" val="6842535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DWH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Lake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827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Данные обычно в виде таблиц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Возможна загрузка неструктурированных данных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033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Есть четкая структура слоев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 формальной структуры разделения по слоям, но обычно все же выделяют (как минимум) слои: </a:t>
                      </a:r>
                      <a:r>
                        <a:rPr lang="en-US" dirty="0"/>
                        <a:t>raw (stg) </a:t>
                      </a:r>
                      <a:r>
                        <a:rPr lang="ru-RU" dirty="0"/>
                        <a:t>и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dds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48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Данные в ХД загружаются в обработанном виде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Данные загружаются в необработанном виде, обрабатываются при необходимости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940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3439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41BA-2175-49CF-B794-433D65D14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124" y="498348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ea typeface="DejaVu Sans" pitchFamily="2"/>
                <a:cs typeface="DejaVu Sans" pitchFamily="2"/>
              </a:rPr>
              <a:t>DWH vs Data</a:t>
            </a:r>
            <a:r>
              <a:rPr lang="ru-RU" dirty="0">
                <a:ea typeface="DejaVu Sans" pitchFamily="2"/>
                <a:cs typeface="DejaVu Sans" pitchFamily="2"/>
              </a:rPr>
              <a:t> </a:t>
            </a:r>
            <a:r>
              <a:rPr lang="en-US" dirty="0">
                <a:ea typeface="DejaVu Sans" pitchFamily="2"/>
                <a:cs typeface="DejaVu Sans" pitchFamily="2"/>
              </a:rPr>
              <a:t>Lake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778CB-C88F-4AEF-902B-E0042B70C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754" y="1919479"/>
            <a:ext cx="10058400" cy="953762"/>
          </a:xfrm>
        </p:spPr>
        <p:txBody>
          <a:bodyPr>
            <a:normAutofit/>
          </a:bodyPr>
          <a:lstStyle/>
          <a:p>
            <a:pPr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Популярное </a:t>
            </a:r>
            <a:r>
              <a:rPr lang="ru-RU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трактование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: </a:t>
            </a: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lvl="1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Data Lake – </a:t>
            </a:r>
            <a:r>
              <a:rPr lang="ru-RU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это </a:t>
            </a:r>
            <a:r>
              <a:rPr lang="en-US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DWH</a:t>
            </a:r>
            <a:r>
              <a:rPr lang="ru-RU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на </a:t>
            </a:r>
            <a:r>
              <a:rPr lang="en-US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Open Source</a:t>
            </a:r>
            <a:endParaRPr lang="ru-RU" sz="2000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53263E-398D-49F7-AE27-C4D4E988C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268" y="3771211"/>
            <a:ext cx="2313432" cy="5986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09D4A6-B665-4AB9-BEB1-9179D4C03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802" y="4415904"/>
            <a:ext cx="1941576" cy="5282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58FD40-5A42-4F8C-8327-8DC5B66AD0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626" y="3710922"/>
            <a:ext cx="1822704" cy="5869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03560D-A7A8-48CF-AE6E-231FC16BB2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792" y="4496478"/>
            <a:ext cx="1324798" cy="4420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9F25C7-1DFB-4F65-837E-8A60544ED8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792" y="5227233"/>
            <a:ext cx="1442475" cy="1870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F91695-3911-46A3-88C1-F15F5180CD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124" y="5092169"/>
            <a:ext cx="2286004" cy="457201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2659999-FF0D-4BD6-9C59-94697384A5C5}"/>
              </a:ext>
            </a:extLst>
          </p:cNvPr>
          <p:cNvSpPr txBox="1">
            <a:spLocks/>
          </p:cNvSpPr>
          <p:nvPr/>
        </p:nvSpPr>
        <p:spPr>
          <a:xfrm>
            <a:off x="2344792" y="2895955"/>
            <a:ext cx="1434084" cy="953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66666"/>
              </a:buClr>
              <a:buSzPct val="45000"/>
              <a:buNone/>
            </a:pPr>
            <a:r>
              <a:rPr lang="en-US" sz="3200" b="1" dirty="0">
                <a:solidFill>
                  <a:schemeClr val="accent1"/>
                </a:solidFill>
                <a:ea typeface="DejaVu Sans" pitchFamily="2"/>
                <a:cs typeface="DejaVu Sans" pitchFamily="2"/>
              </a:rPr>
              <a:t>DWH</a:t>
            </a:r>
            <a:endParaRPr lang="ru-RU" sz="2800" b="1" dirty="0">
              <a:solidFill>
                <a:schemeClr val="accent1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B594718-75D4-40D8-8A42-D7D65E3CA3FC}"/>
              </a:ext>
            </a:extLst>
          </p:cNvPr>
          <p:cNvSpPr txBox="1">
            <a:spLocks/>
          </p:cNvSpPr>
          <p:nvPr/>
        </p:nvSpPr>
        <p:spPr>
          <a:xfrm>
            <a:off x="6726400" y="2817449"/>
            <a:ext cx="2427834" cy="953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66666"/>
              </a:buClr>
              <a:buSzPct val="45000"/>
              <a:buNone/>
            </a:pPr>
            <a:r>
              <a:rPr lang="en-US" sz="3200" b="1" dirty="0">
                <a:solidFill>
                  <a:schemeClr val="accent1"/>
                </a:solidFill>
                <a:ea typeface="DejaVu Sans" pitchFamily="2"/>
                <a:cs typeface="DejaVu Sans" pitchFamily="2"/>
              </a:rPr>
              <a:t>Data Lake</a:t>
            </a:r>
            <a:endParaRPr lang="ru-RU" sz="3200" b="1" dirty="0">
              <a:solidFill>
                <a:schemeClr val="accent1"/>
              </a:solidFill>
            </a:endParaRP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856237D0-C944-4C7C-9C72-00E53B5F9F47}"/>
              </a:ext>
            </a:extLst>
          </p:cNvPr>
          <p:cNvSpPr/>
          <p:nvPr/>
        </p:nvSpPr>
        <p:spPr>
          <a:xfrm>
            <a:off x="4554228" y="4235888"/>
            <a:ext cx="1541772" cy="52826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6F37EB-0E06-4BF1-B2E9-3942547F656D}"/>
              </a:ext>
            </a:extLst>
          </p:cNvPr>
          <p:cNvCxnSpPr/>
          <p:nvPr/>
        </p:nvCxnSpPr>
        <p:spPr>
          <a:xfrm>
            <a:off x="2344792" y="3533184"/>
            <a:ext cx="20039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7E507C-732F-45A4-827F-64F05DF5A0A6}"/>
              </a:ext>
            </a:extLst>
          </p:cNvPr>
          <p:cNvCxnSpPr/>
          <p:nvPr/>
        </p:nvCxnSpPr>
        <p:spPr>
          <a:xfrm>
            <a:off x="6840802" y="3533184"/>
            <a:ext cx="20039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085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2800-BE23-482A-B152-A72BC607E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79779"/>
            <a:ext cx="10058400" cy="1609344"/>
          </a:xfrm>
        </p:spPr>
        <p:txBody>
          <a:bodyPr>
            <a:normAutofit/>
          </a:bodyPr>
          <a:lstStyle/>
          <a:p>
            <a:r>
              <a:rPr lang="ru-RU" dirty="0">
                <a:ea typeface="DejaVu Sans" pitchFamily="2"/>
                <a:cs typeface="DejaVu Sans" pitchFamily="2"/>
              </a:rPr>
              <a:t>Слои </a:t>
            </a:r>
            <a:r>
              <a:rPr lang="en-US" dirty="0">
                <a:ea typeface="DejaVu Sans" pitchFamily="2"/>
                <a:cs typeface="DejaVu Sans" pitchFamily="2"/>
              </a:rPr>
              <a:t>DWH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8270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41BA-2175-49CF-B794-433D65D14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ea typeface="DejaVu Sans" pitchFamily="2"/>
                <a:cs typeface="DejaVu Sans" pitchFamily="2"/>
              </a:rPr>
              <a:t>Слои ХД</a:t>
            </a:r>
            <a:endParaRPr lang="ru-RU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89791C2-CB4D-4D30-A537-07BBB8C31005}"/>
              </a:ext>
            </a:extLst>
          </p:cNvPr>
          <p:cNvSpPr/>
          <p:nvPr/>
        </p:nvSpPr>
        <p:spPr>
          <a:xfrm>
            <a:off x="9422130" y="1936865"/>
            <a:ext cx="1765070" cy="3886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/>
              <a:t>Потребители данных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B536AB32-0052-4F32-8120-6F974B68049B}"/>
              </a:ext>
            </a:extLst>
          </p:cNvPr>
          <p:cNvSpPr/>
          <p:nvPr/>
        </p:nvSpPr>
        <p:spPr>
          <a:xfrm>
            <a:off x="2517614" y="3227415"/>
            <a:ext cx="1151657" cy="652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STG</a:t>
            </a:r>
            <a:endParaRPr lang="ru-RU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8F26681-1379-4173-8FF0-E565B4693950}"/>
              </a:ext>
            </a:extLst>
          </p:cNvPr>
          <p:cNvSpPr/>
          <p:nvPr/>
        </p:nvSpPr>
        <p:spPr>
          <a:xfrm>
            <a:off x="4363764" y="2849577"/>
            <a:ext cx="1151657" cy="652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ODS</a:t>
            </a:r>
            <a:endParaRPr lang="ru-RU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7B535464-65D2-4139-9123-50D9FDD09237}"/>
              </a:ext>
            </a:extLst>
          </p:cNvPr>
          <p:cNvSpPr/>
          <p:nvPr/>
        </p:nvSpPr>
        <p:spPr>
          <a:xfrm>
            <a:off x="6112358" y="3227415"/>
            <a:ext cx="1151657" cy="652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  <a:endParaRPr lang="ru-RU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D92516B9-C698-4902-A078-9B7BD4727777}"/>
              </a:ext>
            </a:extLst>
          </p:cNvPr>
          <p:cNvSpPr/>
          <p:nvPr/>
        </p:nvSpPr>
        <p:spPr>
          <a:xfrm>
            <a:off x="7810673" y="3227415"/>
            <a:ext cx="1151657" cy="652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</a:t>
            </a:r>
            <a:endParaRPr lang="ru-RU" dirty="0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CBDA1E06-6C45-4620-A3EE-790911FA6241}"/>
              </a:ext>
            </a:extLst>
          </p:cNvPr>
          <p:cNvSpPr/>
          <p:nvPr/>
        </p:nvSpPr>
        <p:spPr>
          <a:xfrm>
            <a:off x="2138693" y="3420687"/>
            <a:ext cx="336665" cy="207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B046AA03-1541-4D5A-8ED2-A5498112B587}"/>
              </a:ext>
            </a:extLst>
          </p:cNvPr>
          <p:cNvSpPr/>
          <p:nvPr/>
        </p:nvSpPr>
        <p:spPr>
          <a:xfrm rot="1708708">
            <a:off x="3875024" y="3727345"/>
            <a:ext cx="336665" cy="207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4D39AB41-64BB-41CD-976E-4EEFD745F808}"/>
              </a:ext>
            </a:extLst>
          </p:cNvPr>
          <p:cNvSpPr/>
          <p:nvPr/>
        </p:nvSpPr>
        <p:spPr>
          <a:xfrm>
            <a:off x="5666125" y="3420687"/>
            <a:ext cx="336665" cy="207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2E457410-0BB1-4047-B9ED-D725AF9A2411}"/>
              </a:ext>
            </a:extLst>
          </p:cNvPr>
          <p:cNvSpPr/>
          <p:nvPr/>
        </p:nvSpPr>
        <p:spPr>
          <a:xfrm>
            <a:off x="7383467" y="3420687"/>
            <a:ext cx="336665" cy="207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169516D3-7944-4D31-B0BB-5092FA8CFFCA}"/>
              </a:ext>
            </a:extLst>
          </p:cNvPr>
          <p:cNvSpPr/>
          <p:nvPr/>
        </p:nvSpPr>
        <p:spPr>
          <a:xfrm>
            <a:off x="9061115" y="3420687"/>
            <a:ext cx="336665" cy="207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2E312A96-6478-4C5D-AD4E-AB76BFF41601}"/>
              </a:ext>
            </a:extLst>
          </p:cNvPr>
          <p:cNvSpPr/>
          <p:nvPr/>
        </p:nvSpPr>
        <p:spPr>
          <a:xfrm>
            <a:off x="246656" y="1936865"/>
            <a:ext cx="1765070" cy="3886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/>
              <a:t>Источники данных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4A733F51-43DC-4442-9278-A64684E5F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95" y="4563522"/>
            <a:ext cx="1101310" cy="578893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34C1775E-417A-4C4B-9BC5-34FE2288A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80" y="2849577"/>
            <a:ext cx="1370541" cy="856588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0E3224DB-A0F8-49B9-BEED-21F306B03E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35" y="4147807"/>
            <a:ext cx="1101311" cy="313959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6109CEDC-0C7D-4507-8DF3-B526DD5AED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83" y="3308044"/>
            <a:ext cx="1381139" cy="920759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7BA839F8-7C4A-4B8F-A50C-29315B35F4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574" y="3708243"/>
            <a:ext cx="1040476" cy="275980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2F18A0CA-5C42-444B-B85E-3483B4564F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952" y="3019771"/>
            <a:ext cx="807720" cy="504825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91ECBD2D-86A1-42A3-B52F-96791CFC66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192" y="4183517"/>
            <a:ext cx="1427018" cy="370133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6B92720-9F73-48AD-B300-955851CFD8E5}"/>
              </a:ext>
            </a:extLst>
          </p:cNvPr>
          <p:cNvSpPr/>
          <p:nvPr/>
        </p:nvSpPr>
        <p:spPr>
          <a:xfrm>
            <a:off x="4385821" y="3645936"/>
            <a:ext cx="1151657" cy="652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DDS</a:t>
            </a:r>
            <a:endParaRPr lang="ru-RU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9681CCE5-2C4F-4C18-AD89-4E7E4365FB25}"/>
              </a:ext>
            </a:extLst>
          </p:cNvPr>
          <p:cNvSpPr/>
          <p:nvPr/>
        </p:nvSpPr>
        <p:spPr>
          <a:xfrm rot="20552600">
            <a:off x="3869264" y="3188329"/>
            <a:ext cx="336665" cy="207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160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8A82363-2CE4-4F81-9BF2-9284B244F640}"/>
              </a:ext>
            </a:extLst>
          </p:cNvPr>
          <p:cNvGrpSpPr/>
          <p:nvPr/>
        </p:nvGrpSpPr>
        <p:grpSpPr>
          <a:xfrm>
            <a:off x="1311095" y="2752192"/>
            <a:ext cx="112222" cy="524126"/>
            <a:chOff x="1366060" y="2781513"/>
            <a:chExt cx="112222" cy="52412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EECE48C-F926-441E-BDFF-EF88E151468D}"/>
                </a:ext>
              </a:extLst>
            </p:cNvPr>
            <p:cNvSpPr/>
            <p:nvPr/>
          </p:nvSpPr>
          <p:spPr>
            <a:xfrm>
              <a:off x="1366060" y="2781513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7A83600-803E-4616-8245-E09283E96CD7}"/>
                </a:ext>
              </a:extLst>
            </p:cNvPr>
            <p:cNvSpPr/>
            <p:nvPr/>
          </p:nvSpPr>
          <p:spPr>
            <a:xfrm>
              <a:off x="1366060" y="2987465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7361C72-AAC2-4470-ABC0-F42408C3A631}"/>
                </a:ext>
              </a:extLst>
            </p:cNvPr>
            <p:cNvSpPr/>
            <p:nvPr/>
          </p:nvSpPr>
          <p:spPr>
            <a:xfrm>
              <a:off x="1366060" y="3193417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65AAE23-8EDB-4B2A-8B36-9F18465B5BD1}"/>
              </a:ext>
            </a:extLst>
          </p:cNvPr>
          <p:cNvSpPr/>
          <p:nvPr/>
        </p:nvSpPr>
        <p:spPr>
          <a:xfrm>
            <a:off x="437278" y="3429000"/>
            <a:ext cx="5984303" cy="32194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b="1" dirty="0"/>
              <a:t>Основная цель: Сбор данных</a:t>
            </a:r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Сохранить данные с источников «как есть»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Данные хранятся за несколько дат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Обеспечить возможность перезагрузки данных без обращения к источнику (нет данных, ограниченное окно загрузки и т.д.) на небольшую глубину</a:t>
            </a:r>
          </a:p>
          <a:p>
            <a:endParaRPr lang="ru-RU" dirty="0"/>
          </a:p>
          <a:p>
            <a:r>
              <a:rPr lang="ru-RU" b="1" dirty="0"/>
              <a:t>Модель данных: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Как на источнике</a:t>
            </a:r>
          </a:p>
          <a:p>
            <a:endParaRPr lang="ru-RU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A328129-59BB-4A49-8D56-B6F3CCC29A15}"/>
              </a:ext>
            </a:extLst>
          </p:cNvPr>
          <p:cNvSpPr/>
          <p:nvPr/>
        </p:nvSpPr>
        <p:spPr>
          <a:xfrm>
            <a:off x="535385" y="1233407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STG</a:t>
            </a:r>
            <a:endParaRPr lang="ru-RU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A092B6B-2AE9-4EDB-82A7-BAF04AF3CDDF}"/>
              </a:ext>
            </a:extLst>
          </p:cNvPr>
          <p:cNvSpPr/>
          <p:nvPr/>
        </p:nvSpPr>
        <p:spPr>
          <a:xfrm>
            <a:off x="3255693" y="589352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ODS</a:t>
            </a:r>
            <a:endParaRPr lang="ru-RU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0BC38D7-7B81-42C4-B6CE-76A08171A52A}"/>
              </a:ext>
            </a:extLst>
          </p:cNvPr>
          <p:cNvSpPr/>
          <p:nvPr/>
        </p:nvSpPr>
        <p:spPr>
          <a:xfrm>
            <a:off x="5973920" y="1227511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  <a:endParaRPr lang="ru-RU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20E32AF-7699-4263-AFCD-5AC6193C3F60}"/>
              </a:ext>
            </a:extLst>
          </p:cNvPr>
          <p:cNvSpPr/>
          <p:nvPr/>
        </p:nvSpPr>
        <p:spPr>
          <a:xfrm>
            <a:off x="8732723" y="1262036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</a:t>
            </a:r>
            <a:endParaRPr lang="ru-RU" dirty="0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39EDAD06-272B-44AD-A778-43C8AC4EF1F3}"/>
              </a:ext>
            </a:extLst>
          </p:cNvPr>
          <p:cNvSpPr/>
          <p:nvPr/>
        </p:nvSpPr>
        <p:spPr>
          <a:xfrm rot="1708708">
            <a:off x="2558927" y="1875676"/>
            <a:ext cx="526100" cy="32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AB2BB433-5349-45ED-BBCB-32B2A46243CD}"/>
              </a:ext>
            </a:extLst>
          </p:cNvPr>
          <p:cNvSpPr/>
          <p:nvPr/>
        </p:nvSpPr>
        <p:spPr>
          <a:xfrm>
            <a:off x="5185489" y="1552252"/>
            <a:ext cx="526100" cy="32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F673FC30-B73D-43A4-A341-DDCF31B37969}"/>
              </a:ext>
            </a:extLst>
          </p:cNvPr>
          <p:cNvSpPr/>
          <p:nvPr/>
        </p:nvSpPr>
        <p:spPr>
          <a:xfrm>
            <a:off x="8035922" y="1608101"/>
            <a:ext cx="526100" cy="32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91F3BCF-34E4-4629-BF5F-037F77365D3F}"/>
              </a:ext>
            </a:extLst>
          </p:cNvPr>
          <p:cNvSpPr/>
          <p:nvPr/>
        </p:nvSpPr>
        <p:spPr>
          <a:xfrm>
            <a:off x="3270692" y="1837090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DDS</a:t>
            </a:r>
            <a:endParaRPr lang="ru-RU" dirty="0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45A2AC7E-9145-4CC8-A7AA-D83D614C52CD}"/>
              </a:ext>
            </a:extLst>
          </p:cNvPr>
          <p:cNvSpPr/>
          <p:nvPr/>
        </p:nvSpPr>
        <p:spPr>
          <a:xfrm rot="20552600">
            <a:off x="2515364" y="1258750"/>
            <a:ext cx="526100" cy="32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3CE4459-15D6-485B-B9B5-4DB72FE1D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91" y="79230"/>
            <a:ext cx="3165602" cy="1030175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ea typeface="DejaVu Sans" pitchFamily="2"/>
                <a:cs typeface="DejaVu Sans" pitchFamily="2"/>
              </a:rPr>
              <a:t>Слой </a:t>
            </a:r>
            <a:r>
              <a:rPr lang="en-US" sz="3600" dirty="0">
                <a:ea typeface="DejaVu Sans" pitchFamily="2"/>
                <a:cs typeface="DejaVu Sans" pitchFamily="2"/>
              </a:rPr>
              <a:t>STG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904733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8D1D9E9-59EF-440F-A331-B80EA6F808C0}"/>
              </a:ext>
            </a:extLst>
          </p:cNvPr>
          <p:cNvSpPr/>
          <p:nvPr/>
        </p:nvSpPr>
        <p:spPr>
          <a:xfrm>
            <a:off x="535385" y="1233407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STG</a:t>
            </a:r>
            <a:endParaRPr lang="ru-R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8ED71BA-88CE-4A8B-A1BA-1EED4D1AB721}"/>
              </a:ext>
            </a:extLst>
          </p:cNvPr>
          <p:cNvSpPr/>
          <p:nvPr/>
        </p:nvSpPr>
        <p:spPr>
          <a:xfrm>
            <a:off x="3255693" y="589352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ODS</a:t>
            </a:r>
            <a:endParaRPr lang="ru-RU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BDF9515-0F58-48DC-831E-208185C03AF9}"/>
              </a:ext>
            </a:extLst>
          </p:cNvPr>
          <p:cNvSpPr/>
          <p:nvPr/>
        </p:nvSpPr>
        <p:spPr>
          <a:xfrm>
            <a:off x="5973920" y="1227511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  <a:endParaRPr lang="ru-RU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8B7F316-3F9A-457C-9886-613E4B0C9C36}"/>
              </a:ext>
            </a:extLst>
          </p:cNvPr>
          <p:cNvSpPr/>
          <p:nvPr/>
        </p:nvSpPr>
        <p:spPr>
          <a:xfrm>
            <a:off x="8732723" y="1262036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</a:t>
            </a:r>
            <a:endParaRPr lang="ru-RU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63FBD3B-6CEC-430A-B33E-F44AC2ACB548}"/>
              </a:ext>
            </a:extLst>
          </p:cNvPr>
          <p:cNvSpPr/>
          <p:nvPr/>
        </p:nvSpPr>
        <p:spPr>
          <a:xfrm rot="1708708">
            <a:off x="2558927" y="1875676"/>
            <a:ext cx="526100" cy="32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98C6333-64F6-42C3-8697-2800CC05E49B}"/>
              </a:ext>
            </a:extLst>
          </p:cNvPr>
          <p:cNvSpPr/>
          <p:nvPr/>
        </p:nvSpPr>
        <p:spPr>
          <a:xfrm>
            <a:off x="5185489" y="1552252"/>
            <a:ext cx="526100" cy="32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9865261E-8292-4240-B1C2-1AE08C0983B7}"/>
              </a:ext>
            </a:extLst>
          </p:cNvPr>
          <p:cNvSpPr/>
          <p:nvPr/>
        </p:nvSpPr>
        <p:spPr>
          <a:xfrm>
            <a:off x="8035922" y="1608101"/>
            <a:ext cx="526100" cy="32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4F7AA6EB-F5C6-4CC3-9EDA-7DD273090AB6}"/>
              </a:ext>
            </a:extLst>
          </p:cNvPr>
          <p:cNvSpPr/>
          <p:nvPr/>
        </p:nvSpPr>
        <p:spPr>
          <a:xfrm rot="20552600">
            <a:off x="2515364" y="1258750"/>
            <a:ext cx="526100" cy="32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014EE77-2750-47B1-BB8D-3ADF7F4564B5}"/>
              </a:ext>
            </a:extLst>
          </p:cNvPr>
          <p:cNvGrpSpPr/>
          <p:nvPr/>
        </p:nvGrpSpPr>
        <p:grpSpPr>
          <a:xfrm>
            <a:off x="4155528" y="2904874"/>
            <a:ext cx="112222" cy="524126"/>
            <a:chOff x="1366060" y="2781513"/>
            <a:chExt cx="112222" cy="524126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36A74AB-8B69-4388-87A1-BDF8FE3D8388}"/>
                </a:ext>
              </a:extLst>
            </p:cNvPr>
            <p:cNvSpPr/>
            <p:nvPr/>
          </p:nvSpPr>
          <p:spPr>
            <a:xfrm>
              <a:off x="1366060" y="2781513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901B884-681C-4A80-B7CF-D0F49C902FB1}"/>
                </a:ext>
              </a:extLst>
            </p:cNvPr>
            <p:cNvSpPr/>
            <p:nvPr/>
          </p:nvSpPr>
          <p:spPr>
            <a:xfrm>
              <a:off x="1366060" y="2987465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238260F-EB04-466D-937B-DE3CAE84E41D}"/>
                </a:ext>
              </a:extLst>
            </p:cNvPr>
            <p:cNvSpPr/>
            <p:nvPr/>
          </p:nvSpPr>
          <p:spPr>
            <a:xfrm>
              <a:off x="1366060" y="3193417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F80B729-2106-40F9-BA92-1918770BD972}"/>
              </a:ext>
            </a:extLst>
          </p:cNvPr>
          <p:cNvSpPr/>
          <p:nvPr/>
        </p:nvSpPr>
        <p:spPr>
          <a:xfrm>
            <a:off x="2933590" y="3448050"/>
            <a:ext cx="5984303" cy="3302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b="1" dirty="0"/>
              <a:t>Основная цель: Консолидация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Сохранение всей истории данных источника + выполнение необходимых преобразований: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 err="1"/>
              <a:t>Дедубликация</a:t>
            </a:r>
            <a:endParaRPr lang="ru-RU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/>
              <a:t>Генерация суррогатных ключей и т.д.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Применяется, если требуются преобразование данных источника для удобства построения витрин данных (CDM, REP)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r>
              <a:rPr lang="ru-RU" b="1" dirty="0"/>
              <a:t>Модель данных: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Звезда, снежинка, </a:t>
            </a:r>
            <a:r>
              <a:rPr lang="en-US" dirty="0"/>
              <a:t>DV 2.0, Anchor</a:t>
            </a:r>
            <a:r>
              <a:rPr lang="ru-RU" dirty="0"/>
              <a:t> и т.д.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8A76127-2053-42E1-94C6-A3639D99D822}"/>
              </a:ext>
            </a:extLst>
          </p:cNvPr>
          <p:cNvSpPr/>
          <p:nvPr/>
        </p:nvSpPr>
        <p:spPr>
          <a:xfrm>
            <a:off x="3270692" y="1837090"/>
            <a:ext cx="1799671" cy="101555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DDS</a:t>
            </a:r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EDE7A006-9231-4DBF-B8DF-0889FAEBE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91" y="79230"/>
            <a:ext cx="3165602" cy="1030175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ea typeface="DejaVu Sans" pitchFamily="2"/>
                <a:cs typeface="DejaVu Sans" pitchFamily="2"/>
              </a:rPr>
              <a:t>Слой </a:t>
            </a:r>
            <a:r>
              <a:rPr lang="en-US" sz="3600" dirty="0">
                <a:ea typeface="DejaVu Sans" pitchFamily="2"/>
                <a:cs typeface="DejaVu Sans" pitchFamily="2"/>
              </a:rPr>
              <a:t>DDS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5959076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1317</TotalTime>
  <Words>1056</Words>
  <Application>Microsoft Office PowerPoint</Application>
  <PresentationFormat>Widescreen</PresentationFormat>
  <Paragraphs>255</Paragraphs>
  <Slides>26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Arial Black</vt:lpstr>
      <vt:lpstr>DejaVu Sans</vt:lpstr>
      <vt:lpstr>StarSymbol</vt:lpstr>
      <vt:lpstr>Wingdings</vt:lpstr>
      <vt:lpstr>Wood Type</vt:lpstr>
      <vt:lpstr>Проектирование DWH</vt:lpstr>
      <vt:lpstr>Проектирование DWH План</vt:lpstr>
      <vt:lpstr>DWH vs Data Lake</vt:lpstr>
      <vt:lpstr>DWH vs Data Lake</vt:lpstr>
      <vt:lpstr>DWH vs Data Lake</vt:lpstr>
      <vt:lpstr>Слои DWH</vt:lpstr>
      <vt:lpstr>Слои ХД</vt:lpstr>
      <vt:lpstr>Слой STG</vt:lpstr>
      <vt:lpstr>Слой DDS</vt:lpstr>
      <vt:lpstr>Слой ODS</vt:lpstr>
      <vt:lpstr>Слой CDM</vt:lpstr>
      <vt:lpstr>Слой REP</vt:lpstr>
      <vt:lpstr>Примеры реализации DWH</vt:lpstr>
      <vt:lpstr>Lamoda DWH</vt:lpstr>
      <vt:lpstr>Hoff DWH</vt:lpstr>
      <vt:lpstr>VTB DWH</vt:lpstr>
      <vt:lpstr>Практика</vt:lpstr>
      <vt:lpstr>Подготовка</vt:lpstr>
      <vt:lpstr>Работа в группах</vt:lpstr>
      <vt:lpstr>Дано:</vt:lpstr>
      <vt:lpstr>Задание 0:</vt:lpstr>
      <vt:lpstr>Задание 1:</vt:lpstr>
      <vt:lpstr>Задание 2:</vt:lpstr>
      <vt:lpstr>Задание 3:</vt:lpstr>
      <vt:lpstr>Дополнительные материалы</vt:lpstr>
      <vt:lpstr>Проектирование DWH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Оптимизация SQL</dc:title>
  <dc:creator>Moskvina Svetlana</dc:creator>
  <cp:lastModifiedBy>Moskvina Svetlana</cp:lastModifiedBy>
  <cp:revision>198</cp:revision>
  <dcterms:created xsi:type="dcterms:W3CDTF">2022-06-13T13:05:36Z</dcterms:created>
  <dcterms:modified xsi:type="dcterms:W3CDTF">2023-06-06T07:12:55Z</dcterms:modified>
</cp:coreProperties>
</file>