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3"/>
  </p:notesMasterIdLst>
  <p:sldIdLst>
    <p:sldId id="256" r:id="rId2"/>
    <p:sldId id="257" r:id="rId3"/>
    <p:sldId id="259" r:id="rId4"/>
    <p:sldId id="260" r:id="rId5"/>
    <p:sldId id="292" r:id="rId6"/>
    <p:sldId id="286" r:id="rId7"/>
    <p:sldId id="287" r:id="rId8"/>
    <p:sldId id="262" r:id="rId9"/>
    <p:sldId id="263" r:id="rId10"/>
    <p:sldId id="264" r:id="rId11"/>
    <p:sldId id="293" r:id="rId12"/>
    <p:sldId id="285" r:id="rId13"/>
    <p:sldId id="291" r:id="rId14"/>
    <p:sldId id="294" r:id="rId15"/>
    <p:sldId id="265" r:id="rId16"/>
    <p:sldId id="266" r:id="rId17"/>
    <p:sldId id="288" r:id="rId18"/>
    <p:sldId id="280" r:id="rId19"/>
    <p:sldId id="290" r:id="rId20"/>
    <p:sldId id="268" r:id="rId21"/>
    <p:sldId id="289" r:id="rId22"/>
    <p:sldId id="267" r:id="rId23"/>
    <p:sldId id="281" r:id="rId24"/>
    <p:sldId id="269" r:id="rId25"/>
    <p:sldId id="276" r:id="rId26"/>
    <p:sldId id="270" r:id="rId27"/>
    <p:sldId id="277" r:id="rId28"/>
    <p:sldId id="295" r:id="rId29"/>
    <p:sldId id="279" r:id="rId30"/>
    <p:sldId id="278"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24" autoAdjust="0"/>
  </p:normalViewPr>
  <p:slideViewPr>
    <p:cSldViewPr snapToGrid="0">
      <p:cViewPr varScale="1">
        <p:scale>
          <a:sx n="52" d="100"/>
          <a:sy n="52" d="100"/>
        </p:scale>
        <p:origin x="11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614CB-68E3-488B-B59E-566D95FF5DEF}" type="datetimeFigureOut">
              <a:rPr lang="ru-RU" smtClean="0"/>
              <a:t>08.05.2023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0FECD-63D5-4E8D-8073-22D76023750B}" type="slidenum">
              <a:rPr lang="ru-RU" smtClean="0"/>
              <a:t>‹#›</a:t>
            </a:fld>
            <a:endParaRPr lang="ru-RU"/>
          </a:p>
        </p:txBody>
      </p:sp>
    </p:spTree>
    <p:extLst>
      <p:ext uri="{BB962C8B-B14F-4D97-AF65-F5344CB8AC3E}">
        <p14:creationId xmlns:p14="http://schemas.microsoft.com/office/powerpoint/2010/main" val="80777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4390FECD-63D5-4E8D-8073-22D76023750B}" type="slidenum">
              <a:rPr lang="ru-RU" smtClean="0"/>
              <a:t>16</a:t>
            </a:fld>
            <a:endParaRPr lang="ru-RU"/>
          </a:p>
        </p:txBody>
      </p:sp>
    </p:spTree>
    <p:extLst>
      <p:ext uri="{BB962C8B-B14F-4D97-AF65-F5344CB8AC3E}">
        <p14:creationId xmlns:p14="http://schemas.microsoft.com/office/powerpoint/2010/main" val="8493752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320950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30086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76425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64839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CD77A28-62FA-4A1C-955D-4EB5AA405F1C}" type="datetimeFigureOut">
              <a:rPr lang="ru-RU" smtClean="0"/>
              <a:t>08.05.2023</a:t>
            </a:fld>
            <a:endParaRPr lang="ru-RU" dirty="0"/>
          </a:p>
        </p:txBody>
      </p:sp>
      <p:sp>
        <p:nvSpPr>
          <p:cNvPr id="5" name="Footer Placeholder 4"/>
          <p:cNvSpPr>
            <a:spLocks noGrp="1"/>
          </p:cNvSpPr>
          <p:nvPr>
            <p:ph type="ftr" sz="quarter" idx="11"/>
          </p:nvPr>
        </p:nvSpPr>
        <p:spPr>
          <a:xfrm>
            <a:off x="2182708" y="6272784"/>
            <a:ext cx="6327648" cy="365125"/>
          </a:xfrm>
        </p:spPr>
        <p:txBody>
          <a:bodyPr/>
          <a:lstStyle/>
          <a:p>
            <a:endParaRPr lang="ru-RU"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117424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2426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62979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165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73295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08.05.2023</a:t>
            </a:fld>
            <a:endParaRPr lang="ru-RU" dirty="0"/>
          </a:p>
        </p:txBody>
      </p:sp>
      <p:sp>
        <p:nvSpPr>
          <p:cNvPr id="6" name="Footer Placeholder 5"/>
          <p:cNvSpPr>
            <a:spLocks noGrp="1"/>
          </p:cNvSpPr>
          <p:nvPr>
            <p:ph type="ftr" sz="quarter" idx="11"/>
          </p:nvPr>
        </p:nvSpPr>
        <p:spPr/>
        <p:txBody>
          <a:bodyPr/>
          <a:lstStyle/>
          <a:p>
            <a:endParaRPr lang="ru-RU"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05766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08.05.2023</a:t>
            </a:fld>
            <a:endParaRPr lang="ru-RU"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8643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D77A28-62FA-4A1C-955D-4EB5AA405F1C}" type="datetimeFigureOut">
              <a:rPr lang="ru-RU" smtClean="0"/>
              <a:t>08.05.2023</a:t>
            </a:fld>
            <a:endParaRPr lang="ru-RU"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6223750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ostgrespro.ru/docs/postgresql/15/sql-createind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nastirise/workshop_sql_optimiz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ostgrespro.ru/docs/postgresql/15/ddl-partitioning" TargetMode="External"/><Relationship Id="rId2" Type="http://schemas.openxmlformats.org/officeDocument/2006/relationships/hyperlink" Target="https://postgrespro.ru/docs/postgresql/15/sql-createindex" TargetMode="External"/><Relationship Id="rId1" Type="http://schemas.openxmlformats.org/officeDocument/2006/relationships/slideLayout" Target="../slideLayouts/slideLayout2.xml"/><Relationship Id="rId6" Type="http://schemas.openxmlformats.org/officeDocument/2006/relationships/hyperlink" Target="https://postgrespro.ru/docs/postgrespro/15/performance-tips" TargetMode="External"/><Relationship Id="rId5" Type="http://schemas.openxmlformats.org/officeDocument/2006/relationships/hyperlink" Target="https://postgrespro.ru/docs/postgresql/15/wal-intro" TargetMode="External"/><Relationship Id="rId4" Type="http://schemas.openxmlformats.org/officeDocument/2006/relationships/hyperlink" Target="https://hevodata.com/learn/postgresql-partitions/"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forms.yandex.ru/surveys/13455830.189b087255256c553d687bbcc02d930cdd2da94c/"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xplain.dalibo.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422D-9F2A-4C90-AC90-38C34A93124F}"/>
              </a:ext>
            </a:extLst>
          </p:cNvPr>
          <p:cNvSpPr>
            <a:spLocks noGrp="1"/>
          </p:cNvSpPr>
          <p:nvPr>
            <p:ph type="ctrTitle"/>
          </p:nvPr>
        </p:nvSpPr>
        <p:spPr/>
        <p:txBody>
          <a:bodyPr/>
          <a:lstStyle/>
          <a:p>
            <a:r>
              <a:rPr lang="en-US" dirty="0">
                <a:ea typeface="DejaVu Sans" pitchFamily="2"/>
                <a:cs typeface="DejaVu Sans" pitchFamily="2"/>
              </a:rPr>
              <a:t>Оптимизация SQL</a:t>
            </a:r>
            <a:endParaRPr lang="ru-RU" dirty="0"/>
          </a:p>
        </p:txBody>
      </p:sp>
      <p:sp>
        <p:nvSpPr>
          <p:cNvPr id="3" name="Subtitle 2">
            <a:extLst>
              <a:ext uri="{FF2B5EF4-FFF2-40B4-BE49-F238E27FC236}">
                <a16:creationId xmlns:a16="http://schemas.microsoft.com/office/drawing/2014/main" id="{CFD3709F-4B90-4BF2-9300-125C5EA5B575}"/>
              </a:ext>
            </a:extLst>
          </p:cNvPr>
          <p:cNvSpPr>
            <a:spLocks noGrp="1"/>
          </p:cNvSpPr>
          <p:nvPr>
            <p:ph type="subTitle" idx="1"/>
          </p:nvPr>
        </p:nvSpPr>
        <p:spPr>
          <a:xfrm>
            <a:off x="1051560" y="4468031"/>
            <a:ext cx="7891272" cy="1069848"/>
          </a:xfrm>
        </p:spPr>
        <p:txBody>
          <a:bodyPr/>
          <a:lstStyle/>
          <a:p>
            <a:endParaRPr lang="ru-RU" dirty="0"/>
          </a:p>
        </p:txBody>
      </p:sp>
    </p:spTree>
    <p:extLst>
      <p:ext uri="{BB962C8B-B14F-4D97-AF65-F5344CB8AC3E}">
        <p14:creationId xmlns:p14="http://schemas.microsoft.com/office/powerpoint/2010/main" val="108612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5990-A207-4027-B87F-9ACC91EAEC64}"/>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для оптимизации</a:t>
            </a:r>
            <a:endParaRPr lang="ru-RU" dirty="0"/>
          </a:p>
        </p:txBody>
      </p:sp>
      <p:sp>
        <p:nvSpPr>
          <p:cNvPr id="3" name="Content Placeholder 2">
            <a:extLst>
              <a:ext uri="{FF2B5EF4-FFF2-40B4-BE49-F238E27FC236}">
                <a16:creationId xmlns:a16="http://schemas.microsoft.com/office/drawing/2014/main" id="{9271E39F-6D70-44FB-A16E-22DD53477CEC}"/>
              </a:ext>
            </a:extLst>
          </p:cNvPr>
          <p:cNvSpPr>
            <a:spLocks noGrp="1"/>
          </p:cNvSpPr>
          <p:nvPr>
            <p:ph idx="1"/>
          </p:nvPr>
        </p:nvSpPr>
        <p:spPr>
          <a:xfrm>
            <a:off x="8303767" y="841248"/>
            <a:ext cx="3786631" cy="4050792"/>
          </a:xfrm>
        </p:spPr>
        <p:txBody>
          <a:bodyPr/>
          <a:lstStyle/>
          <a:p>
            <a:r>
              <a:rPr lang="en-US" dirty="0" err="1">
                <a:solidFill>
                  <a:srgbClr val="000000"/>
                </a:solidFill>
                <a:ea typeface="DejaVu Sans" pitchFamily="2"/>
                <a:cs typeface="DejaVu Sans" pitchFamily="2"/>
              </a:rPr>
              <a:t>Пример</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Grafana)</a:t>
            </a:r>
            <a:endParaRPr lang="ru-RU" dirty="0">
              <a:solidFill>
                <a:srgbClr val="000000"/>
              </a:solidFill>
              <a:ea typeface="DejaVu Sans" pitchFamily="2"/>
              <a:cs typeface="DejaVu Sans" pitchFamily="2"/>
            </a:endParaRPr>
          </a:p>
          <a:p>
            <a:r>
              <a:rPr lang="en-US" dirty="0">
                <a:solidFill>
                  <a:srgbClr val="000000"/>
                </a:solidFill>
                <a:ea typeface="DejaVu Sans" pitchFamily="2"/>
                <a:cs typeface="DejaVu Sans" pitchFamily="2"/>
              </a:rPr>
              <a:t>Select * from </a:t>
            </a:r>
            <a:r>
              <a:rPr lang="en-US" dirty="0" err="1">
                <a:solidFill>
                  <a:srgbClr val="000000"/>
                </a:solidFill>
                <a:ea typeface="DejaVu Sans" pitchFamily="2"/>
                <a:cs typeface="DejaVu Sans" pitchFamily="2"/>
              </a:rPr>
              <a:t>pg_stat_activity</a:t>
            </a:r>
            <a:endParaRPr lang="ru-RU" dirty="0">
              <a:solidFill>
                <a:srgbClr val="000000"/>
              </a:solidFill>
              <a:ea typeface="DejaVu Sans" pitchFamily="2"/>
              <a:cs typeface="DejaVu Sans" pitchFamily="2"/>
            </a:endParaRPr>
          </a:p>
        </p:txBody>
      </p:sp>
      <p:pic>
        <p:nvPicPr>
          <p:cNvPr id="4" name="Picture 3">
            <a:extLst>
              <a:ext uri="{FF2B5EF4-FFF2-40B4-BE49-F238E27FC236}">
                <a16:creationId xmlns:a16="http://schemas.microsoft.com/office/drawing/2014/main" id="{0ACB0840-CB3B-432C-B02D-8517C33384A6}"/>
              </a:ext>
            </a:extLst>
          </p:cNvPr>
          <p:cNvPicPr>
            <a:picLocks noChangeAspect="1"/>
          </p:cNvPicPr>
          <p:nvPr/>
        </p:nvPicPr>
        <p:blipFill>
          <a:blip r:embed="rId2">
            <a:lum/>
            <a:alphaModFix/>
          </a:blip>
          <a:srcRect/>
          <a:stretch>
            <a:fillRect/>
          </a:stretch>
        </p:blipFill>
        <p:spPr>
          <a:xfrm>
            <a:off x="1157194" y="1857248"/>
            <a:ext cx="10191525" cy="4919472"/>
          </a:xfrm>
          <a:prstGeom prst="rect">
            <a:avLst/>
          </a:prstGeom>
          <a:noFill/>
          <a:ln cap="flat">
            <a:noFill/>
          </a:ln>
        </p:spPr>
      </p:pic>
    </p:spTree>
    <p:extLst>
      <p:ext uri="{BB962C8B-B14F-4D97-AF65-F5344CB8AC3E}">
        <p14:creationId xmlns:p14="http://schemas.microsoft.com/office/powerpoint/2010/main" val="3290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a:xfrm>
            <a:off x="859783" y="2399929"/>
            <a:ext cx="10058400" cy="1609344"/>
          </a:xfrm>
        </p:spPr>
        <p:txBody>
          <a:bodyPr>
            <a:normAutofit/>
          </a:bodyPr>
          <a:lstStyle/>
          <a:p>
            <a:r>
              <a:rPr lang="ru-RU" dirty="0">
                <a:ea typeface="DejaVu Sans" pitchFamily="2"/>
                <a:cs typeface="DejaVu Sans" pitchFamily="2"/>
              </a:rPr>
              <a:t>Технические задачи оптимизации работы БД</a:t>
            </a:r>
            <a:endParaRPr lang="ru-RU" dirty="0"/>
          </a:p>
        </p:txBody>
      </p:sp>
    </p:spTree>
    <p:extLst>
      <p:ext uri="{BB962C8B-B14F-4D97-AF65-F5344CB8AC3E}">
        <p14:creationId xmlns:p14="http://schemas.microsoft.com/office/powerpoint/2010/main" val="256399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ru-RU" dirty="0">
                <a:solidFill>
                  <a:srgbClr val="000000"/>
                </a:solidFill>
                <a:ea typeface="DejaVu Sans" pitchFamily="2"/>
                <a:cs typeface="DejaVu Sans" pitchFamily="2"/>
              </a:rPr>
              <a:t>Сбор статистики</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68425" y="1960969"/>
            <a:ext cx="11664962" cy="5107096"/>
          </a:xfrm>
        </p:spPr>
        <p:txBody>
          <a:bodyPr>
            <a:normAutofit/>
          </a:bodyPr>
          <a:lstStyle/>
          <a:p>
            <a:pPr lvl="1">
              <a:buClr>
                <a:srgbClr val="666666"/>
              </a:buClr>
              <a:buSzPct val="45000"/>
              <a:buFont typeface="StarSymbol"/>
              <a:buChar char="●"/>
            </a:pPr>
            <a:r>
              <a:rPr lang="ru-RU" sz="2200" dirty="0">
                <a:ea typeface="DejaVu Sans" pitchFamily="2"/>
                <a:cs typeface="DejaVu Sans" pitchFamily="2"/>
              </a:rPr>
              <a:t>После большой порции изменений выполняем: </a:t>
            </a:r>
            <a:br>
              <a:rPr lang="en-US" sz="2200" dirty="0">
                <a:ea typeface="DejaVu Sans" pitchFamily="2"/>
                <a:cs typeface="DejaVu Sans" pitchFamily="2"/>
              </a:rPr>
            </a:br>
            <a:r>
              <a:rPr lang="en-US" sz="2200" b="1" dirty="0" err="1">
                <a:ea typeface="DejaVu Sans" pitchFamily="2"/>
                <a:cs typeface="DejaVu Sans" pitchFamily="2"/>
              </a:rPr>
              <a:t>analyse</a:t>
            </a:r>
            <a:r>
              <a:rPr lang="ru-RU" sz="2200" b="1" dirty="0">
                <a:ea typeface="DejaVu Sans" pitchFamily="2"/>
                <a:cs typeface="DejaVu Sans" pitchFamily="2"/>
              </a:rPr>
              <a:t> </a:t>
            </a:r>
            <a:r>
              <a:rPr lang="ru-RU" sz="2200" dirty="0">
                <a:ea typeface="DejaVu Sans" pitchFamily="2"/>
                <a:cs typeface="DejaVu Sans" pitchFamily="2"/>
              </a:rPr>
              <a:t>– сбор статистики по таблицам</a:t>
            </a:r>
            <a:endParaRPr lang="en-US" sz="2200" dirty="0">
              <a:ea typeface="DejaVu Sans" pitchFamily="2"/>
              <a:cs typeface="DejaVu Sans" pitchFamily="2"/>
            </a:endParaRPr>
          </a:p>
          <a:p>
            <a:pPr marL="274320" lvl="1" indent="0">
              <a:buClr>
                <a:srgbClr val="666666"/>
              </a:buClr>
              <a:buSzPct val="45000"/>
              <a:buNone/>
            </a:pPr>
            <a:br>
              <a:rPr lang="en-US" sz="2000" b="1" dirty="0">
                <a:ea typeface="DejaVu Sans" pitchFamily="2"/>
                <a:cs typeface="DejaVu Sans" pitchFamily="2"/>
              </a:rPr>
            </a:br>
            <a:endParaRPr lang="ru-RU" sz="2000" b="1" dirty="0">
              <a:ea typeface="DejaVu Sans" pitchFamily="2"/>
              <a:cs typeface="DejaVu Sans" pitchFamily="2"/>
            </a:endParaRPr>
          </a:p>
          <a:p>
            <a:pPr marL="274320" lvl="1" indent="0">
              <a:buNone/>
            </a:pPr>
            <a:br>
              <a:rPr lang="ru-RU" sz="2200" dirty="0"/>
            </a:br>
            <a:endParaRPr lang="ru-RU" sz="2200" dirty="0"/>
          </a:p>
          <a:p>
            <a:pPr lvl="1"/>
            <a:r>
              <a:rPr lang="ru-RU" sz="2200" dirty="0"/>
              <a:t>Результат собранной статистики содержится в таблицах </a:t>
            </a:r>
            <a:r>
              <a:rPr lang="af-ZA" sz="2200" dirty="0"/>
              <a:t>pg_class</a:t>
            </a:r>
            <a:r>
              <a:rPr lang="ru-RU" sz="2200" dirty="0"/>
              <a:t>(размер таблицы) и </a:t>
            </a:r>
            <a:r>
              <a:rPr lang="af-ZA" sz="2200" dirty="0"/>
              <a:t>pg_stats</a:t>
            </a:r>
            <a:r>
              <a:rPr lang="ru-RU" sz="2200" dirty="0"/>
              <a:t> (статистика по колонкам)</a:t>
            </a:r>
          </a:p>
          <a:p>
            <a:pPr marL="822960" lvl="3" indent="0">
              <a:buNone/>
            </a:pPr>
            <a:r>
              <a:rPr lang="en-US" sz="2000" dirty="0">
                <a:solidFill>
                  <a:srgbClr val="0070C0"/>
                </a:solidFill>
              </a:rPr>
              <a:t>SELECT  </a:t>
            </a:r>
            <a:r>
              <a:rPr lang="en-US" sz="2000" dirty="0" err="1">
                <a:solidFill>
                  <a:srgbClr val="0070C0"/>
                </a:solidFill>
              </a:rPr>
              <a:t>relname</a:t>
            </a:r>
            <a:r>
              <a:rPr lang="en-US" sz="2000" dirty="0">
                <a:solidFill>
                  <a:srgbClr val="0070C0"/>
                </a:solidFill>
              </a:rPr>
              <a:t>, </a:t>
            </a:r>
            <a:r>
              <a:rPr lang="en-US" sz="2000" dirty="0" err="1">
                <a:solidFill>
                  <a:srgbClr val="0070C0"/>
                </a:solidFill>
              </a:rPr>
              <a:t>relkind</a:t>
            </a:r>
            <a:r>
              <a:rPr lang="en-US" sz="2000" dirty="0">
                <a:solidFill>
                  <a:srgbClr val="0070C0"/>
                </a:solidFill>
              </a:rPr>
              <a:t>, </a:t>
            </a:r>
            <a:r>
              <a:rPr lang="en-US" sz="2000" dirty="0" err="1">
                <a:solidFill>
                  <a:srgbClr val="0070C0"/>
                </a:solidFill>
              </a:rPr>
              <a:t>reltuples</a:t>
            </a:r>
            <a:r>
              <a:rPr lang="en-US" sz="2000" dirty="0">
                <a:solidFill>
                  <a:srgbClr val="0070C0"/>
                </a:solidFill>
              </a:rPr>
              <a:t>, </a:t>
            </a:r>
            <a:r>
              <a:rPr lang="en-US" sz="2000" dirty="0" err="1">
                <a:solidFill>
                  <a:srgbClr val="0070C0"/>
                </a:solidFill>
              </a:rPr>
              <a:t>relpages</a:t>
            </a:r>
            <a:endParaRPr lang="en-US" sz="2000" dirty="0">
              <a:solidFill>
                <a:srgbClr val="0070C0"/>
              </a:solidFill>
            </a:endParaRPr>
          </a:p>
          <a:p>
            <a:pPr marL="822960" lvl="3" indent="0">
              <a:buNone/>
            </a:pPr>
            <a:r>
              <a:rPr lang="af-ZA" sz="2000" dirty="0">
                <a:solidFill>
                  <a:srgbClr val="0070C0"/>
                </a:solidFill>
              </a:rPr>
              <a:t>FROM</a:t>
            </a:r>
            <a:r>
              <a:rPr lang="en-US" sz="2000" dirty="0">
                <a:solidFill>
                  <a:srgbClr val="0070C0"/>
                </a:solidFill>
              </a:rPr>
              <a:t> </a:t>
            </a:r>
            <a:r>
              <a:rPr lang="en-US" sz="2000" dirty="0" err="1">
                <a:solidFill>
                  <a:srgbClr val="0070C0"/>
                </a:solidFill>
              </a:rPr>
              <a:t>pg_class</a:t>
            </a:r>
            <a:r>
              <a:rPr lang="en-US" sz="2000" dirty="0">
                <a:solidFill>
                  <a:srgbClr val="0070C0"/>
                </a:solidFill>
              </a:rPr>
              <a:t> </a:t>
            </a:r>
            <a:r>
              <a:rPr lang="af-ZA" sz="2000" dirty="0">
                <a:solidFill>
                  <a:srgbClr val="0070C0"/>
                </a:solidFill>
              </a:rPr>
              <a:t>WHERE</a:t>
            </a:r>
            <a:r>
              <a:rPr lang="en-US" sz="2000" dirty="0">
                <a:solidFill>
                  <a:srgbClr val="0070C0"/>
                </a:solidFill>
              </a:rPr>
              <a:t> </a:t>
            </a:r>
            <a:r>
              <a:rPr lang="en-US" sz="2000" dirty="0" err="1">
                <a:solidFill>
                  <a:srgbClr val="0070C0"/>
                </a:solidFill>
              </a:rPr>
              <a:t>relname</a:t>
            </a:r>
            <a:r>
              <a:rPr lang="en-US" sz="2000" dirty="0">
                <a:solidFill>
                  <a:srgbClr val="0070C0"/>
                </a:solidFill>
              </a:rPr>
              <a:t> like 'block11%’;</a:t>
            </a:r>
          </a:p>
          <a:p>
            <a:pPr marL="822960" lvl="3" indent="0">
              <a:buNone/>
            </a:pPr>
            <a:endParaRPr lang="ru-RU" sz="2000" dirty="0">
              <a:solidFill>
                <a:srgbClr val="0070C0"/>
              </a:solidFill>
            </a:endParaRPr>
          </a:p>
          <a:p>
            <a:pPr marL="822960" lvl="3" indent="0">
              <a:buNone/>
            </a:pPr>
            <a:r>
              <a:rPr lang="en-US" sz="2000" dirty="0">
                <a:solidFill>
                  <a:srgbClr val="0070C0"/>
                </a:solidFill>
              </a:rPr>
              <a:t>SELECT </a:t>
            </a:r>
            <a:r>
              <a:rPr lang="en-US" sz="2000" dirty="0" err="1">
                <a:solidFill>
                  <a:srgbClr val="0070C0"/>
                </a:solidFill>
              </a:rPr>
              <a:t>attname</a:t>
            </a:r>
            <a:r>
              <a:rPr lang="en-US" sz="2000" dirty="0">
                <a:solidFill>
                  <a:srgbClr val="0070C0"/>
                </a:solidFill>
              </a:rPr>
              <a:t>, </a:t>
            </a:r>
            <a:r>
              <a:rPr lang="en-US" sz="2000" dirty="0" err="1">
                <a:solidFill>
                  <a:srgbClr val="0070C0"/>
                </a:solidFill>
              </a:rPr>
              <a:t>n_distinct,array_to_string</a:t>
            </a:r>
            <a:r>
              <a:rPr lang="en-US" sz="2000" dirty="0">
                <a:solidFill>
                  <a:srgbClr val="0070C0"/>
                </a:solidFill>
              </a:rPr>
              <a:t>(</a:t>
            </a:r>
            <a:r>
              <a:rPr lang="en-US" sz="2000" dirty="0" err="1">
                <a:solidFill>
                  <a:srgbClr val="0070C0"/>
                </a:solidFill>
              </a:rPr>
              <a:t>most_common_vals</a:t>
            </a:r>
            <a:r>
              <a:rPr lang="en-US" sz="2000" dirty="0">
                <a:solidFill>
                  <a:srgbClr val="0070C0"/>
                </a:solidFill>
              </a:rPr>
              <a:t>, E'\n') as </a:t>
            </a:r>
            <a:r>
              <a:rPr lang="en-US" sz="2000" dirty="0" err="1">
                <a:solidFill>
                  <a:srgbClr val="0070C0"/>
                </a:solidFill>
              </a:rPr>
              <a:t>most_common_vals</a:t>
            </a:r>
            <a:endParaRPr lang="en-US" sz="2000" dirty="0">
              <a:solidFill>
                <a:srgbClr val="0070C0"/>
              </a:solidFill>
            </a:endParaRPr>
          </a:p>
          <a:p>
            <a:pPr marL="822960" lvl="3" indent="0">
              <a:buNone/>
            </a:pPr>
            <a:r>
              <a:rPr lang="af-ZA" sz="2000" dirty="0">
                <a:solidFill>
                  <a:srgbClr val="0070C0"/>
                </a:solidFill>
              </a:rPr>
              <a:t>FROM pg_stats</a:t>
            </a:r>
          </a:p>
          <a:p>
            <a:pPr marL="822960" lvl="3" indent="0">
              <a:buNone/>
            </a:pPr>
            <a:r>
              <a:rPr lang="af-ZA" sz="2000" dirty="0">
                <a:solidFill>
                  <a:srgbClr val="0070C0"/>
                </a:solidFill>
              </a:rPr>
              <a:t>WHERE tablename = 'block11';</a:t>
            </a:r>
          </a:p>
          <a:p>
            <a:endParaRPr lang="ru-RU" dirty="0"/>
          </a:p>
          <a:p>
            <a:pPr marL="274320" lvl="1" indent="0">
              <a:buNone/>
            </a:pPr>
            <a:endParaRPr lang="ru-RU" sz="2200" dirty="0"/>
          </a:p>
        </p:txBody>
      </p:sp>
      <p:sp>
        <p:nvSpPr>
          <p:cNvPr id="6" name="Rectangle 3">
            <a:extLst>
              <a:ext uri="{FF2B5EF4-FFF2-40B4-BE49-F238E27FC236}">
                <a16:creationId xmlns:a16="http://schemas.microsoft.com/office/drawing/2014/main" id="{48EC642A-6BBE-4E1E-A506-8243E142F9B2}"/>
              </a:ext>
            </a:extLst>
          </p:cNvPr>
          <p:cNvSpPr>
            <a:spLocks noChangeArrowheads="1"/>
          </p:cNvSpPr>
          <p:nvPr/>
        </p:nvSpPr>
        <p:spPr bwMode="auto">
          <a:xfrm>
            <a:off x="940527" y="2782669"/>
            <a:ext cx="89194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ru-RU" altLang="ru-RU" b="1" dirty="0">
                <a:solidFill>
                  <a:srgbClr val="0070C0"/>
                </a:solidFill>
                <a:latin typeface="Courier New" panose="02070309020205020404" pitchFamily="49" charset="0"/>
                <a:cs typeface="Courier New" panose="02070309020205020404" pitchFamily="49" charset="0"/>
              </a:rPr>
              <a:t>Синтаксис:</a:t>
            </a:r>
            <a:endPar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ANALYZE [ VERBOSE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68994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en-US" dirty="0">
                <a:solidFill>
                  <a:srgbClr val="000000"/>
                </a:solidFill>
                <a:ea typeface="DejaVu Sans" pitchFamily="2"/>
                <a:cs typeface="DejaVu Sans" pitchFamily="2"/>
              </a:rPr>
              <a:t>Vacuum</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68425" y="1960968"/>
            <a:ext cx="10058400" cy="4897031"/>
          </a:xfrm>
        </p:spPr>
        <p:txBody>
          <a:bodyPr>
            <a:normAutofit/>
          </a:bodyPr>
          <a:lstStyle/>
          <a:p>
            <a:pPr lvl="1">
              <a:buClr>
                <a:srgbClr val="666666"/>
              </a:buClr>
              <a:buSzPct val="45000"/>
              <a:buFont typeface="StarSymbol"/>
              <a:buChar char="●"/>
            </a:pPr>
            <a:r>
              <a:rPr lang="ru-RU" sz="2000" dirty="0">
                <a:ea typeface="DejaVu Sans" pitchFamily="2"/>
                <a:cs typeface="DejaVu Sans" pitchFamily="2"/>
              </a:rPr>
              <a:t>VACUUM высвобождает пространство, занимаемое «мёртвыми» кортежами. При обычных операциях </a:t>
            </a:r>
            <a:r>
              <a:rPr lang="ru-RU" sz="2000" dirty="0" err="1">
                <a:ea typeface="DejaVu Sans" pitchFamily="2"/>
                <a:cs typeface="DejaVu Sans" pitchFamily="2"/>
              </a:rPr>
              <a:t>Postgres</a:t>
            </a:r>
            <a:r>
              <a:rPr lang="ru-RU" sz="2000" dirty="0">
                <a:ea typeface="DejaVu Sans" pitchFamily="2"/>
                <a:cs typeface="DejaVu Sans" pitchFamily="2"/>
              </a:rPr>
              <a:t> кортежи, удалённые или устаревшие в результате обновления, физически не удаляются из таблицы; они сохраняются в ней, пока не будет выполнена команда VACUUM.</a:t>
            </a:r>
            <a:br>
              <a:rPr lang="en-US" sz="2000" dirty="0">
                <a:ea typeface="DejaVu Sans" pitchFamily="2"/>
                <a:cs typeface="DejaVu Sans" pitchFamily="2"/>
              </a:rPr>
            </a:br>
            <a:endParaRPr lang="en-US" sz="2000" dirty="0">
              <a:ea typeface="DejaVu Sans" pitchFamily="2"/>
              <a:cs typeface="DejaVu Sans" pitchFamily="2"/>
            </a:endParaRPr>
          </a:p>
          <a:p>
            <a:pPr lvl="1">
              <a:buClr>
                <a:srgbClr val="666666"/>
              </a:buClr>
              <a:buSzPct val="45000"/>
              <a:buFont typeface="StarSymbol"/>
              <a:buChar char="●"/>
            </a:pPr>
            <a:r>
              <a:rPr lang="ru-RU" sz="2000" dirty="0">
                <a:ea typeface="DejaVu Sans" pitchFamily="2"/>
                <a:cs typeface="DejaVu Sans" pitchFamily="2"/>
              </a:rPr>
              <a:t>После большого количества операций удалений/</a:t>
            </a:r>
            <a:r>
              <a:rPr lang="ru-RU" sz="2000" dirty="0" err="1">
                <a:ea typeface="DejaVu Sans" pitchFamily="2"/>
                <a:cs typeface="DejaVu Sans" pitchFamily="2"/>
              </a:rPr>
              <a:t>апдейтов</a:t>
            </a:r>
            <a:r>
              <a:rPr lang="ru-RU" sz="2000" dirty="0">
                <a:ea typeface="DejaVu Sans" pitchFamily="2"/>
                <a:cs typeface="DejaVu Sans" pitchFamily="2"/>
              </a:rPr>
              <a:t> выполняем:</a:t>
            </a:r>
            <a:br>
              <a:rPr lang="en-US" sz="2000" dirty="0">
                <a:ea typeface="DejaVu Sans" pitchFamily="2"/>
                <a:cs typeface="DejaVu Sans" pitchFamily="2"/>
              </a:rPr>
            </a:br>
            <a:r>
              <a:rPr lang="ru-RU" sz="2000" b="1" dirty="0" err="1">
                <a:ea typeface="DejaVu Sans" pitchFamily="2"/>
                <a:cs typeface="DejaVu Sans" pitchFamily="2"/>
              </a:rPr>
              <a:t>vacuum</a:t>
            </a:r>
            <a:r>
              <a:rPr lang="ru-RU" sz="2000" b="1" dirty="0">
                <a:ea typeface="DejaVu Sans" pitchFamily="2"/>
                <a:cs typeface="DejaVu Sans" pitchFamily="2"/>
              </a:rPr>
              <a:t> </a:t>
            </a:r>
            <a:r>
              <a:rPr lang="ru-RU" sz="2000" dirty="0">
                <a:ea typeface="DejaVu Sans" pitchFamily="2"/>
                <a:cs typeface="DejaVu Sans" pitchFamily="2"/>
              </a:rPr>
              <a:t>– удаление промежуточных файлов</a:t>
            </a: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400" dirty="0">
              <a:ea typeface="DejaVu Sans" pitchFamily="2"/>
              <a:cs typeface="DejaVu Sans" pitchFamily="2"/>
            </a:endParaRPr>
          </a:p>
          <a:p>
            <a:pPr lvl="1">
              <a:buClr>
                <a:srgbClr val="666666"/>
              </a:buClr>
              <a:buSzPct val="45000"/>
              <a:buFont typeface="StarSymbol"/>
              <a:buChar char="●"/>
            </a:pPr>
            <a:r>
              <a:rPr lang="ru-RU" sz="2000" dirty="0">
                <a:ea typeface="DejaVu Sans" pitchFamily="2"/>
                <a:cs typeface="DejaVu Sans" pitchFamily="2"/>
              </a:rPr>
              <a:t>VACUUM FULL переписывает всё содержимое таблицы в новый файл на диске, не содержащий ничего лишнего, что позволяет возвратить неиспользованное пространство операционной системе</a:t>
            </a:r>
            <a:endParaRPr lang="en-US" sz="2000" dirty="0">
              <a:ea typeface="DejaVu Sans" pitchFamily="2"/>
              <a:cs typeface="DejaVu Sans" pitchFamily="2"/>
            </a:endParaRPr>
          </a:p>
        </p:txBody>
      </p:sp>
      <p:sp>
        <p:nvSpPr>
          <p:cNvPr id="5" name="Rectangle 2">
            <a:extLst>
              <a:ext uri="{FF2B5EF4-FFF2-40B4-BE49-F238E27FC236}">
                <a16:creationId xmlns:a16="http://schemas.microsoft.com/office/drawing/2014/main" id="{0A58A53A-587B-4BCF-97BE-F73BB901D111}"/>
              </a:ext>
            </a:extLst>
          </p:cNvPr>
          <p:cNvSpPr>
            <a:spLocks noChangeArrowheads="1"/>
          </p:cNvSpPr>
          <p:nvPr/>
        </p:nvSpPr>
        <p:spPr bwMode="auto">
          <a:xfrm>
            <a:off x="483326" y="4257264"/>
            <a:ext cx="109873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Синтаксис:</a:t>
            </a:r>
            <a:br>
              <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VACUUM [ ( { FULL | VERBOSE | ANALYZE })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24038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a:xfrm>
            <a:off x="859783" y="2399929"/>
            <a:ext cx="10058400" cy="1609344"/>
          </a:xfrm>
        </p:spPr>
        <p:txBody>
          <a:bodyPr>
            <a:normAutofit/>
          </a:bodyPr>
          <a:lstStyle/>
          <a:p>
            <a:r>
              <a:rPr lang="en-US" dirty="0">
                <a:ea typeface="DejaVu Sans" pitchFamily="2"/>
                <a:cs typeface="DejaVu Sans" pitchFamily="2"/>
              </a:rPr>
              <a:t>Оптимизация SQL</a:t>
            </a:r>
            <a:endParaRPr lang="ru-RU" dirty="0"/>
          </a:p>
        </p:txBody>
      </p:sp>
    </p:spTree>
    <p:extLst>
      <p:ext uri="{BB962C8B-B14F-4D97-AF65-F5344CB8AC3E}">
        <p14:creationId xmlns:p14="http://schemas.microsoft.com/office/powerpoint/2010/main" val="188769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D2-3EBB-475C-8D8A-B3485DC00802}"/>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Теория: Использование индексов</a:t>
            </a:r>
            <a:endParaRPr lang="ru-RU" dirty="0"/>
          </a:p>
        </p:txBody>
      </p:sp>
      <p:sp>
        <p:nvSpPr>
          <p:cNvPr id="3" name="Content Placeholder 2">
            <a:extLst>
              <a:ext uri="{FF2B5EF4-FFF2-40B4-BE49-F238E27FC236}">
                <a16:creationId xmlns:a16="http://schemas.microsoft.com/office/drawing/2014/main" id="{422B1A28-6680-42A6-9E42-8035811D2506}"/>
              </a:ext>
            </a:extLst>
          </p:cNvPr>
          <p:cNvSpPr>
            <a:spLocks noGrp="1"/>
          </p:cNvSpPr>
          <p:nvPr>
            <p:ph idx="1"/>
          </p:nvPr>
        </p:nvSpPr>
        <p:spPr>
          <a:xfrm>
            <a:off x="1069848" y="2121408"/>
            <a:ext cx="4036547" cy="4736592"/>
          </a:xfrm>
        </p:spPr>
        <p:txBody>
          <a:bodyPr>
            <a:normAutofit/>
          </a:bodyPr>
          <a:lstStyle/>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Индекс и как он ускоряет запрос?</a:t>
            </a:r>
          </a:p>
          <a:p>
            <a:pPr lvl="0">
              <a:lnSpc>
                <a:spcPct val="80000"/>
              </a:lnSpc>
              <a:buClr>
                <a:srgbClr val="666666"/>
              </a:buClr>
              <a:buSzPct val="45000"/>
              <a:buFont typeface="StarSymbol"/>
              <a:buChar char="●"/>
            </a:pPr>
            <a:r>
              <a:rPr lang="en-US" sz="2400" dirty="0">
                <a:solidFill>
                  <a:srgbClr val="000000"/>
                </a:solidFill>
                <a:ea typeface="DejaVu Sans" pitchFamily="2"/>
                <a:cs typeface="DejaVu Sans" pitchFamily="2"/>
              </a:rPr>
              <a:t>B-tree - default</a:t>
            </a:r>
            <a:endParaRPr lang="ru-RU" sz="2400" dirty="0">
              <a:solidFill>
                <a:srgbClr val="000000"/>
              </a:solidFill>
              <a:ea typeface="DejaVu Sans" pitchFamily="2"/>
              <a:cs typeface="DejaVu Sans" pitchFamily="2"/>
            </a:endParaRPr>
          </a:p>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Первичный и вторичный индексы</a:t>
            </a:r>
            <a:r>
              <a:rPr lang="en-US" sz="2400" dirty="0">
                <a:solidFill>
                  <a:srgbClr val="000000"/>
                </a:solidFill>
                <a:ea typeface="DejaVu Sans" pitchFamily="2"/>
                <a:cs typeface="DejaVu Sans" pitchFamily="2"/>
              </a:rPr>
              <a:t> </a:t>
            </a:r>
            <a:endParaRPr lang="ru-RU" sz="2400" dirty="0">
              <a:solidFill>
                <a:srgbClr val="000000"/>
              </a:solidFill>
              <a:ea typeface="DejaVu Sans" pitchFamily="2"/>
              <a:cs typeface="DejaVu Sans" pitchFamily="2"/>
            </a:endParaRPr>
          </a:p>
          <a:p>
            <a:pPr lvl="1">
              <a:lnSpc>
                <a:spcPct val="70000"/>
              </a:lnSpc>
              <a:buClr>
                <a:srgbClr val="666666"/>
              </a:buClr>
              <a:buSzPct val="45000"/>
              <a:buFont typeface="StarSymbol"/>
              <a:buChar char="●"/>
            </a:pPr>
            <a:r>
              <a:rPr lang="ru-RU" sz="2000" dirty="0">
                <a:ea typeface="DejaVu Sans" pitchFamily="2"/>
                <a:cs typeface="DejaVu Sans" pitchFamily="2"/>
              </a:rPr>
              <a:t>В </a:t>
            </a:r>
            <a:r>
              <a:rPr lang="en-US" sz="2000" dirty="0" err="1">
                <a:ea typeface="DejaVu Sans" pitchFamily="2"/>
                <a:cs typeface="DejaVu Sans" pitchFamily="2"/>
              </a:rPr>
              <a:t>postgresql</a:t>
            </a:r>
            <a:r>
              <a:rPr lang="ru-RU" sz="2000" dirty="0">
                <a:ea typeface="DejaVu Sans" pitchFamily="2"/>
                <a:cs typeface="DejaVu Sans" pitchFamily="2"/>
              </a:rPr>
              <a:t>:</a:t>
            </a:r>
          </a:p>
          <a:p>
            <a:pPr lvl="2">
              <a:lnSpc>
                <a:spcPct val="70000"/>
              </a:lnSpc>
              <a:buClr>
                <a:srgbClr val="666666"/>
              </a:buClr>
              <a:buSzPct val="45000"/>
              <a:buFont typeface="StarSymbol"/>
              <a:buChar char="●"/>
            </a:pPr>
            <a:r>
              <a:rPr lang="en-US" sz="1800" dirty="0">
                <a:ea typeface="DejaVu Sans" pitchFamily="2"/>
                <a:cs typeface="DejaVu Sans" pitchFamily="2"/>
              </a:rPr>
              <a:t>Index = </a:t>
            </a:r>
            <a:r>
              <a:rPr lang="ru-RU" sz="1800" dirty="0">
                <a:ea typeface="DejaVu Sans" pitchFamily="2"/>
                <a:cs typeface="DejaVu Sans" pitchFamily="2"/>
              </a:rPr>
              <a:t>вторичный индекс</a:t>
            </a:r>
            <a:br>
              <a:rPr lang="ru-RU" sz="1800" dirty="0">
                <a:ea typeface="DejaVu Sans" pitchFamily="2"/>
                <a:cs typeface="DejaVu Sans" pitchFamily="2"/>
              </a:rPr>
            </a:br>
            <a:endParaRPr lang="ru-RU" sz="1800" dirty="0">
              <a:ea typeface="DejaVu Sans" pitchFamily="2"/>
              <a:cs typeface="DejaVu Sans" pitchFamily="2"/>
            </a:endParaRPr>
          </a:p>
          <a:p>
            <a:pPr lvl="2">
              <a:lnSpc>
                <a:spcPct val="70000"/>
              </a:lnSpc>
              <a:buClr>
                <a:srgbClr val="666666"/>
              </a:buClr>
              <a:buSzPct val="45000"/>
              <a:buFont typeface="StarSymbol"/>
              <a:buChar char="●"/>
            </a:pPr>
            <a:r>
              <a:rPr lang="en-US" sz="1800" dirty="0">
                <a:ea typeface="DejaVu Sans" pitchFamily="2"/>
                <a:cs typeface="DejaVu Sans" pitchFamily="2"/>
              </a:rPr>
              <a:t>CLUSTER </a:t>
            </a:r>
            <a:r>
              <a:rPr lang="en-US" sz="1800" dirty="0" err="1">
                <a:ea typeface="DejaVu Sans" pitchFamily="2"/>
                <a:cs typeface="DejaVu Sans" pitchFamily="2"/>
              </a:rPr>
              <a:t>table_name</a:t>
            </a:r>
            <a:r>
              <a:rPr lang="en-US" sz="1800" dirty="0">
                <a:ea typeface="DejaVu Sans" pitchFamily="2"/>
                <a:cs typeface="DejaVu Sans" pitchFamily="2"/>
              </a:rPr>
              <a:t> [ USING </a:t>
            </a:r>
            <a:r>
              <a:rPr lang="en-US" sz="1800" dirty="0" err="1">
                <a:ea typeface="DejaVu Sans" pitchFamily="2"/>
                <a:cs typeface="DejaVu Sans" pitchFamily="2"/>
              </a:rPr>
              <a:t>index_name</a:t>
            </a:r>
            <a:r>
              <a:rPr lang="en-US" sz="1800" dirty="0">
                <a:ea typeface="DejaVu Sans" pitchFamily="2"/>
                <a:cs typeface="DejaVu Sans" pitchFamily="2"/>
              </a:rPr>
              <a:t> ]</a:t>
            </a:r>
            <a:r>
              <a:rPr lang="ru-RU" sz="1800" dirty="0">
                <a:ea typeface="DejaVu Sans" pitchFamily="2"/>
                <a:cs typeface="DejaVu Sans" pitchFamily="2"/>
              </a:rPr>
              <a:t> = первичный индекс</a:t>
            </a:r>
            <a:br>
              <a:rPr lang="ru-RU" sz="1800" dirty="0">
                <a:ea typeface="DejaVu Sans" pitchFamily="2"/>
                <a:cs typeface="DejaVu Sans" pitchFamily="2"/>
              </a:rPr>
            </a:br>
            <a:br>
              <a:rPr lang="ru-RU" sz="1800" dirty="0">
                <a:ea typeface="DejaVu Sans" pitchFamily="2"/>
                <a:cs typeface="DejaVu Sans" pitchFamily="2"/>
              </a:rPr>
            </a:br>
            <a:r>
              <a:rPr lang="ru-RU" sz="1800" dirty="0">
                <a:solidFill>
                  <a:srgbClr val="FF0000"/>
                </a:solidFill>
                <a:ea typeface="DejaVu Sans" pitchFamily="2"/>
                <a:cs typeface="DejaVu Sans" pitchFamily="2"/>
              </a:rPr>
              <a:t>Но</a:t>
            </a:r>
            <a:r>
              <a:rPr lang="ru-RU" sz="1800" dirty="0">
                <a:ea typeface="DejaVu Sans" pitchFamily="2"/>
                <a:cs typeface="DejaVu Sans" pitchFamily="2"/>
              </a:rPr>
              <a:t>: </a:t>
            </a:r>
            <a:r>
              <a:rPr lang="en-US" sz="1800" dirty="0">
                <a:ea typeface="DejaVu Sans" pitchFamily="2"/>
                <a:cs typeface="DejaVu Sans" pitchFamily="2"/>
              </a:rPr>
              <a:t>cluster - </a:t>
            </a:r>
            <a:r>
              <a:rPr lang="ru-RU" sz="1800" dirty="0">
                <a:ea typeface="DejaVu Sans" pitchFamily="2"/>
                <a:cs typeface="DejaVu Sans" pitchFamily="2"/>
              </a:rPr>
              <a:t>операция разовая, новые строки не размещаются в соответствии с индексом</a:t>
            </a:r>
          </a:p>
          <a:p>
            <a:pPr marL="0" indent="0">
              <a:buNone/>
            </a:pPr>
            <a:endParaRPr lang="ru-RU" dirty="0"/>
          </a:p>
        </p:txBody>
      </p:sp>
      <p:pic>
        <p:nvPicPr>
          <p:cNvPr id="4" name="Picture 2" descr="Indexes in PostgreSQL — 4 (Btree) : Postgres Professional">
            <a:extLst>
              <a:ext uri="{FF2B5EF4-FFF2-40B4-BE49-F238E27FC236}">
                <a16:creationId xmlns:a16="http://schemas.microsoft.com/office/drawing/2014/main" id="{B4FB197C-89C7-427A-A667-260A93FDCC5F}"/>
              </a:ext>
            </a:extLst>
          </p:cNvPr>
          <p:cNvPicPr>
            <a:picLocks noChangeAspect="1"/>
          </p:cNvPicPr>
          <p:nvPr/>
        </p:nvPicPr>
        <p:blipFill rotWithShape="1">
          <a:blip r:embed="rId2"/>
          <a:srcRect l="14654" t="12280" r="15346" b="11383"/>
          <a:stretch/>
        </p:blipFill>
        <p:spPr>
          <a:xfrm>
            <a:off x="5106395" y="2121408"/>
            <a:ext cx="6913619" cy="3141472"/>
          </a:xfrm>
          <a:prstGeom prst="rect">
            <a:avLst/>
          </a:prstGeom>
          <a:noFill/>
          <a:ln cap="flat">
            <a:noFill/>
          </a:ln>
        </p:spPr>
      </p:pic>
    </p:spTree>
    <p:extLst>
      <p:ext uri="{BB962C8B-B14F-4D97-AF65-F5344CB8AC3E}">
        <p14:creationId xmlns:p14="http://schemas.microsoft.com/office/powerpoint/2010/main" val="1446175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a:t>
            </a:r>
            <a:r>
              <a:rPr lang="en-US" sz="2000" dirty="0" err="1">
                <a:ea typeface="DejaVu Sans" pitchFamily="2"/>
                <a:cs typeface="DejaVu Sans" pitchFamily="2"/>
              </a:rPr>
              <a:t>Использование</a:t>
            </a:r>
            <a:r>
              <a:rPr lang="en-US" sz="2000" dirty="0">
                <a:ea typeface="DejaVu Sans" pitchFamily="2"/>
                <a:cs typeface="DejaVu Sans" pitchFamily="2"/>
              </a:rPr>
              <a:t> </a:t>
            </a:r>
            <a:r>
              <a:rPr lang="en-US" sz="2000" dirty="0" err="1">
                <a:ea typeface="DejaVu Sans" pitchFamily="2"/>
                <a:cs typeface="DejaVu Sans" pitchFamily="2"/>
              </a:rPr>
              <a:t>индексов</a:t>
            </a:r>
            <a:r>
              <a:rPr lang="ru-RU" sz="2000" dirty="0">
                <a:ea typeface="DejaVu Sans" pitchFamily="2"/>
                <a:cs typeface="DejaVu Sans" pitchFamily="2"/>
              </a:rPr>
              <a:t>: синтаксис</a:t>
            </a:r>
            <a:endParaRPr lang="ru-RU" dirty="0"/>
          </a:p>
        </p:txBody>
      </p:sp>
      <p:sp>
        <p:nvSpPr>
          <p:cNvPr id="6" name="Rectangle 1">
            <a:extLst>
              <a:ext uri="{FF2B5EF4-FFF2-40B4-BE49-F238E27FC236}">
                <a16:creationId xmlns:a16="http://schemas.microsoft.com/office/drawing/2014/main" id="{577100B1-55EB-41C3-8B5E-2D293FD457BF}"/>
              </a:ext>
            </a:extLst>
          </p:cNvPr>
          <p:cNvSpPr>
            <a:spLocks noChangeArrowheads="1"/>
          </p:cNvSpPr>
          <p:nvPr/>
        </p:nvSpPr>
        <p:spPr bwMode="auto">
          <a:xfrm>
            <a:off x="1063752" y="2000261"/>
            <a:ext cx="899156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CREATE [ UNIQUE ] INDEX [ CONCURRENTLY ] [ [ IF NOT EXISTS ] </a:t>
            </a:r>
            <a:r>
              <a:rPr kumimoji="0" lang="ru-RU" altLang="ru-RU" sz="1400" b="1" i="1" u="none" strike="noStrike" cap="none" normalizeH="0" baseline="0" dirty="0">
                <a:ln>
                  <a:noFill/>
                </a:ln>
                <a:solidFill>
                  <a:srgbClr val="0070C0"/>
                </a:solidFill>
                <a:effectLst/>
                <a:latin typeface="Courier New" panose="02070309020205020404" pitchFamily="49" charset="0"/>
              </a:rPr>
              <a:t>имя</a:t>
            </a:r>
            <a:r>
              <a:rPr kumimoji="0" lang="ru-RU" altLang="ru-RU" sz="1400" b="0" i="0" u="none" strike="noStrike" cap="none" normalizeH="0" baseline="0" dirty="0">
                <a:ln>
                  <a:noFill/>
                </a:ln>
                <a:solidFill>
                  <a:srgbClr val="0070C0"/>
                </a:solidFill>
                <a:effectLst/>
                <a:latin typeface="Courier New" panose="02070309020205020404" pitchFamily="49" charset="0"/>
              </a:rPr>
              <a:t> ] ON [ ONLY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1" u="none" strike="noStrike" cap="none" normalizeH="0" baseline="0" dirty="0" err="1">
                <a:ln>
                  <a:noFill/>
                </a:ln>
                <a:solidFill>
                  <a:srgbClr val="0070C0"/>
                </a:solidFill>
                <a:effectLst/>
                <a:latin typeface="Courier New" panose="02070309020205020404" pitchFamily="49" charset="0"/>
              </a:rPr>
              <a:t>имя_таблицы</a:t>
            </a:r>
            <a:r>
              <a:rPr kumimoji="0" lang="ru-RU" altLang="ru-RU" sz="1400" b="0" i="0" u="none" strike="noStrike" cap="none" normalizeH="0" baseline="0" dirty="0">
                <a:ln>
                  <a:noFill/>
                </a:ln>
                <a:solidFill>
                  <a:srgbClr val="0070C0"/>
                </a:solidFill>
                <a:effectLst/>
                <a:latin typeface="Courier New" panose="02070309020205020404" pitchFamily="49" charset="0"/>
              </a:rPr>
              <a:t> [ USING </a:t>
            </a:r>
            <a:r>
              <a:rPr kumimoji="0" lang="ru-RU" altLang="ru-RU" sz="1400" b="1" i="1" u="none" strike="noStrike" cap="none" normalizeH="0" baseline="0" dirty="0">
                <a:ln>
                  <a:noFill/>
                </a:ln>
                <a:solidFill>
                  <a:srgbClr val="0070C0"/>
                </a:solidFill>
                <a:effectLst/>
                <a:latin typeface="Courier New" panose="02070309020205020404" pitchFamily="49" charset="0"/>
              </a:rPr>
              <a:t>метод</a:t>
            </a:r>
            <a:r>
              <a:rPr kumimoji="0" lang="ru-RU" altLang="ru-RU" sz="1400" b="0" i="0" u="none" strike="noStrike" cap="none" normalizeH="0" baseline="0" dirty="0">
                <a:ln>
                  <a:noFill/>
                </a:ln>
                <a:solidFill>
                  <a:srgbClr val="0070C0"/>
                </a:solidFill>
                <a:effectLst/>
                <a:latin typeface="Courier New" panose="02070309020205020404" pitchFamily="49" charset="0"/>
              </a:rPr>
              <a:t> ] (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a:t>
            </a:r>
            <a:r>
              <a:rPr kumimoji="0" lang="ru-RU" altLang="ru-RU" sz="1400" b="1" i="1" u="none" strike="noStrike" cap="none" normalizeH="0" baseline="0" dirty="0">
                <a:ln>
                  <a:noFill/>
                </a:ln>
                <a:solidFill>
                  <a:srgbClr val="0070C0"/>
                </a:solidFill>
                <a:effectLst/>
                <a:latin typeface="Courier New" panose="02070309020205020404" pitchFamily="49" charset="0"/>
              </a:rPr>
              <a:t>выражение</a:t>
            </a:r>
            <a:r>
              <a:rPr kumimoji="0" lang="ru-RU" altLang="ru-RU" sz="1400" b="0" i="0" u="none" strike="noStrike" cap="none" normalizeH="0" baseline="0" dirty="0">
                <a:ln>
                  <a:noFill/>
                </a:ln>
                <a:solidFill>
                  <a:srgbClr val="0070C0"/>
                </a:solidFill>
                <a:effectLst/>
                <a:latin typeface="Courier New" panose="020703090202050204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COLLATE </a:t>
            </a:r>
            <a:r>
              <a:rPr kumimoji="0" lang="ru-RU" altLang="ru-RU" sz="1400" b="1" i="1" u="none" strike="noStrike" cap="none" normalizeH="0" baseline="0" dirty="0" err="1">
                <a:ln>
                  <a:noFill/>
                </a:ln>
                <a:solidFill>
                  <a:srgbClr val="0070C0"/>
                </a:solidFill>
                <a:effectLst/>
                <a:latin typeface="Courier New" panose="02070309020205020404" pitchFamily="49" charset="0"/>
              </a:rPr>
              <a:t>правило_сортировки</a:t>
            </a:r>
            <a:r>
              <a:rPr kumimoji="0" lang="ru-RU" altLang="ru-RU" sz="1400" b="0" i="0" u="none" strike="noStrike" cap="none" normalizeH="0" baseline="0" dirty="0">
                <a:ln>
                  <a:noFill/>
                </a:ln>
                <a:solidFill>
                  <a:srgbClr val="0070C0"/>
                </a:solidFill>
                <a:effectLst/>
                <a:latin typeface="Courier New" panose="02070309020205020404" pitchFamily="49" charset="0"/>
              </a:rPr>
              <a:t> ] [ ASC | DESC ][ NULLS { FIRST | LAST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INCLUDE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NULLS [ NOT ] DISTINCT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WITH ( </a:t>
            </a:r>
            <a:r>
              <a:rPr kumimoji="0" lang="ru-RU" altLang="ru-RU" sz="1400" b="1" i="1" u="none" strike="noStrike" cap="none" normalizeH="0" baseline="0" dirty="0" err="1">
                <a:ln>
                  <a:noFill/>
                </a:ln>
                <a:solidFill>
                  <a:srgbClr val="0070C0"/>
                </a:solidFill>
                <a:effectLst/>
                <a:latin typeface="Courier New" panose="02070309020205020404" pitchFamily="49" charset="0"/>
              </a:rPr>
              <a:t>параметр_хранения</a:t>
            </a:r>
            <a:r>
              <a:rPr kumimoji="0" lang="ru-RU" altLang="ru-RU" sz="1400" b="0" i="0" u="none" strike="noStrike" cap="none" normalizeH="0" baseline="0" dirty="0">
                <a:ln>
                  <a:noFill/>
                </a:ln>
                <a:solidFill>
                  <a:srgbClr val="0070C0"/>
                </a:solidFill>
                <a:effectLst/>
                <a:latin typeface="Courier New" panose="02070309020205020404" pitchFamily="49" charset="0"/>
              </a:rPr>
              <a:t> [= </a:t>
            </a:r>
            <a:r>
              <a:rPr kumimoji="0" lang="ru-RU" altLang="ru-RU" sz="1400" b="1" i="1" u="none" strike="noStrike" cap="none" normalizeH="0" baseline="0" dirty="0">
                <a:ln>
                  <a:noFill/>
                </a:ln>
                <a:solidFill>
                  <a:srgbClr val="0070C0"/>
                </a:solidFill>
                <a:effectLst/>
                <a:latin typeface="Courier New" panose="02070309020205020404" pitchFamily="49" charset="0"/>
              </a:rPr>
              <a:t>значение</a:t>
            </a:r>
            <a:r>
              <a:rPr kumimoji="0" lang="ru-RU" altLang="ru-RU" sz="1400" b="0" i="0" u="none" strike="noStrike" cap="none" normalizeH="0" baseline="0" dirty="0">
                <a:ln>
                  <a:noFill/>
                </a:ln>
                <a:solidFill>
                  <a:srgbClr val="0070C0"/>
                </a:solidFill>
                <a:effectLst/>
                <a:latin typeface="Courier New" panose="02070309020205020404" pitchFamily="49" charset="0"/>
              </a:rPr>
              <a:t>] [, ... ] ) ] </a:t>
            </a:r>
            <a:endParaRPr lang="en-US" altLang="ru-RU" sz="1400" dirty="0">
              <a:solidFill>
                <a:srgbClr val="0070C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WHERE </a:t>
            </a:r>
            <a:r>
              <a:rPr kumimoji="0" lang="ru-RU" altLang="ru-RU" sz="1400" b="1" i="1" u="none" strike="noStrike" cap="none" normalizeH="0" baseline="0" dirty="0">
                <a:ln>
                  <a:noFill/>
                </a:ln>
                <a:solidFill>
                  <a:srgbClr val="0070C0"/>
                </a:solidFill>
                <a:effectLst/>
                <a:latin typeface="Courier New" panose="02070309020205020404" pitchFamily="49" charset="0"/>
              </a:rPr>
              <a:t>предикат</a:t>
            </a:r>
            <a:r>
              <a:rPr kumimoji="0" lang="ru-RU" altLang="ru-RU" sz="1400" b="0" i="0" u="none" strike="noStrike" cap="none" normalizeH="0" baseline="0" dirty="0">
                <a:ln>
                  <a:noFill/>
                </a:ln>
                <a:solidFill>
                  <a:srgbClr val="0070C0"/>
                </a:solidFill>
                <a:effectLst/>
                <a:latin typeface="Courier New" panose="02070309020205020404" pitchFamily="49" charset="0"/>
              </a:rPr>
              <a:t> ]</a:t>
            </a:r>
            <a:r>
              <a:rPr kumimoji="0" lang="ru-RU" altLang="ru-RU" sz="1100" b="0" i="0" u="none" strike="noStrike" cap="none" normalizeH="0" baseline="0" dirty="0">
                <a:ln>
                  <a:noFill/>
                </a:ln>
                <a:solidFill>
                  <a:srgbClr val="0070C0"/>
                </a:solidFill>
                <a:effectLst/>
              </a:rPr>
              <a:t> </a:t>
            </a:r>
            <a:endParaRPr kumimoji="0" lang="ru-RU" altLang="ru-RU" sz="3200" b="0" i="0" u="none" strike="noStrike" cap="none" normalizeH="0" baseline="0" dirty="0">
              <a:ln>
                <a:noFill/>
              </a:ln>
              <a:solidFill>
                <a:srgbClr val="0070C0"/>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0EB65177-CE66-4474-A8CF-A08B1D45373D}"/>
              </a:ext>
            </a:extLst>
          </p:cNvPr>
          <p:cNvSpPr>
            <a:spLocks noGrp="1"/>
          </p:cNvSpPr>
          <p:nvPr>
            <p:ph idx="1"/>
          </p:nvPr>
        </p:nvSpPr>
        <p:spPr>
          <a:xfrm>
            <a:off x="816126" y="3792511"/>
            <a:ext cx="10058400" cy="3065489"/>
          </a:xfrm>
        </p:spPr>
        <p:txBody>
          <a:bodyPr>
            <a:normAutofit/>
          </a:bodyPr>
          <a:lstStyle/>
          <a:p>
            <a:pPr lvl="1">
              <a:buClr>
                <a:srgbClr val="666666"/>
              </a:buClr>
              <a:buSzPct val="45000"/>
              <a:buFont typeface="StarSymbol"/>
              <a:buChar char="●"/>
            </a:pPr>
            <a:r>
              <a:rPr lang="en-US" sz="1200" b="1" dirty="0">
                <a:ea typeface="DejaVu Sans" pitchFamily="2"/>
                <a:cs typeface="DejaVu Sans" pitchFamily="2"/>
              </a:rPr>
              <a:t>Concurrently</a:t>
            </a:r>
            <a:r>
              <a:rPr lang="en-US" sz="1200" dirty="0">
                <a:ea typeface="DejaVu Sans" pitchFamily="2"/>
                <a:cs typeface="DejaVu Sans" pitchFamily="2"/>
              </a:rPr>
              <a:t> - </a:t>
            </a:r>
            <a:r>
              <a:rPr lang="ru-RU" sz="1200" dirty="0">
                <a:ea typeface="DejaVu Sans" pitchFamily="2"/>
                <a:cs typeface="DejaVu Sans" pitchFamily="2"/>
              </a:rPr>
              <a:t>построение индекса, не устанавливая никаких блокировок, которые бы предотвращали добавление, изменение или удаление записей в таблице</a:t>
            </a:r>
          </a:p>
          <a:p>
            <a:pPr lvl="1">
              <a:buClr>
                <a:srgbClr val="666666"/>
              </a:buClr>
              <a:buSzPct val="45000"/>
              <a:buFont typeface="StarSymbol"/>
              <a:buChar char="●"/>
            </a:pPr>
            <a:r>
              <a:rPr lang="en-US" sz="1200" b="1" dirty="0">
                <a:ea typeface="DejaVu Sans" pitchFamily="2"/>
                <a:cs typeface="DejaVu Sans" pitchFamily="2"/>
              </a:rPr>
              <a:t>ONLY</a:t>
            </a:r>
            <a:r>
              <a:rPr lang="en-US" sz="1200" dirty="0">
                <a:ea typeface="DejaVu Sans" pitchFamily="2"/>
                <a:cs typeface="DejaVu Sans" pitchFamily="2"/>
              </a:rPr>
              <a:t> - </a:t>
            </a:r>
            <a:r>
              <a:rPr lang="ru-RU" sz="1200" dirty="0">
                <a:ea typeface="DejaVu Sans" pitchFamily="2"/>
                <a:cs typeface="DejaVu Sans" pitchFamily="2"/>
              </a:rPr>
              <a:t>указывает, что индексы не должны рекурсивно создаваться в секциях секционированной таблицы. По умолчанию создание выполняется рекурсивно</a:t>
            </a:r>
          </a:p>
          <a:p>
            <a:pPr lvl="1">
              <a:buClr>
                <a:srgbClr val="666666"/>
              </a:buClr>
              <a:buSzPct val="45000"/>
              <a:buFont typeface="StarSymbol"/>
              <a:buChar char="●"/>
            </a:pPr>
            <a:r>
              <a:rPr lang="en-US" sz="1200" b="1" dirty="0">
                <a:ea typeface="DejaVu Sans" pitchFamily="2"/>
                <a:cs typeface="DejaVu Sans" pitchFamily="2"/>
              </a:rPr>
              <a:t>USING</a:t>
            </a:r>
            <a:r>
              <a:rPr lang="ru-RU" sz="1200" dirty="0">
                <a:ea typeface="DejaVu Sans" pitchFamily="2"/>
                <a:cs typeface="DejaVu Sans" pitchFamily="2"/>
              </a:rPr>
              <a:t> - имя применяемого метода индекса (</a:t>
            </a:r>
            <a:r>
              <a:rPr lang="ru-RU" sz="1200" dirty="0" err="1">
                <a:ea typeface="DejaVu Sans" pitchFamily="2"/>
                <a:cs typeface="DejaVu Sans" pitchFamily="2"/>
              </a:rPr>
              <a:t>btree</a:t>
            </a:r>
            <a:r>
              <a:rPr lang="en-US" sz="1200" dirty="0">
                <a:ea typeface="DejaVu Sans" pitchFamily="2"/>
                <a:cs typeface="DejaVu Sans" pitchFamily="2"/>
              </a:rPr>
              <a:t>,</a:t>
            </a:r>
            <a:r>
              <a:rPr lang="ru-RU" sz="1200" dirty="0">
                <a:ea typeface="DejaVu Sans" pitchFamily="2"/>
                <a:cs typeface="DejaVu Sans" pitchFamily="2"/>
              </a:rPr>
              <a:t> </a:t>
            </a:r>
            <a:r>
              <a:rPr lang="ru-RU" sz="1200" dirty="0" err="1">
                <a:ea typeface="DejaVu Sans" pitchFamily="2"/>
                <a:cs typeface="DejaVu Sans" pitchFamily="2"/>
              </a:rPr>
              <a:t>gist</a:t>
            </a:r>
            <a:r>
              <a:rPr lang="ru-RU" sz="1200" dirty="0">
                <a:ea typeface="DejaVu Sans" pitchFamily="2"/>
                <a:cs typeface="DejaVu Sans" pitchFamily="2"/>
              </a:rPr>
              <a:t>, </a:t>
            </a:r>
            <a:r>
              <a:rPr lang="ru-RU" sz="1200" dirty="0" err="1">
                <a:ea typeface="DejaVu Sans" pitchFamily="2"/>
                <a:cs typeface="DejaVu Sans" pitchFamily="2"/>
              </a:rPr>
              <a:t>spgist</a:t>
            </a:r>
            <a:r>
              <a:rPr lang="en-US" sz="1200" dirty="0">
                <a:ea typeface="DejaVu Sans" pitchFamily="2"/>
                <a:cs typeface="DejaVu Sans" pitchFamily="2"/>
              </a:rPr>
              <a:t> </a:t>
            </a:r>
            <a:r>
              <a:rPr lang="ru-RU" sz="1200" dirty="0">
                <a:ea typeface="DejaVu Sans" pitchFamily="2"/>
                <a:cs typeface="DejaVu Sans" pitchFamily="2"/>
              </a:rPr>
              <a:t>и т.д.)</a:t>
            </a:r>
          </a:p>
          <a:p>
            <a:pPr lvl="1">
              <a:buClr>
                <a:srgbClr val="666666"/>
              </a:buClr>
              <a:buSzPct val="45000"/>
              <a:buFont typeface="StarSymbol"/>
              <a:buChar char="●"/>
            </a:pPr>
            <a:r>
              <a:rPr lang="af-ZA" sz="1200" b="1" dirty="0">
                <a:ea typeface="DejaVu Sans" pitchFamily="2"/>
                <a:cs typeface="DejaVu Sans" pitchFamily="2"/>
              </a:rPr>
              <a:t>INCLUDE</a:t>
            </a:r>
            <a:r>
              <a:rPr lang="ru-RU" sz="1200" dirty="0">
                <a:ea typeface="DejaVu Sans" pitchFamily="2"/>
                <a:cs typeface="DejaVu Sans" pitchFamily="2"/>
              </a:rPr>
              <a:t> - позволяет указать список столбцов, которые войдут в индекс как </a:t>
            </a:r>
            <a:r>
              <a:rPr lang="ru-RU" sz="1200" dirty="0" err="1">
                <a:ea typeface="DejaVu Sans" pitchFamily="2"/>
                <a:cs typeface="DejaVu Sans" pitchFamily="2"/>
              </a:rPr>
              <a:t>неключевые</a:t>
            </a:r>
            <a:r>
              <a:rPr lang="ru-RU" sz="1200" dirty="0">
                <a:ea typeface="DejaVu Sans" pitchFamily="2"/>
                <a:cs typeface="DejaVu Sans" pitchFamily="2"/>
              </a:rPr>
              <a:t> столбцы</a:t>
            </a:r>
          </a:p>
          <a:p>
            <a:pPr lvl="1">
              <a:buClr>
                <a:srgbClr val="666666"/>
              </a:buClr>
              <a:buSzPct val="45000"/>
              <a:buFont typeface="StarSymbol"/>
              <a:buChar char="●"/>
            </a:pPr>
            <a:r>
              <a:rPr lang="en-US" sz="1200" b="1" dirty="0">
                <a:ea typeface="DejaVu Sans" pitchFamily="2"/>
                <a:cs typeface="DejaVu Sans" pitchFamily="2"/>
              </a:rPr>
              <a:t>NULLS NOT DISTINCT</a:t>
            </a:r>
            <a:r>
              <a:rPr lang="ru-RU" sz="1200" dirty="0">
                <a:ea typeface="DejaVu Sans" pitchFamily="2"/>
                <a:cs typeface="DejaVu Sans" pitchFamily="2"/>
              </a:rPr>
              <a:t> - определяет, должны ли значения NULL считаться различными (не равными) для уникального индекса. По умолчанию они считаются различными</a:t>
            </a:r>
            <a:endParaRPr lang="en-US" sz="12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WITH</a:t>
            </a:r>
          </a:p>
          <a:p>
            <a:pPr lvl="2">
              <a:buClr>
                <a:srgbClr val="666666"/>
              </a:buClr>
              <a:buSzPct val="45000"/>
              <a:buFont typeface="StarSymbol"/>
              <a:buChar char="●"/>
            </a:pPr>
            <a:r>
              <a:rPr lang="en-US" sz="1000" dirty="0" err="1">
                <a:ea typeface="DejaVu Sans" pitchFamily="2"/>
                <a:cs typeface="DejaVu Sans" pitchFamily="2"/>
              </a:rPr>
              <a:t>deduplicate_items</a:t>
            </a:r>
            <a:r>
              <a:rPr lang="en-US" sz="1000" dirty="0">
                <a:ea typeface="DejaVu Sans" pitchFamily="2"/>
                <a:cs typeface="DejaVu Sans" pitchFamily="2"/>
              </a:rPr>
              <a:t> – </a:t>
            </a:r>
            <a:r>
              <a:rPr lang="ru-RU" sz="1000" dirty="0">
                <a:ea typeface="DejaVu Sans" pitchFamily="2"/>
                <a:cs typeface="DejaVu Sans" pitchFamily="2"/>
              </a:rPr>
              <a:t>исключение дубликатов, </a:t>
            </a:r>
            <a:r>
              <a:rPr lang="en-US" sz="1000" dirty="0">
                <a:ea typeface="DejaVu Sans" pitchFamily="2"/>
                <a:cs typeface="DejaVu Sans" pitchFamily="2"/>
              </a:rPr>
              <a:t>default = on</a:t>
            </a:r>
          </a:p>
          <a:p>
            <a:pPr lvl="2">
              <a:buClr>
                <a:srgbClr val="666666"/>
              </a:buClr>
              <a:buSzPct val="45000"/>
              <a:buFont typeface="StarSymbol"/>
              <a:buChar char="●"/>
            </a:pPr>
            <a:r>
              <a:rPr lang="ru-RU" sz="1000" dirty="0">
                <a:ea typeface="DejaVu Sans" pitchFamily="2"/>
                <a:cs typeface="DejaVu Sans" pitchFamily="2"/>
                <a:hlinkClick r:id="rId3"/>
              </a:rPr>
              <a:t>Больше параметров для других типов индексов</a:t>
            </a:r>
            <a:endParaRPr lang="en-US" sz="10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WHERE</a:t>
            </a:r>
            <a:r>
              <a:rPr lang="en-US" sz="1200" dirty="0">
                <a:ea typeface="DejaVu Sans" pitchFamily="2"/>
                <a:cs typeface="DejaVu Sans" pitchFamily="2"/>
              </a:rPr>
              <a:t> - </a:t>
            </a:r>
            <a:r>
              <a:rPr lang="ru-RU" sz="1200" dirty="0">
                <a:ea typeface="DejaVu Sans" pitchFamily="2"/>
                <a:cs typeface="DejaVu Sans" pitchFamily="2"/>
              </a:rPr>
              <a:t>создаёт частичный индекс</a:t>
            </a:r>
            <a:br>
              <a:rPr lang="en-US" sz="1200" dirty="0">
                <a:ea typeface="DejaVu Sans" pitchFamily="2"/>
                <a:cs typeface="DejaVu Sans" pitchFamily="2"/>
              </a:rPr>
            </a:br>
            <a:r>
              <a:rPr lang="ru-RU" sz="1200" dirty="0">
                <a:ea typeface="DejaVu Sans" pitchFamily="2"/>
                <a:cs typeface="DejaVu Sans" pitchFamily="2"/>
              </a:rPr>
              <a:t>Пример: WHERE </a:t>
            </a:r>
            <a:r>
              <a:rPr lang="ru-RU" sz="1200" dirty="0" err="1">
                <a:ea typeface="DejaVu Sans" pitchFamily="2"/>
                <a:cs typeface="DejaVu Sans" pitchFamily="2"/>
              </a:rPr>
              <a:t>upper</a:t>
            </a:r>
            <a:r>
              <a:rPr lang="ru-RU" sz="1200" dirty="0">
                <a:ea typeface="DejaVu Sans" pitchFamily="2"/>
                <a:cs typeface="DejaVu Sans" pitchFamily="2"/>
              </a:rPr>
              <a:t>(</a:t>
            </a:r>
            <a:r>
              <a:rPr lang="ru-RU" sz="1200" dirty="0" err="1">
                <a:ea typeface="DejaVu Sans" pitchFamily="2"/>
                <a:cs typeface="DejaVu Sans" pitchFamily="2"/>
              </a:rPr>
              <a:t>col</a:t>
            </a:r>
            <a:r>
              <a:rPr lang="ru-RU" sz="1200" dirty="0">
                <a:ea typeface="DejaVu Sans" pitchFamily="2"/>
                <a:cs typeface="DejaVu Sans" pitchFamily="2"/>
              </a:rPr>
              <a:t>) = 'JIM'</a:t>
            </a:r>
            <a:endParaRPr lang="en-US" sz="1200" dirty="0">
              <a:ea typeface="DejaVu Sans" pitchFamily="2"/>
              <a:cs typeface="DejaVu Sans" pitchFamily="2"/>
            </a:endParaRPr>
          </a:p>
        </p:txBody>
      </p:sp>
    </p:spTree>
    <p:extLst>
      <p:ext uri="{BB962C8B-B14F-4D97-AF65-F5344CB8AC3E}">
        <p14:creationId xmlns:p14="http://schemas.microsoft.com/office/powerpoint/2010/main" val="427313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Использование индексов</a:t>
            </a:r>
            <a:endParaRPr lang="ru-RU" dirty="0"/>
          </a:p>
        </p:txBody>
      </p:sp>
      <p:sp>
        <p:nvSpPr>
          <p:cNvPr id="3" name="Content Placeholder 2">
            <a:extLst>
              <a:ext uri="{FF2B5EF4-FFF2-40B4-BE49-F238E27FC236}">
                <a16:creationId xmlns:a16="http://schemas.microsoft.com/office/drawing/2014/main" id="{8809FAF1-E811-4E05-86C5-727A3A04757A}"/>
              </a:ext>
            </a:extLst>
          </p:cNvPr>
          <p:cNvSpPr>
            <a:spLocks noGrp="1"/>
          </p:cNvSpPr>
          <p:nvPr>
            <p:ph idx="1"/>
          </p:nvPr>
        </p:nvSpPr>
        <p:spPr/>
        <p:txBody>
          <a:bodyPr/>
          <a:lstStyle/>
          <a:p>
            <a:pPr lvl="0">
              <a:buClr>
                <a:srgbClr val="666666"/>
              </a:buClr>
              <a:buSzPct val="45000"/>
              <a:buFont typeface="StarSymbol"/>
              <a:buChar char="●"/>
            </a:pPr>
            <a:r>
              <a:rPr lang="ru-RU" sz="2600"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2110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Теория: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8E65D122-F661-4641-A255-7626711E7581}"/>
              </a:ext>
            </a:extLst>
          </p:cNvPr>
          <p:cNvSpPr>
            <a:spLocks noGrp="1"/>
          </p:cNvSpPr>
          <p:nvPr>
            <p:ph idx="1"/>
          </p:nvPr>
        </p:nvSpPr>
        <p:spPr/>
        <p:txBody>
          <a:bodyPr>
            <a:normAutofit/>
          </a:bodyPr>
          <a:lstStyle/>
          <a:p>
            <a:pPr marL="0" lvl="0" indent="0">
              <a:buClr>
                <a:srgbClr val="666666"/>
              </a:buClr>
              <a:buSzPct val="45000"/>
              <a:buNone/>
            </a:pPr>
            <a:r>
              <a:rPr lang="ru-RU" sz="1400" b="1" dirty="0"/>
              <a:t>Секционированием (</a:t>
            </a:r>
            <a:r>
              <a:rPr lang="ru-RU" sz="1400" b="1" dirty="0" err="1"/>
              <a:t>партицированием</a:t>
            </a:r>
            <a:r>
              <a:rPr lang="ru-RU" sz="1400" b="1" dirty="0"/>
              <a:t>)</a:t>
            </a:r>
            <a:r>
              <a:rPr lang="ru-RU" sz="1400" dirty="0"/>
              <a:t> данных называется разбиение одной большой логической таблицы на несколько меньших физических секций. Преимущества:</a:t>
            </a:r>
          </a:p>
          <a:p>
            <a:pPr lvl="0">
              <a:buClr>
                <a:srgbClr val="666666"/>
              </a:buClr>
              <a:buSzPct val="45000"/>
              <a:buFont typeface="StarSymbol"/>
              <a:buChar char="●"/>
            </a:pPr>
            <a:r>
              <a:rPr lang="ru-RU" sz="1400" dirty="0"/>
              <a:t>Когда в выборке или изменении данных задействована большая часть одной секции, производительность может возрасти, если будет выполняться последовательное сканирование этой секции, а не поиск по индексу, сопровождаемый произвольным чтением данных, разбросанных по всей таблице.</a:t>
            </a:r>
          </a:p>
          <a:p>
            <a:pPr lvl="0">
              <a:buClr>
                <a:srgbClr val="666666"/>
              </a:buClr>
              <a:buSzPct val="45000"/>
              <a:buFont typeface="StarSymbol"/>
              <a:buChar char="●"/>
            </a:pPr>
            <a:r>
              <a:rPr lang="ru-RU" sz="1400" dirty="0"/>
              <a:t>Массовую загрузку и удаление данных можно осуществлять, добавляя и удаляя секции, если такой вариант использования был предусмотрен при проектировании секций. </a:t>
            </a:r>
            <a:br>
              <a:rPr lang="ru-RU" sz="1400" dirty="0"/>
            </a:br>
            <a:r>
              <a:rPr lang="ru-RU" sz="1400" dirty="0"/>
              <a:t>Удаление отдельной секции командой DROP TABLE и действие ALTER TABLE DETACH PARTITION выполняются гораздо быстрее, чем аналогичная массовая операция. </a:t>
            </a:r>
            <a:br>
              <a:rPr lang="ru-RU" sz="1400" dirty="0"/>
            </a:br>
            <a:r>
              <a:rPr lang="ru-RU" sz="1400" dirty="0"/>
              <a:t>Эти команды полностью исключают накладные расходы, связанные с выполнением VACUUM после массовой операции DELETE.</a:t>
            </a:r>
          </a:p>
          <a:p>
            <a:pPr lvl="0">
              <a:buClr>
                <a:srgbClr val="666666"/>
              </a:buClr>
              <a:buSzPct val="45000"/>
              <a:buFont typeface="StarSymbol"/>
              <a:buChar char="●"/>
            </a:pPr>
            <a:r>
              <a:rPr lang="ru-RU" sz="1400" dirty="0"/>
              <a:t>Редко используемые данные можно перенести на более дешёвые и медленные носители.</a:t>
            </a:r>
          </a:p>
          <a:p>
            <a:pPr marL="0" lvl="0" indent="0">
              <a:buClr>
                <a:srgbClr val="666666"/>
              </a:buClr>
              <a:buSzPct val="45000"/>
              <a:buNone/>
            </a:pPr>
            <a:r>
              <a:rPr lang="ru-RU" sz="1400" dirty="0"/>
              <a:t>Всё это обычно полезно только для очень больших таблиц. Какие именно таблицы выиграют от секционирования, зависит от конкретного приложения, хотя, как правило, это следует применять для таблиц, размер которых превышает объём ОЗУ сервера.</a:t>
            </a:r>
          </a:p>
        </p:txBody>
      </p:sp>
    </p:spTree>
    <p:extLst>
      <p:ext uri="{BB962C8B-B14F-4D97-AF65-F5344CB8AC3E}">
        <p14:creationId xmlns:p14="http://schemas.microsoft.com/office/powerpoint/2010/main" val="3511590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a:bodyPr>
          <a:lstStyle/>
          <a:p>
            <a:r>
              <a:rPr lang="ru-RU" sz="1400" dirty="0"/>
              <a:t>Секционирование по диапазонам</a:t>
            </a:r>
          </a:p>
          <a:p>
            <a:pPr marL="0" indent="0">
              <a:buNone/>
            </a:pPr>
            <a:r>
              <a:rPr lang="ru-RU" sz="1400" dirty="0"/>
              <a:t>Таблица секционируется по «диапазонам». Например, можно секционировать данные по диапазонам дат или по диапазонам идентификаторов определённых бизнес-объектов. </a:t>
            </a:r>
            <a:br>
              <a:rPr lang="ru-RU" sz="1400" dirty="0"/>
            </a:br>
            <a:r>
              <a:rPr lang="ru-RU" sz="1400" dirty="0"/>
              <a:t>Границы каждого диапазона считаются включающими нижнее значение и исключающими верхнее. </a:t>
            </a:r>
            <a:br>
              <a:rPr lang="ru-RU" sz="1400" dirty="0"/>
            </a:br>
            <a:br>
              <a:rPr lang="ru-RU" sz="1400" dirty="0">
                <a:solidFill>
                  <a:srgbClr val="0070C0"/>
                </a:solidFill>
              </a:rPr>
            </a:br>
            <a:r>
              <a:rPr lang="en-US" sz="1400" dirty="0">
                <a:solidFill>
                  <a:srgbClr val="0070C0"/>
                </a:solidFill>
              </a:rPr>
              <a:t>Create table orders (id int, </a:t>
            </a:r>
            <a:r>
              <a:rPr lang="en-US" sz="1400" dirty="0" err="1">
                <a:solidFill>
                  <a:srgbClr val="0070C0"/>
                </a:solidFill>
              </a:rPr>
              <a:t>order_desc</a:t>
            </a:r>
            <a:r>
              <a:rPr lang="en-US" sz="1400" dirty="0">
                <a:solidFill>
                  <a:srgbClr val="0070C0"/>
                </a:solidFill>
              </a:rPr>
              <a:t> varchar(500), </a:t>
            </a:r>
            <a:r>
              <a:rPr lang="en-US" sz="1400" dirty="0" err="1">
                <a:solidFill>
                  <a:srgbClr val="0070C0"/>
                </a:solidFill>
              </a:rPr>
              <a:t>start_date</a:t>
            </a:r>
            <a:r>
              <a:rPr lang="en-US" sz="1400" dirty="0">
                <a:solidFill>
                  <a:srgbClr val="0070C0"/>
                </a:solidFill>
              </a:rPr>
              <a:t> date, </a:t>
            </a:r>
            <a:r>
              <a:rPr lang="en-US" sz="1400" dirty="0" err="1">
                <a:solidFill>
                  <a:srgbClr val="0070C0"/>
                </a:solidFill>
              </a:rPr>
              <a:t>finish_date</a:t>
            </a:r>
            <a:r>
              <a:rPr lang="en-US" sz="1400" dirty="0">
                <a:solidFill>
                  <a:srgbClr val="0070C0"/>
                </a:solidFill>
              </a:rPr>
              <a:t> date)</a:t>
            </a:r>
            <a:endParaRPr lang="ru-RU" sz="1400" dirty="0">
              <a:solidFill>
                <a:srgbClr val="0070C0"/>
              </a:solidFill>
            </a:endParaRPr>
          </a:p>
          <a:p>
            <a:pPr marL="0" indent="0">
              <a:buNone/>
            </a:pPr>
            <a:r>
              <a:rPr lang="en-US" sz="1400" dirty="0">
                <a:solidFill>
                  <a:srgbClr val="0070C0"/>
                </a:solidFill>
              </a:rPr>
              <a:t>PARTITION BY RANGE (</a:t>
            </a:r>
            <a:r>
              <a:rPr lang="en-US" sz="1400" dirty="0" err="1">
                <a:solidFill>
                  <a:srgbClr val="0070C0"/>
                </a:solidFill>
              </a:rPr>
              <a:t>start_date</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orders_p_2022</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(‘2022-01-01') to (‘2023-01-01’);</a:t>
            </a:r>
          </a:p>
          <a:p>
            <a:pPr marL="0" indent="0">
              <a:buNone/>
            </a:pPr>
            <a:endParaRPr lang="en-US" sz="1400" dirty="0">
              <a:solidFill>
                <a:srgbClr val="0070C0"/>
              </a:solidFill>
            </a:endParaRPr>
          </a:p>
          <a:p>
            <a:pPr marL="0" indent="0">
              <a:buNone/>
            </a:pPr>
            <a:r>
              <a:rPr lang="en-US" sz="1400" dirty="0">
                <a:solidFill>
                  <a:srgbClr val="0070C0"/>
                </a:solidFill>
              </a:rPr>
              <a:t>create table orders_p_2023</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a:t>
            </a:r>
            <a:r>
              <a:rPr lang="ru-RU" sz="1400">
                <a:solidFill>
                  <a:srgbClr val="0070C0"/>
                </a:solidFill>
              </a:rPr>
              <a:t>3</a:t>
            </a:r>
            <a:r>
              <a:rPr lang="en-US" sz="1400">
                <a:solidFill>
                  <a:srgbClr val="0070C0"/>
                </a:solidFill>
              </a:rPr>
              <a:t>-01-01</a:t>
            </a:r>
            <a:r>
              <a:rPr lang="en-US" sz="1400" dirty="0">
                <a:solidFill>
                  <a:srgbClr val="0070C0"/>
                </a:solidFill>
              </a:rPr>
              <a:t>') to (‘2023-12-31');</a:t>
            </a:r>
          </a:p>
        </p:txBody>
      </p:sp>
    </p:spTree>
    <p:extLst>
      <p:ext uri="{BB962C8B-B14F-4D97-AF65-F5344CB8AC3E}">
        <p14:creationId xmlns:p14="http://schemas.microsoft.com/office/powerpoint/2010/main" val="121933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39D8-8593-4ED9-BB37-6167D5451BC1}"/>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Перед стартом</a:t>
            </a:r>
            <a:endParaRPr lang="ru-RU" dirty="0"/>
          </a:p>
        </p:txBody>
      </p:sp>
      <p:sp>
        <p:nvSpPr>
          <p:cNvPr id="3" name="Content Placeholder 2">
            <a:extLst>
              <a:ext uri="{FF2B5EF4-FFF2-40B4-BE49-F238E27FC236}">
                <a16:creationId xmlns:a16="http://schemas.microsoft.com/office/drawing/2014/main" id="{35FCC3B0-181C-48B0-B434-7CC28CB160FB}"/>
              </a:ext>
            </a:extLst>
          </p:cNvPr>
          <p:cNvSpPr>
            <a:spLocks noGrp="1"/>
          </p:cNvSpPr>
          <p:nvPr>
            <p:ph idx="1"/>
          </p:nvPr>
        </p:nvSpPr>
        <p:spPr/>
        <p:txBody>
          <a:bodyPr/>
          <a:lstStyle/>
          <a:p>
            <a:pPr>
              <a:buClr>
                <a:srgbClr val="666666"/>
              </a:buClr>
              <a:buSzPct val="45000"/>
            </a:pPr>
            <a:r>
              <a:rPr lang="ru-RU" dirty="0">
                <a:solidFill>
                  <a:srgbClr val="000000"/>
                </a:solidFill>
                <a:ea typeface="DejaVu Sans" pitchFamily="2"/>
                <a:cs typeface="DejaVu Sans" pitchFamily="2"/>
              </a:rPr>
              <a:t>На компьютере должны быть установлены:</a:t>
            </a:r>
          </a:p>
          <a:p>
            <a:pPr lvl="1">
              <a:buClr>
                <a:srgbClr val="666666"/>
              </a:buClr>
              <a:buSzPct val="45000"/>
            </a:pPr>
            <a:r>
              <a:rPr lang="ru-RU" dirty="0">
                <a:solidFill>
                  <a:srgbClr val="000000"/>
                </a:solidFill>
                <a:ea typeface="DejaVu Sans" pitchFamily="2"/>
                <a:cs typeface="DejaVu Sans" pitchFamily="2"/>
              </a:rPr>
              <a:t>Docker</a:t>
            </a:r>
          </a:p>
          <a:p>
            <a:pPr lvl="1">
              <a:buClr>
                <a:srgbClr val="666666"/>
              </a:buClr>
              <a:buSzPct val="45000"/>
            </a:pPr>
            <a:r>
              <a:rPr lang="ru-RU" dirty="0">
                <a:solidFill>
                  <a:srgbClr val="000000"/>
                </a:solidFill>
                <a:ea typeface="DejaVu Sans" pitchFamily="2"/>
                <a:cs typeface="DejaVu Sans" pitchFamily="2"/>
              </a:rPr>
              <a:t>docker-compose</a:t>
            </a:r>
          </a:p>
          <a:p>
            <a:pPr lvl="1">
              <a:buClr>
                <a:srgbClr val="666666"/>
              </a:buClr>
              <a:buSzPct val="45000"/>
            </a:pPr>
            <a:r>
              <a:rPr lang="ru-RU" dirty="0">
                <a:solidFill>
                  <a:srgbClr val="000000"/>
                </a:solidFill>
                <a:ea typeface="DejaVu Sans" pitchFamily="2"/>
                <a:cs typeface="DejaVu Sans" pitchFamily="2"/>
              </a:rPr>
              <a:t>клиент для работы с БД (</a:t>
            </a:r>
            <a:r>
              <a:rPr lang="ru-RU" sz="1400" dirty="0">
                <a:solidFill>
                  <a:srgbClr val="000000"/>
                </a:solidFill>
                <a:ea typeface="DejaVu Sans" pitchFamily="2"/>
                <a:cs typeface="DejaVu Sans" pitchFamily="2"/>
              </a:rPr>
              <a:t>например dbeaver</a:t>
            </a:r>
            <a:r>
              <a:rPr lang="ru-RU" dirty="0">
                <a:solidFill>
                  <a:srgbClr val="000000"/>
                </a:solidFill>
                <a:ea typeface="DejaVu Sans" pitchFamily="2"/>
                <a:cs typeface="DejaVu Sans" pitchFamily="2"/>
              </a:rPr>
              <a:t>)</a:t>
            </a:r>
          </a:p>
          <a:p>
            <a:pPr lvl="0">
              <a:buClr>
                <a:srgbClr val="666666"/>
              </a:buClr>
              <a:buSzPct val="45000"/>
              <a:buFont typeface="StarSymbol"/>
              <a:buChar char="●"/>
            </a:pPr>
            <a:r>
              <a:rPr lang="ru-RU" dirty="0">
                <a:solidFill>
                  <a:srgbClr val="000000"/>
                </a:solidFill>
                <a:ea typeface="DejaVu Sans" pitchFamily="2"/>
                <a:cs typeface="DejaVu Sans" pitchFamily="2"/>
              </a:rPr>
              <a:t>Необходимо скачать git репозиторий: </a:t>
            </a:r>
            <a:r>
              <a:rPr lang="af-ZA" dirty="0">
                <a:solidFill>
                  <a:srgbClr val="000000"/>
                </a:solidFill>
                <a:ea typeface="DejaVu Sans" pitchFamily="2"/>
                <a:cs typeface="DejaVu Sans" pitchFamily="2"/>
                <a:hlinkClick r:id="rId2"/>
              </a:rPr>
              <a:t>https://github.com/Minastirise/</a:t>
            </a:r>
            <a:r>
              <a:rPr lang="ru-RU" dirty="0" err="1">
                <a:solidFill>
                  <a:srgbClr val="000000"/>
                </a:solidFill>
                <a:ea typeface="DejaVu Sans" pitchFamily="2"/>
                <a:cs typeface="DejaVu Sans" pitchFamily="2"/>
                <a:hlinkClick r:id="rId2"/>
              </a:rPr>
              <a:t>workshop_sql_optimization</a:t>
            </a:r>
            <a:endParaRPr lang="en-US" dirty="0">
              <a:solidFill>
                <a:srgbClr val="000000"/>
              </a:solidFill>
              <a:ea typeface="DejaVu Sans" pitchFamily="2"/>
              <a:cs typeface="DejaVu Sans" pitchFamily="2"/>
            </a:endParaRPr>
          </a:p>
          <a:p>
            <a:pPr marL="0" lvl="0" indent="0">
              <a:buClr>
                <a:srgbClr val="666666"/>
              </a:buClr>
              <a:buSzPct val="45000"/>
              <a:buNone/>
            </a:pPr>
            <a:endParaRPr lang="ru-RU" dirty="0">
              <a:solidFill>
                <a:srgbClr val="000000"/>
              </a:solidFill>
              <a:ea typeface="DejaVu Sans" pitchFamily="2"/>
              <a:cs typeface="DejaVu Sans" pitchFamily="2"/>
            </a:endParaRPr>
          </a:p>
          <a:p>
            <a:pPr marL="0" indent="0">
              <a:buNone/>
            </a:pPr>
            <a:endParaRPr lang="ru-RU" dirty="0"/>
          </a:p>
        </p:txBody>
      </p:sp>
    </p:spTree>
    <p:extLst>
      <p:ext uri="{BB962C8B-B14F-4D97-AF65-F5344CB8AC3E}">
        <p14:creationId xmlns:p14="http://schemas.microsoft.com/office/powerpoint/2010/main" val="145735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fontScale="92500" lnSpcReduction="10000"/>
          </a:bodyPr>
          <a:lstStyle/>
          <a:p>
            <a:r>
              <a:rPr lang="ru-RU" sz="1400" dirty="0"/>
              <a:t>Секционирование по списку</a:t>
            </a:r>
          </a:p>
          <a:p>
            <a:pPr marL="0" indent="0">
              <a:buNone/>
            </a:pPr>
            <a:r>
              <a:rPr lang="ru-RU" sz="1400" dirty="0"/>
              <a:t>Таблица секционируется с помощью списка, явно указывающего, какие значения ключа должны относиться к каждой секции.</a:t>
            </a:r>
          </a:p>
          <a:p>
            <a:pPr marL="0" indent="0">
              <a:buNone/>
            </a:pPr>
            <a:r>
              <a:rPr lang="en-US" sz="1400" dirty="0">
                <a:solidFill>
                  <a:srgbClr val="0070C0"/>
                </a:solidFill>
              </a:rPr>
              <a:t>CREATE TABLE </a:t>
            </a:r>
            <a:r>
              <a:rPr lang="en-US" sz="1400" dirty="0" err="1">
                <a:solidFill>
                  <a:srgbClr val="0070C0"/>
                </a:solidFill>
              </a:rPr>
              <a:t>sales_region</a:t>
            </a:r>
            <a:r>
              <a:rPr lang="en-US" sz="1400" dirty="0">
                <a:solidFill>
                  <a:srgbClr val="0070C0"/>
                </a:solidFill>
              </a:rPr>
              <a:t> (id int, amount int, branch text, region text)</a:t>
            </a:r>
          </a:p>
          <a:p>
            <a:pPr marL="0" indent="0">
              <a:buNone/>
            </a:pPr>
            <a:r>
              <a:rPr lang="en-US" sz="1400" dirty="0">
                <a:solidFill>
                  <a:srgbClr val="0070C0"/>
                </a:solidFill>
              </a:rPr>
              <a:t>PARTITION BY LIST (region);</a:t>
            </a:r>
          </a:p>
          <a:p>
            <a:pPr marL="0" indent="0">
              <a:buNone/>
            </a:pPr>
            <a:endParaRPr lang="ru-RU" sz="1400" dirty="0">
              <a:solidFill>
                <a:srgbClr val="0070C0"/>
              </a:solidFill>
            </a:endParaRPr>
          </a:p>
          <a:p>
            <a:pPr marL="0" indent="0">
              <a:buNone/>
            </a:pPr>
            <a:r>
              <a:rPr lang="en-US" sz="1400" dirty="0">
                <a:solidFill>
                  <a:srgbClr val="0070C0"/>
                </a:solidFill>
              </a:rPr>
              <a:t>CREATE TABLE </a:t>
            </a:r>
            <a:r>
              <a:rPr lang="en-US" sz="1400" dirty="0" err="1">
                <a:solidFill>
                  <a:srgbClr val="0070C0"/>
                </a:solidFill>
              </a:rPr>
              <a:t>sale_moscow</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(‘Moscow’);</a:t>
            </a:r>
          </a:p>
          <a:p>
            <a:pPr marL="0" indent="0">
              <a:buNone/>
            </a:pPr>
            <a:r>
              <a:rPr lang="en-US" sz="1400" dirty="0">
                <a:solidFill>
                  <a:srgbClr val="0070C0"/>
                </a:solidFill>
              </a:rPr>
              <a:t>CREATE TABLE </a:t>
            </a:r>
            <a:r>
              <a:rPr lang="en-US" sz="1400" dirty="0" err="1">
                <a:solidFill>
                  <a:srgbClr val="0070C0"/>
                </a:solidFill>
              </a:rPr>
              <a:t>sale_kazan</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(‘Kazan’);</a:t>
            </a:r>
            <a:endParaRPr lang="ru-RU" sz="1400" dirty="0">
              <a:solidFill>
                <a:srgbClr val="0070C0"/>
              </a:solidFill>
            </a:endParaRPr>
          </a:p>
          <a:p>
            <a:pPr marL="0" indent="0">
              <a:buNone/>
            </a:pPr>
            <a:endParaRPr lang="ru-RU" sz="1400" dirty="0">
              <a:solidFill>
                <a:srgbClr val="0070C0"/>
              </a:solidFill>
            </a:endParaRPr>
          </a:p>
          <a:p>
            <a:r>
              <a:rPr lang="ru-RU" sz="1400" dirty="0"/>
              <a:t>Секционирование по </a:t>
            </a:r>
            <a:r>
              <a:rPr lang="ru-RU" sz="1400" dirty="0" err="1"/>
              <a:t>хэшу</a:t>
            </a:r>
            <a:endParaRPr lang="ru-RU" sz="1400" dirty="0"/>
          </a:p>
          <a:p>
            <a:pPr marL="0" indent="0">
              <a:buNone/>
            </a:pPr>
            <a:r>
              <a:rPr lang="ru-RU" sz="1400" dirty="0"/>
              <a:t>Таблица секционируется по определённым модулям и остаткам, которые указываются для каждой секции.</a:t>
            </a:r>
          </a:p>
          <a:p>
            <a:pPr marL="0" indent="0">
              <a:buNone/>
            </a:pPr>
            <a:r>
              <a:rPr lang="en-US" sz="1400" dirty="0">
                <a:solidFill>
                  <a:srgbClr val="0070C0"/>
                </a:solidFill>
              </a:rPr>
              <a:t>CREATE TABLE emp (</a:t>
            </a:r>
            <a:r>
              <a:rPr lang="en-US" sz="1400" dirty="0" err="1">
                <a:solidFill>
                  <a:srgbClr val="0070C0"/>
                </a:solidFill>
              </a:rPr>
              <a:t>emp_id</a:t>
            </a:r>
            <a:r>
              <a:rPr lang="en-US" sz="1400" dirty="0">
                <a:solidFill>
                  <a:srgbClr val="0070C0"/>
                </a:solidFill>
              </a:rPr>
              <a:t> int, </a:t>
            </a:r>
            <a:r>
              <a:rPr lang="en-US" sz="1400" dirty="0" err="1">
                <a:solidFill>
                  <a:srgbClr val="0070C0"/>
                </a:solidFill>
              </a:rPr>
              <a:t>emp_name</a:t>
            </a:r>
            <a:r>
              <a:rPr lang="en-US" sz="1400" dirty="0">
                <a:solidFill>
                  <a:srgbClr val="0070C0"/>
                </a:solidFill>
              </a:rPr>
              <a:t> text, </a:t>
            </a:r>
            <a:r>
              <a:rPr lang="en-US" sz="1400" dirty="0" err="1">
                <a:solidFill>
                  <a:srgbClr val="0070C0"/>
                </a:solidFill>
              </a:rPr>
              <a:t>dep_code</a:t>
            </a:r>
            <a:r>
              <a:rPr lang="en-US" sz="1400" dirty="0">
                <a:solidFill>
                  <a:srgbClr val="0070C0"/>
                </a:solidFill>
              </a:rPr>
              <a:t> int)</a:t>
            </a:r>
          </a:p>
          <a:p>
            <a:pPr marL="0" indent="0">
              <a:buNone/>
            </a:pPr>
            <a:r>
              <a:rPr lang="en-US" sz="1400" dirty="0">
                <a:solidFill>
                  <a:srgbClr val="0070C0"/>
                </a:solidFill>
              </a:rPr>
              <a:t>PARTITION BY HASH (</a:t>
            </a:r>
            <a:r>
              <a:rPr lang="en-US" sz="1400" dirty="0" err="1">
                <a:solidFill>
                  <a:srgbClr val="0070C0"/>
                </a:solidFill>
              </a:rPr>
              <a:t>emp_id</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emp_0 PARTITION OF emp FOR VALUES WITH (MODULUS 2,REMAINDER 0);</a:t>
            </a:r>
          </a:p>
          <a:p>
            <a:pPr marL="0" indent="0">
              <a:buNone/>
            </a:pPr>
            <a:r>
              <a:rPr lang="en-US" sz="1400" dirty="0">
                <a:solidFill>
                  <a:srgbClr val="0070C0"/>
                </a:solidFill>
              </a:rPr>
              <a:t>CREATE TABLE emp_1 PARTITION OF emp FOR VALUES WITH (MODULUS 2,REMAINDER 1);</a:t>
            </a:r>
            <a:endParaRPr lang="ru-RU" sz="1400" dirty="0">
              <a:solidFill>
                <a:srgbClr val="0070C0"/>
              </a:solidFill>
            </a:endParaRPr>
          </a:p>
          <a:p>
            <a:pPr marL="0" indent="0">
              <a:buNone/>
            </a:pPr>
            <a:endParaRPr lang="ru-RU" sz="1400" dirty="0">
              <a:solidFill>
                <a:srgbClr val="0070C0"/>
              </a:solidFill>
            </a:endParaRPr>
          </a:p>
        </p:txBody>
      </p:sp>
    </p:spTree>
    <p:extLst>
      <p:ext uri="{BB962C8B-B14F-4D97-AF65-F5344CB8AC3E}">
        <p14:creationId xmlns:p14="http://schemas.microsoft.com/office/powerpoint/2010/main" val="2327172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80089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Теория: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pic>
        <p:nvPicPr>
          <p:cNvPr id="5" name="Content Placeholder 4">
            <a:extLst>
              <a:ext uri="{FF2B5EF4-FFF2-40B4-BE49-F238E27FC236}">
                <a16:creationId xmlns:a16="http://schemas.microsoft.com/office/drawing/2014/main" id="{702994F9-4673-4100-9863-8E6293A47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69" y="2653140"/>
            <a:ext cx="9195273" cy="2051155"/>
          </a:xfrm>
        </p:spPr>
      </p:pic>
    </p:spTree>
    <p:extLst>
      <p:ext uri="{BB962C8B-B14F-4D97-AF65-F5344CB8AC3E}">
        <p14:creationId xmlns:p14="http://schemas.microsoft.com/office/powerpoint/2010/main" val="180639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227297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Теория: оптимизация через </a:t>
            </a:r>
            <a:r>
              <a:rPr lang="ru-RU" sz="2000" dirty="0">
                <a:ea typeface="DejaVu Sans" pitchFamily="2"/>
                <a:cs typeface="DejaVu Sans" pitchFamily="2"/>
              </a:rPr>
              <a:t>промежуточную материализацию</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Пример плоских джоинов</a:t>
            </a:r>
          </a:p>
          <a:p>
            <a:pPr lvl="0">
              <a:buClr>
                <a:srgbClr val="666666"/>
              </a:buClr>
              <a:buSzPct val="45000"/>
              <a:buFont typeface="StarSymbol"/>
              <a:buChar char="●"/>
            </a:pPr>
            <a:r>
              <a:rPr lang="en-US" dirty="0" err="1">
                <a:solidFill>
                  <a:srgbClr val="000000"/>
                </a:solidFill>
                <a:ea typeface="DejaVu Sans" pitchFamily="2"/>
                <a:cs typeface="DejaVu Sans" pitchFamily="2"/>
              </a:rPr>
              <a:t>Переписанный</a:t>
            </a:r>
            <a:r>
              <a:rPr lang="en-US" dirty="0">
                <a:solidFill>
                  <a:srgbClr val="000000"/>
                </a:solidFill>
                <a:ea typeface="DejaVu Sans" pitchFamily="2"/>
                <a:cs typeface="DejaVu Sans" pitchFamily="2"/>
              </a:rPr>
              <a:t> пример через </a:t>
            </a:r>
            <a:r>
              <a:rPr lang="ru-RU" dirty="0">
                <a:solidFill>
                  <a:srgbClr val="000000"/>
                </a:solidFill>
                <a:ea typeface="DejaVu Sans" pitchFamily="2"/>
                <a:cs typeface="DejaVu Sans" pitchFamily="2"/>
              </a:rPr>
              <a:t>промежуточную оптимизацию</a:t>
            </a:r>
            <a:endParaRPr lang="en-US"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4003952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оптимизация через вложенные запросы</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535010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Теория: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Что такое unlogged таблица</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Не пишется информация о транзакциях в </a:t>
            </a:r>
            <a:r>
              <a:rPr lang="en-US" dirty="0" err="1">
                <a:solidFill>
                  <a:srgbClr val="000000"/>
                </a:solidFill>
                <a:ea typeface="DejaVu Sans" pitchFamily="2"/>
                <a:cs typeface="DejaVu Sans" pitchFamily="2"/>
              </a:rPr>
              <a:t>wal</a:t>
            </a:r>
            <a:r>
              <a:rPr lang="ru-RU" dirty="0">
                <a:solidFill>
                  <a:srgbClr val="000000"/>
                </a:solidFill>
                <a:ea typeface="DejaVu Sans" pitchFamily="2"/>
                <a:cs typeface="DejaVu Sans" pitchFamily="2"/>
              </a:rPr>
              <a:t>-лог</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Truncate vs delete from</a:t>
            </a:r>
          </a:p>
          <a:p>
            <a:pPr lvl="0">
              <a:buClr>
                <a:srgbClr val="666666"/>
              </a:buClr>
              <a:buSzPct val="45000"/>
              <a:buFont typeface="StarSymbol"/>
              <a:buChar char="●"/>
            </a:pPr>
            <a:r>
              <a:rPr lang="en-US" dirty="0">
                <a:solidFill>
                  <a:srgbClr val="000000"/>
                </a:solidFill>
                <a:ea typeface="DejaVu Sans" pitchFamily="2"/>
                <a:cs typeface="DejaVu Sans" pitchFamily="2"/>
              </a:rPr>
              <a:t>Плюсы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Ускорение в 1,5-2 раза</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Минусы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В случае невыполнения операции нельзя будет восстановить информацию</a:t>
            </a:r>
          </a:p>
          <a:p>
            <a:pPr lvl="1">
              <a:buClr>
                <a:srgbClr val="666666"/>
              </a:buClr>
              <a:buSzPct val="45000"/>
              <a:buFont typeface="StarSymbol"/>
              <a:buChar char="●"/>
            </a:pPr>
            <a:r>
              <a:rPr lang="ru-RU" dirty="0">
                <a:solidFill>
                  <a:srgbClr val="000000"/>
                </a:solidFill>
                <a:ea typeface="DejaVu Sans" pitchFamily="2"/>
                <a:cs typeface="DejaVu Sans" pitchFamily="2"/>
              </a:rPr>
              <a:t>В </a:t>
            </a:r>
            <a:r>
              <a:rPr lang="en-US" dirty="0">
                <a:solidFill>
                  <a:srgbClr val="000000"/>
                </a:solidFill>
                <a:ea typeface="DejaVu Sans" pitchFamily="2"/>
                <a:cs typeface="DejaVu Sans" pitchFamily="2"/>
              </a:rPr>
              <a:t>Greenplum</a:t>
            </a:r>
            <a:r>
              <a:rPr lang="ru-RU" dirty="0">
                <a:solidFill>
                  <a:srgbClr val="000000"/>
                </a:solidFill>
                <a:ea typeface="DejaVu Sans" pitchFamily="2"/>
                <a:cs typeface="DejaVu Sans" pitchFamily="2"/>
              </a:rPr>
              <a:t> сейчас эта опция недоступна (заведено критическое </a:t>
            </a:r>
            <a:r>
              <a:rPr lang="en-US" dirty="0">
                <a:solidFill>
                  <a:srgbClr val="000000"/>
                </a:solidFill>
                <a:ea typeface="DejaVu Sans" pitchFamily="2"/>
                <a:cs typeface="DejaVu Sans" pitchFamily="2"/>
              </a:rPr>
              <a:t>issue</a:t>
            </a:r>
            <a:r>
              <a:rPr lang="ru-RU" dirty="0">
                <a:solidFill>
                  <a:srgbClr val="000000"/>
                </a:solidFill>
                <a:ea typeface="DejaVu Sans" pitchFamily="2"/>
                <a:cs typeface="DejaVu Sans" pitchFamily="2"/>
              </a:rPr>
              <a:t>, такие таблицы ломаются)</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Какие еще есть варианты</a:t>
            </a:r>
          </a:p>
          <a:p>
            <a:endParaRPr lang="ru-RU" dirty="0"/>
          </a:p>
        </p:txBody>
      </p:sp>
    </p:spTree>
    <p:extLst>
      <p:ext uri="{BB962C8B-B14F-4D97-AF65-F5344CB8AC3E}">
        <p14:creationId xmlns:p14="http://schemas.microsoft.com/office/powerpoint/2010/main" val="2537559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92171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a:xfrm>
            <a:off x="859783" y="2399929"/>
            <a:ext cx="10058400" cy="1609344"/>
          </a:xfrm>
        </p:spPr>
        <p:txBody>
          <a:bodyPr>
            <a:normAutofit/>
          </a:bodyPr>
          <a:lstStyle/>
          <a:p>
            <a:r>
              <a:rPr lang="ru-RU" dirty="0">
                <a:ea typeface="DejaVu Sans" pitchFamily="2"/>
                <a:cs typeface="DejaVu Sans" pitchFamily="2"/>
              </a:rPr>
              <a:t>Подведение итогов</a:t>
            </a:r>
            <a:endParaRPr lang="ru-RU" dirty="0"/>
          </a:p>
        </p:txBody>
      </p:sp>
    </p:spTree>
    <p:extLst>
      <p:ext uri="{BB962C8B-B14F-4D97-AF65-F5344CB8AC3E}">
        <p14:creationId xmlns:p14="http://schemas.microsoft.com/office/powerpoint/2010/main" val="2282427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425D-EFFE-4C7B-BAB3-696974B86ECB}"/>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ru-RU" sz="2000" dirty="0">
                <a:ea typeface="DejaVu Sans" pitchFamily="2"/>
                <a:cs typeface="DejaVu Sans" pitchFamily="2"/>
              </a:rPr>
              <a:t>Итоги</a:t>
            </a:r>
            <a:endParaRPr lang="ru-RU" dirty="0"/>
          </a:p>
        </p:txBody>
      </p:sp>
      <p:sp>
        <p:nvSpPr>
          <p:cNvPr id="3" name="Content Placeholder 2">
            <a:extLst>
              <a:ext uri="{FF2B5EF4-FFF2-40B4-BE49-F238E27FC236}">
                <a16:creationId xmlns:a16="http://schemas.microsoft.com/office/drawing/2014/main" id="{B0E0C843-357D-4ABC-9BF5-821708867C3C}"/>
              </a:ext>
            </a:extLst>
          </p:cNvPr>
          <p:cNvSpPr>
            <a:spLocks noGrp="1"/>
          </p:cNvSpPr>
          <p:nvPr>
            <p:ph idx="1"/>
          </p:nvPr>
        </p:nvSpPr>
        <p:spPr>
          <a:xfrm>
            <a:off x="1069848" y="1930873"/>
            <a:ext cx="10817352" cy="4780398"/>
          </a:xfrm>
        </p:spPr>
        <p:txBody>
          <a:bodyPr>
            <a:normAutofit/>
          </a:bodyPr>
          <a:lstStyle/>
          <a:p>
            <a:pPr marL="457200" indent="-457200">
              <a:buFont typeface="+mj-lt"/>
              <a:buAutoNum type="arabicPeriod"/>
            </a:pPr>
            <a:r>
              <a:rPr lang="ru-RU" dirty="0"/>
              <a:t>Старт оптимизации – построение плана выполнения запроса - </a:t>
            </a:r>
            <a:r>
              <a:rPr lang="af-ZA" b="1" dirty="0"/>
              <a:t>explain (analyze)</a:t>
            </a:r>
            <a:endParaRPr lang="ru-RU" b="1" dirty="0"/>
          </a:p>
          <a:p>
            <a:pPr marL="457200" indent="-457200">
              <a:buFont typeface="+mj-lt"/>
              <a:buAutoNum type="arabicPeriod"/>
            </a:pPr>
            <a:r>
              <a:rPr lang="ru-RU" dirty="0"/>
              <a:t>Оптимальность запроса может зависеть от общей нагрузки на сервер – проверяем общие метрики</a:t>
            </a:r>
          </a:p>
          <a:p>
            <a:pPr marL="457200" indent="-457200">
              <a:buFont typeface="+mj-lt"/>
              <a:buAutoNum type="arabicPeriod"/>
            </a:pPr>
            <a:r>
              <a:rPr lang="ru-RU" dirty="0"/>
              <a:t>Индексы – это хорошо, если в меру</a:t>
            </a:r>
            <a:endParaRPr lang="en-US" dirty="0"/>
          </a:p>
          <a:p>
            <a:pPr marL="457200" indent="-457200">
              <a:buFont typeface="+mj-lt"/>
              <a:buAutoNum type="arabicPeriod"/>
            </a:pPr>
            <a:r>
              <a:rPr lang="ru-RU" dirty="0" err="1"/>
              <a:t>Партиции</a:t>
            </a:r>
            <a:r>
              <a:rPr lang="ru-RU" dirty="0"/>
              <a:t> – помощь для индексов для очень больших таблиц</a:t>
            </a:r>
          </a:p>
          <a:p>
            <a:pPr marL="457200" indent="-457200">
              <a:buFont typeface="+mj-lt"/>
              <a:buAutoNum type="arabicPeriod"/>
            </a:pPr>
            <a:r>
              <a:rPr lang="ru-RU" dirty="0"/>
              <a:t>Проверяем вид </a:t>
            </a:r>
            <a:r>
              <a:rPr lang="en-US" dirty="0"/>
              <a:t>join</a:t>
            </a:r>
            <a:r>
              <a:rPr lang="ru-RU" dirty="0"/>
              <a:t> - нет </a:t>
            </a:r>
            <a:r>
              <a:rPr lang="ru-RU" dirty="0" err="1"/>
              <a:t>nested</a:t>
            </a:r>
            <a:r>
              <a:rPr lang="ru-RU" dirty="0"/>
              <a:t> </a:t>
            </a:r>
            <a:r>
              <a:rPr lang="ru-RU" dirty="0" err="1"/>
              <a:t>loop-ам</a:t>
            </a:r>
            <a:r>
              <a:rPr lang="ru-RU" dirty="0"/>
              <a:t> (кроме крайней необходимости)!</a:t>
            </a:r>
            <a:endParaRPr lang="en-US" dirty="0"/>
          </a:p>
          <a:p>
            <a:pPr marL="457200" indent="-457200">
              <a:buFont typeface="+mj-lt"/>
              <a:buAutoNum type="arabicPeriod"/>
            </a:pPr>
            <a:r>
              <a:rPr lang="en-US" dirty="0"/>
              <a:t>Union all</a:t>
            </a:r>
            <a:r>
              <a:rPr lang="ru-RU" dirty="0"/>
              <a:t> вместо </a:t>
            </a:r>
            <a:r>
              <a:rPr lang="en-US" dirty="0"/>
              <a:t>Union</a:t>
            </a:r>
          </a:p>
          <a:p>
            <a:pPr marL="457200" indent="-457200">
              <a:buFont typeface="+mj-lt"/>
              <a:buAutoNum type="arabicPeriod"/>
            </a:pPr>
            <a:r>
              <a:rPr lang="ru-RU" dirty="0"/>
              <a:t>В запросе много </a:t>
            </a:r>
            <a:r>
              <a:rPr lang="en-US" dirty="0"/>
              <a:t>join (&gt;10) –</a:t>
            </a:r>
            <a:r>
              <a:rPr lang="ru-RU" dirty="0"/>
              <a:t> приземляем промежуточный результат</a:t>
            </a:r>
          </a:p>
          <a:p>
            <a:pPr marL="457200" indent="-457200">
              <a:buFont typeface="+mj-lt"/>
              <a:buAutoNum type="arabicPeriod"/>
            </a:pPr>
            <a:r>
              <a:rPr lang="ru-RU" dirty="0"/>
              <a:t>Для промежуточных таблиц можно использовать </a:t>
            </a:r>
            <a:r>
              <a:rPr lang="en-US" dirty="0"/>
              <a:t>Unlogged</a:t>
            </a:r>
            <a:endParaRPr lang="ru-RU" dirty="0"/>
          </a:p>
          <a:p>
            <a:pPr marL="457200" indent="-457200">
              <a:buFont typeface="+mj-lt"/>
              <a:buAutoNum type="arabicPeriod"/>
            </a:pPr>
            <a:r>
              <a:rPr lang="ru-RU" dirty="0"/>
              <a:t>Изучаем особенности оптимизации в рамках той СУБД, с которой работаем</a:t>
            </a:r>
          </a:p>
          <a:p>
            <a:pPr marL="617220" lvl="1" indent="-342900">
              <a:buFont typeface="+mj-lt"/>
              <a:buAutoNum type="arabicPeriod"/>
            </a:pPr>
            <a:r>
              <a:rPr lang="ru-RU" dirty="0"/>
              <a:t>Teradata - нет необходимости удалять индекс при массовом изменении данных</a:t>
            </a:r>
          </a:p>
          <a:p>
            <a:pPr marL="617220" lvl="1" indent="-342900">
              <a:buFont typeface="+mj-lt"/>
              <a:buAutoNum type="arabicPeriod"/>
            </a:pPr>
            <a:r>
              <a:rPr lang="en-US" dirty="0"/>
              <a:t>Oracle - </a:t>
            </a:r>
            <a:r>
              <a:rPr lang="ru-RU" dirty="0"/>
              <a:t>множество хинтов для помощи оптимизатору</a:t>
            </a:r>
          </a:p>
        </p:txBody>
      </p:sp>
    </p:spTree>
    <p:extLst>
      <p:ext uri="{BB962C8B-B14F-4D97-AF65-F5344CB8AC3E}">
        <p14:creationId xmlns:p14="http://schemas.microsoft.com/office/powerpoint/2010/main" val="196795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2800-BE23-482A-B152-A72BC607E8B0}"/>
              </a:ext>
            </a:extLst>
          </p:cNvPr>
          <p:cNvSpPr>
            <a:spLocks noGrp="1"/>
          </p:cNvSpPr>
          <p:nvPr>
            <p:ph type="title"/>
          </p:nvPr>
        </p:nvSpPr>
        <p:spPr/>
        <p:txBody>
          <a:bodyPr/>
          <a:lstStyle/>
          <a:p>
            <a:r>
              <a:rPr lang="ru-RU"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План</a:t>
            </a:r>
            <a:endParaRPr lang="ru-RU" dirty="0"/>
          </a:p>
        </p:txBody>
      </p:sp>
      <p:sp>
        <p:nvSpPr>
          <p:cNvPr id="3" name="Content Placeholder 2">
            <a:extLst>
              <a:ext uri="{FF2B5EF4-FFF2-40B4-BE49-F238E27FC236}">
                <a16:creationId xmlns:a16="http://schemas.microsoft.com/office/drawing/2014/main" id="{C15EB09F-B745-4151-9C07-58D16BCE98C4}"/>
              </a:ext>
            </a:extLst>
          </p:cNvPr>
          <p:cNvSpPr>
            <a:spLocks noGrp="1"/>
          </p:cNvSpPr>
          <p:nvPr>
            <p:ph idx="1"/>
          </p:nvPr>
        </p:nvSpPr>
        <p:spPr>
          <a:xfrm>
            <a:off x="1451579" y="2015732"/>
            <a:ext cx="9603275" cy="4125186"/>
          </a:xfrm>
        </p:spPr>
        <p:txBody>
          <a:bodyPr>
            <a:normAutofit/>
          </a:bodyPr>
          <a:lstStyle/>
          <a:p>
            <a:pPr lvl="0">
              <a:buClr>
                <a:srgbClr val="666666"/>
              </a:buClr>
              <a:buSzPct val="45000"/>
              <a:buFont typeface="StarSymbol"/>
              <a:buChar char="●"/>
            </a:pPr>
            <a:r>
              <a:rPr lang="ru-RU" dirty="0">
                <a:solidFill>
                  <a:srgbClr val="000000"/>
                </a:solidFill>
                <a:ea typeface="DejaVu Sans" pitchFamily="2"/>
                <a:cs typeface="DejaVu Sans" pitchFamily="2"/>
              </a:rPr>
              <a:t>Тема воркшопа и ее важность</a:t>
            </a:r>
          </a:p>
          <a:p>
            <a:pPr lvl="0">
              <a:buClr>
                <a:srgbClr val="666666"/>
              </a:buClr>
              <a:buSzPct val="45000"/>
              <a:buFont typeface="StarSymbol"/>
              <a:buChar char="●"/>
            </a:pPr>
            <a:r>
              <a:rPr lang="ru-RU" dirty="0">
                <a:solidFill>
                  <a:srgbClr val="000000"/>
                </a:solidFill>
                <a:ea typeface="DejaVu Sans" pitchFamily="2"/>
                <a:cs typeface="DejaVu Sans" pitchFamily="2"/>
              </a:rPr>
              <a:t>Инструменты, используемые для оптимизации</a:t>
            </a:r>
          </a:p>
          <a:p>
            <a:pPr lvl="0">
              <a:buClr>
                <a:srgbClr val="666666"/>
              </a:buClr>
              <a:buSzPct val="45000"/>
              <a:buFont typeface="StarSymbol"/>
              <a:buChar char="●"/>
            </a:pPr>
            <a:r>
              <a:rPr lang="ru-RU" dirty="0">
                <a:solidFill>
                  <a:srgbClr val="000000"/>
                </a:solidFill>
                <a:ea typeface="DejaVu Sans" pitchFamily="2"/>
                <a:cs typeface="DejaVu Sans" pitchFamily="2"/>
              </a:rPr>
              <a:t>Блок 1:  Использование индексов</a:t>
            </a:r>
          </a:p>
          <a:p>
            <a:pPr lvl="0">
              <a:buClr>
                <a:srgbClr val="666666"/>
              </a:buClr>
              <a:buSzPct val="45000"/>
              <a:buFont typeface="StarSymbol"/>
              <a:buChar char="●"/>
            </a:pPr>
            <a:r>
              <a:rPr lang="ru-RU" dirty="0">
                <a:solidFill>
                  <a:srgbClr val="000000"/>
                </a:solidFill>
                <a:ea typeface="DejaVu Sans" pitchFamily="2"/>
                <a:cs typeface="DejaVu Sans" pitchFamily="2"/>
              </a:rPr>
              <a:t>Блок 2: </a:t>
            </a:r>
            <a:r>
              <a:rPr lang="ru-RU" dirty="0" err="1">
                <a:solidFill>
                  <a:srgbClr val="000000"/>
                </a:solidFill>
                <a:ea typeface="DejaVu Sans" pitchFamily="2"/>
                <a:cs typeface="DejaVu Sans" pitchFamily="2"/>
              </a:rPr>
              <a:t>Партицирование</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ru-RU" dirty="0">
                <a:solidFill>
                  <a:srgbClr val="000000"/>
                </a:solidFill>
                <a:ea typeface="DejaVu Sans" pitchFamily="2"/>
                <a:cs typeface="DejaVu Sans" pitchFamily="2"/>
              </a:rPr>
              <a:t>Блок </a:t>
            </a:r>
            <a:r>
              <a:rPr lang="en-US" dirty="0">
                <a:solidFill>
                  <a:srgbClr val="000000"/>
                </a:solidFill>
                <a:ea typeface="DejaVu Sans" pitchFamily="2"/>
                <a:cs typeface="DejaVu Sans" pitchFamily="2"/>
              </a:rPr>
              <a:t>3</a:t>
            </a:r>
            <a:r>
              <a:rPr lang="ru-RU" dirty="0">
                <a:solidFill>
                  <a:srgbClr val="000000"/>
                </a:solidFill>
                <a:ea typeface="DejaVu Sans" pitchFamily="2"/>
                <a:cs typeface="DejaVu Sans" pitchFamily="2"/>
              </a:rPr>
              <a:t>:  Виды физических </a:t>
            </a:r>
            <a:r>
              <a:rPr lang="en-US" dirty="0">
                <a:solidFill>
                  <a:srgbClr val="000000"/>
                </a:solidFill>
                <a:ea typeface="DejaVu Sans" pitchFamily="2"/>
                <a:cs typeface="DejaVu Sans" pitchFamily="2"/>
              </a:rPr>
              <a:t>join</a:t>
            </a:r>
            <a:r>
              <a:rPr lang="ru-RU" dirty="0">
                <a:solidFill>
                  <a:srgbClr val="000000"/>
                </a:solidFill>
                <a:ea typeface="DejaVu Sans" pitchFamily="2"/>
                <a:cs typeface="DejaVu Sans" pitchFamily="2"/>
              </a:rPr>
              <a:t> и какой выбрать + </a:t>
            </a:r>
            <a:r>
              <a:rPr lang="en-US" dirty="0">
                <a:solidFill>
                  <a:srgbClr val="000000"/>
                </a:solidFill>
                <a:ea typeface="DejaVu Sans" pitchFamily="2"/>
                <a:cs typeface="DejaVu Sans" pitchFamily="2"/>
              </a:rPr>
              <a:t>u</a:t>
            </a:r>
            <a:r>
              <a:rPr lang="ru-RU" dirty="0" err="1">
                <a:solidFill>
                  <a:srgbClr val="000000"/>
                </a:solidFill>
                <a:ea typeface="DejaVu Sans" pitchFamily="2"/>
                <a:cs typeface="DejaVu Sans" pitchFamily="2"/>
              </a:rPr>
              <a:t>nion</a:t>
            </a:r>
            <a:r>
              <a:rPr lang="ru-RU" dirty="0">
                <a:solidFill>
                  <a:srgbClr val="000000"/>
                </a:solidFill>
                <a:ea typeface="DejaVu Sans" pitchFamily="2"/>
                <a:cs typeface="DejaVu Sans" pitchFamily="2"/>
              </a:rPr>
              <a:t> vs union all</a:t>
            </a:r>
          </a:p>
          <a:p>
            <a:pPr lvl="0">
              <a:buClr>
                <a:srgbClr val="666666"/>
              </a:buClr>
              <a:buSzPct val="45000"/>
              <a:buFont typeface="StarSymbol"/>
              <a:buChar char="●"/>
            </a:pPr>
            <a:r>
              <a:rPr lang="ru-RU" dirty="0">
                <a:solidFill>
                  <a:srgbClr val="000000"/>
                </a:solidFill>
                <a:ea typeface="DejaVu Sans" pitchFamily="2"/>
                <a:cs typeface="DejaVu Sans" pitchFamily="2"/>
              </a:rPr>
              <a:t>Блок 4:  Вложенные джоины</a:t>
            </a:r>
          </a:p>
          <a:p>
            <a:pPr lvl="0">
              <a:buClr>
                <a:srgbClr val="666666"/>
              </a:buClr>
              <a:buSzPct val="45000"/>
              <a:buFont typeface="StarSymbol"/>
              <a:buChar char="●"/>
            </a:pPr>
            <a:r>
              <a:rPr lang="ru-RU" dirty="0">
                <a:solidFill>
                  <a:srgbClr val="000000"/>
                </a:solidFill>
                <a:ea typeface="DejaVu Sans" pitchFamily="2"/>
                <a:cs typeface="DejaVu Sans" pitchFamily="2"/>
              </a:rPr>
              <a:t>Блок 5:  Unlogged таблицы</a:t>
            </a:r>
          </a:p>
          <a:p>
            <a:pPr marL="0" lvl="0" indent="0">
              <a:buClr>
                <a:srgbClr val="666666"/>
              </a:buClr>
              <a:buSzPct val="45000"/>
              <a:buNone/>
            </a:pPr>
            <a:endParaRPr lang="ru-RU"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597229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D8B5-3736-4F67-AF04-223CB6047EF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Дополнительные материалы</a:t>
            </a:r>
            <a:endParaRPr lang="ru-RU" dirty="0"/>
          </a:p>
        </p:txBody>
      </p:sp>
      <p:sp>
        <p:nvSpPr>
          <p:cNvPr id="3" name="Content Placeholder 2">
            <a:extLst>
              <a:ext uri="{FF2B5EF4-FFF2-40B4-BE49-F238E27FC236}">
                <a16:creationId xmlns:a16="http://schemas.microsoft.com/office/drawing/2014/main" id="{18F4C32E-C29F-4061-9243-A28FE6589986}"/>
              </a:ext>
            </a:extLst>
          </p:cNvPr>
          <p:cNvSpPr>
            <a:spLocks noGrp="1"/>
          </p:cNvSpPr>
          <p:nvPr>
            <p:ph idx="1"/>
          </p:nvPr>
        </p:nvSpPr>
        <p:spPr/>
        <p:txBody>
          <a:bodyPr/>
          <a:lstStyle/>
          <a:p>
            <a:r>
              <a:rPr lang="ru-RU" dirty="0"/>
              <a:t>Индексы в </a:t>
            </a:r>
            <a:r>
              <a:rPr lang="en-US" dirty="0"/>
              <a:t>PostgreSQL:</a:t>
            </a:r>
            <a:br>
              <a:rPr lang="en-US" dirty="0"/>
            </a:br>
            <a:r>
              <a:rPr lang="en-US" dirty="0">
                <a:hlinkClick r:id="rId2"/>
              </a:rPr>
              <a:t>https://postgrespro.ru/docs/postgresql/15/sql-createindex</a:t>
            </a:r>
            <a:endParaRPr lang="en-US" dirty="0"/>
          </a:p>
          <a:p>
            <a:r>
              <a:rPr lang="ru-RU" dirty="0" err="1"/>
              <a:t>Партицирование</a:t>
            </a:r>
            <a:r>
              <a:rPr lang="ru-RU" dirty="0"/>
              <a:t> в </a:t>
            </a:r>
            <a:r>
              <a:rPr lang="en-US" dirty="0"/>
              <a:t>PostgreSQL:</a:t>
            </a:r>
            <a:br>
              <a:rPr lang="en-US" dirty="0"/>
            </a:br>
            <a:r>
              <a:rPr lang="en-US" dirty="0">
                <a:hlinkClick r:id="rId3"/>
              </a:rPr>
              <a:t>https://postgrespro.ru/docs/postgresql/15/ddl-partitioning</a:t>
            </a:r>
            <a:br>
              <a:rPr lang="en-US" dirty="0"/>
            </a:br>
            <a:r>
              <a:rPr lang="en-US" dirty="0">
                <a:hlinkClick r:id="rId4"/>
              </a:rPr>
              <a:t>https://hevodata.com/learn/postgresql-partitions/</a:t>
            </a:r>
            <a:endParaRPr lang="en-US" dirty="0"/>
          </a:p>
          <a:p>
            <a:r>
              <a:rPr lang="en-US" dirty="0"/>
              <a:t>Wal</a:t>
            </a:r>
            <a:r>
              <a:rPr lang="ru-RU" dirty="0"/>
              <a:t>-лог:</a:t>
            </a:r>
            <a:br>
              <a:rPr lang="ru-RU" dirty="0"/>
            </a:br>
            <a:r>
              <a:rPr lang="en-US" dirty="0">
                <a:hlinkClick r:id="rId5"/>
              </a:rPr>
              <a:t>https://postgrespro.ru/docs/postgresql/15/wal-intro</a:t>
            </a:r>
            <a:endParaRPr lang="ru-RU" dirty="0"/>
          </a:p>
          <a:p>
            <a:r>
              <a:rPr lang="ru-RU" dirty="0"/>
              <a:t>Углубленная информация по оптимизации запросов в </a:t>
            </a:r>
            <a:r>
              <a:rPr lang="en-US" dirty="0"/>
              <a:t>PostgreSQL</a:t>
            </a:r>
            <a:br>
              <a:rPr lang="en-US" dirty="0"/>
            </a:br>
            <a:r>
              <a:rPr lang="en-US" dirty="0">
                <a:hlinkClick r:id="rId6"/>
              </a:rPr>
              <a:t>https://postgrespro.ru/docs/postgrespro/15/performance-tips</a:t>
            </a:r>
            <a:endParaRPr lang="en-US" dirty="0"/>
          </a:p>
          <a:p>
            <a:pPr marL="0" indent="0">
              <a:buNone/>
            </a:pPr>
            <a:endParaRPr lang="ru-RU" dirty="0"/>
          </a:p>
        </p:txBody>
      </p:sp>
    </p:spTree>
    <p:extLst>
      <p:ext uri="{BB962C8B-B14F-4D97-AF65-F5344CB8AC3E}">
        <p14:creationId xmlns:p14="http://schemas.microsoft.com/office/powerpoint/2010/main" val="4080922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4054-8453-4D8F-8CD6-FE72ABC9EA69}"/>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Вопросы</a:t>
            </a:r>
            <a:endParaRPr lang="ru-RU" dirty="0"/>
          </a:p>
        </p:txBody>
      </p:sp>
      <p:pic>
        <p:nvPicPr>
          <p:cNvPr id="1026" name="Picture 2" descr="Как правильно создавать вопросы с множественным выбором">
            <a:extLst>
              <a:ext uri="{FF2B5EF4-FFF2-40B4-BE49-F238E27FC236}">
                <a16:creationId xmlns:a16="http://schemas.microsoft.com/office/drawing/2014/main" id="{9CAB2138-DC79-4B6C-BC56-3DD465462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440" y="2323998"/>
            <a:ext cx="5913120" cy="35774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A74614D-3776-4873-9AB8-A813AF055833}"/>
              </a:ext>
            </a:extLst>
          </p:cNvPr>
          <p:cNvSpPr>
            <a:spLocks noGrp="1"/>
          </p:cNvSpPr>
          <p:nvPr>
            <p:ph idx="1"/>
          </p:nvPr>
        </p:nvSpPr>
        <p:spPr>
          <a:xfrm>
            <a:off x="1069848" y="6126480"/>
            <a:ext cx="10058400" cy="731520"/>
          </a:xfrm>
        </p:spPr>
        <p:txBody>
          <a:bodyPr>
            <a:normAutofit fontScale="92500" lnSpcReduction="20000"/>
          </a:bodyPr>
          <a:lstStyle/>
          <a:p>
            <a:r>
              <a:rPr lang="ru-RU" dirty="0"/>
              <a:t>Форма обратной связи:</a:t>
            </a:r>
            <a:br>
              <a:rPr lang="ru-RU" dirty="0"/>
            </a:br>
            <a:r>
              <a:rPr lang="af-ZA" dirty="0">
                <a:hlinkClick r:id="rId3"/>
              </a:rPr>
              <a:t>https://forms.yandex.ru/surveys/13455830.189b087255256c553d687bbcc02d930cdd2da94c/ </a:t>
            </a:r>
            <a:endParaRPr lang="ru-RU" dirty="0"/>
          </a:p>
        </p:txBody>
      </p:sp>
    </p:spTree>
    <p:extLst>
      <p:ext uri="{BB962C8B-B14F-4D97-AF65-F5344CB8AC3E}">
        <p14:creationId xmlns:p14="http://schemas.microsoft.com/office/powerpoint/2010/main" val="384346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p:txBody>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Тема воркшопа и ее важность</a:t>
            </a:r>
            <a:endParaRPr lang="ru-RU" dirty="0"/>
          </a:p>
        </p:txBody>
      </p:sp>
      <p:sp>
        <p:nvSpPr>
          <p:cNvPr id="3" name="Content Placeholder 2">
            <a:extLst>
              <a:ext uri="{FF2B5EF4-FFF2-40B4-BE49-F238E27FC236}">
                <a16:creationId xmlns:a16="http://schemas.microsoft.com/office/drawing/2014/main" id="{3C596BB3-2621-40FF-A8C0-72C9A6D05C42}"/>
              </a:ext>
            </a:extLst>
          </p:cNvPr>
          <p:cNvSpPr>
            <a:spLocks noGrp="1"/>
          </p:cNvSpPr>
          <p:nvPr>
            <p:ph idx="1"/>
          </p:nvPr>
        </p:nvSpPr>
        <p:spPr/>
        <p:txBody>
          <a:bodyPr/>
          <a:lstStyle/>
          <a:p>
            <a:pPr>
              <a:buClr>
                <a:srgbClr val="666666"/>
              </a:buClr>
              <a:buSzPct val="45000"/>
              <a:buFont typeface="StarSymbol"/>
              <a:buChar char="●"/>
            </a:pPr>
            <a:r>
              <a:rPr lang="en-US" dirty="0" err="1">
                <a:solidFill>
                  <a:srgbClr val="000000"/>
                </a:solidFill>
                <a:ea typeface="DejaVu Sans" pitchFamily="2"/>
                <a:cs typeface="DejaVu Sans" pitchFamily="2"/>
              </a:rPr>
              <a:t>Важность</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проведения</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Оптимизация важна для любого кода</a:t>
            </a:r>
          </a:p>
          <a:p>
            <a:pPr lvl="0">
              <a:buClr>
                <a:srgbClr val="666666"/>
              </a:buClr>
              <a:buSzPct val="45000"/>
              <a:buFont typeface="StarSymbol"/>
              <a:buChar char="●"/>
            </a:pPr>
            <a:r>
              <a:rPr lang="en-US" dirty="0" err="1">
                <a:solidFill>
                  <a:srgbClr val="000000"/>
                </a:solidFill>
                <a:ea typeface="DejaVu Sans" pitchFamily="2"/>
                <a:cs typeface="DejaVu Sans" pitchFamily="2"/>
              </a:rPr>
              <a:t>Виды</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Техническая (тюнинг настроек)</a:t>
            </a:r>
          </a:p>
          <a:p>
            <a:pPr lvl="1">
              <a:buClr>
                <a:srgbClr val="666666"/>
              </a:buClr>
              <a:buSzPct val="45000"/>
              <a:buFont typeface="StarSymbol"/>
              <a:buChar char="●"/>
            </a:pPr>
            <a:r>
              <a:rPr lang="ru-RU" dirty="0">
                <a:solidFill>
                  <a:srgbClr val="000000"/>
                </a:solidFill>
                <a:ea typeface="DejaVu Sans" pitchFamily="2"/>
                <a:cs typeface="DejaVu Sans" pitchFamily="2"/>
              </a:rPr>
              <a:t>Логическая (переписывание скрипта)</a:t>
            </a:r>
            <a:endParaRPr lang="en-US" dirty="0">
              <a:solidFill>
                <a:srgbClr val="000000"/>
              </a:solidFill>
              <a:ea typeface="DejaVu Sans" pitchFamily="2"/>
              <a:cs typeface="DejaVu Sans" pitchFamily="2"/>
            </a:endParaRPr>
          </a:p>
        </p:txBody>
      </p:sp>
    </p:spTree>
    <p:extLst>
      <p:ext uri="{BB962C8B-B14F-4D97-AF65-F5344CB8AC3E}">
        <p14:creationId xmlns:p14="http://schemas.microsoft.com/office/powerpoint/2010/main" val="98350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a:xfrm>
            <a:off x="859783" y="2399929"/>
            <a:ext cx="10058400" cy="1609344"/>
          </a:xfrm>
        </p:spPr>
        <p:txBody>
          <a:bodyPr>
            <a:normAutofit fontScale="90000"/>
          </a:bodyPr>
          <a:lstStyle/>
          <a:p>
            <a:r>
              <a:rPr lang="ru-RU" dirty="0">
                <a:ea typeface="DejaVu Sans" pitchFamily="2"/>
                <a:cs typeface="DejaVu Sans" pitchFamily="2"/>
              </a:rPr>
              <a:t>Инструменты, используемые для оптимизации</a:t>
            </a:r>
            <a:endParaRPr lang="ru-RU" dirty="0"/>
          </a:p>
        </p:txBody>
      </p:sp>
    </p:spTree>
    <p:extLst>
      <p:ext uri="{BB962C8B-B14F-4D97-AF65-F5344CB8AC3E}">
        <p14:creationId xmlns:p14="http://schemas.microsoft.com/office/powerpoint/2010/main" val="394885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3752" y="1799502"/>
            <a:ext cx="10058400" cy="4050792"/>
          </a:xfrm>
        </p:spPr>
        <p:txBody>
          <a:bodyPr>
            <a:noAutofit/>
          </a:bodyPr>
          <a:lstStyle/>
          <a:p>
            <a:pPr marL="0" indent="0">
              <a:buNone/>
            </a:pPr>
            <a:r>
              <a:rPr lang="af-ZA" sz="1400" b="1" dirty="0">
                <a:solidFill>
                  <a:srgbClr val="0070C0"/>
                </a:solidFill>
              </a:rPr>
              <a:t>EXPLAIN </a:t>
            </a:r>
          </a:p>
          <a:p>
            <a:pPr marL="0" indent="0">
              <a:buNone/>
            </a:pPr>
            <a:r>
              <a:rPr lang="af-ZA" sz="1400" b="1" dirty="0">
                <a:solidFill>
                  <a:srgbClr val="0070C0"/>
                </a:solidFill>
              </a:rPr>
              <a:t>SELECT *</a:t>
            </a:r>
          </a:p>
          <a:p>
            <a:pPr marL="0" indent="0">
              <a:buNone/>
            </a:pPr>
            <a:r>
              <a:rPr lang="af-ZA" sz="1400" b="1" dirty="0">
                <a:solidFill>
                  <a:srgbClr val="0070C0"/>
                </a:solidFill>
              </a:rPr>
              <a:t>FROM block51 a inner join blovk53 b on a.user_id = b.user_id;</a:t>
            </a:r>
          </a:p>
          <a:p>
            <a:pPr marL="0" indent="0">
              <a:buNone/>
            </a:pPr>
            <a:endParaRPr lang="af-ZA" sz="1400" dirty="0"/>
          </a:p>
          <a:p>
            <a:pPr marL="0" indent="0">
              <a:buNone/>
            </a:pPr>
            <a:r>
              <a:rPr lang="af-ZA" sz="1400" b="1" dirty="0"/>
              <a:t>                                        QUERY PLAN</a:t>
            </a:r>
          </a:p>
          <a:p>
            <a:pPr marL="0" indent="0">
              <a:buNone/>
            </a:pPr>
            <a:r>
              <a:rPr lang="af-ZA" sz="1400" dirty="0"/>
              <a:t>------------------------------------------------------------------------------------------</a:t>
            </a:r>
          </a:p>
          <a:p>
            <a:pPr marL="0" indent="0">
              <a:buNone/>
            </a:pPr>
            <a:r>
              <a:rPr lang="af-ZA" sz="1400" b="1" dirty="0"/>
              <a:t> Nested Loop  (cost=4.51..475.91 rows=108 width=103)</a:t>
            </a:r>
          </a:p>
          <a:p>
            <a:pPr marL="0" indent="0">
              <a:buNone/>
            </a:pPr>
            <a:r>
              <a:rPr lang="af-ZA" sz="1400" b="1" dirty="0"/>
              <a:t>  -&gt;  Seq Scan </a:t>
            </a:r>
            <a:r>
              <a:rPr lang="af-ZA" sz="1400" dirty="0"/>
              <a:t>on block53 b  (cost=0.00..1.10 rows=10 width=76)</a:t>
            </a:r>
          </a:p>
          <a:p>
            <a:pPr marL="0" indent="0">
              <a:buNone/>
            </a:pPr>
            <a:r>
              <a:rPr lang="af-ZA" sz="1400" b="1" dirty="0"/>
              <a:t>  -&gt;  Bitmap Heap Scan </a:t>
            </a:r>
            <a:r>
              <a:rPr lang="af-ZA" sz="1400" dirty="0"/>
              <a:t>on block51 a  (cost=4.51..47.37 rows=11 width=27)</a:t>
            </a:r>
          </a:p>
          <a:p>
            <a:pPr marL="0" indent="0">
              <a:buNone/>
            </a:pPr>
            <a:r>
              <a:rPr lang="af-ZA" sz="1400" b="1" dirty="0"/>
              <a:t>        Recheck Cond: </a:t>
            </a:r>
            <a:r>
              <a:rPr lang="af-ZA" sz="1400" dirty="0"/>
              <a:t>(user_id = b.user_id)</a:t>
            </a:r>
          </a:p>
          <a:p>
            <a:pPr marL="0" indent="0">
              <a:buNone/>
            </a:pPr>
            <a:r>
              <a:rPr lang="af-ZA" sz="1400" b="1" dirty="0"/>
              <a:t>        -&gt;  Bitmap Index Scan </a:t>
            </a:r>
            <a:r>
              <a:rPr lang="af-ZA" sz="1400" dirty="0"/>
              <a:t>on block11_tst  (cost=0.00..4.51 rows=11 width=0)</a:t>
            </a:r>
          </a:p>
          <a:p>
            <a:pPr marL="0" indent="0">
              <a:buNone/>
            </a:pPr>
            <a:r>
              <a:rPr lang="af-ZA" sz="1400" b="1" dirty="0"/>
              <a:t>              Index Cond: </a:t>
            </a:r>
            <a:r>
              <a:rPr lang="af-ZA" sz="1400" dirty="0"/>
              <a:t>(user_id = b.user_id)</a:t>
            </a:r>
            <a:endParaRPr lang="ru-RU" sz="1400" dirty="0"/>
          </a:p>
        </p:txBody>
      </p:sp>
    </p:spTree>
    <p:extLst>
      <p:ext uri="{BB962C8B-B14F-4D97-AF65-F5344CB8AC3E}">
        <p14:creationId xmlns:p14="http://schemas.microsoft.com/office/powerpoint/2010/main" val="327284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 ANALYSE</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6800" y="1863090"/>
            <a:ext cx="10058400" cy="5097780"/>
          </a:xfrm>
        </p:spPr>
        <p:txBody>
          <a:bodyPr>
            <a:normAutofit fontScale="70000" lnSpcReduction="20000"/>
          </a:bodyPr>
          <a:lstStyle/>
          <a:p>
            <a:pPr marL="0" indent="0">
              <a:buNone/>
            </a:pPr>
            <a:r>
              <a:rPr lang="af-ZA" b="1" dirty="0">
                <a:solidFill>
                  <a:srgbClr val="0070C0"/>
                </a:solidFill>
              </a:rPr>
              <a:t>EXPLAIN ANALYSE</a:t>
            </a:r>
          </a:p>
          <a:p>
            <a:pPr marL="0" indent="0">
              <a:buNone/>
            </a:pPr>
            <a:r>
              <a:rPr lang="af-ZA" b="1" dirty="0">
                <a:solidFill>
                  <a:srgbClr val="0070C0"/>
                </a:solidFill>
              </a:rPr>
              <a:t>SELECT *</a:t>
            </a:r>
          </a:p>
          <a:p>
            <a:pPr marL="0" indent="0">
              <a:buNone/>
            </a:pPr>
            <a:r>
              <a:rPr lang="af-ZA" b="1" dirty="0">
                <a:solidFill>
                  <a:srgbClr val="0070C0"/>
                </a:solidFill>
              </a:rPr>
              <a:t>FROM block51 a inner join blovk53 b on a.user_id = b.user_id;</a:t>
            </a:r>
          </a:p>
          <a:p>
            <a:pPr marL="0" indent="0">
              <a:buNone/>
            </a:pPr>
            <a:endParaRPr lang="af-ZA" dirty="0"/>
          </a:p>
          <a:p>
            <a:pPr marL="0" indent="0">
              <a:buNone/>
            </a:pPr>
            <a:r>
              <a:rPr lang="af-ZA" dirty="0"/>
              <a:t>                                                           </a:t>
            </a:r>
            <a:r>
              <a:rPr lang="af-ZA" b="1" dirty="0"/>
              <a:t>QUERY PLAN</a:t>
            </a:r>
          </a:p>
          <a:p>
            <a:pPr marL="0" indent="0">
              <a:buNone/>
            </a:pPr>
            <a:r>
              <a:rPr lang="af-ZA" dirty="0"/>
              <a:t>---------------------------------------------------------------------------------------------------------------------------------</a:t>
            </a:r>
          </a:p>
          <a:p>
            <a:pPr marL="0" indent="0">
              <a:buNone/>
            </a:pPr>
            <a:r>
              <a:rPr lang="af-ZA" b="1" dirty="0"/>
              <a:t> Nested Loop  (cost=4.51..475.91 rows=108 width=103)</a:t>
            </a:r>
            <a:r>
              <a:rPr lang="af-ZA" dirty="0"/>
              <a:t> </a:t>
            </a:r>
            <a:r>
              <a:rPr lang="af-ZA" dirty="0">
                <a:highlight>
                  <a:srgbClr val="00FFFF"/>
                </a:highlight>
              </a:rPr>
              <a:t>(actual time=0.026..0.141 rows=106 loops=1)</a:t>
            </a:r>
          </a:p>
          <a:p>
            <a:pPr marL="0" indent="0">
              <a:buNone/>
            </a:pPr>
            <a:r>
              <a:rPr lang="af-ZA" dirty="0"/>
              <a:t>  -&gt;  </a:t>
            </a:r>
            <a:r>
              <a:rPr lang="af-ZA" b="1" dirty="0"/>
              <a:t>Seq Scan </a:t>
            </a:r>
            <a:r>
              <a:rPr lang="af-ZA" dirty="0"/>
              <a:t>on block53 b  (cost=0.00..1.10 rows=10 width=76) </a:t>
            </a:r>
            <a:r>
              <a:rPr lang="af-ZA" dirty="0">
                <a:highlight>
                  <a:srgbClr val="00FFFF"/>
                </a:highlight>
              </a:rPr>
              <a:t>(actual time=0.005..0.006 rows=10 loops=1)</a:t>
            </a:r>
          </a:p>
          <a:p>
            <a:pPr marL="0" indent="0">
              <a:buNone/>
            </a:pPr>
            <a:r>
              <a:rPr lang="af-ZA" dirty="0"/>
              <a:t>  -&gt;  </a:t>
            </a:r>
            <a:r>
              <a:rPr lang="af-ZA" b="1" dirty="0"/>
              <a:t>Bitmap Heap Scan </a:t>
            </a:r>
            <a:r>
              <a:rPr lang="af-ZA" dirty="0"/>
              <a:t>on block51 a  (cost=4.51..47.37 rows=11 width=27) </a:t>
            </a:r>
            <a:r>
              <a:rPr lang="af-ZA" dirty="0">
                <a:highlight>
                  <a:srgbClr val="00FFFF"/>
                </a:highlight>
              </a:rPr>
              <a:t>(actual time=0.004..0.012 rows=11 loops=10)</a:t>
            </a:r>
          </a:p>
          <a:p>
            <a:pPr marL="0" indent="0">
              <a:buNone/>
            </a:pPr>
            <a:r>
              <a:rPr lang="af-ZA" b="1" dirty="0"/>
              <a:t>        Recheck Cond: </a:t>
            </a:r>
            <a:r>
              <a:rPr lang="af-ZA" dirty="0"/>
              <a:t>(user_id = b.user_id)</a:t>
            </a:r>
          </a:p>
          <a:p>
            <a:pPr marL="0" indent="0">
              <a:buNone/>
            </a:pPr>
            <a:r>
              <a:rPr lang="af-ZA" dirty="0"/>
              <a:t>        </a:t>
            </a:r>
            <a:r>
              <a:rPr lang="af-ZA" b="1" dirty="0"/>
              <a:t>Heap Blocks: </a:t>
            </a:r>
            <a:r>
              <a:rPr lang="af-ZA" dirty="0"/>
              <a:t>exact=106</a:t>
            </a:r>
          </a:p>
          <a:p>
            <a:pPr marL="0" indent="0">
              <a:buNone/>
            </a:pPr>
            <a:r>
              <a:rPr lang="af-ZA" dirty="0"/>
              <a:t>        -&gt;  </a:t>
            </a:r>
            <a:r>
              <a:rPr lang="af-ZA" b="1" dirty="0"/>
              <a:t>Bitmap Index Scan</a:t>
            </a:r>
            <a:r>
              <a:rPr lang="af-ZA" dirty="0"/>
              <a:t> on block11_tst  (cost=0.00..4.51 rows=11 width=0) </a:t>
            </a:r>
            <a:r>
              <a:rPr lang="af-ZA" dirty="0">
                <a:highlight>
                  <a:srgbClr val="00FFFF"/>
                </a:highlight>
              </a:rPr>
              <a:t>(actual time=0.002..0.002 rows=11 loops=10)</a:t>
            </a:r>
          </a:p>
          <a:p>
            <a:pPr marL="0" indent="0">
              <a:buNone/>
            </a:pPr>
            <a:r>
              <a:rPr lang="af-ZA" dirty="0"/>
              <a:t>              </a:t>
            </a:r>
            <a:r>
              <a:rPr lang="af-ZA" b="1" dirty="0"/>
              <a:t>Index Cond: </a:t>
            </a:r>
            <a:r>
              <a:rPr lang="af-ZA" dirty="0"/>
              <a:t>(user_id = b.user_id)</a:t>
            </a:r>
          </a:p>
          <a:p>
            <a:pPr marL="0" indent="0">
              <a:buNone/>
            </a:pPr>
            <a:r>
              <a:rPr lang="af-ZA" b="1" dirty="0">
                <a:highlight>
                  <a:srgbClr val="00FFFF"/>
                </a:highlight>
              </a:rPr>
              <a:t>Planning Time: 0.097 ms</a:t>
            </a:r>
          </a:p>
          <a:p>
            <a:pPr marL="0" indent="0">
              <a:buNone/>
            </a:pPr>
            <a:r>
              <a:rPr lang="af-ZA" b="1" dirty="0">
                <a:highlight>
                  <a:srgbClr val="00FFFF"/>
                </a:highlight>
              </a:rPr>
              <a:t>Execution Time: 0.171 ms</a:t>
            </a:r>
            <a:endParaRPr lang="ru-RU" b="1" dirty="0">
              <a:highlight>
                <a:srgbClr val="00FFFF"/>
              </a:highlight>
            </a:endParaRPr>
          </a:p>
        </p:txBody>
      </p:sp>
    </p:spTree>
    <p:extLst>
      <p:ext uri="{BB962C8B-B14F-4D97-AF65-F5344CB8AC3E}">
        <p14:creationId xmlns:p14="http://schemas.microsoft.com/office/powerpoint/2010/main" val="309422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0849-B110-40BE-9B4E-2A3737F06DF6}"/>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err="1">
                <a:ea typeface="DejaVu Sans" pitchFamily="2"/>
                <a:cs typeface="DejaVu Sans" pitchFamily="2"/>
              </a:rPr>
              <a:t>Инструменты</a:t>
            </a:r>
            <a:r>
              <a:rPr lang="en-US" sz="1600" dirty="0">
                <a:ea typeface="DejaVu Sans" pitchFamily="2"/>
                <a:cs typeface="DejaVu Sans" pitchFamily="2"/>
              </a:rPr>
              <a:t>, </a:t>
            </a:r>
            <a:r>
              <a:rPr lang="en-US" sz="1600" dirty="0" err="1">
                <a:ea typeface="DejaVu Sans" pitchFamily="2"/>
                <a:cs typeface="DejaVu Sans" pitchFamily="2"/>
              </a:rPr>
              <a:t>используемые</a:t>
            </a:r>
            <a:r>
              <a:rPr lang="en-US" sz="1600" dirty="0">
                <a:ea typeface="DejaVu Sans" pitchFamily="2"/>
                <a:cs typeface="DejaVu Sans" pitchFamily="2"/>
              </a:rPr>
              <a:t>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br>
              <a:rPr lang="en-US" sz="1600" dirty="0">
                <a:ea typeface="DejaVu Sans" pitchFamily="2"/>
                <a:cs typeface="DejaVu Sans" pitchFamily="2"/>
              </a:rPr>
            </a:br>
            <a:r>
              <a:rPr lang="ru-RU" sz="1600" dirty="0">
                <a:ea typeface="DejaVu Sans" pitchFamily="2"/>
                <a:cs typeface="DejaVu Sans" pitchFamily="2"/>
              </a:rPr>
              <a:t>Визуальное отображение: </a:t>
            </a:r>
            <a:r>
              <a:rPr lang="ru-RU" sz="1600" dirty="0">
                <a:ea typeface="DejaVu Sans" pitchFamily="2"/>
                <a:cs typeface="DejaVu Sans" pitchFamily="2"/>
                <a:hlinkClick r:id="rId2"/>
              </a:rPr>
              <a:t>https://explain.dalibo.com/</a:t>
            </a:r>
            <a:endParaRPr lang="ru-RU" dirty="0"/>
          </a:p>
        </p:txBody>
      </p:sp>
      <p:sp>
        <p:nvSpPr>
          <p:cNvPr id="3" name="Content Placeholder 2">
            <a:extLst>
              <a:ext uri="{FF2B5EF4-FFF2-40B4-BE49-F238E27FC236}">
                <a16:creationId xmlns:a16="http://schemas.microsoft.com/office/drawing/2014/main" id="{C91557BF-CA48-4F1C-8604-1F049A0FEE99}"/>
              </a:ext>
            </a:extLst>
          </p:cNvPr>
          <p:cNvSpPr>
            <a:spLocks noGrp="1"/>
          </p:cNvSpPr>
          <p:nvPr>
            <p:ph idx="1"/>
          </p:nvPr>
        </p:nvSpPr>
        <p:spPr>
          <a:xfrm>
            <a:off x="8023352" y="910621"/>
            <a:ext cx="4168648" cy="757366"/>
          </a:xfrm>
        </p:spPr>
        <p:txBody>
          <a:bodyPr/>
          <a:lstStyle/>
          <a:p>
            <a:r>
              <a:rPr lang="en-US" dirty="0">
                <a:solidFill>
                  <a:srgbClr val="000000"/>
                </a:solidFill>
                <a:ea typeface="DejaVu Sans" pitchFamily="2"/>
                <a:cs typeface="DejaVu Sans" pitchFamily="2"/>
              </a:rPr>
              <a:t>Пример визуального explain</a:t>
            </a:r>
          </a:p>
          <a:p>
            <a:endParaRPr lang="ru-RU" dirty="0"/>
          </a:p>
        </p:txBody>
      </p:sp>
      <p:pic>
        <p:nvPicPr>
          <p:cNvPr id="4" name="Picture 3">
            <a:extLst>
              <a:ext uri="{FF2B5EF4-FFF2-40B4-BE49-F238E27FC236}">
                <a16:creationId xmlns:a16="http://schemas.microsoft.com/office/drawing/2014/main" id="{825EA8FD-A8B5-40C3-BA7E-9E2D5BC7A214}"/>
              </a:ext>
            </a:extLst>
          </p:cNvPr>
          <p:cNvPicPr>
            <a:picLocks noChangeAspect="1"/>
          </p:cNvPicPr>
          <p:nvPr/>
        </p:nvPicPr>
        <p:blipFill>
          <a:blip r:embed="rId3">
            <a:lum/>
            <a:alphaModFix/>
          </a:blip>
          <a:srcRect/>
          <a:stretch>
            <a:fillRect/>
          </a:stretch>
        </p:blipFill>
        <p:spPr>
          <a:xfrm>
            <a:off x="1562878" y="2033348"/>
            <a:ext cx="8544798" cy="4737096"/>
          </a:xfrm>
          <a:prstGeom prst="rect">
            <a:avLst/>
          </a:prstGeom>
          <a:noFill/>
          <a:ln cap="flat">
            <a:noFill/>
          </a:ln>
        </p:spPr>
      </p:pic>
    </p:spTree>
    <p:extLst>
      <p:ext uri="{BB962C8B-B14F-4D97-AF65-F5344CB8AC3E}">
        <p14:creationId xmlns:p14="http://schemas.microsoft.com/office/powerpoint/2010/main" val="406101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2CBB-F232-46A8-847B-44FB06F53B68}"/>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a:ea typeface="DejaVu Sans" pitchFamily="2"/>
                <a:cs typeface="DejaVu Sans" pitchFamily="2"/>
              </a:rPr>
              <a:t>Инструменты, используемые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r>
              <a:rPr lang="en-US" sz="1600" dirty="0">
                <a:ea typeface="DejaVu Sans" pitchFamily="2"/>
                <a:cs typeface="DejaVu Sans" pitchFamily="2"/>
              </a:rPr>
              <a:t> - </a:t>
            </a:r>
            <a:r>
              <a:rPr lang="ru-RU" sz="1600" dirty="0">
                <a:ea typeface="DejaVu Sans" pitchFamily="2"/>
                <a:cs typeface="DejaVu Sans" pitchFamily="2"/>
              </a:rPr>
              <a:t>метрики</a:t>
            </a:r>
            <a:endParaRPr lang="ru-RU" dirty="0"/>
          </a:p>
        </p:txBody>
      </p:sp>
      <p:sp>
        <p:nvSpPr>
          <p:cNvPr id="3" name="Content Placeholder 2">
            <a:extLst>
              <a:ext uri="{FF2B5EF4-FFF2-40B4-BE49-F238E27FC236}">
                <a16:creationId xmlns:a16="http://schemas.microsoft.com/office/drawing/2014/main" id="{2ED92D86-BF6C-48EF-B15D-D8CC13D95568}"/>
              </a:ext>
            </a:extLst>
          </p:cNvPr>
          <p:cNvSpPr>
            <a:spLocks noGrp="1"/>
          </p:cNvSpPr>
          <p:nvPr>
            <p:ph idx="1"/>
          </p:nvPr>
        </p:nvSpPr>
        <p:spPr>
          <a:xfrm>
            <a:off x="7474712" y="954155"/>
            <a:ext cx="4717288" cy="4050792"/>
          </a:xfrm>
        </p:spPr>
        <p:txBody>
          <a:bodyPr/>
          <a:lstStyle/>
          <a:p>
            <a:r>
              <a:rPr lang="en-US" dirty="0">
                <a:solidFill>
                  <a:srgbClr val="000000"/>
                </a:solidFill>
                <a:ea typeface="DejaVu Sans" pitchFamily="2"/>
                <a:cs typeface="DejaVu Sans" pitchFamily="2"/>
              </a:rPr>
              <a:t>Пример 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Teradata ViewPoint)</a:t>
            </a:r>
          </a:p>
        </p:txBody>
      </p:sp>
      <p:pic>
        <p:nvPicPr>
          <p:cNvPr id="4" name="Picture 3" descr="Teradata Viewpoint 15.00 Release Article | Teradata Downloads">
            <a:extLst>
              <a:ext uri="{FF2B5EF4-FFF2-40B4-BE49-F238E27FC236}">
                <a16:creationId xmlns:a16="http://schemas.microsoft.com/office/drawing/2014/main" id="{ED16FA99-C068-41EA-82F3-C06265A8F32E}"/>
              </a:ext>
            </a:extLst>
          </p:cNvPr>
          <p:cNvPicPr>
            <a:picLocks noChangeAspect="1"/>
          </p:cNvPicPr>
          <p:nvPr/>
        </p:nvPicPr>
        <p:blipFill>
          <a:blip r:embed="rId2"/>
          <a:srcRect/>
          <a:stretch>
            <a:fillRect/>
          </a:stretch>
        </p:blipFill>
        <p:spPr>
          <a:xfrm>
            <a:off x="1063752" y="1766133"/>
            <a:ext cx="9062720" cy="4959787"/>
          </a:xfrm>
          <a:prstGeom prst="rect">
            <a:avLst/>
          </a:prstGeom>
          <a:noFill/>
          <a:ln cap="flat">
            <a:noFill/>
          </a:ln>
        </p:spPr>
      </p:pic>
    </p:spTree>
    <p:extLst>
      <p:ext uri="{BB962C8B-B14F-4D97-AF65-F5344CB8AC3E}">
        <p14:creationId xmlns:p14="http://schemas.microsoft.com/office/powerpoint/2010/main" val="25389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667</TotalTime>
  <Words>1915</Words>
  <Application>Microsoft Office PowerPoint</Application>
  <PresentationFormat>Widescreen</PresentationFormat>
  <Paragraphs>184</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Black</vt:lpstr>
      <vt:lpstr>Calibri</vt:lpstr>
      <vt:lpstr>Courier New</vt:lpstr>
      <vt:lpstr>DejaVu Sans</vt:lpstr>
      <vt:lpstr>StarSymbol</vt:lpstr>
      <vt:lpstr>Wingdings</vt:lpstr>
      <vt:lpstr>Wood Type</vt:lpstr>
      <vt:lpstr>Оптимизация SQL</vt:lpstr>
      <vt:lpstr>Оптимизация SQL Перед стартом</vt:lpstr>
      <vt:lpstr>Оптимизация SQL План</vt:lpstr>
      <vt:lpstr>Оптимизация SQL Тема воркшопа и ее важность</vt:lpstr>
      <vt:lpstr>Инструменты, используемые для оптимизации</vt:lpstr>
      <vt:lpstr>Оптимизация SQL Инструменты, используемые для оптимизации – EXPLAIN</vt:lpstr>
      <vt:lpstr>Оптимизация SQL Инструменты, используемые для оптимизации – EXPLAIN ANALYSE</vt:lpstr>
      <vt:lpstr>Оптимизация SQL Инструменты, используемые для оптимизации Визуальное отображение: https://explain.dalibo.com/</vt:lpstr>
      <vt:lpstr>Оптимизация SQL Инструменты, используемые для оптимизации - метрики</vt:lpstr>
      <vt:lpstr>Оптимизация SQL Инструменты, используемые для оптимизации</vt:lpstr>
      <vt:lpstr>Технические задачи оптимизации работы БД</vt:lpstr>
      <vt:lpstr>Сбор статистики</vt:lpstr>
      <vt:lpstr>Vacuum</vt:lpstr>
      <vt:lpstr>Оптимизация SQL</vt:lpstr>
      <vt:lpstr>Оптимизация SQL Блок 1: Теория: Использование индексов</vt:lpstr>
      <vt:lpstr>Оптимизация SQL Блок 1: Использование индексов: синтаксис</vt:lpstr>
      <vt:lpstr>Оптимизация SQL Блок 1: Использование индексов</vt:lpstr>
      <vt:lpstr>Оптимизация SQL Блок 2: Теория: Партицирование</vt:lpstr>
      <vt:lpstr>Оптимизация SQL Блок 2: Партицирование – виды партиций</vt:lpstr>
      <vt:lpstr>Оптимизация SQL Блок 2: Партицирование – виды партиций</vt:lpstr>
      <vt:lpstr>Оптимизация SQL Блок 2: Партицирование</vt:lpstr>
      <vt:lpstr>Оптимизация SQL Блок 3: Теория: Виды физических join и какой выбрать</vt:lpstr>
      <vt:lpstr>Оптимизация SQL Блок 3: Виды физических join и какой выбрать</vt:lpstr>
      <vt:lpstr>Оптимизация SQL Блок 4: Теория: оптимизация через промежуточную материализацию</vt:lpstr>
      <vt:lpstr>Оптимизация SQL Блок 4: оптимизация через вложенные запросы</vt:lpstr>
      <vt:lpstr>Оптимизация SQL Блок 5: Теория: Unlogged таблицы</vt:lpstr>
      <vt:lpstr>Оптимизация SQL Блок 5: Unlogged таблицы</vt:lpstr>
      <vt:lpstr>Подведение итогов</vt:lpstr>
      <vt:lpstr>Оптимизация SQL Итоги</vt:lpstr>
      <vt:lpstr>Оптимизация SQL Дополнительные материалы</vt:lpstr>
      <vt:lpstr>Оптимизация SQL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Оптимизация SQL</dc:title>
  <dc:creator>Moskvina Svetlana</dc:creator>
  <cp:lastModifiedBy>Moskvina Svetlana</cp:lastModifiedBy>
  <cp:revision>189</cp:revision>
  <dcterms:created xsi:type="dcterms:W3CDTF">2022-06-13T13:05:36Z</dcterms:created>
  <dcterms:modified xsi:type="dcterms:W3CDTF">2023-05-08T15:04:28Z</dcterms:modified>
</cp:coreProperties>
</file>