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6" r:id="rId15"/>
    <p:sldId id="270" r:id="rId16"/>
    <p:sldId id="277" r:id="rId17"/>
    <p:sldId id="279" r:id="rId18"/>
    <p:sldId id="278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21.09.2022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50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21.09.2022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8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21.09.2022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25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21.09.2022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D77A28-62FA-4A1C-955D-4EB5AA405F1C}" type="datetimeFigureOut">
              <a:rPr lang="ru-RU" smtClean="0"/>
              <a:t>21.09.2022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24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21.09.2022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6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21.09.2022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7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21.09.2022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5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21.09.2022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95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21.09.2022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66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21.09.2022</a:t>
            </a:fld>
            <a:endParaRPr lang="ru-RU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43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D77A28-62FA-4A1C-955D-4EB5AA405F1C}" type="datetimeFigureOut">
              <a:rPr lang="ru-RU" smtClean="0"/>
              <a:t>21.09.2022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37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respro.ru/docs/postgresql/12/ddl-partitioning" TargetMode="External"/><Relationship Id="rId2" Type="http://schemas.openxmlformats.org/officeDocument/2006/relationships/hyperlink" Target="https://postgrespro.ru/docs/postgresql/12/sql-createinde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stgrespro.ru/docs/postgrespro/10/performance-tips" TargetMode="External"/><Relationship Id="rId4" Type="http://schemas.openxmlformats.org/officeDocument/2006/relationships/hyperlink" Target="https://postgrespro.ru/docs/postgresql/12/wa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yandex.ru/surveys/13455830.189b087255256c553d687bbcc02d930cdd2da94c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astirise/workshop_sql_optimiz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xplain.dalib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422D-9F2A-4C90-AC90-38C34A931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3709F-4B90-4BF2-9300-125C5EA5B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Москвина Светлана</a:t>
            </a:r>
          </a:p>
        </p:txBody>
      </p:sp>
    </p:spTree>
    <p:extLst>
      <p:ext uri="{BB962C8B-B14F-4D97-AF65-F5344CB8AC3E}">
        <p14:creationId xmlns:p14="http://schemas.microsoft.com/office/powerpoint/2010/main" val="108612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E8D7-C39F-4E02-9A0F-B84A53E1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Блок 1: Использование индексов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9FAF1-E811-4E05-86C5-727A3A047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6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313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3B46-2129-4D6B-9E60-2C5A2357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Блок 2: Теория: Union vs union all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5D122-F661-4641-A255-7626711E7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Как работает union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Как работает union all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639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5D42-722A-4E57-AE65-87E9F04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Блок 2: Union vs union all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78C4-E6E7-4308-A4D1-738FCB3F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232717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9E89-1B6E-4D5A-B79A-B4ABAF7E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Блок 3: Теория: оптимизация через </a:t>
            </a:r>
            <a:r>
              <a:rPr lang="ru-RU" sz="2000" dirty="0">
                <a:ea typeface="DejaVu Sans" pitchFamily="2"/>
                <a:cs typeface="DejaVu Sans" pitchFamily="2"/>
              </a:rPr>
              <a:t>промежуточную материализацию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0631D-A5E4-47A8-B439-20D1B6BD2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плоских джоинов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Temporary table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Переписанный пример через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промежуточную оптимизацию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952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9E89-1B6E-4D5A-B79A-B4ABAF7E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Блок 3: оптимизация через вложенные запросы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0631D-A5E4-47A8-B439-20D1B6BD2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01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13DD-3EDA-455B-8835-00FD804F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Блок 4: Теория: Unlogged таблицы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C7D-9235-4A56-9DBD-0A35EEF8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Что такое unlogged таблица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Не пишется информация о транзакциях в </a:t>
            </a:r>
            <a:r>
              <a:rPr lang="en-US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wal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-лог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Truncate vs delete from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Плюсы использования unlogged таблицы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Ускорение в 1,5-2 раза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Минусы использования unlogged таблицы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 случае невыполнения операции нельзя будет восстановить информацию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Greenplum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сейчас эта опция недоступна (заведено критическое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issue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, такие таблицы ломаются)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Какие еще есть варианты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55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13DD-3EDA-455B-8835-00FD804F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Блок 4: Unlogged таблицы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C7D-9235-4A56-9DBD-0A35EEF8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711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425D-EFFE-4C7B-BAB3-696974B8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ru-RU" sz="2000" dirty="0">
                <a:ea typeface="DejaVu Sans" pitchFamily="2"/>
                <a:cs typeface="DejaVu Sans" pitchFamily="2"/>
              </a:rPr>
              <a:t>Дополнительные </a:t>
            </a:r>
            <a:r>
              <a:rPr lang="en-US" sz="2000" dirty="0">
                <a:ea typeface="DejaVu Sans" pitchFamily="2"/>
                <a:cs typeface="DejaVu Sans" pitchFamily="2"/>
              </a:rPr>
              <a:t>best practice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C843-357D-4ABC-9BF5-82170886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использовать or в условии джойна</a:t>
            </a:r>
          </a:p>
          <a:p>
            <a:pPr lvl="1"/>
            <a:r>
              <a:rPr lang="ru-RU" dirty="0"/>
              <a:t>Если без </a:t>
            </a:r>
            <a:r>
              <a:rPr lang="en-US" dirty="0"/>
              <a:t>or</a:t>
            </a:r>
            <a:r>
              <a:rPr lang="ru-RU" dirty="0"/>
              <a:t> никак - лучше разбить на 2 джойна и соединить результаты</a:t>
            </a:r>
            <a:endParaRPr lang="en-US" dirty="0"/>
          </a:p>
          <a:p>
            <a:r>
              <a:rPr lang="ru-RU" dirty="0"/>
              <a:t>Нет nested loop-ам (кроме крайней необходимости)</a:t>
            </a:r>
          </a:p>
          <a:p>
            <a:pPr lvl="1"/>
            <a:r>
              <a:rPr lang="ru-RU" dirty="0"/>
              <a:t>собрать статистику</a:t>
            </a:r>
          </a:p>
          <a:p>
            <a:pPr lvl="1"/>
            <a:r>
              <a:rPr lang="ru-RU" dirty="0"/>
              <a:t>убрать or из условий джойна</a:t>
            </a:r>
          </a:p>
          <a:p>
            <a:pPr lvl="1"/>
            <a:r>
              <a:rPr lang="ru-RU" dirty="0"/>
              <a:t>джойн по индексам (хотя бы одной из таблиц)</a:t>
            </a:r>
          </a:p>
          <a:p>
            <a:r>
              <a:rPr lang="ru-RU" dirty="0"/>
              <a:t>Изучайте особенности оптимизации в рамках той СУБД, с которой работаете!</a:t>
            </a:r>
          </a:p>
          <a:p>
            <a:pPr lvl="1"/>
            <a:r>
              <a:rPr lang="ru-RU" dirty="0"/>
              <a:t>Teradata - нет необходимости удалять индекс при массовом изменении данных</a:t>
            </a:r>
          </a:p>
          <a:p>
            <a:pPr lvl="1"/>
            <a:r>
              <a:rPr lang="en-US" dirty="0"/>
              <a:t>Oracle - </a:t>
            </a:r>
            <a:r>
              <a:rPr lang="ru-RU" dirty="0"/>
              <a:t>множество хинтов для помощи оптимизатору</a:t>
            </a:r>
          </a:p>
        </p:txBody>
      </p:sp>
    </p:spTree>
    <p:extLst>
      <p:ext uri="{BB962C8B-B14F-4D97-AF65-F5344CB8AC3E}">
        <p14:creationId xmlns:p14="http://schemas.microsoft.com/office/powerpoint/2010/main" val="1967959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D8B5-3736-4F67-AF04-223CB604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000" dirty="0">
                <a:ea typeface="DejaVu Sans" pitchFamily="2"/>
                <a:cs typeface="DejaVu Sans" pitchFamily="2"/>
              </a:rPr>
              <a:t>Дополнительные материалы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C32E-C29F-4061-9243-A28FE658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Индексы в </a:t>
            </a:r>
            <a:r>
              <a:rPr lang="en-US" dirty="0"/>
              <a:t>PostgreSQL:</a:t>
            </a:r>
            <a:br>
              <a:rPr lang="en-US" dirty="0"/>
            </a:br>
            <a:r>
              <a:rPr lang="en-US" dirty="0">
                <a:hlinkClick r:id="rId2"/>
              </a:rPr>
              <a:t>https://postgrespro.ru/docs/postgresql/12/sql-createindex</a:t>
            </a:r>
            <a:endParaRPr lang="ru-RU" dirty="0"/>
          </a:p>
          <a:p>
            <a:r>
              <a:rPr lang="ru-RU" dirty="0"/>
              <a:t>Партицирование в </a:t>
            </a:r>
            <a:r>
              <a:rPr lang="en-US" dirty="0"/>
              <a:t>PostgreSQL:</a:t>
            </a:r>
            <a:br>
              <a:rPr lang="en-US" dirty="0"/>
            </a:br>
            <a:r>
              <a:rPr lang="en-US" dirty="0">
                <a:hlinkClick r:id="rId3"/>
              </a:rPr>
              <a:t>https://postgrespro.ru/docs/postgresql/12/ddl-partitioning</a:t>
            </a:r>
            <a:endParaRPr lang="en-US" dirty="0"/>
          </a:p>
          <a:p>
            <a:r>
              <a:rPr lang="en-US" dirty="0"/>
              <a:t>Wal</a:t>
            </a:r>
            <a:r>
              <a:rPr lang="ru-RU" dirty="0"/>
              <a:t>-лог:</a:t>
            </a:r>
            <a:br>
              <a:rPr lang="ru-RU" dirty="0"/>
            </a:br>
            <a:r>
              <a:rPr lang="en-US" dirty="0">
                <a:hlinkClick r:id="rId4"/>
              </a:rPr>
              <a:t>https://postgrespro.ru/docs/postgresql/12/wal</a:t>
            </a:r>
            <a:endParaRPr lang="ru-RU" dirty="0"/>
          </a:p>
          <a:p>
            <a:r>
              <a:rPr lang="ru-RU" dirty="0"/>
              <a:t>Углубленная информация по оптимизации запросов в </a:t>
            </a:r>
            <a:r>
              <a:rPr lang="en-US" dirty="0"/>
              <a:t>PostgreSQL</a:t>
            </a:r>
            <a:br>
              <a:rPr lang="en-US" dirty="0"/>
            </a:br>
            <a:r>
              <a:rPr lang="en-US" dirty="0">
                <a:hlinkClick r:id="rId5"/>
              </a:rPr>
              <a:t>https://postgrespro.ru/docs/postgrespro/10/performance-tips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922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4054-8453-4D8F-8CD6-FE72ABC9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000" dirty="0">
                <a:ea typeface="DejaVu Sans" pitchFamily="2"/>
                <a:cs typeface="DejaVu Sans" pitchFamily="2"/>
              </a:rPr>
              <a:t>Вопросы</a:t>
            </a:r>
            <a:endParaRPr lang="ru-RU" dirty="0"/>
          </a:p>
        </p:txBody>
      </p:sp>
      <p:pic>
        <p:nvPicPr>
          <p:cNvPr id="1026" name="Picture 2" descr="Как правильно создавать вопросы с множественным выбором">
            <a:extLst>
              <a:ext uri="{FF2B5EF4-FFF2-40B4-BE49-F238E27FC236}">
                <a16:creationId xmlns:a16="http://schemas.microsoft.com/office/drawing/2014/main" id="{9CAB2138-DC79-4B6C-BC56-3DD465462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40" y="2323998"/>
            <a:ext cx="5913120" cy="357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74614D-3776-4873-9AB8-A813AF055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126480"/>
            <a:ext cx="10058400" cy="73152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Форма обратной связи:</a:t>
            </a:r>
            <a:br>
              <a:rPr lang="ru-RU" dirty="0"/>
            </a:br>
            <a:r>
              <a:rPr lang="af-ZA" dirty="0">
                <a:hlinkClick r:id="rId3"/>
              </a:rPr>
              <a:t>https://forms.yandex.ru/surveys/13455830.189b087255256c553d687bbcc02d930cdd2da94c/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46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39D8-8593-4ED9-BB37-6167D545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400" dirty="0">
                <a:ea typeface="DejaVu Sans" pitchFamily="2"/>
                <a:cs typeface="DejaVu Sans" pitchFamily="2"/>
              </a:rPr>
              <a:t>Перед стартом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C3B0-181C-48B0-B434-7CC28CB1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 компьютере должны быть установлены:</a:t>
            </a:r>
          </a:p>
          <a:p>
            <a:pPr lvl="1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Docker</a:t>
            </a:r>
          </a:p>
          <a:p>
            <a:pPr lvl="1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docker-compose</a:t>
            </a:r>
          </a:p>
          <a:p>
            <a:pPr lvl="1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клиент для работы с БД (</a:t>
            </a:r>
            <a:r>
              <a:rPr lang="ru-RU" sz="14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например dbeaver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)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Необходимо скачать git репозиторий: </a:t>
            </a:r>
            <a:r>
              <a:rPr lang="af-ZA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2"/>
              </a:rPr>
              <a:t>https://github.com/Minastirise/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  <a:hlinkClick r:id="rId2"/>
              </a:rPr>
              <a:t>workshop_sql_optimization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35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Оптимизация SQL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400" dirty="0">
                <a:ea typeface="DejaVu Sans" pitchFamily="2"/>
                <a:cs typeface="DejaVu Sans" pitchFamily="2"/>
              </a:rPr>
              <a:t>План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5186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Тема воркшопа и ее важность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Инструменты, используемые для оптимизации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Блок 1:  Использование индексов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Блок 2:  Union vs union all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Блок 3:  Вложенные джоины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Блок 4:  Unlogged таблицы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22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Тема воркшопа и ее важность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Виды оптимизаций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Важность проведения оптимизаций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Важность сбора статистики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ea typeface="DejaVu Sans" pitchFamily="2"/>
                <a:cs typeface="DejaVu Sans" pitchFamily="2"/>
              </a:rPr>
              <a:t>После большой порции изменений обязательно делаем </a:t>
            </a:r>
            <a:r>
              <a:rPr lang="en-US" dirty="0">
                <a:ea typeface="DejaVu Sans" pitchFamily="2"/>
                <a:cs typeface="DejaVu Sans" pitchFamily="2"/>
              </a:rPr>
              <a:t>analyse</a:t>
            </a:r>
            <a:endParaRPr lang="ru-RU" dirty="0"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ea typeface="DejaVu Sans" pitchFamily="2"/>
                <a:cs typeface="DejaVu Sans" pitchFamily="2"/>
              </a:rPr>
              <a:t>После большого количества операций удалений/апдейтов делаем vacuum</a:t>
            </a:r>
            <a:endParaRPr lang="en-US" dirty="0">
              <a:ea typeface="DejaVu Sans" pitchFamily="2"/>
              <a:cs typeface="DejaVu Sans" pitchFamily="2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50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Инструменты, используемые для оптимизации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EXPLAIN</a:t>
            </a:r>
            <a:b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</a:b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Визуальное отображение: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2"/>
              </a:rPr>
              <a:t>https://explain.dalibo.com/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Метрики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08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0849-B110-40BE-9B4E-2A3737F0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1600" dirty="0">
                <a:ea typeface="DejaVu Sans" pitchFamily="2"/>
                <a:cs typeface="DejaVu Sans" pitchFamily="2"/>
              </a:rPr>
              <a:t>Инструменты, используемые для оптимизации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57BF-CA48-4F1C-8604-1F049A0FE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352" y="910621"/>
            <a:ext cx="4168648" cy="757366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визуального explain</a:t>
            </a: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EA8FD-A8B5-40C3-BA7E-9E2D5BC7A21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73986" y="1762314"/>
            <a:ext cx="9033690" cy="500813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6101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2CBB-F232-46A8-847B-44FB06F5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1600" dirty="0">
                <a:ea typeface="DejaVu Sans" pitchFamily="2"/>
                <a:cs typeface="DejaVu Sans" pitchFamily="2"/>
              </a:rPr>
              <a:t>Инструменты, используемые для оптимизации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2D86-BF6C-48EF-B15D-D8CC13D95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4712" y="954155"/>
            <a:ext cx="4717288" cy="405079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метрик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(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Teradata ViewPoint)</a:t>
            </a:r>
          </a:p>
        </p:txBody>
      </p:sp>
      <p:pic>
        <p:nvPicPr>
          <p:cNvPr id="4" name="Picture 3" descr="Teradata Viewpoint 15.00 Release Article | Teradata Downloads">
            <a:extLst>
              <a:ext uri="{FF2B5EF4-FFF2-40B4-BE49-F238E27FC236}">
                <a16:creationId xmlns:a16="http://schemas.microsoft.com/office/drawing/2014/main" id="{ED16FA99-C068-41EA-82F3-C06265A8F3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3752" y="1766133"/>
            <a:ext cx="9062720" cy="495978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389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5990-A207-4027-B87F-9ACC91EA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Инструменты, используемые для оптимизации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E39F-6D70-44FB-A16E-22DD53477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3767" y="841248"/>
            <a:ext cx="3786631" cy="405079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метрик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(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Grafana)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B0840-CB3B-432C-B02D-8517C33384A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7194" y="1857248"/>
            <a:ext cx="10191525" cy="491947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290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D2-3EBB-475C-8D8A-B3485DC0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Блок 1: Теория: Использование индексов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1A28-6680-42A6-9E42-8035811D2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036547" cy="4736592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4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Индекс и как он ускоряет запрос?</a:t>
            </a:r>
          </a:p>
          <a:p>
            <a:pPr lvl="0">
              <a:lnSpc>
                <a:spcPct val="80000"/>
              </a:lnSpc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sz="24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B-tree - default</a:t>
            </a:r>
            <a:endParaRPr lang="ru-RU" sz="24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lnSpc>
                <a:spcPct val="80000"/>
              </a:lnSpc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4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Первичный и вторичный индексы</a:t>
            </a:r>
            <a:r>
              <a:rPr lang="en-US" sz="24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endParaRPr lang="ru-RU" sz="24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lnSpc>
                <a:spcPct val="70000"/>
              </a:lnSpc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000" dirty="0">
                <a:ea typeface="DejaVu Sans" pitchFamily="2"/>
                <a:cs typeface="DejaVu Sans" pitchFamily="2"/>
              </a:rPr>
              <a:t>В </a:t>
            </a:r>
            <a:r>
              <a:rPr lang="en-US" sz="2000" dirty="0" err="1">
                <a:ea typeface="DejaVu Sans" pitchFamily="2"/>
                <a:cs typeface="DejaVu Sans" pitchFamily="2"/>
              </a:rPr>
              <a:t>postgresql</a:t>
            </a:r>
            <a:r>
              <a:rPr lang="ru-RU" sz="2000" dirty="0">
                <a:ea typeface="DejaVu Sans" pitchFamily="2"/>
                <a:cs typeface="DejaVu Sans" pitchFamily="2"/>
              </a:rPr>
              <a:t>:</a:t>
            </a:r>
          </a:p>
          <a:p>
            <a:pPr lvl="2">
              <a:lnSpc>
                <a:spcPct val="70000"/>
              </a:lnSpc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sz="1800" dirty="0">
                <a:ea typeface="DejaVu Sans" pitchFamily="2"/>
                <a:cs typeface="DejaVu Sans" pitchFamily="2"/>
              </a:rPr>
              <a:t>Index = </a:t>
            </a:r>
            <a:r>
              <a:rPr lang="ru-RU" sz="1800" dirty="0">
                <a:ea typeface="DejaVu Sans" pitchFamily="2"/>
                <a:cs typeface="DejaVu Sans" pitchFamily="2"/>
              </a:rPr>
              <a:t>вторичный индекс</a:t>
            </a:r>
            <a:br>
              <a:rPr lang="ru-RU" sz="1800" dirty="0">
                <a:ea typeface="DejaVu Sans" pitchFamily="2"/>
                <a:cs typeface="DejaVu Sans" pitchFamily="2"/>
              </a:rPr>
            </a:br>
            <a:endParaRPr lang="ru-RU" sz="1800" dirty="0">
              <a:ea typeface="DejaVu Sans" pitchFamily="2"/>
              <a:cs typeface="DejaVu Sans" pitchFamily="2"/>
            </a:endParaRPr>
          </a:p>
          <a:p>
            <a:pPr lvl="2">
              <a:lnSpc>
                <a:spcPct val="70000"/>
              </a:lnSpc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sz="1800" dirty="0">
                <a:ea typeface="DejaVu Sans" pitchFamily="2"/>
                <a:cs typeface="DejaVu Sans" pitchFamily="2"/>
              </a:rPr>
              <a:t>CLUSTER </a:t>
            </a:r>
            <a:r>
              <a:rPr lang="en-US" sz="1800" dirty="0" err="1">
                <a:ea typeface="DejaVu Sans" pitchFamily="2"/>
                <a:cs typeface="DejaVu Sans" pitchFamily="2"/>
              </a:rPr>
              <a:t>table_name</a:t>
            </a:r>
            <a:r>
              <a:rPr lang="en-US" sz="1800" dirty="0">
                <a:ea typeface="DejaVu Sans" pitchFamily="2"/>
                <a:cs typeface="DejaVu Sans" pitchFamily="2"/>
              </a:rPr>
              <a:t> [ USING </a:t>
            </a:r>
            <a:r>
              <a:rPr lang="en-US" sz="1800" dirty="0" err="1">
                <a:ea typeface="DejaVu Sans" pitchFamily="2"/>
                <a:cs typeface="DejaVu Sans" pitchFamily="2"/>
              </a:rPr>
              <a:t>index_name</a:t>
            </a:r>
            <a:r>
              <a:rPr lang="en-US" sz="1800" dirty="0">
                <a:ea typeface="DejaVu Sans" pitchFamily="2"/>
                <a:cs typeface="DejaVu Sans" pitchFamily="2"/>
              </a:rPr>
              <a:t> ]</a:t>
            </a:r>
            <a:r>
              <a:rPr lang="ru-RU" sz="1800" dirty="0">
                <a:ea typeface="DejaVu Sans" pitchFamily="2"/>
                <a:cs typeface="DejaVu Sans" pitchFamily="2"/>
              </a:rPr>
              <a:t> = первичный индекс</a:t>
            </a:r>
            <a:br>
              <a:rPr lang="ru-RU" sz="1800" dirty="0">
                <a:ea typeface="DejaVu Sans" pitchFamily="2"/>
                <a:cs typeface="DejaVu Sans" pitchFamily="2"/>
              </a:rPr>
            </a:br>
            <a:br>
              <a:rPr lang="ru-RU" sz="1800" dirty="0">
                <a:ea typeface="DejaVu Sans" pitchFamily="2"/>
                <a:cs typeface="DejaVu Sans" pitchFamily="2"/>
              </a:rPr>
            </a:br>
            <a:r>
              <a:rPr lang="ru-RU" sz="1800" dirty="0">
                <a:solidFill>
                  <a:srgbClr val="FF0000"/>
                </a:solidFill>
                <a:ea typeface="DejaVu Sans" pitchFamily="2"/>
                <a:cs typeface="DejaVu Sans" pitchFamily="2"/>
              </a:rPr>
              <a:t>Но</a:t>
            </a:r>
            <a:r>
              <a:rPr lang="ru-RU" sz="1800" dirty="0">
                <a:ea typeface="DejaVu Sans" pitchFamily="2"/>
                <a:cs typeface="DejaVu Sans" pitchFamily="2"/>
              </a:rPr>
              <a:t>: </a:t>
            </a:r>
            <a:r>
              <a:rPr lang="en-US" sz="1800" dirty="0">
                <a:ea typeface="DejaVu Sans" pitchFamily="2"/>
                <a:cs typeface="DejaVu Sans" pitchFamily="2"/>
              </a:rPr>
              <a:t>cluster - </a:t>
            </a:r>
            <a:r>
              <a:rPr lang="ru-RU" sz="1800" dirty="0">
                <a:ea typeface="DejaVu Sans" pitchFamily="2"/>
                <a:cs typeface="DejaVu Sans" pitchFamily="2"/>
              </a:rPr>
              <a:t>операция разовая, новые строки не размещаются в соответствии с индексом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2" descr="Indexes in PostgreSQL — 4 (Btree) : Postgres Professional">
            <a:extLst>
              <a:ext uri="{FF2B5EF4-FFF2-40B4-BE49-F238E27FC236}">
                <a16:creationId xmlns:a16="http://schemas.microsoft.com/office/drawing/2014/main" id="{B4FB197C-89C7-427A-A667-260A93FDC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54" t="12280" r="15346" b="11383"/>
          <a:stretch/>
        </p:blipFill>
        <p:spPr>
          <a:xfrm>
            <a:off x="5106395" y="2121408"/>
            <a:ext cx="6913619" cy="314147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446175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272</TotalTime>
  <Words>559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DejaVu Sans</vt:lpstr>
      <vt:lpstr>StarSymbol</vt:lpstr>
      <vt:lpstr>Wingdings</vt:lpstr>
      <vt:lpstr>Wood Type</vt:lpstr>
      <vt:lpstr>Оптимизация SQL</vt:lpstr>
      <vt:lpstr>Оптимизация SQL Перед стартом</vt:lpstr>
      <vt:lpstr>Оптимизация SQL План</vt:lpstr>
      <vt:lpstr>Оптимизация SQL Тема воркшопа и ее важность</vt:lpstr>
      <vt:lpstr>Оптимизация SQL Инструменты, используемые для оптимизации</vt:lpstr>
      <vt:lpstr>Оптимизация SQL Инструменты, используемые для оптимизации</vt:lpstr>
      <vt:lpstr>Оптимизация SQL Инструменты, используемые для оптимизации</vt:lpstr>
      <vt:lpstr>Оптимизация SQL Инструменты, используемые для оптимизации</vt:lpstr>
      <vt:lpstr>Оптимизация SQL Блок 1: Теория: Использование индексов</vt:lpstr>
      <vt:lpstr>Оптимизация SQL Блок 1: Использование индексов</vt:lpstr>
      <vt:lpstr>Оптимизация SQL Блок 2: Теория: Union vs union all</vt:lpstr>
      <vt:lpstr>Оптимизация SQL Блок 2: Union vs union all</vt:lpstr>
      <vt:lpstr>Оптимизация SQL Блок 3: Теория: оптимизация через промежуточную материализацию</vt:lpstr>
      <vt:lpstr>Оптимизация SQL Блок 3: оптимизация через вложенные запросы</vt:lpstr>
      <vt:lpstr>Оптимизация SQL Блок 4: Теория: Unlogged таблицы</vt:lpstr>
      <vt:lpstr>Оптимизация SQL Блок 4: Unlogged таблицы</vt:lpstr>
      <vt:lpstr>Оптимизация SQL Дополнительные best practice</vt:lpstr>
      <vt:lpstr>Оптимизация SQL Дополнительные материалы</vt:lpstr>
      <vt:lpstr>Оптимизация SQL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SQL</dc:title>
  <dc:creator>Moskvina Svetlana</dc:creator>
  <cp:lastModifiedBy>Moskvina Svetlana</cp:lastModifiedBy>
  <cp:revision>42</cp:revision>
  <dcterms:created xsi:type="dcterms:W3CDTF">2022-06-13T13:05:36Z</dcterms:created>
  <dcterms:modified xsi:type="dcterms:W3CDTF">2022-09-21T17:43:53Z</dcterms:modified>
</cp:coreProperties>
</file>