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83" r:id="rId6"/>
    <p:sldId id="284" r:id="rId7"/>
    <p:sldId id="262" r:id="rId8"/>
    <p:sldId id="263" r:id="rId9"/>
    <p:sldId id="264" r:id="rId10"/>
    <p:sldId id="285" r:id="rId11"/>
    <p:sldId id="265" r:id="rId12"/>
    <p:sldId id="266" r:id="rId13"/>
    <p:sldId id="267" r:id="rId14"/>
    <p:sldId id="281" r:id="rId15"/>
    <p:sldId id="280" r:id="rId16"/>
    <p:sldId id="268" r:id="rId17"/>
    <p:sldId id="269" r:id="rId18"/>
    <p:sldId id="276" r:id="rId19"/>
    <p:sldId id="270" r:id="rId20"/>
    <p:sldId id="277" r:id="rId21"/>
    <p:sldId id="279" r:id="rId22"/>
    <p:sldId id="278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03" autoAdjust="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614CB-68E3-488B-B59E-566D95FF5DEF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0FECD-63D5-4E8D-8073-22D760237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77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26.01.2023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5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26.01.2023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8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26.01.2023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25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26.01.2023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D77A28-62FA-4A1C-955D-4EB5AA405F1C}" type="datetimeFigureOut">
              <a:rPr lang="ru-RU" smtClean="0"/>
              <a:t>26.01.2023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2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26.01.2023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6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26.01.2023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7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26.01.2023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5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26.01.2023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9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26.01.2023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66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26.01.2023</a:t>
            </a:fld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3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D77A28-62FA-4A1C-955D-4EB5AA405F1C}" type="datetimeFigureOut">
              <a:rPr lang="ru-RU" smtClean="0"/>
              <a:t>26.01.2023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3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astirise/workshop_sql_optimiz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respro.ru/docs/postgresql/12/ddl-partitioning" TargetMode="External"/><Relationship Id="rId2" Type="http://schemas.openxmlformats.org/officeDocument/2006/relationships/hyperlink" Target="https://postgrespro.ru/docs/postgresql/12/sql-createinde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stgrespro.ru/docs/postgrespro/10/performance-tips" TargetMode="External"/><Relationship Id="rId4" Type="http://schemas.openxmlformats.org/officeDocument/2006/relationships/hyperlink" Target="https://postgrespro.ru/docs/postgresql/12/wa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yandex.ru/surveys/13455830.189b087255256c553d687bbcc02d930cdd2da94c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xplain.dalibo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22D-9F2A-4C90-AC90-38C34A931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3709F-4B90-4BF2-9300-125C5EA5B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Москвина Светлана</a:t>
            </a:r>
          </a:p>
        </p:txBody>
      </p:sp>
    </p:spTree>
    <p:extLst>
      <p:ext uri="{BB962C8B-B14F-4D97-AF65-F5344CB8AC3E}">
        <p14:creationId xmlns:p14="http://schemas.microsoft.com/office/powerpoint/2010/main" val="108612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47B8-2F29-4458-8594-FEA33013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Важность сбора статистики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A346C-6587-4ABF-9864-B05E957EC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9651"/>
            <a:ext cx="10058400" cy="4050792"/>
          </a:xfrm>
        </p:spPr>
        <p:txBody>
          <a:bodyPr>
            <a:normAutofit/>
          </a:bodyPr>
          <a:lstStyle/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400" dirty="0">
                <a:ea typeface="DejaVu Sans" pitchFamily="2"/>
                <a:cs typeface="DejaVu Sans" pitchFamily="2"/>
              </a:rPr>
              <a:t>После большой порции изменений выполняем: </a:t>
            </a:r>
            <a:br>
              <a:rPr lang="en-US" sz="2400" dirty="0">
                <a:ea typeface="DejaVu Sans" pitchFamily="2"/>
                <a:cs typeface="DejaVu Sans" pitchFamily="2"/>
              </a:rPr>
            </a:br>
            <a:r>
              <a:rPr lang="en-US" sz="2400" b="1" dirty="0" err="1">
                <a:ea typeface="DejaVu Sans" pitchFamily="2"/>
                <a:cs typeface="DejaVu Sans" pitchFamily="2"/>
              </a:rPr>
              <a:t>analyse</a:t>
            </a:r>
            <a:r>
              <a:rPr lang="ru-RU" sz="2400" b="1" dirty="0">
                <a:ea typeface="DejaVu Sans" pitchFamily="2"/>
                <a:cs typeface="DejaVu Sans" pitchFamily="2"/>
              </a:rPr>
              <a:t> </a:t>
            </a:r>
            <a:r>
              <a:rPr lang="ru-RU" sz="2400" dirty="0">
                <a:ea typeface="DejaVu Sans" pitchFamily="2"/>
                <a:cs typeface="DejaVu Sans" pitchFamily="2"/>
              </a:rPr>
              <a:t>– сбор статистики по таблицам</a:t>
            </a:r>
            <a:endParaRPr lang="en-US" sz="2400" dirty="0">
              <a:ea typeface="DejaVu Sans" pitchFamily="2"/>
              <a:cs typeface="DejaVu Sans" pitchFamily="2"/>
            </a:endParaRPr>
          </a:p>
          <a:p>
            <a:pPr marL="274320" lvl="1" indent="0">
              <a:buClr>
                <a:srgbClr val="666666"/>
              </a:buClr>
              <a:buSzPct val="45000"/>
              <a:buNone/>
            </a:pPr>
            <a:br>
              <a:rPr lang="en-US" sz="2400" b="1" dirty="0">
                <a:ea typeface="DejaVu Sans" pitchFamily="2"/>
                <a:cs typeface="DejaVu Sans" pitchFamily="2"/>
              </a:rPr>
            </a:br>
            <a:endParaRPr lang="ru-RU" sz="2400" b="1" dirty="0">
              <a:ea typeface="DejaVu Sans" pitchFamily="2"/>
              <a:cs typeface="DejaVu Sans" pitchFamily="2"/>
            </a:endParaRPr>
          </a:p>
          <a:p>
            <a:pPr marL="274320" lvl="1" indent="0">
              <a:buClr>
                <a:srgbClr val="666666"/>
              </a:buClr>
              <a:buSzPct val="45000"/>
              <a:buNone/>
            </a:pPr>
            <a:endParaRPr lang="en-US" sz="2400" dirty="0"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endParaRPr lang="en-US" sz="2400" dirty="0"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400" dirty="0">
                <a:ea typeface="DejaVu Sans" pitchFamily="2"/>
                <a:cs typeface="DejaVu Sans" pitchFamily="2"/>
              </a:rPr>
              <a:t>После большого количества операций удалений/</a:t>
            </a:r>
            <a:r>
              <a:rPr lang="ru-RU" sz="2400" dirty="0" err="1">
                <a:ea typeface="DejaVu Sans" pitchFamily="2"/>
                <a:cs typeface="DejaVu Sans" pitchFamily="2"/>
              </a:rPr>
              <a:t>апдейтов</a:t>
            </a:r>
            <a:r>
              <a:rPr lang="ru-RU" sz="2400" dirty="0">
                <a:ea typeface="DejaVu Sans" pitchFamily="2"/>
                <a:cs typeface="DejaVu Sans" pitchFamily="2"/>
              </a:rPr>
              <a:t> выполняем:</a:t>
            </a:r>
            <a:br>
              <a:rPr lang="en-US" sz="2400" dirty="0">
                <a:ea typeface="DejaVu Sans" pitchFamily="2"/>
                <a:cs typeface="DejaVu Sans" pitchFamily="2"/>
              </a:rPr>
            </a:br>
            <a:r>
              <a:rPr lang="ru-RU" sz="2400" b="1" dirty="0" err="1">
                <a:ea typeface="DejaVu Sans" pitchFamily="2"/>
                <a:cs typeface="DejaVu Sans" pitchFamily="2"/>
              </a:rPr>
              <a:t>vacuum</a:t>
            </a:r>
            <a:r>
              <a:rPr lang="ru-RU" sz="2400" b="1" dirty="0">
                <a:ea typeface="DejaVu Sans" pitchFamily="2"/>
                <a:cs typeface="DejaVu Sans" pitchFamily="2"/>
              </a:rPr>
              <a:t> </a:t>
            </a:r>
            <a:r>
              <a:rPr lang="ru-RU" sz="2400" dirty="0">
                <a:ea typeface="DejaVu Sans" pitchFamily="2"/>
                <a:cs typeface="DejaVu Sans" pitchFamily="2"/>
              </a:rPr>
              <a:t>– удаление промежуточных файлов</a:t>
            </a:r>
            <a:endParaRPr lang="en-US" sz="2400" dirty="0">
              <a:ea typeface="DejaVu Sans" pitchFamily="2"/>
              <a:cs typeface="DejaVu Sans" pitchFamily="2"/>
            </a:endParaRPr>
          </a:p>
          <a:p>
            <a:endParaRPr lang="ru-RU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58A53A-587B-4BCF-97BE-F73BB901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" y="5314112"/>
            <a:ext cx="119523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Синтаксис:</a:t>
            </a:r>
            <a:b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VACUUM [ ( { FULL | FREEZE | VERBOSE | ANALYZE }) ] [ </a:t>
            </a:r>
            <a:r>
              <a:rPr kumimoji="0" lang="ru-RU" altLang="ru-RU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имя_таблицы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 (</a:t>
            </a:r>
            <a:r>
              <a:rPr kumimoji="0" lang="ru-RU" altLang="ru-RU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имя_столбца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] ]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EC642A-6BBE-4E1E-A506-8243E142F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" y="2782669"/>
            <a:ext cx="89194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Синтаксис: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ANALYZE [ VERBOSE ] [ </a:t>
            </a:r>
            <a:r>
              <a:rPr kumimoji="0" lang="ru-RU" altLang="ru-RU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имя_таблицы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 ( </a:t>
            </a:r>
            <a:r>
              <a:rPr kumimoji="0" lang="ru-RU" altLang="ru-RU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имя_столбца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[, ...] ) ] ]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4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D2-3EBB-475C-8D8A-B3485DC0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Блок 1: Теория: Использование индексов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1A28-6680-42A6-9E42-8035811D2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036547" cy="4736592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4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Индекс и как он ускоряет запрос?</a:t>
            </a:r>
          </a:p>
          <a:p>
            <a:pPr lvl="0">
              <a:lnSpc>
                <a:spcPct val="80000"/>
              </a:lnSpc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sz="24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B-tree - default</a:t>
            </a:r>
            <a:endParaRPr lang="ru-RU" sz="24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lnSpc>
                <a:spcPct val="80000"/>
              </a:lnSpc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4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Первичный и вторичный индексы</a:t>
            </a:r>
            <a:r>
              <a:rPr lang="en-US" sz="24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endParaRPr lang="ru-RU" sz="24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lnSpc>
                <a:spcPct val="70000"/>
              </a:lnSpc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000" dirty="0">
                <a:ea typeface="DejaVu Sans" pitchFamily="2"/>
                <a:cs typeface="DejaVu Sans" pitchFamily="2"/>
              </a:rPr>
              <a:t>В </a:t>
            </a:r>
            <a:r>
              <a:rPr lang="en-US" sz="2000" dirty="0" err="1">
                <a:ea typeface="DejaVu Sans" pitchFamily="2"/>
                <a:cs typeface="DejaVu Sans" pitchFamily="2"/>
              </a:rPr>
              <a:t>postgresql</a:t>
            </a:r>
            <a:r>
              <a:rPr lang="ru-RU" sz="2000" dirty="0">
                <a:ea typeface="DejaVu Sans" pitchFamily="2"/>
                <a:cs typeface="DejaVu Sans" pitchFamily="2"/>
              </a:rPr>
              <a:t>:</a:t>
            </a:r>
          </a:p>
          <a:p>
            <a:pPr lvl="2">
              <a:lnSpc>
                <a:spcPct val="70000"/>
              </a:lnSpc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sz="1800" dirty="0">
                <a:ea typeface="DejaVu Sans" pitchFamily="2"/>
                <a:cs typeface="DejaVu Sans" pitchFamily="2"/>
              </a:rPr>
              <a:t>Index = </a:t>
            </a:r>
            <a:r>
              <a:rPr lang="ru-RU" sz="1800" dirty="0">
                <a:ea typeface="DejaVu Sans" pitchFamily="2"/>
                <a:cs typeface="DejaVu Sans" pitchFamily="2"/>
              </a:rPr>
              <a:t>вторичный индекс</a:t>
            </a:r>
            <a:br>
              <a:rPr lang="ru-RU" sz="1800" dirty="0">
                <a:ea typeface="DejaVu Sans" pitchFamily="2"/>
                <a:cs typeface="DejaVu Sans" pitchFamily="2"/>
              </a:rPr>
            </a:br>
            <a:endParaRPr lang="ru-RU" sz="1800" dirty="0">
              <a:ea typeface="DejaVu Sans" pitchFamily="2"/>
              <a:cs typeface="DejaVu Sans" pitchFamily="2"/>
            </a:endParaRPr>
          </a:p>
          <a:p>
            <a:pPr lvl="2">
              <a:lnSpc>
                <a:spcPct val="70000"/>
              </a:lnSpc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sz="1800" dirty="0">
                <a:ea typeface="DejaVu Sans" pitchFamily="2"/>
                <a:cs typeface="DejaVu Sans" pitchFamily="2"/>
              </a:rPr>
              <a:t>CLUSTER </a:t>
            </a:r>
            <a:r>
              <a:rPr lang="en-US" sz="1800" dirty="0" err="1">
                <a:ea typeface="DejaVu Sans" pitchFamily="2"/>
                <a:cs typeface="DejaVu Sans" pitchFamily="2"/>
              </a:rPr>
              <a:t>table_name</a:t>
            </a:r>
            <a:r>
              <a:rPr lang="en-US" sz="1800" dirty="0">
                <a:ea typeface="DejaVu Sans" pitchFamily="2"/>
                <a:cs typeface="DejaVu Sans" pitchFamily="2"/>
              </a:rPr>
              <a:t> [ USING </a:t>
            </a:r>
            <a:r>
              <a:rPr lang="en-US" sz="1800" dirty="0" err="1">
                <a:ea typeface="DejaVu Sans" pitchFamily="2"/>
                <a:cs typeface="DejaVu Sans" pitchFamily="2"/>
              </a:rPr>
              <a:t>index_name</a:t>
            </a:r>
            <a:r>
              <a:rPr lang="en-US" sz="1800" dirty="0">
                <a:ea typeface="DejaVu Sans" pitchFamily="2"/>
                <a:cs typeface="DejaVu Sans" pitchFamily="2"/>
              </a:rPr>
              <a:t> ]</a:t>
            </a:r>
            <a:r>
              <a:rPr lang="ru-RU" sz="1800" dirty="0">
                <a:ea typeface="DejaVu Sans" pitchFamily="2"/>
                <a:cs typeface="DejaVu Sans" pitchFamily="2"/>
              </a:rPr>
              <a:t> = первичный индекс</a:t>
            </a:r>
            <a:br>
              <a:rPr lang="ru-RU" sz="1800" dirty="0">
                <a:ea typeface="DejaVu Sans" pitchFamily="2"/>
                <a:cs typeface="DejaVu Sans" pitchFamily="2"/>
              </a:rPr>
            </a:br>
            <a:br>
              <a:rPr lang="ru-RU" sz="1800" dirty="0">
                <a:ea typeface="DejaVu Sans" pitchFamily="2"/>
                <a:cs typeface="DejaVu Sans" pitchFamily="2"/>
              </a:rPr>
            </a:br>
            <a:r>
              <a:rPr lang="ru-RU" sz="1800" dirty="0">
                <a:solidFill>
                  <a:srgbClr val="FF0000"/>
                </a:solidFill>
                <a:ea typeface="DejaVu Sans" pitchFamily="2"/>
                <a:cs typeface="DejaVu Sans" pitchFamily="2"/>
              </a:rPr>
              <a:t>Но</a:t>
            </a:r>
            <a:r>
              <a:rPr lang="ru-RU" sz="1800" dirty="0">
                <a:ea typeface="DejaVu Sans" pitchFamily="2"/>
                <a:cs typeface="DejaVu Sans" pitchFamily="2"/>
              </a:rPr>
              <a:t>: </a:t>
            </a:r>
            <a:r>
              <a:rPr lang="en-US" sz="1800" dirty="0">
                <a:ea typeface="DejaVu Sans" pitchFamily="2"/>
                <a:cs typeface="DejaVu Sans" pitchFamily="2"/>
              </a:rPr>
              <a:t>cluster - </a:t>
            </a:r>
            <a:r>
              <a:rPr lang="ru-RU" sz="1800" dirty="0">
                <a:ea typeface="DejaVu Sans" pitchFamily="2"/>
                <a:cs typeface="DejaVu Sans" pitchFamily="2"/>
              </a:rPr>
              <a:t>операция разовая, новые строки не размещаются в соответствии с индексом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 descr="Indexes in PostgreSQL — 4 (Btree) : Postgres Professional">
            <a:extLst>
              <a:ext uri="{FF2B5EF4-FFF2-40B4-BE49-F238E27FC236}">
                <a16:creationId xmlns:a16="http://schemas.microsoft.com/office/drawing/2014/main" id="{B4FB197C-89C7-427A-A667-260A93FDC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54" t="12280" r="15346" b="11383"/>
          <a:stretch/>
        </p:blipFill>
        <p:spPr>
          <a:xfrm>
            <a:off x="5106395" y="2121408"/>
            <a:ext cx="6913619" cy="314147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46175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E8D7-C39F-4E02-9A0F-B84A53E1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Блок 1: Использование индексов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FAF1-E811-4E05-86C5-727A3A047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6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13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3B46-2129-4D6B-9E60-2C5A2357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Блок 2: Теория: </a:t>
            </a:r>
            <a:r>
              <a:rPr lang="ru-RU" sz="2000" dirty="0">
                <a:ea typeface="DejaVu Sans" pitchFamily="2"/>
                <a:cs typeface="DejaVu Sans" pitchFamily="2"/>
              </a:rPr>
              <a:t>Виды физических </a:t>
            </a:r>
            <a:r>
              <a:rPr lang="ru-RU" sz="2000" dirty="0" err="1">
                <a:ea typeface="DejaVu Sans" pitchFamily="2"/>
                <a:cs typeface="DejaVu Sans" pitchFamily="2"/>
              </a:rPr>
              <a:t>join</a:t>
            </a:r>
            <a:r>
              <a:rPr lang="ru-RU" sz="2000" dirty="0">
                <a:ea typeface="DejaVu Sans" pitchFamily="2"/>
                <a:cs typeface="DejaVu Sans" pitchFamily="2"/>
              </a:rPr>
              <a:t> и какой выбрать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994F9-4673-4100-9863-8E6293A47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9" y="2653140"/>
            <a:ext cx="9195273" cy="2051155"/>
          </a:xfrm>
        </p:spPr>
      </p:pic>
    </p:spTree>
    <p:extLst>
      <p:ext uri="{BB962C8B-B14F-4D97-AF65-F5344CB8AC3E}">
        <p14:creationId xmlns:p14="http://schemas.microsoft.com/office/powerpoint/2010/main" val="1806390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5D42-722A-4E57-AE65-87E9F04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 err="1">
                <a:ea typeface="DejaVu Sans" pitchFamily="2"/>
                <a:cs typeface="DejaVu Sans" pitchFamily="2"/>
              </a:rPr>
              <a:t>Блок</a:t>
            </a:r>
            <a:r>
              <a:rPr lang="en-US" sz="2000" dirty="0">
                <a:ea typeface="DejaVu Sans" pitchFamily="2"/>
                <a:cs typeface="DejaVu Sans" pitchFamily="2"/>
              </a:rPr>
              <a:t> </a:t>
            </a:r>
            <a:r>
              <a:rPr lang="ru-RU" sz="2000" dirty="0">
                <a:ea typeface="DejaVu Sans" pitchFamily="2"/>
                <a:cs typeface="DejaVu Sans" pitchFamily="2"/>
              </a:rPr>
              <a:t>2</a:t>
            </a:r>
            <a:r>
              <a:rPr lang="en-US" sz="2000" dirty="0">
                <a:ea typeface="DejaVu Sans" pitchFamily="2"/>
                <a:cs typeface="DejaVu Sans" pitchFamily="2"/>
              </a:rPr>
              <a:t>: </a:t>
            </a:r>
            <a:r>
              <a:rPr lang="ru-RU" sz="2000" dirty="0">
                <a:ea typeface="DejaVu Sans" pitchFamily="2"/>
                <a:cs typeface="DejaVu Sans" pitchFamily="2"/>
              </a:rPr>
              <a:t>Виды физических </a:t>
            </a:r>
            <a:r>
              <a:rPr lang="ru-RU" sz="2000" dirty="0" err="1">
                <a:ea typeface="DejaVu Sans" pitchFamily="2"/>
                <a:cs typeface="DejaVu Sans" pitchFamily="2"/>
              </a:rPr>
              <a:t>join</a:t>
            </a:r>
            <a:r>
              <a:rPr lang="ru-RU" sz="2000" dirty="0">
                <a:ea typeface="DejaVu Sans" pitchFamily="2"/>
                <a:cs typeface="DejaVu Sans" pitchFamily="2"/>
              </a:rPr>
              <a:t> и какой выбрать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78C4-E6E7-4308-A4D1-738FCB3F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22729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3B46-2129-4D6B-9E60-2C5A2357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 err="1">
                <a:ea typeface="DejaVu Sans" pitchFamily="2"/>
                <a:cs typeface="DejaVu Sans" pitchFamily="2"/>
              </a:rPr>
              <a:t>Блок</a:t>
            </a:r>
            <a:r>
              <a:rPr lang="en-US" sz="2000" dirty="0">
                <a:ea typeface="DejaVu Sans" pitchFamily="2"/>
                <a:cs typeface="DejaVu Sans" pitchFamily="2"/>
              </a:rPr>
              <a:t> </a:t>
            </a:r>
            <a:r>
              <a:rPr lang="ru-RU" sz="2000" dirty="0">
                <a:ea typeface="DejaVu Sans" pitchFamily="2"/>
                <a:cs typeface="DejaVu Sans" pitchFamily="2"/>
              </a:rPr>
              <a:t>3</a:t>
            </a:r>
            <a:r>
              <a:rPr lang="en-US" sz="2000" dirty="0">
                <a:ea typeface="DejaVu Sans" pitchFamily="2"/>
                <a:cs typeface="DejaVu Sans" pitchFamily="2"/>
              </a:rPr>
              <a:t>: Теория: Union vs union all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5D122-F661-4641-A255-7626711E7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Как работает union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Как работает union all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590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5D42-722A-4E57-AE65-87E9F04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 err="1">
                <a:ea typeface="DejaVu Sans" pitchFamily="2"/>
                <a:cs typeface="DejaVu Sans" pitchFamily="2"/>
              </a:rPr>
              <a:t>Блок</a:t>
            </a:r>
            <a:r>
              <a:rPr lang="en-US" sz="2000" dirty="0">
                <a:ea typeface="DejaVu Sans" pitchFamily="2"/>
                <a:cs typeface="DejaVu Sans" pitchFamily="2"/>
              </a:rPr>
              <a:t> </a:t>
            </a:r>
            <a:r>
              <a:rPr lang="ru-RU" sz="2000" dirty="0">
                <a:ea typeface="DejaVu Sans" pitchFamily="2"/>
                <a:cs typeface="DejaVu Sans" pitchFamily="2"/>
              </a:rPr>
              <a:t>3</a:t>
            </a:r>
            <a:r>
              <a:rPr lang="en-US" sz="2000" dirty="0">
                <a:ea typeface="DejaVu Sans" pitchFamily="2"/>
                <a:cs typeface="DejaVu Sans" pitchFamily="2"/>
              </a:rPr>
              <a:t>: Union vs union all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78C4-E6E7-4308-A4D1-738FCB3F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2327172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9E89-1B6E-4D5A-B79A-B4ABAF7E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 err="1">
                <a:ea typeface="DejaVu Sans" pitchFamily="2"/>
                <a:cs typeface="DejaVu Sans" pitchFamily="2"/>
              </a:rPr>
              <a:t>Блок</a:t>
            </a:r>
            <a:r>
              <a:rPr lang="en-US" sz="2000" dirty="0">
                <a:ea typeface="DejaVu Sans" pitchFamily="2"/>
                <a:cs typeface="DejaVu Sans" pitchFamily="2"/>
              </a:rPr>
              <a:t> </a:t>
            </a:r>
            <a:r>
              <a:rPr lang="ru-RU" sz="2000" dirty="0">
                <a:ea typeface="DejaVu Sans" pitchFamily="2"/>
                <a:cs typeface="DejaVu Sans" pitchFamily="2"/>
              </a:rPr>
              <a:t>4</a:t>
            </a:r>
            <a:r>
              <a:rPr lang="en-US" sz="2000" dirty="0">
                <a:ea typeface="DejaVu Sans" pitchFamily="2"/>
                <a:cs typeface="DejaVu Sans" pitchFamily="2"/>
              </a:rPr>
              <a:t>: Теория: оптимизация через </a:t>
            </a:r>
            <a:r>
              <a:rPr lang="ru-RU" sz="2000" dirty="0">
                <a:ea typeface="DejaVu Sans" pitchFamily="2"/>
                <a:cs typeface="DejaVu Sans" pitchFamily="2"/>
              </a:rPr>
              <a:t>промежуточную материализацию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0631D-A5E4-47A8-B439-20D1B6BD2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плоских джоинов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Переписанный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пример через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промежуточную оптимизацию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952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9E89-1B6E-4D5A-B79A-B4ABAF7E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 err="1">
                <a:ea typeface="DejaVu Sans" pitchFamily="2"/>
                <a:cs typeface="DejaVu Sans" pitchFamily="2"/>
              </a:rPr>
              <a:t>Блок</a:t>
            </a:r>
            <a:r>
              <a:rPr lang="en-US" sz="2000" dirty="0">
                <a:ea typeface="DejaVu Sans" pitchFamily="2"/>
                <a:cs typeface="DejaVu Sans" pitchFamily="2"/>
              </a:rPr>
              <a:t> </a:t>
            </a:r>
            <a:r>
              <a:rPr lang="ru-RU" sz="2000" dirty="0">
                <a:ea typeface="DejaVu Sans" pitchFamily="2"/>
                <a:cs typeface="DejaVu Sans" pitchFamily="2"/>
              </a:rPr>
              <a:t>4</a:t>
            </a:r>
            <a:r>
              <a:rPr lang="en-US" sz="2000" dirty="0">
                <a:ea typeface="DejaVu Sans" pitchFamily="2"/>
                <a:cs typeface="DejaVu Sans" pitchFamily="2"/>
              </a:rPr>
              <a:t>: оптимизация через вложенные запросы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0631D-A5E4-47A8-B439-20D1B6BD2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01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13DD-3EDA-455B-8835-00FD804F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 err="1">
                <a:ea typeface="DejaVu Sans" pitchFamily="2"/>
                <a:cs typeface="DejaVu Sans" pitchFamily="2"/>
              </a:rPr>
              <a:t>Блок</a:t>
            </a:r>
            <a:r>
              <a:rPr lang="en-US" sz="2000" dirty="0">
                <a:ea typeface="DejaVu Sans" pitchFamily="2"/>
                <a:cs typeface="DejaVu Sans" pitchFamily="2"/>
              </a:rPr>
              <a:t> </a:t>
            </a:r>
            <a:r>
              <a:rPr lang="ru-RU" sz="2000" dirty="0">
                <a:ea typeface="DejaVu Sans" pitchFamily="2"/>
                <a:cs typeface="DejaVu Sans" pitchFamily="2"/>
              </a:rPr>
              <a:t>5</a:t>
            </a:r>
            <a:r>
              <a:rPr lang="en-US" sz="2000" dirty="0">
                <a:ea typeface="DejaVu Sans" pitchFamily="2"/>
                <a:cs typeface="DejaVu Sans" pitchFamily="2"/>
              </a:rPr>
              <a:t>: Теория: Unlogged таблицы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C7D-9235-4A56-9DBD-0A35EEF8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Что такое unlogged таблица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Не пишется информация о транзакциях в </a:t>
            </a: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wal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-лог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Truncate vs delete from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Плюсы использования unlogged таблицы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Ускорение в 1,5-2 раза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Минусы использования unlogged таблицы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 случае невыполнения операции нельзя будет восстановить информацию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Greenplum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сейчас эта опция недоступна (заведено критическое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issue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такие таблицы ломаются)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Какие еще есть варианты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55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39D8-8593-4ED9-BB37-6167D545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400" dirty="0">
                <a:ea typeface="DejaVu Sans" pitchFamily="2"/>
                <a:cs typeface="DejaVu Sans" pitchFamily="2"/>
              </a:rPr>
              <a:t>Перед стартом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C3B0-181C-48B0-B434-7CC28CB1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 компьютере должны быть установлены: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Docker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docker-compose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клиент для работы с БД (</a:t>
            </a:r>
            <a:r>
              <a:rPr lang="ru-RU" sz="14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например dbeaver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)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Необходимо скачать git репозиторий: </a:t>
            </a:r>
            <a:r>
              <a:rPr lang="af-ZA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2"/>
              </a:rPr>
              <a:t>https://github.com/Minastirise/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  <a:hlinkClick r:id="rId2"/>
              </a:rPr>
              <a:t>workshop_sql_optimization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357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13DD-3EDA-455B-8835-00FD804F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 err="1">
                <a:ea typeface="DejaVu Sans" pitchFamily="2"/>
                <a:cs typeface="DejaVu Sans" pitchFamily="2"/>
              </a:rPr>
              <a:t>Блок</a:t>
            </a:r>
            <a:r>
              <a:rPr lang="en-US" sz="2000" dirty="0">
                <a:ea typeface="DejaVu Sans" pitchFamily="2"/>
                <a:cs typeface="DejaVu Sans" pitchFamily="2"/>
              </a:rPr>
              <a:t> </a:t>
            </a:r>
            <a:r>
              <a:rPr lang="ru-RU" sz="2000" dirty="0">
                <a:ea typeface="DejaVu Sans" pitchFamily="2"/>
                <a:cs typeface="DejaVu Sans" pitchFamily="2"/>
              </a:rPr>
              <a:t>5</a:t>
            </a:r>
            <a:r>
              <a:rPr lang="en-US" sz="2000" dirty="0">
                <a:ea typeface="DejaVu Sans" pitchFamily="2"/>
                <a:cs typeface="DejaVu Sans" pitchFamily="2"/>
              </a:rPr>
              <a:t>: Unlogged таблицы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C7D-9235-4A56-9DBD-0A35EEF8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711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425D-EFFE-4C7B-BAB3-696974B8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ru-RU" sz="2000" dirty="0">
                <a:ea typeface="DejaVu Sans" pitchFamily="2"/>
                <a:cs typeface="DejaVu Sans" pitchFamily="2"/>
              </a:rPr>
              <a:t>Итоги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C843-357D-4ABC-9BF5-82170886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30873"/>
            <a:ext cx="10817352" cy="47803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Старт оптимизации – построение плана выполнения запроса - </a:t>
            </a:r>
            <a:r>
              <a:rPr lang="af-ZA" b="1" dirty="0"/>
              <a:t>explain (analyze)</a:t>
            </a:r>
            <a:endParaRPr lang="ru-RU" b="1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Оптимальность запроса может зависеть от общей нагрузки на сервер – проверяем общие метрики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Индексы – это хорошо, если в меру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Проверяем вид </a:t>
            </a:r>
            <a:r>
              <a:rPr lang="en-US" dirty="0"/>
              <a:t>join</a:t>
            </a:r>
            <a:r>
              <a:rPr lang="ru-RU" dirty="0"/>
              <a:t> - нет </a:t>
            </a:r>
            <a:r>
              <a:rPr lang="ru-RU" dirty="0" err="1"/>
              <a:t>nested</a:t>
            </a:r>
            <a:r>
              <a:rPr lang="ru-RU" dirty="0"/>
              <a:t> </a:t>
            </a:r>
            <a:r>
              <a:rPr lang="ru-RU" dirty="0" err="1"/>
              <a:t>loop-ам</a:t>
            </a:r>
            <a:r>
              <a:rPr lang="ru-RU" dirty="0"/>
              <a:t> (кроме крайней необходимости)!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/>
              <a:t>Union </a:t>
            </a:r>
            <a:r>
              <a:rPr lang="en-US" dirty="0"/>
              <a:t>all</a:t>
            </a:r>
            <a:r>
              <a:rPr lang="ru-RU" dirty="0"/>
              <a:t> вместо </a:t>
            </a:r>
            <a:r>
              <a:rPr lang="en-US" dirty="0"/>
              <a:t>Union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 запросе много </a:t>
            </a:r>
            <a:r>
              <a:rPr lang="en-US" dirty="0"/>
              <a:t>join (&gt;10) –</a:t>
            </a:r>
            <a:r>
              <a:rPr lang="ru-RU" dirty="0"/>
              <a:t> приземляем промежуточный результат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Для промежуточных таблиц можно использовать </a:t>
            </a:r>
            <a:r>
              <a:rPr lang="en-US" dirty="0"/>
              <a:t>Unlogged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Изучаем особенности оптимизации в рамках той СУБД, с которой работаем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dirty="0"/>
              <a:t>Teradata - нет необходимости удалять индекс при массовом изменении данных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Oracle - </a:t>
            </a:r>
            <a:r>
              <a:rPr lang="ru-RU" dirty="0"/>
              <a:t>множество хинтов для помощи оптимизатору</a:t>
            </a:r>
          </a:p>
        </p:txBody>
      </p:sp>
    </p:spTree>
    <p:extLst>
      <p:ext uri="{BB962C8B-B14F-4D97-AF65-F5344CB8AC3E}">
        <p14:creationId xmlns:p14="http://schemas.microsoft.com/office/powerpoint/2010/main" val="196795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D8B5-3736-4F67-AF04-223CB604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000" dirty="0">
                <a:ea typeface="DejaVu Sans" pitchFamily="2"/>
                <a:cs typeface="DejaVu Sans" pitchFamily="2"/>
              </a:rPr>
              <a:t>Дополнительные материалы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C32E-C29F-4061-9243-A28FE658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Индексы в </a:t>
            </a:r>
            <a:r>
              <a:rPr lang="en-US" dirty="0"/>
              <a:t>PostgreSQL:</a:t>
            </a:r>
            <a:br>
              <a:rPr lang="en-US" dirty="0"/>
            </a:br>
            <a:r>
              <a:rPr lang="en-US" dirty="0">
                <a:hlinkClick r:id="rId2"/>
              </a:rPr>
              <a:t>https://postgrespro.ru/docs/postgresql/12/sql-createindex</a:t>
            </a:r>
            <a:endParaRPr lang="ru-RU" dirty="0"/>
          </a:p>
          <a:p>
            <a:r>
              <a:rPr lang="ru-RU" dirty="0"/>
              <a:t>Партицирование в </a:t>
            </a:r>
            <a:r>
              <a:rPr lang="en-US" dirty="0"/>
              <a:t>PostgreSQL:</a:t>
            </a:r>
            <a:br>
              <a:rPr lang="en-US" dirty="0"/>
            </a:br>
            <a:r>
              <a:rPr lang="en-US" dirty="0">
                <a:hlinkClick r:id="rId3"/>
              </a:rPr>
              <a:t>https://postgrespro.ru/docs/postgresql/12/ddl-partitioning</a:t>
            </a:r>
            <a:endParaRPr lang="en-US" dirty="0"/>
          </a:p>
          <a:p>
            <a:r>
              <a:rPr lang="en-US" dirty="0"/>
              <a:t>Wal</a:t>
            </a:r>
            <a:r>
              <a:rPr lang="ru-RU" dirty="0"/>
              <a:t>-лог:</a:t>
            </a:r>
            <a:br>
              <a:rPr lang="ru-RU" dirty="0"/>
            </a:br>
            <a:r>
              <a:rPr lang="en-US" dirty="0">
                <a:hlinkClick r:id="rId4"/>
              </a:rPr>
              <a:t>https://postgrespro.ru/docs/postgresql/12/wal</a:t>
            </a:r>
            <a:endParaRPr lang="ru-RU" dirty="0"/>
          </a:p>
          <a:p>
            <a:r>
              <a:rPr lang="ru-RU" dirty="0"/>
              <a:t>Углубленная информация по оптимизации запросов в </a:t>
            </a:r>
            <a:r>
              <a:rPr lang="en-US" dirty="0"/>
              <a:t>PostgreSQL</a:t>
            </a:r>
            <a:br>
              <a:rPr lang="en-US" dirty="0"/>
            </a:br>
            <a:r>
              <a:rPr lang="en-US" dirty="0">
                <a:hlinkClick r:id="rId5"/>
              </a:rPr>
              <a:t>https://postgrespro.ru/docs/postgrespro/10/performance-tips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922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4054-8453-4D8F-8CD6-FE72ABC9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000" dirty="0">
                <a:ea typeface="DejaVu Sans" pitchFamily="2"/>
                <a:cs typeface="DejaVu Sans" pitchFamily="2"/>
              </a:rPr>
              <a:t>Вопросы</a:t>
            </a:r>
            <a:endParaRPr lang="ru-RU" dirty="0"/>
          </a:p>
        </p:txBody>
      </p:sp>
      <p:pic>
        <p:nvPicPr>
          <p:cNvPr id="1026" name="Picture 2" descr="Как правильно создавать вопросы с множественным выбором">
            <a:extLst>
              <a:ext uri="{FF2B5EF4-FFF2-40B4-BE49-F238E27FC236}">
                <a16:creationId xmlns:a16="http://schemas.microsoft.com/office/drawing/2014/main" id="{9CAB2138-DC79-4B6C-BC56-3DD465462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40" y="2323998"/>
            <a:ext cx="5913120" cy="357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74614D-3776-4873-9AB8-A813AF05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126480"/>
            <a:ext cx="10058400" cy="73152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Форма обратной связи:</a:t>
            </a:r>
            <a:br>
              <a:rPr lang="ru-RU" dirty="0"/>
            </a:br>
            <a:r>
              <a:rPr lang="af-ZA" dirty="0">
                <a:hlinkClick r:id="rId3"/>
              </a:rPr>
              <a:t>https://forms.yandex.ru/surveys/13455830.189b087255256c553d687bbcc02d930cdd2da94c/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46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Оптимизация SQL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400" dirty="0">
                <a:ea typeface="DejaVu Sans" pitchFamily="2"/>
                <a:cs typeface="DejaVu Sans" pitchFamily="2"/>
              </a:rPr>
              <a:t>План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5186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Тема воркшопа и ее важность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Инструменты, используемые для оптимизации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Блок 1:  Использование индексов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Блок 2:  Виды физических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join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 какой выбрать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Блок 3:  Union vs union all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Блок 4:  Вложенные джоины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Блок 5:  Unlogged таблицы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22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Тема воркшопа и ее важность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Важность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проведения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оптимизаций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Оптимизация важна для любого кода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Виды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оптимизаций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Техническая (тюнинг настроек)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Логическая (переписывание скрипта)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8350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Инструменты, используемые </a:t>
            </a:r>
            <a:r>
              <a:rPr lang="en-US" sz="2000" dirty="0" err="1">
                <a:ea typeface="DejaVu Sans" pitchFamily="2"/>
                <a:cs typeface="DejaVu Sans" pitchFamily="2"/>
              </a:rPr>
              <a:t>для</a:t>
            </a:r>
            <a:r>
              <a:rPr lang="en-US" sz="2000" dirty="0">
                <a:ea typeface="DejaVu Sans" pitchFamily="2"/>
                <a:cs typeface="DejaVu Sans" pitchFamily="2"/>
              </a:rPr>
              <a:t> </a:t>
            </a:r>
            <a:r>
              <a:rPr lang="en-US" sz="2000" dirty="0" err="1">
                <a:ea typeface="DejaVu Sans" pitchFamily="2"/>
                <a:cs typeface="DejaVu Sans" pitchFamily="2"/>
              </a:rPr>
              <a:t>оптимизации</a:t>
            </a:r>
            <a:r>
              <a:rPr lang="en-US" sz="2000" dirty="0">
                <a:ea typeface="DejaVu Sans" pitchFamily="2"/>
                <a:cs typeface="DejaVu Sans" pitchFamily="2"/>
              </a:rPr>
              <a:t> – EXPLAIN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af-ZA" b="1" dirty="0">
                <a:solidFill>
                  <a:srgbClr val="0070C0"/>
                </a:solidFill>
              </a:rPr>
              <a:t>EXPLAIN SELECT *</a:t>
            </a:r>
          </a:p>
          <a:p>
            <a:pPr marL="0" indent="0">
              <a:buNone/>
            </a:pPr>
            <a:r>
              <a:rPr lang="af-ZA" b="1" dirty="0">
                <a:solidFill>
                  <a:srgbClr val="0070C0"/>
                </a:solidFill>
              </a:rPr>
              <a:t>FROM tenk1 t1, onek t2</a:t>
            </a:r>
          </a:p>
          <a:p>
            <a:pPr marL="0" indent="0">
              <a:buNone/>
            </a:pPr>
            <a:r>
              <a:rPr lang="af-ZA" b="1" dirty="0">
                <a:solidFill>
                  <a:srgbClr val="0070C0"/>
                </a:solidFill>
              </a:rPr>
              <a:t>WHERE t1.unique1 &lt; 100 AND t1.unique2 = t2.unique2;</a:t>
            </a:r>
          </a:p>
          <a:p>
            <a:pPr marL="0" indent="0">
              <a:buNone/>
            </a:pPr>
            <a:endParaRPr lang="af-ZA" dirty="0"/>
          </a:p>
          <a:p>
            <a:pPr marL="0" indent="0">
              <a:buNone/>
            </a:pPr>
            <a:r>
              <a:rPr lang="af-ZA" b="1" dirty="0"/>
              <a:t>                                        QUERY PLAN</a:t>
            </a:r>
          </a:p>
          <a:p>
            <a:pPr marL="0" indent="0">
              <a:buNone/>
            </a:pPr>
            <a:r>
              <a:rPr lang="af-ZA" dirty="0"/>
              <a:t>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af-ZA" b="1" dirty="0"/>
              <a:t> Merge Join  (cost=198.11..268.19 rows=10 width=488)</a:t>
            </a:r>
          </a:p>
          <a:p>
            <a:pPr marL="0" indent="0">
              <a:buNone/>
            </a:pPr>
            <a:r>
              <a:rPr lang="af-ZA" dirty="0"/>
              <a:t>   </a:t>
            </a:r>
            <a:r>
              <a:rPr lang="af-ZA" b="1" dirty="0"/>
              <a:t>Merge Cond: </a:t>
            </a:r>
            <a:r>
              <a:rPr lang="af-ZA" dirty="0"/>
              <a:t>(t1.unique2 = t2.unique2)</a:t>
            </a:r>
          </a:p>
          <a:p>
            <a:pPr marL="0" indent="0">
              <a:buNone/>
            </a:pPr>
            <a:r>
              <a:rPr lang="af-ZA" dirty="0"/>
              <a:t>   -&gt;  </a:t>
            </a:r>
            <a:r>
              <a:rPr lang="af-ZA" b="1" dirty="0"/>
              <a:t>Index Scan </a:t>
            </a:r>
            <a:r>
              <a:rPr lang="af-ZA" dirty="0"/>
              <a:t>using tenk1_unique2 on tenk1 t1  (cost=0.29..656.28 rows=101 width=244)</a:t>
            </a:r>
          </a:p>
          <a:p>
            <a:pPr marL="0" indent="0">
              <a:buNone/>
            </a:pPr>
            <a:r>
              <a:rPr lang="af-ZA" dirty="0"/>
              <a:t>         Filter: (unique1 &lt; 100)</a:t>
            </a:r>
          </a:p>
          <a:p>
            <a:pPr marL="0" indent="0">
              <a:buNone/>
            </a:pPr>
            <a:r>
              <a:rPr lang="af-ZA" dirty="0"/>
              <a:t>   -&gt;  </a:t>
            </a:r>
            <a:r>
              <a:rPr lang="af-ZA" b="1" dirty="0"/>
              <a:t>Sort</a:t>
            </a:r>
            <a:r>
              <a:rPr lang="af-ZA" dirty="0"/>
              <a:t>  (cost=197.83..200.33 rows=1000 width=244)</a:t>
            </a:r>
          </a:p>
          <a:p>
            <a:pPr marL="0" indent="0">
              <a:buNone/>
            </a:pPr>
            <a:r>
              <a:rPr lang="af-ZA" dirty="0"/>
              <a:t>         Sort Key: t2.unique2</a:t>
            </a:r>
          </a:p>
          <a:p>
            <a:pPr marL="0" indent="0">
              <a:buNone/>
            </a:pPr>
            <a:r>
              <a:rPr lang="af-ZA" dirty="0"/>
              <a:t>         -&gt;  </a:t>
            </a:r>
            <a:r>
              <a:rPr lang="af-ZA" b="1" dirty="0"/>
              <a:t>Seq Scan </a:t>
            </a:r>
            <a:r>
              <a:rPr lang="af-ZA" dirty="0"/>
              <a:t>on onek t2  (cost=0.00..148.00 rows=1000 width=244)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21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Инструменты, используемые </a:t>
            </a:r>
            <a:r>
              <a:rPr lang="en-US" sz="2000" dirty="0" err="1">
                <a:ea typeface="DejaVu Sans" pitchFamily="2"/>
                <a:cs typeface="DejaVu Sans" pitchFamily="2"/>
              </a:rPr>
              <a:t>для</a:t>
            </a:r>
            <a:r>
              <a:rPr lang="en-US" sz="2000" dirty="0">
                <a:ea typeface="DejaVu Sans" pitchFamily="2"/>
                <a:cs typeface="DejaVu Sans" pitchFamily="2"/>
              </a:rPr>
              <a:t> </a:t>
            </a:r>
            <a:r>
              <a:rPr lang="en-US" sz="2000" dirty="0" err="1">
                <a:ea typeface="DejaVu Sans" pitchFamily="2"/>
                <a:cs typeface="DejaVu Sans" pitchFamily="2"/>
              </a:rPr>
              <a:t>оптимизации</a:t>
            </a:r>
            <a:r>
              <a:rPr lang="en-US" sz="2000" dirty="0">
                <a:ea typeface="DejaVu Sans" pitchFamily="2"/>
                <a:cs typeface="DejaVu Sans" pitchFamily="2"/>
              </a:rPr>
              <a:t> – EXPLAIN ANALYSE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3090"/>
            <a:ext cx="10058400" cy="50977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af-ZA" b="1" dirty="0">
                <a:solidFill>
                  <a:srgbClr val="0070C0"/>
                </a:solidFill>
              </a:rPr>
              <a:t>EXPLAIN ANALYZE SELECT *</a:t>
            </a:r>
          </a:p>
          <a:p>
            <a:pPr marL="0" indent="0">
              <a:buNone/>
            </a:pPr>
            <a:r>
              <a:rPr lang="af-ZA" b="1" dirty="0">
                <a:solidFill>
                  <a:srgbClr val="0070C0"/>
                </a:solidFill>
              </a:rPr>
              <a:t>FROM tenk1 t1, tenk2 t2</a:t>
            </a:r>
          </a:p>
          <a:p>
            <a:pPr marL="0" indent="0">
              <a:buNone/>
            </a:pPr>
            <a:r>
              <a:rPr lang="af-ZA" b="1" dirty="0">
                <a:solidFill>
                  <a:srgbClr val="0070C0"/>
                </a:solidFill>
              </a:rPr>
              <a:t>WHERE t1.unique1 &lt; 10 AND t1.unique2 = t2.unique2;</a:t>
            </a:r>
          </a:p>
          <a:p>
            <a:pPr marL="0" indent="0">
              <a:buNone/>
            </a:pPr>
            <a:endParaRPr lang="af-ZA" dirty="0"/>
          </a:p>
          <a:p>
            <a:pPr marL="0" indent="0">
              <a:buNone/>
            </a:pPr>
            <a:r>
              <a:rPr lang="af-ZA" dirty="0"/>
              <a:t>                                                           </a:t>
            </a:r>
            <a:r>
              <a:rPr lang="af-ZA" b="1" dirty="0"/>
              <a:t>QUERY PLAN</a:t>
            </a:r>
          </a:p>
          <a:p>
            <a:pPr marL="0" indent="0">
              <a:buNone/>
            </a:pPr>
            <a:r>
              <a:rPr lang="af-ZA" dirty="0"/>
              <a:t>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af-ZA" dirty="0"/>
              <a:t> </a:t>
            </a:r>
            <a:r>
              <a:rPr lang="af-ZA" b="1" dirty="0"/>
              <a:t>Nested Loop  (cost=4.65..118.62 rows=10 width=488) (actual time=0.128..0.377 rows=10 loops=1)</a:t>
            </a:r>
          </a:p>
          <a:p>
            <a:pPr marL="0" indent="0">
              <a:buNone/>
            </a:pPr>
            <a:r>
              <a:rPr lang="af-ZA" dirty="0"/>
              <a:t>   -&gt;  </a:t>
            </a:r>
            <a:r>
              <a:rPr lang="af-ZA" b="1" dirty="0"/>
              <a:t>Bitmap Heap Scan </a:t>
            </a:r>
            <a:r>
              <a:rPr lang="af-ZA" dirty="0"/>
              <a:t>on tenk1 t1  (cost=4.36..39.47 rows=10 width=244) (actual time=0.057..0.121 rows=10 loops=1)</a:t>
            </a:r>
          </a:p>
          <a:p>
            <a:pPr marL="0" indent="0">
              <a:buNone/>
            </a:pPr>
            <a:r>
              <a:rPr lang="af-ZA" dirty="0"/>
              <a:t>         Recheck Cond: (unique1 &lt; 10)</a:t>
            </a:r>
          </a:p>
          <a:p>
            <a:pPr marL="0" indent="0">
              <a:buNone/>
            </a:pPr>
            <a:r>
              <a:rPr lang="af-ZA" dirty="0"/>
              <a:t>         -&gt;  </a:t>
            </a:r>
            <a:r>
              <a:rPr lang="af-ZA" b="1" dirty="0"/>
              <a:t>Bitmap Index Scan </a:t>
            </a:r>
            <a:r>
              <a:rPr lang="af-ZA" dirty="0"/>
              <a:t>on tenk1_unique1  (cost=0.00..4.36 rows=10 width=0) (actual time=0.024..0.024 rows=10 loops=1)</a:t>
            </a:r>
          </a:p>
          <a:p>
            <a:pPr marL="0" indent="0">
              <a:buNone/>
            </a:pPr>
            <a:r>
              <a:rPr lang="af-ZA" dirty="0"/>
              <a:t>               Index Cond: (unique1 &lt; 10)</a:t>
            </a:r>
          </a:p>
          <a:p>
            <a:pPr marL="0" indent="0">
              <a:buNone/>
            </a:pPr>
            <a:r>
              <a:rPr lang="af-ZA" dirty="0"/>
              <a:t>   -&gt;  </a:t>
            </a:r>
            <a:r>
              <a:rPr lang="af-ZA" b="1" dirty="0"/>
              <a:t>Index Scan </a:t>
            </a:r>
            <a:r>
              <a:rPr lang="af-ZA" dirty="0"/>
              <a:t>using tenk2_unique2 on tenk2 t2  (cost=0.29..7.91 rows=1 width=244) (actual time=0.021..0.022 rows=1 loops=10)</a:t>
            </a:r>
          </a:p>
          <a:p>
            <a:pPr marL="0" indent="0">
              <a:buNone/>
            </a:pPr>
            <a:r>
              <a:rPr lang="af-ZA" dirty="0"/>
              <a:t>         Index Cond: (unique2 = t1.unique2)</a:t>
            </a:r>
          </a:p>
          <a:p>
            <a:pPr marL="0" indent="0">
              <a:buNone/>
            </a:pPr>
            <a:r>
              <a:rPr lang="af-ZA" b="1" dirty="0"/>
              <a:t> Planning time: </a:t>
            </a:r>
            <a:r>
              <a:rPr lang="af-ZA" dirty="0"/>
              <a:t>0.181 ms</a:t>
            </a:r>
          </a:p>
          <a:p>
            <a:pPr marL="0" indent="0">
              <a:buNone/>
            </a:pPr>
            <a:r>
              <a:rPr lang="af-ZA" b="1" dirty="0"/>
              <a:t> Execution time: </a:t>
            </a:r>
            <a:r>
              <a:rPr lang="af-ZA" dirty="0"/>
              <a:t>0.501 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07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0849-B110-40BE-9B4E-2A3737F0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1600" dirty="0" err="1">
                <a:ea typeface="DejaVu Sans" pitchFamily="2"/>
                <a:cs typeface="DejaVu Sans" pitchFamily="2"/>
              </a:rPr>
              <a:t>Инструменты</a:t>
            </a:r>
            <a:r>
              <a:rPr lang="en-US" sz="1600" dirty="0">
                <a:ea typeface="DejaVu Sans" pitchFamily="2"/>
                <a:cs typeface="DejaVu Sans" pitchFamily="2"/>
              </a:rPr>
              <a:t>, </a:t>
            </a:r>
            <a:r>
              <a:rPr lang="en-US" sz="1600" dirty="0" err="1">
                <a:ea typeface="DejaVu Sans" pitchFamily="2"/>
                <a:cs typeface="DejaVu Sans" pitchFamily="2"/>
              </a:rPr>
              <a:t>используемые</a:t>
            </a:r>
            <a:r>
              <a:rPr lang="en-US" sz="1600" dirty="0">
                <a:ea typeface="DejaVu Sans" pitchFamily="2"/>
                <a:cs typeface="DejaVu Sans" pitchFamily="2"/>
              </a:rPr>
              <a:t> </a:t>
            </a:r>
            <a:r>
              <a:rPr lang="en-US" sz="1600" dirty="0" err="1">
                <a:ea typeface="DejaVu Sans" pitchFamily="2"/>
                <a:cs typeface="DejaVu Sans" pitchFamily="2"/>
              </a:rPr>
              <a:t>для</a:t>
            </a:r>
            <a:r>
              <a:rPr lang="en-US" sz="1600" dirty="0">
                <a:ea typeface="DejaVu Sans" pitchFamily="2"/>
                <a:cs typeface="DejaVu Sans" pitchFamily="2"/>
              </a:rPr>
              <a:t> </a:t>
            </a:r>
            <a:r>
              <a:rPr lang="en-US" sz="1600" dirty="0" err="1">
                <a:ea typeface="DejaVu Sans" pitchFamily="2"/>
                <a:cs typeface="DejaVu Sans" pitchFamily="2"/>
              </a:rPr>
              <a:t>оптимизации</a:t>
            </a:r>
            <a:br>
              <a:rPr lang="en-US" sz="1600" dirty="0">
                <a:ea typeface="DejaVu Sans" pitchFamily="2"/>
                <a:cs typeface="DejaVu Sans" pitchFamily="2"/>
              </a:rPr>
            </a:br>
            <a:r>
              <a:rPr lang="ru-RU" sz="1600" dirty="0">
                <a:ea typeface="DejaVu Sans" pitchFamily="2"/>
                <a:cs typeface="DejaVu Sans" pitchFamily="2"/>
              </a:rPr>
              <a:t>Визуальное отображение: </a:t>
            </a:r>
            <a:r>
              <a:rPr lang="ru-RU" sz="1600" dirty="0">
                <a:ea typeface="DejaVu Sans" pitchFamily="2"/>
                <a:cs typeface="DejaVu Sans" pitchFamily="2"/>
                <a:hlinkClick r:id="rId2"/>
              </a:rPr>
              <a:t>https://explain.dalibo.com/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57BF-CA48-4F1C-8604-1F049A0FE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352" y="910621"/>
            <a:ext cx="4168648" cy="757366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визуального explain</a:t>
            </a: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EA8FD-A8B5-40C3-BA7E-9E2D5BC7A21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62878" y="2033348"/>
            <a:ext cx="8544798" cy="473709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6101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2CBB-F232-46A8-847B-44FB06F5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1600" dirty="0">
                <a:ea typeface="DejaVu Sans" pitchFamily="2"/>
                <a:cs typeface="DejaVu Sans" pitchFamily="2"/>
              </a:rPr>
              <a:t>Инструменты, используемые </a:t>
            </a:r>
            <a:r>
              <a:rPr lang="en-US" sz="1600" dirty="0" err="1">
                <a:ea typeface="DejaVu Sans" pitchFamily="2"/>
                <a:cs typeface="DejaVu Sans" pitchFamily="2"/>
              </a:rPr>
              <a:t>для</a:t>
            </a:r>
            <a:r>
              <a:rPr lang="en-US" sz="1600" dirty="0">
                <a:ea typeface="DejaVu Sans" pitchFamily="2"/>
                <a:cs typeface="DejaVu Sans" pitchFamily="2"/>
              </a:rPr>
              <a:t> </a:t>
            </a:r>
            <a:r>
              <a:rPr lang="en-US" sz="1600" dirty="0" err="1">
                <a:ea typeface="DejaVu Sans" pitchFamily="2"/>
                <a:cs typeface="DejaVu Sans" pitchFamily="2"/>
              </a:rPr>
              <a:t>оптимизации</a:t>
            </a:r>
            <a:r>
              <a:rPr lang="en-US" sz="1600" dirty="0">
                <a:ea typeface="DejaVu Sans" pitchFamily="2"/>
                <a:cs typeface="DejaVu Sans" pitchFamily="2"/>
              </a:rPr>
              <a:t> - </a:t>
            </a:r>
            <a:r>
              <a:rPr lang="ru-RU" sz="1600" dirty="0">
                <a:ea typeface="DejaVu Sans" pitchFamily="2"/>
                <a:cs typeface="DejaVu Sans" pitchFamily="2"/>
              </a:rPr>
              <a:t>метрики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2D86-BF6C-48EF-B15D-D8CC13D95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4712" y="954155"/>
            <a:ext cx="4717288" cy="405079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метрик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(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Teradata ViewPoint)</a:t>
            </a:r>
          </a:p>
        </p:txBody>
      </p:sp>
      <p:pic>
        <p:nvPicPr>
          <p:cNvPr id="4" name="Picture 3" descr="Teradata Viewpoint 15.00 Release Article | Teradata Downloads">
            <a:extLst>
              <a:ext uri="{FF2B5EF4-FFF2-40B4-BE49-F238E27FC236}">
                <a16:creationId xmlns:a16="http://schemas.microsoft.com/office/drawing/2014/main" id="{ED16FA99-C068-41EA-82F3-C06265A8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3752" y="1766133"/>
            <a:ext cx="9062720" cy="495978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389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5990-A207-4027-B87F-9ACC91EA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Оптимизация SQL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en-US" sz="2000" dirty="0">
                <a:ea typeface="DejaVu Sans" pitchFamily="2"/>
                <a:cs typeface="DejaVu Sans" pitchFamily="2"/>
              </a:rPr>
              <a:t>Инструменты, используемые для оптимизации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E39F-6D70-44FB-A16E-22DD53477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3767" y="841248"/>
            <a:ext cx="3786631" cy="405079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метрик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(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Grafana)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B0840-CB3B-432C-B02D-8517C33384A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7194" y="1857248"/>
            <a:ext cx="10191525" cy="491947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2909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409</TotalTime>
  <Words>1042</Words>
  <Application>Microsoft Office PowerPoint</Application>
  <PresentationFormat>Widescreen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Calibri</vt:lpstr>
      <vt:lpstr>Courier New</vt:lpstr>
      <vt:lpstr>DejaVu Sans</vt:lpstr>
      <vt:lpstr>StarSymbol</vt:lpstr>
      <vt:lpstr>Wingdings</vt:lpstr>
      <vt:lpstr>Wood Type</vt:lpstr>
      <vt:lpstr>Оптимизация SQL</vt:lpstr>
      <vt:lpstr>Оптимизация SQL Перед стартом</vt:lpstr>
      <vt:lpstr>Оптимизация SQL План</vt:lpstr>
      <vt:lpstr>Оптимизация SQL Тема воркшопа и ее важность</vt:lpstr>
      <vt:lpstr>Оптимизация SQL Инструменты, используемые для оптимизации – EXPLAIN</vt:lpstr>
      <vt:lpstr>Оптимизация SQL Инструменты, используемые для оптимизации – EXPLAIN ANALYSE</vt:lpstr>
      <vt:lpstr>Оптимизация SQL Инструменты, используемые для оптимизации Визуальное отображение: https://explain.dalibo.com/</vt:lpstr>
      <vt:lpstr>Оптимизация SQL Инструменты, используемые для оптимизации - метрики</vt:lpstr>
      <vt:lpstr>Оптимизация SQL Инструменты, используемые для оптимизации</vt:lpstr>
      <vt:lpstr>Важность сбора статистики</vt:lpstr>
      <vt:lpstr>Оптимизация SQL Блок 1: Теория: Использование индексов</vt:lpstr>
      <vt:lpstr>Оптимизация SQL Блок 1: Использование индексов</vt:lpstr>
      <vt:lpstr>Оптимизация SQL Блок 2: Теория: Виды физических join и какой выбрать</vt:lpstr>
      <vt:lpstr>Оптимизация SQL Блок 2: Виды физических join и какой выбрать</vt:lpstr>
      <vt:lpstr>Оптимизация SQL Блок 3: Теория: Union vs union all</vt:lpstr>
      <vt:lpstr>Оптимизация SQL Блок 3: Union vs union all</vt:lpstr>
      <vt:lpstr>Оптимизация SQL Блок 4: Теория: оптимизация через промежуточную материализацию</vt:lpstr>
      <vt:lpstr>Оптимизация SQL Блок 4: оптимизация через вложенные запросы</vt:lpstr>
      <vt:lpstr>Оптимизация SQL Блок 5: Теория: Unlogged таблицы</vt:lpstr>
      <vt:lpstr>Оптимизация SQL Блок 5: Unlogged таблицы</vt:lpstr>
      <vt:lpstr>Оптимизация SQL Итоги</vt:lpstr>
      <vt:lpstr>Оптимизация SQL Дополнительные материалы</vt:lpstr>
      <vt:lpstr>Оптимизация SQL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SQL</dc:title>
  <dc:creator>Moskvina Svetlana</dc:creator>
  <cp:lastModifiedBy>Moskvina Svetlana</cp:lastModifiedBy>
  <cp:revision>94</cp:revision>
  <dcterms:created xsi:type="dcterms:W3CDTF">2022-06-13T13:05:36Z</dcterms:created>
  <dcterms:modified xsi:type="dcterms:W3CDTF">2023-01-26T14:54:10Z</dcterms:modified>
</cp:coreProperties>
</file>