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3fbe97f3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3fbe97f3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3fbe97f3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3fbe97f3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3fbe97f3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3fbe97f3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8b24eeb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8b24eeb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4793dc3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4793dc39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4793dc3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4793dc3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4793dc39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4793dc39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4793dc39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4793dc3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4793dc39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4793dc39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4793dc39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4793dc39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3fbe97f3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3fbe97f3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8b24eeb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8b24eeb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8b24eeb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8b24eeb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8b24eeb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8b24eeb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8b24eeb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8b24eeb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46ab13a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46ab13a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46ab13a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46ab13a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46ab13a6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46ab13a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46ab13a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46ab13a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46ab13a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846ab13a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46ab13a6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46ab13a6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3fbe97f3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3fbe97f3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46ab13a6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46ab13a6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4793dc39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4793dc39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4793dc39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4793dc3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4793dc3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4793dc3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84793dc39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84793dc39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4793dc39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84793dc39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46ab13a6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46ab13a6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46ab13a6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846ab13a6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5a0f2276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5a0f2276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46ab13a6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46ab13a6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4793dc39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4793dc39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46ab13a6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46ab13a6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46ab13a6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46ab13a6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4793dc39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4793dc39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3fbe97f3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3fbe97f3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3fbe97f3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3fbe97f3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3fbe97f3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3fbe97f3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3fbe97f3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3fbe97f3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3fbe97f3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3fbe97f3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onlinejudge.org/" TargetMode="External"/><Relationship Id="rId4" Type="http://schemas.openxmlformats.org/officeDocument/2006/relationships/hyperlink" Target="https://open.kattis.com/" TargetMode="External"/><Relationship Id="rId9" Type="http://schemas.openxmlformats.org/officeDocument/2006/relationships/hyperlink" Target="https://train.usaco.org/" TargetMode="External"/><Relationship Id="rId5" Type="http://schemas.openxmlformats.org/officeDocument/2006/relationships/hyperlink" Target="https://codeforces.com/" TargetMode="External"/><Relationship Id="rId6" Type="http://schemas.openxmlformats.org/officeDocument/2006/relationships/hyperlink" Target="https://www.topcoder.com/" TargetMode="External"/><Relationship Id="rId7" Type="http://schemas.openxmlformats.org/officeDocument/2006/relationships/hyperlink" Target="https://atcoder.jp/" TargetMode="External"/><Relationship Id="rId8" Type="http://schemas.openxmlformats.org/officeDocument/2006/relationships/hyperlink" Target="https://dmoj.c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open.kattis.com/help/submi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open.kattis.com/help/judgemen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open.kattis.com/problems/hell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geeksforgeeks.org/fast-io-for-competitive-programming/" TargetMode="External"/><Relationship Id="rId4" Type="http://schemas.openxmlformats.org/officeDocument/2006/relationships/hyperlink" Target="https://www.geeksforgeeks.org/which-java-libraries-are-useful-for-competitive-programming/?ref=rp" TargetMode="External"/><Relationship Id="rId5" Type="http://schemas.openxmlformats.org/officeDocument/2006/relationships/hyperlink" Target="https://www.geeksforgeeks.org/fast-i-o-for-competitive-programming-in-pyth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vjudge.net/contest/584486#overvie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open.kattis.com/problems/moscowdream" TargetMode="External"/><Relationship Id="rId4" Type="http://schemas.openxmlformats.org/officeDocument/2006/relationships/hyperlink" Target="https://open.kattis.com/problems/oddgnome?tab=metadata" TargetMode="External"/><Relationship Id="rId10" Type="http://schemas.openxmlformats.org/officeDocument/2006/relationships/hyperlink" Target="https://open.kattis.com/problems/deathstar?tab=metadata" TargetMode="External"/><Relationship Id="rId9" Type="http://schemas.openxmlformats.org/officeDocument/2006/relationships/hyperlink" Target="https://open.kattis.com/problems/leftbeehind?tab=metadata" TargetMode="External"/><Relationship Id="rId5" Type="http://schemas.openxmlformats.org/officeDocument/2006/relationships/hyperlink" Target="https://open.kattis.com/problems/r2?tab=metadata" TargetMode="External"/><Relationship Id="rId6" Type="http://schemas.openxmlformats.org/officeDocument/2006/relationships/hyperlink" Target="https://open.kattis.com/problems/different?tab=metadata" TargetMode="External"/><Relationship Id="rId7" Type="http://schemas.openxmlformats.org/officeDocument/2006/relationships/hyperlink" Target="https://open.kattis.com/problems/timeloop?tab=metadata" TargetMode="External"/><Relationship Id="rId8" Type="http://schemas.openxmlformats.org/officeDocument/2006/relationships/hyperlink" Target="https://open.kattis.com/problems/backspace?tab=meta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open.kattis.com/problems/climbingstairs?tab=metadata" TargetMode="External"/><Relationship Id="rId4" Type="http://schemas.openxmlformats.org/officeDocument/2006/relationships/hyperlink" Target="https://open.kattis.com/problems/bitsequalizer?tab=metadata" TargetMode="External"/><Relationship Id="rId5" Type="http://schemas.openxmlformats.org/officeDocument/2006/relationships/hyperlink" Target="https://open.kattis.com/problems/pivot?tab=metadata" TargetMode="External"/><Relationship Id="rId6" Type="http://schemas.openxmlformats.org/officeDocument/2006/relationships/hyperlink" Target="https://open.kattis.com/problems/thanos?tab=metadat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open.kattis.com/problems/sequences" TargetMode="External"/><Relationship Id="rId4" Type="http://schemas.openxmlformats.org/officeDocument/2006/relationships/hyperlink" Target="https://open.kattis.com/problems/logland?tab=metadata" TargetMode="External"/><Relationship Id="rId5" Type="http://schemas.openxmlformats.org/officeDocument/2006/relationships/hyperlink" Target="https://open.kattis.com/problems/trick?tab=metadat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geeksforgeeks.org/java-competitive-programming-setup-in-vs-code-with-fast-i-o-and-snippets/" TargetMode="External"/><Relationship Id="rId4" Type="http://schemas.openxmlformats.org/officeDocument/2006/relationships/hyperlink" Target="https://www.geeksforgeeks.org/setting-up-a-c-competitive-programming-environment/" TargetMode="External"/><Relationship Id="rId5" Type="http://schemas.openxmlformats.org/officeDocument/2006/relationships/hyperlink" Target="https://faun.pub/how-to-setup-your-code-editor-with-python-for-competitive-programming-cp-75b8e4503ff7" TargetMode="External"/><Relationship Id="rId6" Type="http://schemas.openxmlformats.org/officeDocument/2006/relationships/hyperlink" Target="https://cses.fi/book/book.pdf" TargetMode="External"/><Relationship Id="rId7" Type="http://schemas.openxmlformats.org/officeDocument/2006/relationships/hyperlink" Target="https://cses.fi/problemset/" TargetMode="External"/><Relationship Id="rId8" Type="http://schemas.openxmlformats.org/officeDocument/2006/relationships/hyperlink" Target="https://www.geeksforgeeks.org/competitive-programming-a-complete-gui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5175" y="0"/>
            <a:ext cx="9007050" cy="4950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Choice</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 C++(most preferred): super fast execution time, short neat code, rich library of different algorithms(STL containers), easy to use/understand(excluding OOP), lots of resources on c++ tips. but can be annoying to debug (when working with array memory), meaningless errorMessage(I hate segmentation fault…)  </a:t>
            </a:r>
            <a:endParaRPr/>
          </a:p>
          <a:p>
            <a:pPr indent="-342900" lvl="0" marL="457200" rtl="0" algn="l">
              <a:spcBef>
                <a:spcPts val="0"/>
              </a:spcBef>
              <a:spcAft>
                <a:spcPts val="0"/>
              </a:spcAft>
              <a:buSzPts val="1800"/>
              <a:buChar char="+"/>
            </a:pPr>
            <a:r>
              <a:rPr lang="en"/>
              <a:t>Python(also loved by many, recommended): shortest to code(time is gold), rich library, downside is runs much slower than c++(but slightly faster than Java on kattis) —  more to be added as I’m not a python user</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Choice(cont’d)</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 useful classes(e.g BigInteger) that’s not offered in other languages, much clearer errorMessage on exceptions. Downsides: longest to code (fast I/O can take up to 50 lines…so better have the code handy), runs kinda slow on most online judges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Language usage statistics in contests: https://codeforces.com/blog/entry/20525</a:t>
            </a:r>
            <a:endParaRPr/>
          </a:p>
          <a:p>
            <a:pPr indent="0" lvl="0" marL="457200" rtl="0" algn="l">
              <a:spcBef>
                <a:spcPts val="120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5143500" y="2137575"/>
            <a:ext cx="3789949" cy="3005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33"/>
              <a:t>Welcome to the Magic Realm of Competitive Programming!!</a:t>
            </a:r>
            <a:endParaRPr sz="3133"/>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Tips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Usually in 3 steps:</a:t>
            </a:r>
            <a:endParaRPr/>
          </a:p>
          <a:p>
            <a:pPr indent="-342900" lvl="0" marL="914400" rtl="0" algn="l">
              <a:spcBef>
                <a:spcPts val="0"/>
              </a:spcBef>
              <a:spcAft>
                <a:spcPts val="0"/>
              </a:spcAft>
              <a:buSzPts val="1800"/>
              <a:buAutoNum type="arabicPeriod"/>
            </a:pPr>
            <a:r>
              <a:rPr lang="en"/>
              <a:t>Problem dissection - Understanding the problem </a:t>
            </a:r>
            <a:endParaRPr/>
          </a:p>
          <a:p>
            <a:pPr indent="-342900" lvl="0" marL="914400" rtl="0" algn="l">
              <a:spcBef>
                <a:spcPts val="0"/>
              </a:spcBef>
              <a:spcAft>
                <a:spcPts val="0"/>
              </a:spcAft>
              <a:buSzPts val="1800"/>
              <a:buAutoNum type="arabicPeriod"/>
            </a:pPr>
            <a:r>
              <a:rPr lang="en"/>
              <a:t>P</a:t>
            </a:r>
            <a:r>
              <a:rPr lang="en"/>
              <a:t>roblem Categorization + Input Analysis</a:t>
            </a:r>
            <a:endParaRPr/>
          </a:p>
          <a:p>
            <a:pPr indent="-342900" lvl="0" marL="914400" rtl="0" algn="l">
              <a:spcBef>
                <a:spcPts val="0"/>
              </a:spcBef>
              <a:spcAft>
                <a:spcPts val="0"/>
              </a:spcAft>
              <a:buSzPts val="1800"/>
              <a:buAutoNum type="arabicPeriod"/>
            </a:pPr>
            <a:r>
              <a:rPr lang="en"/>
              <a:t>Algorithm</a:t>
            </a:r>
            <a:r>
              <a:rPr lang="en"/>
              <a:t> Design + Implementation - Covered in future workshops</a:t>
            </a:r>
            <a:endParaRPr/>
          </a:p>
          <a:p>
            <a:pPr indent="0" lvl="0" marL="13716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Structure</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Background story/problem description</a:t>
            </a:r>
            <a:r>
              <a:rPr lang="en"/>
              <a:t>. Most problem descriptions are interesting. However, the easier problems are usually written to deceive contestants and made to appear difficult, for example by adding ‘extra’ information’ to create a diversion. Contestants should be able to filter out these unimportant details and focus on the essential ones.</a:t>
            </a:r>
            <a:endParaRPr/>
          </a:p>
          <a:p>
            <a:pPr indent="-342900" lvl="0" marL="457200" rtl="0" algn="l">
              <a:spcBef>
                <a:spcPts val="0"/>
              </a:spcBef>
              <a:spcAft>
                <a:spcPts val="0"/>
              </a:spcAft>
              <a:buSzPts val="1800"/>
              <a:buChar char="+"/>
            </a:pPr>
            <a:r>
              <a:rPr b="1" lang="en"/>
              <a:t>Input and Output (I/O) description</a:t>
            </a:r>
            <a:r>
              <a:rPr lang="en"/>
              <a:t>. In this section, you will be given details on how the input is formatted and on how you should format your output as well as the input constraints.</a:t>
            </a:r>
            <a:endParaRPr/>
          </a:p>
          <a:p>
            <a:pPr indent="-342900" lvl="0" marL="457200" rtl="0" algn="l">
              <a:spcBef>
                <a:spcPts val="0"/>
              </a:spcBef>
              <a:spcAft>
                <a:spcPts val="0"/>
              </a:spcAft>
              <a:buSzPts val="1800"/>
              <a:buChar char="+"/>
            </a:pPr>
            <a:r>
              <a:rPr b="1" lang="en"/>
              <a:t>Sample Input and Sample Output</a:t>
            </a:r>
            <a:r>
              <a:rPr lang="en"/>
              <a:t>. Problem authors usually only provide trivial test cases to contestants to better understand the problem</a:t>
            </a:r>
            <a:endParaRPr/>
          </a:p>
          <a:p>
            <a:pPr indent="-342900" lvl="0" marL="457200" rtl="0" algn="l">
              <a:spcBef>
                <a:spcPts val="0"/>
              </a:spcBef>
              <a:spcAft>
                <a:spcPts val="0"/>
              </a:spcAft>
              <a:buSzPts val="1800"/>
              <a:buChar char="+"/>
            </a:pPr>
            <a:r>
              <a:rPr lang="en"/>
              <a:t>*Caution: Make sure to fully understand the sample before start brainstorm for a solution! (sketches / small instances of the problem might be useful)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Complexity Analysis(VERY IMPORTANT!!!)</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Modern computer can process ~100M in 1 sec</a:t>
            </a:r>
            <a:endParaRPr/>
          </a:p>
          <a:p>
            <a:pPr indent="-342900" lvl="0" marL="457200" rtl="0" algn="l">
              <a:spcBef>
                <a:spcPts val="0"/>
              </a:spcBef>
              <a:spcAft>
                <a:spcPts val="0"/>
              </a:spcAft>
              <a:buSzPts val="1800"/>
              <a:buChar char="+"/>
            </a:pPr>
            <a:r>
              <a:rPr lang="en"/>
              <a:t>After brainstorming for some time, you come up with a </a:t>
            </a:r>
            <a:r>
              <a:rPr lang="en"/>
              <a:t>seemingly feasible solution. Before try to implement it, how will you know it’s fast enough given the time constraint?</a:t>
            </a:r>
            <a:endParaRPr/>
          </a:p>
          <a:p>
            <a:pPr indent="-342900" lvl="0" marL="457200" rtl="0" algn="l">
              <a:spcBef>
                <a:spcPts val="0"/>
              </a:spcBef>
              <a:spcAft>
                <a:spcPts val="0"/>
              </a:spcAft>
              <a:buSzPts val="1800"/>
              <a:buChar char="+"/>
            </a:pPr>
            <a:r>
              <a:rPr lang="en"/>
              <a:t>Perform Algorithm analysis! </a:t>
            </a:r>
            <a:endParaRPr/>
          </a:p>
          <a:p>
            <a:pPr indent="-317500" lvl="1" marL="914400" rtl="0" algn="l">
              <a:spcBef>
                <a:spcPts val="0"/>
              </a:spcBef>
              <a:spcAft>
                <a:spcPts val="0"/>
              </a:spcAft>
              <a:buSzPts val="1400"/>
              <a:buChar char="+"/>
            </a:pPr>
            <a:r>
              <a:rPr lang="en"/>
              <a:t>Analyze the complexity of algorithm you come up with (apply techniques learned in Comp 250, 251/252, 360!) - will also cover some in future workshops</a:t>
            </a:r>
            <a:endParaRPr/>
          </a:p>
          <a:p>
            <a:pPr indent="-317500" lvl="1" marL="914400" rtl="0" algn="l">
              <a:spcBef>
                <a:spcPts val="0"/>
              </a:spcBef>
              <a:spcAft>
                <a:spcPts val="0"/>
              </a:spcAft>
              <a:buSzPts val="1400"/>
              <a:buChar char="+"/>
            </a:pPr>
            <a:r>
              <a:rPr lang="en"/>
              <a:t>Check if it’s fast enough on problem’s input size (next slide)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8"/>
          <p:cNvSpPr txBox="1"/>
          <p:nvPr>
            <p:ph idx="1" type="body"/>
          </p:nvPr>
        </p:nvSpPr>
        <p:spPr>
          <a:xfrm>
            <a:off x="1294925" y="4517950"/>
            <a:ext cx="6291300" cy="452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Source: Competitive Programmer Handbook 4 (Steven &amp; Felix)</a:t>
            </a:r>
            <a:endParaRPr/>
          </a:p>
        </p:txBody>
      </p:sp>
      <p:pic>
        <p:nvPicPr>
          <p:cNvPr id="150" name="Google Shape;150;p28"/>
          <p:cNvPicPr preferRelativeResize="0"/>
          <p:nvPr/>
        </p:nvPicPr>
        <p:blipFill>
          <a:blip r:embed="rId3">
            <a:alphaModFix/>
          </a:blip>
          <a:stretch>
            <a:fillRect/>
          </a:stretch>
        </p:blipFill>
        <p:spPr>
          <a:xfrm>
            <a:off x="1212225" y="1232325"/>
            <a:ext cx="6250863" cy="307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Complexity Analysis (cont’d)</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Input size can also give very informative hints on the type of algorithm you can use to solve the problem.</a:t>
            </a:r>
            <a:endParaRPr/>
          </a:p>
          <a:p>
            <a:pPr indent="-342900" lvl="0" marL="457200" rtl="0" algn="l">
              <a:spcBef>
                <a:spcPts val="0"/>
              </a:spcBef>
              <a:spcAft>
                <a:spcPts val="0"/>
              </a:spcAft>
              <a:buSzPts val="1800"/>
              <a:buChar char="+"/>
            </a:pPr>
            <a:r>
              <a:rPr lang="en"/>
              <a:t>Caution! Refrain from coding until you’re sure your algorithm is both correct &amp; fast enough! Such careful analysis is the most important thing for programming contests!!!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Bounds</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30"/>
          <p:cNvPicPr preferRelativeResize="0"/>
          <p:nvPr/>
        </p:nvPicPr>
        <p:blipFill>
          <a:blip r:embed="rId3">
            <a:alphaModFix/>
          </a:blip>
          <a:stretch>
            <a:fillRect/>
          </a:stretch>
        </p:blipFill>
        <p:spPr>
          <a:xfrm>
            <a:off x="876976" y="1226026"/>
            <a:ext cx="5579425" cy="3309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&amp; Implementation</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Depending on the context, wisely choose the programming language to use - covered in future workshops.</a:t>
            </a:r>
            <a:endParaRPr/>
          </a:p>
          <a:p>
            <a:pPr indent="-342900" lvl="0" marL="457200" rtl="0" algn="l">
              <a:spcBef>
                <a:spcPts val="0"/>
              </a:spcBef>
              <a:spcAft>
                <a:spcPts val="0"/>
              </a:spcAft>
              <a:buSzPts val="1800"/>
              <a:buChar char="+"/>
            </a:pPr>
            <a:r>
              <a:rPr lang="en"/>
              <a:t>Will mostly be using C++ &amp; Python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 General Idea of CP</a:t>
            </a:r>
            <a:endParaRPr/>
          </a:p>
        </p:txBody>
      </p:sp>
      <p:sp>
        <p:nvSpPr>
          <p:cNvPr id="60" name="Google Shape;60;p14"/>
          <p:cNvSpPr txBox="1"/>
          <p:nvPr>
            <p:ph idx="1" type="body"/>
          </p:nvPr>
        </p:nvSpPr>
        <p:spPr>
          <a:xfrm>
            <a:off x="311700" y="1526800"/>
            <a:ext cx="8520600" cy="304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mental sport which enables one to code a problem given specific constraints (program’s time &amp; memory limit) under a competitive(speed, correctness) setting. (length of code doesn’t matter, but recommended keep code short possible - to solve problem in </a:t>
            </a:r>
            <a:r>
              <a:rPr lang="en"/>
              <a:t>shortest time</a:t>
            </a:r>
            <a:r>
              <a:rPr lang="en"/>
              <a:t>)</a:t>
            </a:r>
            <a:endParaRPr/>
          </a:p>
          <a:p>
            <a:pPr indent="0" lvl="0" marL="457200" rtl="0" algn="l">
              <a:spcBef>
                <a:spcPts val="1200"/>
              </a:spcBef>
              <a:spcAft>
                <a:spcPts val="1200"/>
              </a:spcAft>
              <a:buNone/>
            </a:pPr>
            <a:r>
              <a:t/>
            </a:r>
            <a:endParaRPr/>
          </a:p>
        </p:txBody>
      </p:sp>
    </p:spTree>
  </p:cSld>
  <p:clrMapOvr>
    <a:masterClrMapping/>
  </p:clrMapOvr>
  <p:transition spd="med">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art of debugging</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often the case that your </a:t>
            </a:r>
            <a:r>
              <a:rPr lang="en"/>
              <a:t>algorithms</a:t>
            </a:r>
            <a:r>
              <a:rPr lang="en"/>
              <a:t> seems correct and passes all sample test cases but fails on some hidden test case.</a:t>
            </a:r>
            <a:endParaRPr/>
          </a:p>
          <a:p>
            <a:pPr indent="-342900" lvl="0" marL="457200" rtl="0" algn="l">
              <a:spcBef>
                <a:spcPts val="0"/>
              </a:spcBef>
              <a:spcAft>
                <a:spcPts val="0"/>
              </a:spcAft>
              <a:buSzPts val="1800"/>
              <a:buChar char="+"/>
            </a:pPr>
            <a:r>
              <a:rPr lang="en"/>
              <a:t>Problem author often comes up with very tricky test (edge) cases and make them as hidden ones, so make sure your code works in possible cases you can imagine!</a:t>
            </a:r>
            <a:endParaRPr/>
          </a:p>
          <a:p>
            <a:pPr indent="0" lvl="0" marL="457200" rtl="0" algn="l">
              <a:spcBef>
                <a:spcPts val="1200"/>
              </a:spcBef>
              <a:spcAft>
                <a:spcPts val="1200"/>
              </a:spcAft>
              <a:buNone/>
            </a:pPr>
            <a:r>
              <a:rPr lang="en"/>
              <a:t>See kattis - Moscowdream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art of debugging(cont’d)</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 can possibly be such edge cases?</a:t>
            </a:r>
            <a:endParaRPr/>
          </a:p>
          <a:p>
            <a:pPr indent="-342900" lvl="0" marL="457200" rtl="0" algn="l">
              <a:spcBef>
                <a:spcPts val="0"/>
              </a:spcBef>
              <a:spcAft>
                <a:spcPts val="0"/>
              </a:spcAft>
              <a:buSzPts val="1800"/>
              <a:buChar char="+"/>
            </a:pPr>
            <a:r>
              <a:rPr lang="en"/>
              <a:t>Example: </a:t>
            </a:r>
            <a:endParaRPr/>
          </a:p>
          <a:p>
            <a:pPr indent="-342900" lvl="0" marL="457200" rtl="0" algn="l">
              <a:spcBef>
                <a:spcPts val="0"/>
              </a:spcBef>
              <a:spcAft>
                <a:spcPts val="0"/>
              </a:spcAft>
              <a:buSzPts val="1800"/>
              <a:buChar char="+"/>
            </a:pPr>
            <a:r>
              <a:rPr lang="en"/>
              <a:t>Simple edge case: if constraint: 1&lt;= n &lt;= 1000000 following contains n lines with integer 0 &lt;= x &lt;= 1000000, does your code work for n=1 and x=0?</a:t>
            </a:r>
            <a:endParaRPr/>
          </a:p>
          <a:p>
            <a:pPr indent="-342900" lvl="0" marL="457200" rtl="0" algn="l">
              <a:spcBef>
                <a:spcPts val="0"/>
              </a:spcBef>
              <a:spcAft>
                <a:spcPts val="0"/>
              </a:spcAft>
              <a:buSzPts val="1800"/>
              <a:buChar char="+"/>
            </a:pPr>
            <a:r>
              <a:rPr lang="en"/>
              <a:t>More complex: what if n=1000000 and x is also large? Can the result possibly overflow (32-bit int = 2^32)? Do I need to use 64-bit int (long long) to store the result instead? </a:t>
            </a:r>
            <a:endParaRPr/>
          </a:p>
          <a:p>
            <a:pPr indent="0" lvl="0" marL="914400" rtl="0" algn="l">
              <a:spcBef>
                <a:spcPts val="1200"/>
              </a:spcBef>
              <a:spcAft>
                <a:spcPts val="0"/>
              </a:spcAft>
              <a:buNone/>
            </a:pPr>
            <a:r>
              <a:rPr lang="en"/>
              <a:t>*the result above will overflow if using 32-bit int! (assuming need to take sum of all numbers and n=1000000, each x = 1000000)</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Debugging(cont’d)</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 designing good tricky test cases on your own is not an easy task but is essential for every competitive programmer! Developing the intuition for it requires lots of 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Work Strategy</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previous tests/contests you’ve done previously, programming contests are ALWAYS done in teams, thus an effective strategy is CRUCIAL in succeeding in the contest.</a:t>
            </a:r>
            <a:endParaRPr/>
          </a:p>
          <a:p>
            <a:pPr indent="-342900" lvl="0" marL="457200" rtl="0" algn="l">
              <a:spcBef>
                <a:spcPts val="0"/>
              </a:spcBef>
              <a:spcAft>
                <a:spcPts val="0"/>
              </a:spcAft>
              <a:buSzPts val="1800"/>
              <a:buChar char="+"/>
            </a:pPr>
            <a:r>
              <a:rPr lang="en"/>
              <a:t>Recommendation: (for easier ones that are doable </a:t>
            </a:r>
            <a:r>
              <a:rPr lang="en"/>
              <a:t>individually</a:t>
            </a:r>
            <a:r>
              <a:rPr lang="en"/>
              <a:t>)one person typing solution to a problem on </a:t>
            </a:r>
            <a:r>
              <a:rPr lang="en"/>
              <a:t>laptop</a:t>
            </a:r>
            <a:r>
              <a:rPr lang="en"/>
              <a:t> while two other write down idea/solution on paper. (for harder ones) all 3 people work on the same problem, brainstorm for inspirations.</a:t>
            </a:r>
            <a:endParaRPr/>
          </a:p>
          <a:p>
            <a:pPr indent="-342900" lvl="0" marL="457200" rtl="0" algn="l">
              <a:spcBef>
                <a:spcPts val="0"/>
              </a:spcBef>
              <a:spcAft>
                <a:spcPts val="0"/>
              </a:spcAft>
              <a:buSzPts val="1800"/>
              <a:buChar char="+"/>
            </a:pPr>
            <a:r>
              <a:rPr lang="en"/>
              <a:t>Feel free to come up with other strategies you think is better and use them in contests!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online judges?</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online judge is an online system to test programs in programming contests. They are the best place to practice real contest problems from the past. The system can compile and execute your code, and test your code with pre-constructed data sets.</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Common Online Judge Platform</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*UVa: </a:t>
            </a:r>
            <a:r>
              <a:rPr lang="en" u="sng">
                <a:solidFill>
                  <a:schemeClr val="hlink"/>
                </a:solidFill>
                <a:hlinkClick r:id="rId3"/>
              </a:rPr>
              <a:t>https://onlinejudge.org/</a:t>
            </a:r>
            <a:endParaRPr/>
          </a:p>
          <a:p>
            <a:pPr indent="-342900" lvl="0" marL="457200" rtl="0" algn="l">
              <a:spcBef>
                <a:spcPts val="0"/>
              </a:spcBef>
              <a:spcAft>
                <a:spcPts val="0"/>
              </a:spcAft>
              <a:buSzPts val="1800"/>
              <a:buChar char="+"/>
            </a:pPr>
            <a:r>
              <a:rPr lang="en"/>
              <a:t>*Kattis: </a:t>
            </a:r>
            <a:r>
              <a:rPr lang="en" u="sng">
                <a:solidFill>
                  <a:schemeClr val="hlink"/>
                </a:solidFill>
                <a:hlinkClick r:id="rId4"/>
              </a:rPr>
              <a:t>https://open.kattis.com/</a:t>
            </a:r>
            <a:r>
              <a:rPr lang="en"/>
              <a:t> - Where NAQ will be held</a:t>
            </a:r>
            <a:endParaRPr/>
          </a:p>
          <a:p>
            <a:pPr indent="-342900" lvl="0" marL="457200" rtl="0" algn="l">
              <a:spcBef>
                <a:spcPts val="0"/>
              </a:spcBef>
              <a:spcAft>
                <a:spcPts val="0"/>
              </a:spcAft>
              <a:buSzPts val="1800"/>
              <a:buChar char="+"/>
            </a:pPr>
            <a:r>
              <a:rPr lang="en"/>
              <a:t>*CodeForces: </a:t>
            </a:r>
            <a:r>
              <a:rPr lang="en" u="sng">
                <a:solidFill>
                  <a:schemeClr val="hlink"/>
                </a:solidFill>
                <a:hlinkClick r:id="rId5"/>
              </a:rPr>
              <a:t>https://codeforces.com/</a:t>
            </a:r>
            <a:r>
              <a:rPr lang="en"/>
              <a:t> - Highly recommend</a:t>
            </a:r>
            <a:endParaRPr/>
          </a:p>
          <a:p>
            <a:pPr indent="-342900" lvl="0" marL="457200" rtl="0" algn="l">
              <a:spcBef>
                <a:spcPts val="0"/>
              </a:spcBef>
              <a:spcAft>
                <a:spcPts val="0"/>
              </a:spcAft>
              <a:buSzPts val="1800"/>
              <a:buChar char="+"/>
            </a:pPr>
            <a:r>
              <a:rPr lang="en"/>
              <a:t>TopCoder: </a:t>
            </a:r>
            <a:r>
              <a:rPr lang="en" u="sng">
                <a:solidFill>
                  <a:schemeClr val="hlink"/>
                </a:solidFill>
                <a:hlinkClick r:id="rId6"/>
              </a:rPr>
              <a:t>https://www.topcoder.com/</a:t>
            </a:r>
            <a:r>
              <a:rPr lang="en"/>
              <a:t> </a:t>
            </a:r>
            <a:endParaRPr/>
          </a:p>
          <a:p>
            <a:pPr indent="-342900" lvl="0" marL="457200" rtl="0" algn="l">
              <a:spcBef>
                <a:spcPts val="0"/>
              </a:spcBef>
              <a:spcAft>
                <a:spcPts val="0"/>
              </a:spcAft>
              <a:buSzPts val="1800"/>
              <a:buChar char="+"/>
            </a:pPr>
            <a:r>
              <a:rPr lang="en"/>
              <a:t>Atcoder:</a:t>
            </a:r>
            <a:r>
              <a:rPr lang="en" u="sng">
                <a:solidFill>
                  <a:schemeClr val="hlink"/>
                </a:solidFill>
                <a:hlinkClick r:id="rId7"/>
              </a:rPr>
              <a:t>https://atcoder.jp/</a:t>
            </a:r>
            <a:r>
              <a:rPr lang="en"/>
              <a:t> </a:t>
            </a:r>
            <a:endParaRPr/>
          </a:p>
          <a:p>
            <a:pPr indent="-342900" lvl="0" marL="457200" rtl="0" algn="l">
              <a:spcBef>
                <a:spcPts val="0"/>
              </a:spcBef>
              <a:spcAft>
                <a:spcPts val="0"/>
              </a:spcAft>
              <a:buSzPts val="1800"/>
              <a:buChar char="+"/>
            </a:pPr>
            <a:r>
              <a:rPr lang="en"/>
              <a:t>DMOJ: </a:t>
            </a:r>
            <a:r>
              <a:rPr lang="en" u="sng">
                <a:solidFill>
                  <a:schemeClr val="hlink"/>
                </a:solidFill>
                <a:hlinkClick r:id="rId8"/>
              </a:rPr>
              <a:t>https://dmoj.ca/</a:t>
            </a:r>
            <a:r>
              <a:rPr lang="en"/>
              <a:t> - Some ICPC contests are held here</a:t>
            </a:r>
            <a:endParaRPr/>
          </a:p>
          <a:p>
            <a:pPr indent="-342900" lvl="0" marL="457200" rtl="0" algn="l">
              <a:spcBef>
                <a:spcPts val="0"/>
              </a:spcBef>
              <a:spcAft>
                <a:spcPts val="0"/>
              </a:spcAft>
              <a:buSzPts val="1800"/>
              <a:buChar char="+"/>
            </a:pPr>
            <a:r>
              <a:rPr lang="en"/>
              <a:t>USACO: </a:t>
            </a:r>
            <a:r>
              <a:rPr lang="en" u="sng">
                <a:solidFill>
                  <a:schemeClr val="hlink"/>
                </a:solidFill>
                <a:hlinkClick r:id="rId9"/>
              </a:rPr>
              <a:t>https://train.usaco.org/</a:t>
            </a:r>
            <a:r>
              <a:rPr lang="en"/>
              <a:t> - Mostly for IOIs, but problems are good</a:t>
            </a:r>
            <a:endParaRPr/>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66"/>
              <a:t>Kattis - How to submit (illustrated using examples)</a:t>
            </a:r>
            <a:endParaRPr sz="3466"/>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Reference: </a:t>
            </a:r>
            <a:r>
              <a:rPr lang="en" u="sng">
                <a:solidFill>
                  <a:schemeClr val="hlink"/>
                </a:solidFill>
                <a:hlinkClick r:id="rId3"/>
              </a:rPr>
              <a:t>https://open.kattis.com/help/submit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Kattis - Judgements</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References: </a:t>
            </a:r>
            <a:r>
              <a:rPr lang="en" u="sng">
                <a:solidFill>
                  <a:schemeClr val="hlink"/>
                </a:solidFill>
                <a:hlinkClick r:id="rId3"/>
              </a:rPr>
              <a:t>https://open.kattis.com/help/judgements</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Kattis - What does an Actual ICPC </a:t>
            </a:r>
            <a:r>
              <a:rPr lang="en"/>
              <a:t>scoreboard</a:t>
            </a:r>
            <a:r>
              <a:rPr lang="en"/>
              <a:t> look like?</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40"/>
          <p:cNvPicPr preferRelativeResize="0"/>
          <p:nvPr/>
        </p:nvPicPr>
        <p:blipFill>
          <a:blip r:embed="rId3">
            <a:alphaModFix/>
          </a:blip>
          <a:stretch>
            <a:fillRect/>
          </a:stretch>
        </p:blipFill>
        <p:spPr>
          <a:xfrm>
            <a:off x="530575" y="1152475"/>
            <a:ext cx="7460803" cy="38105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Kattis - How should Input/Output be done?</a:t>
            </a:r>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Equivalent to taking input from STDIN and print to </a:t>
            </a:r>
            <a:r>
              <a:rPr lang="en"/>
              <a:t>STDOUT (same way as you would do for command line)</a:t>
            </a:r>
            <a:endParaRPr/>
          </a:p>
          <a:p>
            <a:pPr indent="-342900" lvl="0" marL="457200" rtl="0" algn="l">
              <a:spcBef>
                <a:spcPts val="0"/>
              </a:spcBef>
              <a:spcAft>
                <a:spcPts val="0"/>
              </a:spcAft>
              <a:buSzPts val="1800"/>
              <a:buChar char="+"/>
            </a:pPr>
            <a:r>
              <a:rPr lang="en"/>
              <a:t>C++: scanf(“%d”, &amp;n), printf(“%d”, n), I/O stream cin &gt;&gt; and cout &lt;&lt;</a:t>
            </a:r>
            <a:endParaRPr/>
          </a:p>
          <a:p>
            <a:pPr indent="-342900" lvl="0" marL="457200" rtl="0" algn="l">
              <a:spcBef>
                <a:spcPts val="0"/>
              </a:spcBef>
              <a:spcAft>
                <a:spcPts val="0"/>
              </a:spcAft>
              <a:buSzPts val="1800"/>
              <a:buChar char="+"/>
            </a:pPr>
            <a:r>
              <a:rPr lang="en"/>
              <a:t>Java: Scanner.nextLine() + split()/StringTokenizer class, nextInt(), nextChar(), etc, preferably use fast I/O BufferedReader and PrintWriter()</a:t>
            </a:r>
            <a:endParaRPr/>
          </a:p>
          <a:p>
            <a:pPr indent="-342900" lvl="0" marL="457200" rtl="0" algn="l">
              <a:spcBef>
                <a:spcPts val="0"/>
              </a:spcBef>
              <a:spcAft>
                <a:spcPts val="0"/>
              </a:spcAft>
              <a:buSzPts val="1800"/>
              <a:buChar char="+"/>
            </a:pPr>
            <a:r>
              <a:rPr lang="en"/>
              <a:t>Python: input() + split() </a:t>
            </a:r>
            <a:endParaRPr/>
          </a:p>
          <a:p>
            <a:pPr indent="0" lvl="0" marL="0" rtl="0" algn="l">
              <a:spcBef>
                <a:spcPts val="1200"/>
              </a:spcBef>
              <a:spcAft>
                <a:spcPts val="1200"/>
              </a:spcAft>
              <a:buNone/>
            </a:pPr>
            <a:r>
              <a:rPr lang="en"/>
              <a:t>More detail in next slides…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Part 1 - Introduction</a:t>
            </a:r>
            <a:endParaRPr/>
          </a:p>
          <a:p>
            <a:pPr indent="-342900" lvl="0" marL="457200" rtl="0" algn="l">
              <a:spcBef>
                <a:spcPts val="0"/>
              </a:spcBef>
              <a:spcAft>
                <a:spcPts val="0"/>
              </a:spcAft>
              <a:buSzPts val="1800"/>
              <a:buChar char="+"/>
            </a:pPr>
            <a:r>
              <a:rPr lang="en"/>
              <a:t>Part 2 - General Tips for CP</a:t>
            </a:r>
            <a:endParaRPr/>
          </a:p>
          <a:p>
            <a:pPr indent="-342900" lvl="0" marL="457200" rtl="0" algn="l">
              <a:spcBef>
                <a:spcPts val="0"/>
              </a:spcBef>
              <a:spcAft>
                <a:spcPts val="0"/>
              </a:spcAft>
              <a:buSzPts val="1800"/>
              <a:buChar char="+"/>
            </a:pPr>
            <a:r>
              <a:rPr lang="en"/>
              <a:t>Part 3 - Practice - Online Judges</a:t>
            </a:r>
            <a:endParaRPr/>
          </a:p>
          <a:p>
            <a:pPr indent="-342900" lvl="0" marL="457200" rtl="0" algn="l">
              <a:spcBef>
                <a:spcPts val="0"/>
              </a:spcBef>
              <a:spcAft>
                <a:spcPts val="0"/>
              </a:spcAft>
              <a:buSzPts val="1800"/>
              <a:buChar char="+"/>
            </a:pPr>
            <a:r>
              <a:rPr lang="en"/>
              <a:t>Part 4 - Problem session</a:t>
            </a:r>
            <a:endParaRP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I/O(cont’d)</a:t>
            </a:r>
            <a:endParaRPr/>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Types of I/O:</a:t>
            </a:r>
            <a:endParaRPr/>
          </a:p>
          <a:p>
            <a:pPr indent="-342900" lvl="0" marL="457200" rtl="0" algn="l">
              <a:spcBef>
                <a:spcPts val="1200"/>
              </a:spcBef>
              <a:spcAft>
                <a:spcPts val="0"/>
              </a:spcAft>
              <a:buSzPts val="1800"/>
              <a:buChar char="+"/>
            </a:pPr>
            <a:r>
              <a:rPr lang="en"/>
              <a:t>Single test case with single line/multiple(n) lines</a:t>
            </a:r>
            <a:endParaRPr/>
          </a:p>
          <a:p>
            <a:pPr indent="-342900" lvl="0" marL="457200" rtl="0" algn="l">
              <a:spcBef>
                <a:spcPts val="0"/>
              </a:spcBef>
              <a:spcAft>
                <a:spcPts val="0"/>
              </a:spcAft>
              <a:buSzPts val="1800"/>
              <a:buChar char="+"/>
            </a:pPr>
            <a:r>
              <a:rPr lang="en"/>
              <a:t>multiple test cases with/without case # + special terminating signal(0 or EOF)</a:t>
            </a:r>
            <a:endParaRPr/>
          </a:p>
          <a:p>
            <a:pPr indent="-342900" lvl="0" marL="457200" rtl="0" algn="l">
              <a:spcBef>
                <a:spcPts val="0"/>
              </a:spcBef>
              <a:spcAft>
                <a:spcPts val="0"/>
              </a:spcAft>
              <a:buSzPts val="1800"/>
              <a:buChar char="+"/>
            </a:pPr>
            <a:r>
              <a:rPr lang="en"/>
              <a:t>variable # of inputs</a:t>
            </a:r>
            <a:endParaRPr/>
          </a:p>
          <a:p>
            <a:pPr indent="0" lvl="0" marL="0" rtl="0" algn="l">
              <a:spcBef>
                <a:spcPts val="1200"/>
              </a:spcBef>
              <a:spcAft>
                <a:spcPts val="1200"/>
              </a:spcAft>
              <a:buNone/>
            </a:pPr>
            <a:r>
              <a:rPr lang="en"/>
              <a:t>Explained using kattis examples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 in Java</a:t>
            </a:r>
            <a:endParaRPr/>
          </a:p>
        </p:txBody>
      </p:sp>
      <p:pic>
        <p:nvPicPr>
          <p:cNvPr id="242" name="Google Shape;242;p43"/>
          <p:cNvPicPr preferRelativeResize="0"/>
          <p:nvPr/>
        </p:nvPicPr>
        <p:blipFill>
          <a:blip r:embed="rId3">
            <a:alphaModFix/>
          </a:blip>
          <a:stretch>
            <a:fillRect/>
          </a:stretch>
        </p:blipFill>
        <p:spPr>
          <a:xfrm>
            <a:off x="1025075" y="1153975"/>
            <a:ext cx="1005712" cy="269825"/>
          </a:xfrm>
          <a:prstGeom prst="rect">
            <a:avLst/>
          </a:prstGeom>
          <a:noFill/>
          <a:ln>
            <a:noFill/>
          </a:ln>
        </p:spPr>
      </p:pic>
      <p:pic>
        <p:nvPicPr>
          <p:cNvPr id="243" name="Google Shape;243;p43"/>
          <p:cNvPicPr preferRelativeResize="0"/>
          <p:nvPr/>
        </p:nvPicPr>
        <p:blipFill>
          <a:blip r:embed="rId4">
            <a:alphaModFix/>
          </a:blip>
          <a:stretch>
            <a:fillRect/>
          </a:stretch>
        </p:blipFill>
        <p:spPr>
          <a:xfrm>
            <a:off x="878350" y="1560050"/>
            <a:ext cx="7623049" cy="1513700"/>
          </a:xfrm>
          <a:prstGeom prst="rect">
            <a:avLst/>
          </a:prstGeom>
          <a:noFill/>
          <a:ln>
            <a:noFill/>
          </a:ln>
        </p:spPr>
      </p:pic>
      <p:pic>
        <p:nvPicPr>
          <p:cNvPr id="244" name="Google Shape;244;p43"/>
          <p:cNvPicPr preferRelativeResize="0"/>
          <p:nvPr/>
        </p:nvPicPr>
        <p:blipFill>
          <a:blip r:embed="rId5">
            <a:alphaModFix/>
          </a:blip>
          <a:stretch>
            <a:fillRect/>
          </a:stretch>
        </p:blipFill>
        <p:spPr>
          <a:xfrm>
            <a:off x="955600" y="3210725"/>
            <a:ext cx="7970575" cy="818298"/>
          </a:xfrm>
          <a:prstGeom prst="rect">
            <a:avLst/>
          </a:prstGeom>
          <a:noFill/>
          <a:ln>
            <a:noFill/>
          </a:ln>
        </p:spPr>
      </p:pic>
      <p:pic>
        <p:nvPicPr>
          <p:cNvPr id="245" name="Google Shape;245;p43"/>
          <p:cNvPicPr preferRelativeResize="0"/>
          <p:nvPr/>
        </p:nvPicPr>
        <p:blipFill>
          <a:blip r:embed="rId6">
            <a:alphaModFix/>
          </a:blip>
          <a:stretch>
            <a:fillRect/>
          </a:stretch>
        </p:blipFill>
        <p:spPr>
          <a:xfrm>
            <a:off x="1025075" y="4166000"/>
            <a:ext cx="4427350" cy="719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 in Java</a:t>
            </a:r>
            <a:endParaRPr/>
          </a:p>
        </p:txBody>
      </p:sp>
      <p:pic>
        <p:nvPicPr>
          <p:cNvPr id="251" name="Google Shape;251;p44"/>
          <p:cNvPicPr preferRelativeResize="0"/>
          <p:nvPr/>
        </p:nvPicPr>
        <p:blipFill>
          <a:blip r:embed="rId3">
            <a:alphaModFix/>
          </a:blip>
          <a:stretch>
            <a:fillRect/>
          </a:stretch>
        </p:blipFill>
        <p:spPr>
          <a:xfrm>
            <a:off x="152400" y="1170125"/>
            <a:ext cx="4836650" cy="3123100"/>
          </a:xfrm>
          <a:prstGeom prst="rect">
            <a:avLst/>
          </a:prstGeom>
          <a:noFill/>
          <a:ln>
            <a:noFill/>
          </a:ln>
        </p:spPr>
      </p:pic>
      <p:pic>
        <p:nvPicPr>
          <p:cNvPr id="252" name="Google Shape;252;p44"/>
          <p:cNvPicPr preferRelativeResize="0"/>
          <p:nvPr/>
        </p:nvPicPr>
        <p:blipFill>
          <a:blip r:embed="rId4">
            <a:alphaModFix/>
          </a:blip>
          <a:stretch>
            <a:fillRect/>
          </a:stretch>
        </p:blipFill>
        <p:spPr>
          <a:xfrm>
            <a:off x="4572000" y="1170125"/>
            <a:ext cx="4572000" cy="306916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I/O(C++)</a:t>
            </a:r>
            <a:endParaRPr/>
          </a:p>
          <a:p>
            <a:pPr indent="0" lvl="0" marL="0" rtl="0" algn="l">
              <a:spcBef>
                <a:spcPts val="0"/>
              </a:spcBef>
              <a:spcAft>
                <a:spcPts val="0"/>
              </a:spcAft>
              <a:buNone/>
            </a:pPr>
            <a:r>
              <a:t/>
            </a:r>
            <a:endParaRPr/>
          </a:p>
        </p:txBody>
      </p:sp>
      <p:sp>
        <p:nvSpPr>
          <p:cNvPr id="258" name="Google Shape;25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9" name="Google Shape;259;p45"/>
          <p:cNvPicPr preferRelativeResize="0"/>
          <p:nvPr/>
        </p:nvPicPr>
        <p:blipFill>
          <a:blip r:embed="rId3">
            <a:alphaModFix/>
          </a:blip>
          <a:stretch>
            <a:fillRect/>
          </a:stretch>
        </p:blipFill>
        <p:spPr>
          <a:xfrm>
            <a:off x="661988" y="1230775"/>
            <a:ext cx="5534025" cy="1276350"/>
          </a:xfrm>
          <a:prstGeom prst="rect">
            <a:avLst/>
          </a:prstGeom>
          <a:noFill/>
          <a:ln>
            <a:noFill/>
          </a:ln>
        </p:spPr>
      </p:pic>
      <p:pic>
        <p:nvPicPr>
          <p:cNvPr id="260" name="Google Shape;260;p45"/>
          <p:cNvPicPr preferRelativeResize="0"/>
          <p:nvPr/>
        </p:nvPicPr>
        <p:blipFill>
          <a:blip r:embed="rId4">
            <a:alphaModFix/>
          </a:blip>
          <a:stretch>
            <a:fillRect/>
          </a:stretch>
        </p:blipFill>
        <p:spPr>
          <a:xfrm>
            <a:off x="767400" y="2629038"/>
            <a:ext cx="5581650" cy="1209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I/O(C++)</a:t>
            </a:r>
            <a:endParaRPr/>
          </a:p>
        </p:txBody>
      </p:sp>
      <p:sp>
        <p:nvSpPr>
          <p:cNvPr id="266" name="Google Shape;26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46"/>
          <p:cNvPicPr preferRelativeResize="0"/>
          <p:nvPr/>
        </p:nvPicPr>
        <p:blipFill>
          <a:blip r:embed="rId3">
            <a:alphaModFix/>
          </a:blip>
          <a:stretch>
            <a:fillRect/>
          </a:stretch>
        </p:blipFill>
        <p:spPr>
          <a:xfrm>
            <a:off x="276225" y="1352550"/>
            <a:ext cx="8591550" cy="2438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 in Python</a:t>
            </a:r>
            <a:endParaRPr/>
          </a:p>
        </p:txBody>
      </p:sp>
      <p:pic>
        <p:nvPicPr>
          <p:cNvPr id="273" name="Google Shape;273;p47"/>
          <p:cNvPicPr preferRelativeResize="0"/>
          <p:nvPr/>
        </p:nvPicPr>
        <p:blipFill>
          <a:blip r:embed="rId3">
            <a:alphaModFix/>
          </a:blip>
          <a:stretch>
            <a:fillRect/>
          </a:stretch>
        </p:blipFill>
        <p:spPr>
          <a:xfrm>
            <a:off x="801500" y="1063300"/>
            <a:ext cx="4591050" cy="1838325"/>
          </a:xfrm>
          <a:prstGeom prst="rect">
            <a:avLst/>
          </a:prstGeom>
          <a:noFill/>
          <a:ln>
            <a:noFill/>
          </a:ln>
        </p:spPr>
      </p:pic>
      <p:pic>
        <p:nvPicPr>
          <p:cNvPr id="274" name="Google Shape;274;p47"/>
          <p:cNvPicPr preferRelativeResize="0"/>
          <p:nvPr/>
        </p:nvPicPr>
        <p:blipFill>
          <a:blip r:embed="rId4">
            <a:alphaModFix/>
          </a:blip>
          <a:stretch>
            <a:fillRect/>
          </a:stretch>
        </p:blipFill>
        <p:spPr>
          <a:xfrm>
            <a:off x="571450" y="3415550"/>
            <a:ext cx="2533650" cy="219075"/>
          </a:xfrm>
          <a:prstGeom prst="rect">
            <a:avLst/>
          </a:prstGeom>
          <a:noFill/>
          <a:ln>
            <a:noFill/>
          </a:ln>
        </p:spPr>
      </p:pic>
      <p:pic>
        <p:nvPicPr>
          <p:cNvPr id="275" name="Google Shape;275;p47"/>
          <p:cNvPicPr preferRelativeResize="0"/>
          <p:nvPr/>
        </p:nvPicPr>
        <p:blipFill>
          <a:blip r:embed="rId5">
            <a:alphaModFix/>
          </a:blip>
          <a:stretch>
            <a:fillRect/>
          </a:stretch>
        </p:blipFill>
        <p:spPr>
          <a:xfrm>
            <a:off x="571450" y="3704850"/>
            <a:ext cx="4950000" cy="1000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let’s try to submit our first Hello world Program!</a:t>
            </a:r>
            <a:endParaRPr/>
          </a:p>
        </p:txBody>
      </p:sp>
      <p:sp>
        <p:nvSpPr>
          <p:cNvPr id="281" name="Google Shape;28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https://open.kattis.com/problems/hello</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 I/O</a:t>
            </a:r>
            <a:endParaRPr/>
          </a:p>
        </p:txBody>
      </p:sp>
      <p:sp>
        <p:nvSpPr>
          <p:cNvPr id="287" name="Google Shape;28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 </a:t>
            </a:r>
            <a:r>
              <a:rPr lang="en" u="sng">
                <a:solidFill>
                  <a:schemeClr val="hlink"/>
                </a:solidFill>
                <a:hlinkClick r:id="rId3"/>
              </a:rPr>
              <a:t>https://www.geeksforgeeks.org/fast-io-for-competitive-programming/</a:t>
            </a:r>
            <a:endParaRPr/>
          </a:p>
          <a:p>
            <a:pPr indent="-342900" lvl="0" marL="457200" rtl="0" algn="l">
              <a:spcBef>
                <a:spcPts val="0"/>
              </a:spcBef>
              <a:spcAft>
                <a:spcPts val="0"/>
              </a:spcAft>
              <a:buSzPts val="1800"/>
              <a:buChar char="+"/>
            </a:pPr>
            <a:r>
              <a:rPr lang="en"/>
              <a:t>Java: </a:t>
            </a:r>
            <a:r>
              <a:rPr lang="en" u="sng">
                <a:solidFill>
                  <a:schemeClr val="hlink"/>
                </a:solidFill>
                <a:hlinkClick r:id="rId4"/>
              </a:rPr>
              <a:t>https://www.geeksforgeeks.org/which-java-libraries-are-useful-for-competitive-programming/?ref=rp</a:t>
            </a:r>
            <a:endParaRPr/>
          </a:p>
          <a:p>
            <a:pPr indent="-342900" lvl="0" marL="457200" rtl="0" algn="l">
              <a:spcBef>
                <a:spcPts val="0"/>
              </a:spcBef>
              <a:spcAft>
                <a:spcPts val="0"/>
              </a:spcAft>
              <a:buSzPts val="1800"/>
              <a:buChar char="+"/>
            </a:pPr>
            <a:r>
              <a:rPr lang="en"/>
              <a:t>Python: </a:t>
            </a:r>
            <a:r>
              <a:rPr lang="en" u="sng">
                <a:solidFill>
                  <a:schemeClr val="hlink"/>
                </a:solidFill>
                <a:hlinkClick r:id="rId5"/>
              </a:rPr>
              <a:t>https://www.geeksforgeeks.org/fast-i-o-for-competitive-programming-in-python/</a:t>
            </a:r>
            <a:endParaRPr/>
          </a:p>
          <a:p>
            <a:pPr indent="0" lvl="0" marL="457200" rtl="0" algn="l">
              <a:spcBef>
                <a:spcPts val="1200"/>
              </a:spcBef>
              <a:spcAft>
                <a:spcPts val="1200"/>
              </a:spcAft>
              <a:buNone/>
            </a:pPr>
            <a:r>
              <a:rPr lang="en"/>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 do a contest!</a:t>
            </a:r>
            <a:endParaRPr/>
          </a:p>
        </p:txBody>
      </p:sp>
      <p:sp>
        <p:nvSpPr>
          <p:cNvPr id="293" name="Google Shape;29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https://vjudge.net/contest/584486#overview</a:t>
            </a:r>
            <a:r>
              <a:rPr lang="en"/>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a:t>
            </a:r>
            <a:endParaRPr/>
          </a:p>
        </p:txBody>
      </p:sp>
      <p:sp>
        <p:nvSpPr>
          <p:cNvPr id="299" name="Google Shape;29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Kattis:(easy)</a:t>
            </a:r>
            <a:endParaRPr/>
          </a:p>
          <a:p>
            <a:pPr indent="-342900" lvl="0" marL="457200" rtl="0" algn="l">
              <a:spcBef>
                <a:spcPts val="1200"/>
              </a:spcBef>
              <a:spcAft>
                <a:spcPts val="0"/>
              </a:spcAft>
              <a:buSzPts val="1800"/>
              <a:buAutoNum type="arabicPeriod"/>
            </a:pPr>
            <a:r>
              <a:rPr lang="en"/>
              <a:t>Moscow Dream: </a:t>
            </a:r>
            <a:r>
              <a:rPr lang="en" u="sng">
                <a:solidFill>
                  <a:schemeClr val="hlink"/>
                </a:solidFill>
                <a:hlinkClick r:id="rId3"/>
              </a:rPr>
              <a:t>https://open.kattis.com/problems/moscowdream</a:t>
            </a:r>
            <a:endParaRPr/>
          </a:p>
          <a:p>
            <a:pPr indent="-342900" lvl="0" marL="457200" rtl="0" algn="l">
              <a:spcBef>
                <a:spcPts val="0"/>
              </a:spcBef>
              <a:spcAft>
                <a:spcPts val="0"/>
              </a:spcAft>
              <a:buSzPts val="1800"/>
              <a:buAutoNum type="arabicPeriod"/>
            </a:pPr>
            <a:r>
              <a:rPr lang="en"/>
              <a:t>Oddgnome: </a:t>
            </a:r>
            <a:r>
              <a:rPr lang="en" u="sng">
                <a:solidFill>
                  <a:schemeClr val="hlink"/>
                </a:solidFill>
                <a:hlinkClick r:id="rId4"/>
              </a:rPr>
              <a:t>https://open.kattis.com/problems/oddgnome?tab=metadata</a:t>
            </a:r>
            <a:r>
              <a:rPr lang="en"/>
              <a:t> </a:t>
            </a:r>
            <a:endParaRPr/>
          </a:p>
          <a:p>
            <a:pPr indent="-342900" lvl="0" marL="457200" rtl="0" algn="l">
              <a:spcBef>
                <a:spcPts val="0"/>
              </a:spcBef>
              <a:spcAft>
                <a:spcPts val="0"/>
              </a:spcAft>
              <a:buSzPts val="1800"/>
              <a:buAutoNum type="arabicPeriod"/>
            </a:pPr>
            <a:r>
              <a:rPr lang="en"/>
              <a:t>R2: </a:t>
            </a:r>
            <a:r>
              <a:rPr lang="en" u="sng">
                <a:solidFill>
                  <a:schemeClr val="hlink"/>
                </a:solidFill>
                <a:hlinkClick r:id="rId5"/>
              </a:rPr>
              <a:t>https://open.kattis.com/problems/r2?tab=metadata</a:t>
            </a:r>
            <a:r>
              <a:rPr lang="en"/>
              <a:t> </a:t>
            </a:r>
            <a:endParaRPr/>
          </a:p>
          <a:p>
            <a:pPr indent="-342900" lvl="0" marL="457200" rtl="0" algn="l">
              <a:spcBef>
                <a:spcPts val="0"/>
              </a:spcBef>
              <a:spcAft>
                <a:spcPts val="0"/>
              </a:spcAft>
              <a:buSzPts val="1800"/>
              <a:buAutoNum type="arabicPeriod"/>
            </a:pPr>
            <a:r>
              <a:rPr lang="en"/>
              <a:t>Different: </a:t>
            </a:r>
            <a:r>
              <a:rPr lang="en" u="sng">
                <a:solidFill>
                  <a:schemeClr val="hlink"/>
                </a:solidFill>
                <a:hlinkClick r:id="rId6"/>
              </a:rPr>
              <a:t>https://open.kattis.com/problems/different?tab=metadata</a:t>
            </a:r>
            <a:r>
              <a:rPr lang="en"/>
              <a:t> </a:t>
            </a:r>
            <a:endParaRPr/>
          </a:p>
          <a:p>
            <a:pPr indent="-342900" lvl="0" marL="457200" rtl="0" algn="l">
              <a:spcBef>
                <a:spcPts val="0"/>
              </a:spcBef>
              <a:spcAft>
                <a:spcPts val="0"/>
              </a:spcAft>
              <a:buSzPts val="1800"/>
              <a:buAutoNum type="arabicPeriod"/>
            </a:pPr>
            <a:r>
              <a:rPr lang="en"/>
              <a:t>Time Loop: </a:t>
            </a:r>
            <a:r>
              <a:rPr lang="en" u="sng">
                <a:solidFill>
                  <a:schemeClr val="hlink"/>
                </a:solidFill>
                <a:hlinkClick r:id="rId7"/>
              </a:rPr>
              <a:t>https://open.kattis.com/problems/timeloop?tab=metadata</a:t>
            </a:r>
            <a:r>
              <a:rPr lang="en"/>
              <a:t> </a:t>
            </a:r>
            <a:endParaRPr/>
          </a:p>
          <a:p>
            <a:pPr indent="-342900" lvl="0" marL="457200" rtl="0" algn="l">
              <a:spcBef>
                <a:spcPts val="0"/>
              </a:spcBef>
              <a:spcAft>
                <a:spcPts val="0"/>
              </a:spcAft>
              <a:buSzPts val="1800"/>
              <a:buAutoNum type="arabicPeriod"/>
            </a:pPr>
            <a:r>
              <a:rPr lang="en"/>
              <a:t>Backspace: </a:t>
            </a:r>
            <a:r>
              <a:rPr lang="en" u="sng">
                <a:solidFill>
                  <a:schemeClr val="hlink"/>
                </a:solidFill>
                <a:hlinkClick r:id="rId8"/>
              </a:rPr>
              <a:t>https://open.kattis.com/problems/backspace?tab=metadata</a:t>
            </a:r>
            <a:r>
              <a:rPr lang="en"/>
              <a:t> </a:t>
            </a:r>
            <a:endParaRPr/>
          </a:p>
          <a:p>
            <a:pPr indent="-342900" lvl="0" marL="457200" rtl="0" algn="l">
              <a:spcBef>
                <a:spcPts val="0"/>
              </a:spcBef>
              <a:spcAft>
                <a:spcPts val="0"/>
              </a:spcAft>
              <a:buSzPts val="1800"/>
              <a:buAutoNum type="arabicPeriod"/>
            </a:pPr>
            <a:r>
              <a:rPr lang="en"/>
              <a:t>Left beehind: </a:t>
            </a:r>
            <a:r>
              <a:rPr lang="en" u="sng">
                <a:solidFill>
                  <a:schemeClr val="hlink"/>
                </a:solidFill>
                <a:hlinkClick r:id="rId9"/>
              </a:rPr>
              <a:t>https://open.kattis.com/problems/leftbeehind?tab=metadata</a:t>
            </a:r>
            <a:r>
              <a:rPr lang="en"/>
              <a:t> </a:t>
            </a:r>
            <a:endParaRPr/>
          </a:p>
          <a:p>
            <a:pPr indent="-342900" lvl="0" marL="457200" rtl="0" algn="l">
              <a:spcBef>
                <a:spcPts val="0"/>
              </a:spcBef>
              <a:spcAft>
                <a:spcPts val="0"/>
              </a:spcAft>
              <a:buSzPts val="1800"/>
              <a:buAutoNum type="arabicPeriod"/>
            </a:pPr>
            <a:r>
              <a:rPr lang="en"/>
              <a:t>Death star: </a:t>
            </a:r>
            <a:r>
              <a:rPr lang="en" u="sng">
                <a:solidFill>
                  <a:schemeClr val="hlink"/>
                </a:solidFill>
                <a:hlinkClick r:id="rId10"/>
              </a:rPr>
              <a:t>https://open.kattis.com/problems/deathstar?tab=metadata</a:t>
            </a: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Disclaimer: competitive programming is not an easy journey - need to invest big chunks of time and </a:t>
            </a:r>
            <a:r>
              <a:rPr lang="en"/>
              <a:t>energy to become good at it.</a:t>
            </a:r>
            <a:endParaRPr/>
          </a:p>
          <a:p>
            <a:pPr indent="-342900" lvl="0" marL="457200" rtl="0" algn="l">
              <a:spcBef>
                <a:spcPts val="0"/>
              </a:spcBef>
              <a:spcAft>
                <a:spcPts val="0"/>
              </a:spcAft>
              <a:buSzPts val="1800"/>
              <a:buChar char="+"/>
            </a:pPr>
            <a:r>
              <a:rPr lang="en"/>
              <a:t>But we’re here ‘cause we are competitive, we want to break our limits, to become better programmer.</a:t>
            </a:r>
            <a:endParaRPr/>
          </a:p>
          <a:p>
            <a:pPr indent="-342900" lvl="0" marL="457200" rtl="0" algn="l">
              <a:spcBef>
                <a:spcPts val="0"/>
              </a:spcBef>
              <a:spcAft>
                <a:spcPts val="0"/>
              </a:spcAft>
              <a:buSzPts val="1800"/>
              <a:buChar char="+"/>
            </a:pPr>
            <a:r>
              <a:rPr lang="en"/>
              <a:t>Should be familiar with at least ONE programming language(Python, Java, C++, C)</a:t>
            </a:r>
            <a:endParaRPr/>
          </a:p>
          <a:p>
            <a:pPr indent="-342900" lvl="0" marL="457200" rtl="0" algn="l">
              <a:spcBef>
                <a:spcPts val="0"/>
              </a:spcBef>
              <a:spcAft>
                <a:spcPts val="0"/>
              </a:spcAft>
              <a:buSzPts val="1800"/>
              <a:buChar char="+"/>
            </a:pPr>
            <a:r>
              <a:rPr lang="en"/>
              <a:t>Have solid knowledge of basic Algorithms and DS (from 250 or equivalent) as well as basic complexity analysis techniques. </a:t>
            </a:r>
            <a:endParaRPr/>
          </a:p>
          <a:p>
            <a:pPr indent="-342900" lvl="0" marL="457200" rtl="0" algn="l">
              <a:spcBef>
                <a:spcPts val="0"/>
              </a:spcBef>
              <a:spcAft>
                <a:spcPts val="0"/>
              </a:spcAft>
              <a:buSzPts val="1800"/>
              <a:buChar char="+"/>
            </a:pPr>
            <a:r>
              <a:rPr lang="en"/>
              <a:t>Preferably have completed Comp 251/252, but not necessary as we’ll start from the basics and will revisit many topics. (but in C++) </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0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10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1000"/>
                                        <p:tgtEl>
                                          <p:spTgt spid="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a:t>
            </a:r>
            <a:endParaRPr/>
          </a:p>
        </p:txBody>
      </p:sp>
      <p:sp>
        <p:nvSpPr>
          <p:cNvPr id="305" name="Google Shape;30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Kattis(medium):</a:t>
            </a:r>
            <a:endParaRPr/>
          </a:p>
          <a:p>
            <a:pPr indent="-342900" lvl="0" marL="457200" rtl="0" algn="l">
              <a:spcBef>
                <a:spcPts val="1200"/>
              </a:spcBef>
              <a:spcAft>
                <a:spcPts val="0"/>
              </a:spcAft>
              <a:buSzPts val="1800"/>
              <a:buChar char="+"/>
            </a:pPr>
            <a:r>
              <a:rPr lang="en"/>
              <a:t>Climbing stairs: </a:t>
            </a:r>
            <a:r>
              <a:rPr lang="en" u="sng">
                <a:solidFill>
                  <a:schemeClr val="hlink"/>
                </a:solidFill>
                <a:hlinkClick r:id="rId3"/>
              </a:rPr>
              <a:t>https://open.kattis.com/problems/climbingstairs?tab=metadata</a:t>
            </a:r>
            <a:r>
              <a:rPr lang="en"/>
              <a:t> </a:t>
            </a:r>
            <a:endParaRPr/>
          </a:p>
          <a:p>
            <a:pPr indent="-342900" lvl="0" marL="457200" rtl="0" algn="l">
              <a:spcBef>
                <a:spcPts val="0"/>
              </a:spcBef>
              <a:spcAft>
                <a:spcPts val="0"/>
              </a:spcAft>
              <a:buSzPts val="1800"/>
              <a:buChar char="+"/>
            </a:pPr>
            <a:r>
              <a:rPr lang="en"/>
              <a:t>BitEqualizer: </a:t>
            </a:r>
            <a:r>
              <a:rPr lang="en" u="sng">
                <a:solidFill>
                  <a:schemeClr val="hlink"/>
                </a:solidFill>
                <a:hlinkClick r:id="rId4"/>
              </a:rPr>
              <a:t>https://open.kattis.com/problems/bitsequalizer?tab=metadata</a:t>
            </a:r>
            <a:r>
              <a:rPr lang="en"/>
              <a:t> </a:t>
            </a:r>
            <a:endParaRPr/>
          </a:p>
          <a:p>
            <a:pPr indent="-342900" lvl="0" marL="457200" rtl="0" algn="l">
              <a:spcBef>
                <a:spcPts val="0"/>
              </a:spcBef>
              <a:spcAft>
                <a:spcPts val="0"/>
              </a:spcAft>
              <a:buSzPts val="1800"/>
              <a:buChar char="+"/>
            </a:pPr>
            <a:r>
              <a:rPr lang="en"/>
              <a:t>Pivot: </a:t>
            </a:r>
            <a:r>
              <a:rPr lang="en" u="sng">
                <a:solidFill>
                  <a:schemeClr val="hlink"/>
                </a:solidFill>
                <a:hlinkClick r:id="rId5"/>
              </a:rPr>
              <a:t>https://open.kattis.com/problems/pivot?tab=metadata</a:t>
            </a:r>
            <a:r>
              <a:rPr lang="en"/>
              <a:t> </a:t>
            </a:r>
            <a:endParaRPr/>
          </a:p>
          <a:p>
            <a:pPr indent="-342900" lvl="0" marL="457200" rtl="0" algn="l">
              <a:spcBef>
                <a:spcPts val="0"/>
              </a:spcBef>
              <a:spcAft>
                <a:spcPts val="0"/>
              </a:spcAft>
              <a:buSzPts val="1800"/>
              <a:buChar char="+"/>
            </a:pPr>
            <a:r>
              <a:rPr lang="en"/>
              <a:t>Thanos: </a:t>
            </a:r>
            <a:r>
              <a:rPr lang="en" u="sng">
                <a:solidFill>
                  <a:schemeClr val="accent5"/>
                </a:solidFill>
                <a:hlinkClick r:id="rId6">
                  <a:extLst>
                    <a:ext uri="{A12FA001-AC4F-418D-AE19-62706E023703}">
                      <ahyp:hlinkClr val="tx"/>
                    </a:ext>
                  </a:extLst>
                </a:hlinkClick>
              </a:rPr>
              <a:t>https://open.kattis.com/problems/thanos?tab=metadata</a:t>
            </a:r>
            <a:r>
              <a:rPr lang="en"/>
              <a:t>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a:t>
            </a:r>
            <a:endParaRPr/>
          </a:p>
        </p:txBody>
      </p:sp>
      <p:sp>
        <p:nvSpPr>
          <p:cNvPr id="311" name="Google Shape;31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Kattis(hard/impossible) - maybe don’t need to include?</a:t>
            </a:r>
            <a:endParaRPr/>
          </a:p>
          <a:p>
            <a:pPr indent="-342900" lvl="0" marL="457200" rtl="0" algn="l">
              <a:spcBef>
                <a:spcPts val="1200"/>
              </a:spcBef>
              <a:spcAft>
                <a:spcPts val="0"/>
              </a:spcAft>
              <a:buSzPts val="1800"/>
              <a:buAutoNum type="arabicPeriod"/>
            </a:pPr>
            <a:r>
              <a:rPr lang="en"/>
              <a:t>01 sequence: </a:t>
            </a:r>
            <a:r>
              <a:rPr lang="en" u="sng">
                <a:solidFill>
                  <a:schemeClr val="hlink"/>
                </a:solidFill>
                <a:hlinkClick r:id="rId3"/>
              </a:rPr>
              <a:t>https://open.kattis.com/problems/sequences</a:t>
            </a:r>
            <a:r>
              <a:rPr lang="en"/>
              <a:t> </a:t>
            </a:r>
            <a:endParaRPr/>
          </a:p>
          <a:p>
            <a:pPr indent="-342900" lvl="0" marL="457200" rtl="0" algn="l">
              <a:spcBef>
                <a:spcPts val="0"/>
              </a:spcBef>
              <a:spcAft>
                <a:spcPts val="0"/>
              </a:spcAft>
              <a:buSzPts val="1800"/>
              <a:buAutoNum type="arabicPeriod"/>
            </a:pPr>
            <a:r>
              <a:rPr lang="en"/>
              <a:t>Logland </a:t>
            </a:r>
            <a:r>
              <a:rPr b="1" lang="en" u="sng">
                <a:solidFill>
                  <a:schemeClr val="hlink"/>
                </a:solidFill>
                <a:hlinkClick r:id="rId4"/>
              </a:rPr>
              <a:t>https://open.kattis.com/problems/logland?tab=metadata</a:t>
            </a:r>
            <a:r>
              <a:rPr b="1" lang="en"/>
              <a:t> </a:t>
            </a:r>
            <a:endParaRPr b="1"/>
          </a:p>
          <a:p>
            <a:pPr indent="-342900" lvl="0" marL="457200" rtl="0" algn="l">
              <a:spcBef>
                <a:spcPts val="0"/>
              </a:spcBef>
              <a:spcAft>
                <a:spcPts val="0"/>
              </a:spcAft>
              <a:buSzPts val="1800"/>
              <a:buAutoNum type="arabicPeriod"/>
            </a:pPr>
            <a:r>
              <a:rPr lang="en"/>
              <a:t>Number Trick </a:t>
            </a:r>
            <a:r>
              <a:rPr lang="en" u="sng">
                <a:solidFill>
                  <a:schemeClr val="hlink"/>
                </a:solidFill>
                <a:hlinkClick r:id="rId5"/>
              </a:rPr>
              <a:t>https://open.kattis.com/problems/trick?tab=metadata</a:t>
            </a: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317" name="Google Shape;31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Competitive Programming setup:</a:t>
            </a:r>
            <a:endParaRPr/>
          </a:p>
          <a:p>
            <a:pPr indent="-317500" lvl="1" marL="914400" rtl="0" algn="l">
              <a:spcBef>
                <a:spcPts val="0"/>
              </a:spcBef>
              <a:spcAft>
                <a:spcPts val="0"/>
              </a:spcAft>
              <a:buSzPts val="1400"/>
              <a:buChar char="+"/>
            </a:pPr>
            <a:r>
              <a:rPr lang="en"/>
              <a:t>Java(VS code):</a:t>
            </a:r>
            <a:r>
              <a:rPr lang="en"/>
              <a:t> </a:t>
            </a:r>
            <a:r>
              <a:rPr lang="en" u="sng">
                <a:solidFill>
                  <a:schemeClr val="hlink"/>
                </a:solidFill>
                <a:hlinkClick r:id="rId3"/>
              </a:rPr>
              <a:t>https://www.geeksforgeeks.org/java-competitive-programming-setup-in-vs-code-with-fast-i-o-and-snippets/</a:t>
            </a:r>
            <a:r>
              <a:rPr lang="en"/>
              <a:t> </a:t>
            </a:r>
            <a:endParaRPr/>
          </a:p>
          <a:p>
            <a:pPr indent="-317500" lvl="1" marL="914400" rtl="0" algn="l">
              <a:spcBef>
                <a:spcPts val="0"/>
              </a:spcBef>
              <a:spcAft>
                <a:spcPts val="0"/>
              </a:spcAft>
              <a:buSzPts val="1400"/>
              <a:buChar char="+"/>
            </a:pPr>
            <a:r>
              <a:rPr lang="en"/>
              <a:t>C++: </a:t>
            </a:r>
            <a:r>
              <a:rPr lang="en" u="sng">
                <a:solidFill>
                  <a:schemeClr val="hlink"/>
                </a:solidFill>
                <a:hlinkClick r:id="rId4"/>
              </a:rPr>
              <a:t>https://www.geeksforgeeks.org/setting-up-a-c-competitive-programming-environment/</a:t>
            </a:r>
            <a:r>
              <a:rPr lang="en"/>
              <a:t> </a:t>
            </a:r>
            <a:endParaRPr/>
          </a:p>
          <a:p>
            <a:pPr indent="-317500" lvl="1" marL="914400" rtl="0" algn="l">
              <a:spcBef>
                <a:spcPts val="0"/>
              </a:spcBef>
              <a:spcAft>
                <a:spcPts val="0"/>
              </a:spcAft>
              <a:buSzPts val="1400"/>
              <a:buChar char="+"/>
            </a:pPr>
            <a:r>
              <a:rPr lang="en"/>
              <a:t>Python(sublime): </a:t>
            </a:r>
            <a:r>
              <a:rPr lang="en" u="sng">
                <a:solidFill>
                  <a:schemeClr val="hlink"/>
                </a:solidFill>
                <a:hlinkClick r:id="rId5"/>
              </a:rPr>
              <a:t>https://faun.pub/how-to-setup-your-code-editor-with-python-for-competitive-programming-cp-75b8e4503ff7</a:t>
            </a:r>
            <a:r>
              <a:rPr lang="en"/>
              <a:t> </a:t>
            </a:r>
            <a:endParaRPr/>
          </a:p>
          <a:p>
            <a:pPr indent="-342900" lvl="0" marL="457200" rtl="0" algn="l">
              <a:spcBef>
                <a:spcPts val="0"/>
              </a:spcBef>
              <a:spcAft>
                <a:spcPts val="0"/>
              </a:spcAft>
              <a:buSzPts val="1800"/>
              <a:buChar char="+"/>
            </a:pPr>
            <a:r>
              <a:rPr lang="en"/>
              <a:t>Textbook:</a:t>
            </a:r>
            <a:endParaRPr/>
          </a:p>
          <a:p>
            <a:pPr indent="-317500" lvl="1" marL="914400" rtl="0" algn="l">
              <a:spcBef>
                <a:spcPts val="0"/>
              </a:spcBef>
              <a:spcAft>
                <a:spcPts val="0"/>
              </a:spcAft>
              <a:buSzPts val="1400"/>
              <a:buChar char="+"/>
            </a:pPr>
            <a:r>
              <a:rPr lang="en"/>
              <a:t>Competitive </a:t>
            </a:r>
            <a:r>
              <a:rPr lang="en"/>
              <a:t>Programming Handbook(classic, Steven Halim, both editions will be fine)</a:t>
            </a:r>
            <a:r>
              <a:rPr lang="en"/>
              <a:t> </a:t>
            </a:r>
            <a:endParaRPr/>
          </a:p>
          <a:p>
            <a:pPr indent="-317500" lvl="1" marL="914400" rtl="0" algn="l">
              <a:spcBef>
                <a:spcPts val="0"/>
              </a:spcBef>
              <a:spcAft>
                <a:spcPts val="0"/>
              </a:spcAft>
              <a:buSzPts val="1400"/>
              <a:buChar char="+"/>
            </a:pPr>
            <a:r>
              <a:rPr lang="en"/>
              <a:t>CLRS (bible of </a:t>
            </a:r>
            <a:r>
              <a:rPr lang="en"/>
              <a:t>algorithms, Cormen)</a:t>
            </a:r>
            <a:endParaRPr/>
          </a:p>
          <a:p>
            <a:pPr indent="-317500" lvl="1" marL="914400" rtl="0" algn="l">
              <a:spcBef>
                <a:spcPts val="0"/>
              </a:spcBef>
              <a:spcAft>
                <a:spcPts val="0"/>
              </a:spcAft>
              <a:buSzPts val="1400"/>
              <a:buChar char="+"/>
            </a:pPr>
            <a:r>
              <a:rPr lang="en"/>
              <a:t>Another good one: </a:t>
            </a:r>
            <a:r>
              <a:rPr lang="en" u="sng">
                <a:solidFill>
                  <a:schemeClr val="hlink"/>
                </a:solidFill>
                <a:hlinkClick r:id="rId6"/>
              </a:rPr>
              <a:t>https://cses.fi/book/book.pdf</a:t>
            </a:r>
            <a:r>
              <a:rPr lang="en"/>
              <a:t> </a:t>
            </a:r>
            <a:endParaRPr/>
          </a:p>
          <a:p>
            <a:pPr indent="-317500" lvl="1" marL="914400" rtl="0" algn="l">
              <a:spcBef>
                <a:spcPts val="0"/>
              </a:spcBef>
              <a:spcAft>
                <a:spcPts val="0"/>
              </a:spcAft>
              <a:buSzPts val="1400"/>
              <a:buChar char="+"/>
            </a:pPr>
            <a:r>
              <a:rPr lang="en"/>
              <a:t>Problem set: </a:t>
            </a:r>
            <a:r>
              <a:rPr lang="en" u="sng">
                <a:solidFill>
                  <a:schemeClr val="hlink"/>
                </a:solidFill>
                <a:hlinkClick r:id="rId7"/>
              </a:rPr>
              <a:t>https://cses.fi/problemset/</a:t>
            </a:r>
            <a:r>
              <a:rPr lang="en"/>
              <a:t> </a:t>
            </a:r>
            <a:endParaRPr/>
          </a:p>
          <a:p>
            <a:pPr indent="-317500" lvl="1" marL="914400" rtl="0" algn="l">
              <a:spcBef>
                <a:spcPts val="0"/>
              </a:spcBef>
              <a:spcAft>
                <a:spcPts val="0"/>
              </a:spcAft>
              <a:buSzPts val="1400"/>
              <a:buChar char="+"/>
            </a:pPr>
            <a:r>
              <a:rPr lang="en"/>
              <a:t>Very detailed intro on CP: </a:t>
            </a:r>
            <a:r>
              <a:rPr lang="en" u="sng">
                <a:solidFill>
                  <a:schemeClr val="hlink"/>
                </a:solidFill>
                <a:hlinkClick r:id="rId8"/>
              </a:rPr>
              <a:t>https://www.geeksforgeeks.org/competitive-programming-a-complete-guide/</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CP</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interviews! Similar but usually easier problem, training for CP will help you nail most interviews from top tech companies with ease!</a:t>
            </a:r>
            <a:endParaRPr/>
          </a:p>
          <a:p>
            <a:pPr indent="-342900" lvl="0" marL="457200" rtl="0" algn="l">
              <a:spcBef>
                <a:spcPts val="0"/>
              </a:spcBef>
              <a:spcAft>
                <a:spcPts val="0"/>
              </a:spcAft>
              <a:buSzPts val="1800"/>
              <a:buChar char="+"/>
            </a:pPr>
            <a:r>
              <a:rPr lang="en"/>
              <a:t>Sharpen one’s mind, develop critical thinking &amp; problem solving ability, be able to code efficiently -&gt; become a better programmer!</a:t>
            </a:r>
            <a:endParaRPr/>
          </a:p>
          <a:p>
            <a:pPr indent="-342900" lvl="0" marL="457200" rtl="0" algn="l">
              <a:spcBef>
                <a:spcPts val="0"/>
              </a:spcBef>
              <a:spcAft>
                <a:spcPts val="0"/>
              </a:spcAft>
              <a:buSzPts val="1800"/>
              <a:buChar char="+"/>
            </a:pPr>
            <a:r>
              <a:rPr lang="en"/>
              <a:t>Team work! Most CP contests are done in teams, collaboration is critical in succeeding.</a:t>
            </a:r>
            <a:endParaRPr/>
          </a:p>
          <a:p>
            <a:pPr indent="-342900" lvl="0" marL="457200" rtl="0" algn="l">
              <a:spcBef>
                <a:spcPts val="0"/>
              </a:spcBef>
              <a:spcAft>
                <a:spcPts val="0"/>
              </a:spcAft>
              <a:buSzPts val="1800"/>
              <a:buChar char="+"/>
            </a:pPr>
            <a:r>
              <a:rPr lang="en"/>
              <a:t>High achievements from contests are valuable assets to put on CV - recognized by many big tech companies.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kind contest are we competing in?</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contests available: Google code Jam, Facebook Hacker Cup, IOI, TopCoder open round, etc…</a:t>
            </a:r>
            <a:endParaRPr/>
          </a:p>
          <a:p>
            <a:pPr indent="-342900" lvl="0" marL="457200" rtl="0" algn="l">
              <a:spcBef>
                <a:spcPts val="0"/>
              </a:spcBef>
              <a:spcAft>
                <a:spcPts val="0"/>
              </a:spcAft>
              <a:buSzPts val="1800"/>
              <a:buChar char="+"/>
            </a:pPr>
            <a:r>
              <a:rPr lang="en"/>
              <a:t>But we’ll be focusing on ICPC(International Collegiate Programming Contest) !!!</a:t>
            </a:r>
            <a:endParaRPr/>
          </a:p>
        </p:txBody>
      </p:sp>
      <p:pic>
        <p:nvPicPr>
          <p:cNvPr id="85" name="Google Shape;85;p18"/>
          <p:cNvPicPr preferRelativeResize="0"/>
          <p:nvPr/>
        </p:nvPicPr>
        <p:blipFill>
          <a:blip r:embed="rId3">
            <a:alphaModFix/>
          </a:blip>
          <a:stretch>
            <a:fillRect/>
          </a:stretch>
        </p:blipFill>
        <p:spPr>
          <a:xfrm>
            <a:off x="203400" y="2716288"/>
            <a:ext cx="3175075" cy="1690000"/>
          </a:xfrm>
          <a:prstGeom prst="rect">
            <a:avLst/>
          </a:prstGeom>
          <a:noFill/>
          <a:ln>
            <a:noFill/>
          </a:ln>
        </p:spPr>
      </p:pic>
      <p:pic>
        <p:nvPicPr>
          <p:cNvPr id="86" name="Google Shape;86;p18"/>
          <p:cNvPicPr preferRelativeResize="0"/>
          <p:nvPr/>
        </p:nvPicPr>
        <p:blipFill>
          <a:blip r:embed="rId4">
            <a:alphaModFix/>
          </a:blip>
          <a:stretch>
            <a:fillRect/>
          </a:stretch>
        </p:blipFill>
        <p:spPr>
          <a:xfrm>
            <a:off x="6189925" y="2682932"/>
            <a:ext cx="2642375" cy="1756725"/>
          </a:xfrm>
          <a:prstGeom prst="rect">
            <a:avLst/>
          </a:prstGeom>
          <a:noFill/>
          <a:ln>
            <a:noFill/>
          </a:ln>
        </p:spPr>
      </p:pic>
      <p:pic>
        <p:nvPicPr>
          <p:cNvPr id="87" name="Google Shape;87;p18"/>
          <p:cNvPicPr preferRelativeResize="0"/>
          <p:nvPr/>
        </p:nvPicPr>
        <p:blipFill>
          <a:blip r:embed="rId5">
            <a:alphaModFix/>
          </a:blip>
          <a:stretch>
            <a:fillRect/>
          </a:stretch>
        </p:blipFill>
        <p:spPr>
          <a:xfrm>
            <a:off x="3736450" y="2513538"/>
            <a:ext cx="2095500" cy="209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ICPC Structure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NAQ(Qualifier): Sept.30, this Saturday, in person at Trottier …</a:t>
            </a:r>
            <a:endParaRPr/>
          </a:p>
          <a:p>
            <a:pPr indent="-342900" lvl="0" marL="457200" rtl="0" algn="l">
              <a:spcBef>
                <a:spcPts val="0"/>
              </a:spcBef>
              <a:spcAft>
                <a:spcPts val="0"/>
              </a:spcAft>
              <a:buSzPts val="1800"/>
              <a:buChar char="+"/>
            </a:pPr>
            <a:r>
              <a:rPr lang="en"/>
              <a:t>ICPC Regional(NENA): select top (one)team from representing Mcgill to </a:t>
            </a:r>
            <a:r>
              <a:rPr lang="en"/>
              <a:t>participate</a:t>
            </a:r>
            <a:r>
              <a:rPr lang="en"/>
              <a:t> in NAC) - Oct.28</a:t>
            </a:r>
            <a:endParaRPr/>
          </a:p>
          <a:p>
            <a:pPr indent="-342900" lvl="0" marL="457200" rtl="0" algn="l">
              <a:spcBef>
                <a:spcPts val="0"/>
              </a:spcBef>
              <a:spcAft>
                <a:spcPts val="0"/>
              </a:spcAft>
              <a:buSzPts val="1800"/>
              <a:buChar char="+"/>
            </a:pPr>
            <a:r>
              <a:rPr lang="en"/>
              <a:t>NAC (Championship) -TBD(~every May)</a:t>
            </a:r>
            <a:endParaRPr/>
          </a:p>
          <a:p>
            <a:pPr indent="-342900" lvl="0" marL="457200" rtl="0" algn="l">
              <a:spcBef>
                <a:spcPts val="0"/>
              </a:spcBef>
              <a:spcAft>
                <a:spcPts val="0"/>
              </a:spcAft>
              <a:buSzPts val="1800"/>
              <a:buChar char="+"/>
            </a:pPr>
            <a:r>
              <a:rPr lang="en"/>
              <a:t>ICPC World Final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Contest Format</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teams of 3 (for NAQ not </a:t>
            </a:r>
            <a:r>
              <a:rPr lang="en" sz="1600"/>
              <a:t>mandatory</a:t>
            </a:r>
            <a:r>
              <a:rPr lang="en" sz="1600"/>
              <a:t> but preferred), but only 1 laptop allowed (team work strategy!)</a:t>
            </a:r>
            <a:endParaRPr sz="1600"/>
          </a:p>
          <a:p>
            <a:pPr indent="-330200" lvl="0" marL="457200" rtl="0" algn="l">
              <a:spcBef>
                <a:spcPts val="0"/>
              </a:spcBef>
              <a:spcAft>
                <a:spcPts val="0"/>
              </a:spcAft>
              <a:buSzPts val="1600"/>
              <a:buChar char="+"/>
            </a:pPr>
            <a:r>
              <a:rPr lang="en" sz="1600"/>
              <a:t>5 hrs to compete </a:t>
            </a:r>
            <a:endParaRPr sz="1600"/>
          </a:p>
          <a:p>
            <a:pPr indent="-330200" lvl="0" marL="457200" rtl="0" algn="l">
              <a:spcBef>
                <a:spcPts val="0"/>
              </a:spcBef>
              <a:spcAft>
                <a:spcPts val="0"/>
              </a:spcAft>
              <a:buSzPts val="1600"/>
              <a:buChar char="+"/>
            </a:pPr>
            <a:r>
              <a:rPr lang="en" sz="1600"/>
              <a:t>~15 problems(2~3 trival, 1~2 easy, 4~6 medium, ~6 hard), problems will not be ranking in the order of difficulty! So it’s your task to distinguish the easy ones from harder ones (very important skill!)</a:t>
            </a:r>
            <a:endParaRPr sz="1600"/>
          </a:p>
        </p:txBody>
      </p:sp>
      <p:pic>
        <p:nvPicPr>
          <p:cNvPr id="100" name="Google Shape;100;p20"/>
          <p:cNvPicPr preferRelativeResize="0"/>
          <p:nvPr/>
        </p:nvPicPr>
        <p:blipFill>
          <a:blip r:embed="rId3">
            <a:alphaModFix/>
          </a:blip>
          <a:stretch>
            <a:fillRect/>
          </a:stretch>
        </p:blipFill>
        <p:spPr>
          <a:xfrm>
            <a:off x="2938075" y="2718525"/>
            <a:ext cx="5534024" cy="238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Contest Ranking</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Teams are ranked according to the most problems solved. Teams who solve the same number of problems are ranked first by least total time(penalty) and, if need be, by the earliest time of the last accepted submission.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