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86" r:id="rId8"/>
    <p:sldId id="284" r:id="rId9"/>
    <p:sldId id="282" r:id="rId10"/>
    <p:sldId id="285" r:id="rId11"/>
    <p:sldId id="272" r:id="rId12"/>
    <p:sldId id="273" r:id="rId13"/>
    <p:sldId id="27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Actividad 5.2.7. Configuración de listas ACL IPV4 ESTANDAR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3200" b="1" i="0" dirty="0">
                <a:effectLst/>
              </a:rPr>
              <a:t>Paso 1: </a:t>
            </a:r>
            <a:r>
              <a:rPr lang="en-US" sz="3200" b="1" i="0">
                <a:effectLst/>
              </a:rPr>
              <a:t>Modificar</a:t>
            </a:r>
            <a:r>
              <a:rPr lang="en-US" sz="3200" b="1" i="0" dirty="0">
                <a:effectLst/>
              </a:rPr>
              <a:t> y </a:t>
            </a:r>
            <a:r>
              <a:rPr lang="en-US" sz="3200" b="1" i="0">
                <a:effectLst/>
              </a:rPr>
              <a:t>verificar</a:t>
            </a:r>
            <a:r>
              <a:rPr lang="en-US" sz="3200" b="1" i="0" dirty="0">
                <a:effectLst/>
              </a:rPr>
              <a:t> </a:t>
            </a:r>
            <a:r>
              <a:rPr lang="en-US" sz="3200" b="1" i="0">
                <a:effectLst/>
              </a:rPr>
              <a:t>una</a:t>
            </a:r>
            <a:r>
              <a:rPr lang="en-US" sz="3200" b="1" i="0" dirty="0">
                <a:effectLst/>
              </a:rPr>
              <a:t> ACL </a:t>
            </a:r>
            <a:r>
              <a:rPr lang="en-US" sz="3200" b="1" i="0">
                <a:effectLst/>
              </a:rPr>
              <a:t>estándar</a:t>
            </a:r>
            <a:r>
              <a:rPr lang="en-US" sz="3200" b="1" i="0" dirty="0">
                <a:effectLst/>
              </a:rPr>
              <a:t> con </a:t>
            </a:r>
            <a:r>
              <a:rPr lang="en-US" sz="3200" b="1" i="0">
                <a:effectLst/>
              </a:rPr>
              <a:t>nombre</a:t>
            </a:r>
            <a:r>
              <a:rPr lang="en-US" sz="3200" b="1" i="0" dirty="0">
                <a:effectLst/>
              </a:rPr>
              <a:t>.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75E872-F232-95DD-CC3A-7E61C50B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86" y="587858"/>
            <a:ext cx="2896897" cy="3301307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48459-F754-50EC-F416-4BC5A83E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587858"/>
            <a:ext cx="332625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3.Esquema general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599E53-5E67-C013-5539-F94C4ED78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98836"/>
            <a:ext cx="6257544" cy="414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4.Script CTC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3CBEF72-C09C-5C04-5F11-FF333DCE0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054869"/>
            <a:ext cx="6257544" cy="4433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885EDB-DBFB-E9D2-D2F5-181E39DC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15" y="640080"/>
            <a:ext cx="4223665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6E2284-96BE-7792-D725-D1E5AF033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52" y="640080"/>
            <a:ext cx="4184191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4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404040"/>
                </a:solidFill>
              </a:rPr>
              <a:t>1. Antecedentes</a:t>
            </a:r>
          </a:p>
          <a:p>
            <a:r>
              <a:rPr lang="es-MX">
                <a:solidFill>
                  <a:srgbClr val="404040"/>
                </a:solidFill>
              </a:rPr>
              <a:t>1.1. Objetivo</a:t>
            </a:r>
          </a:p>
          <a:p>
            <a:r>
              <a:rPr lang="es-MX">
                <a:solidFill>
                  <a:srgbClr val="404040"/>
                </a:solidFill>
              </a:rPr>
              <a:t>1.2. Alcance</a:t>
            </a:r>
          </a:p>
          <a:p>
            <a:r>
              <a:rPr lang="es-MX">
                <a:solidFill>
                  <a:srgbClr val="404040"/>
                </a:solidFill>
              </a:rPr>
              <a:t>1.3. Descripción técnica de la solución</a:t>
            </a:r>
          </a:p>
          <a:p>
            <a:r>
              <a:rPr lang="es-MX">
                <a:solidFill>
                  <a:srgbClr val="404040"/>
                </a:solidFill>
              </a:rPr>
              <a:t>2. Esquema General</a:t>
            </a:r>
          </a:p>
          <a:p>
            <a:r>
              <a:rPr lang="es-MX">
                <a:solidFill>
                  <a:srgbClr val="404040"/>
                </a:solidFill>
              </a:rPr>
              <a:t>3. Script CTC</a:t>
            </a:r>
          </a:p>
          <a:p>
            <a:r>
              <a:rPr lang="es-MX">
                <a:solidFill>
                  <a:srgbClr val="404040"/>
                </a:solidFill>
              </a:rPr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100" b="1">
                <a:solidFill>
                  <a:srgbClr val="404040"/>
                </a:solidFill>
              </a:rPr>
              <a:t>1.1. Objetivos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1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Parte 1. Verificar la conectividad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1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Parte 2: Configurar y verificar ACL estándar numeradas y con nombre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1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Parte 3: Modificar una ACL estándar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s-MX" sz="1100">
                <a:solidFill>
                  <a:srgbClr val="404040"/>
                </a:solidFill>
              </a:rPr>
            </a:br>
            <a:r>
              <a:rPr lang="es-MX" sz="1100" b="1">
                <a:solidFill>
                  <a:srgbClr val="404040"/>
                </a:solidFill>
              </a:rPr>
              <a:t>1.2. Alcance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La seguridad de red es una cuestión importante al diseñar y administrar redes IP. La capacidad para configurar reglas apropiadas para filtrar los paquetes, sobre la base de las políticas de seguridad establecidas, es una aptitud valiosa.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En esta práctica de laboratorio, establecerá reglas de filtrado para dos oficinas representadas por el R1 y el R3. La administración estableció algunas políticas de acceso entre las redes LAN ubicadas en el R1 y el R3 que usted debe implementar. El router ISP que se ubica entre el R1 y el R3 no tendrá ninguna ACL. Usted no tiene permitido el acceso administrativo al router ISP, debido a que solo puede controlar y administrar sus propios equipos.</a:t>
            </a:r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1. Verificar la conectividad</a:t>
            </a:r>
            <a:endParaRPr lang="es-MX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000" b="1" i="0">
                <a:effectLst/>
              </a:rPr>
              <a:t>En la parte 1, verifique la conectividad entre los dispositivos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CA0A8E4-5F2A-9A9F-4844-CC47CD2C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05172" cy="3101983"/>
          </a:xfrm>
        </p:spPr>
        <p:txBody>
          <a:bodyPr>
            <a:normAutofit/>
          </a:bodyPr>
          <a:lstStyle/>
          <a:p>
            <a:endParaRPr lang="es-MX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CA806D-F450-4F6B-9FF3-EB0171662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791AD2C-CC88-4D7E-B1D6-1B29DC26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3402C5-1FD9-4C00-B6E9-C7C0369C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DCC46AC-75C4-4B84-AB65-4B87D7518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6" r="4" b="2857"/>
          <a:stretch/>
        </p:blipFill>
        <p:spPr>
          <a:xfrm>
            <a:off x="6941977" y="982486"/>
            <a:ext cx="2161366" cy="1965598"/>
          </a:xfrm>
          <a:prstGeom prst="rect">
            <a:avLst/>
          </a:prstGeom>
        </p:spPr>
      </p:pic>
      <p:pic>
        <p:nvPicPr>
          <p:cNvPr id="16" name="Imagen 1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09EEE21-2836-9557-E02D-A4D09295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355" y="805352"/>
            <a:ext cx="2058880" cy="2319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0BC543F-2590-768A-8F31-F74D29C8A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3" r="-3" b="2118"/>
          <a:stretch/>
        </p:blipFill>
        <p:spPr>
          <a:xfrm>
            <a:off x="6941976" y="3463714"/>
            <a:ext cx="2161367" cy="1965580"/>
          </a:xfrm>
          <a:prstGeom prst="rect">
            <a:avLst/>
          </a:prstGeom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B5B895-F977-6867-DF96-674CA61E74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77" r="-9" b="6605"/>
          <a:stretch/>
        </p:blipFill>
        <p:spPr>
          <a:xfrm>
            <a:off x="9276491" y="3495881"/>
            <a:ext cx="2090609" cy="19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r">
              <a:lnSpc>
                <a:spcPct val="90000"/>
              </a:lnSpc>
              <a:spcAft>
                <a:spcPts val="600"/>
              </a:spcAft>
            </a:pPr>
            <a:r>
              <a:rPr lang="en-US" sz="1700" b="1" i="0">
                <a:solidFill>
                  <a:schemeClr val="bg1"/>
                </a:solidFill>
                <a:effectLst/>
              </a:rPr>
              <a:t>Parte 2: Configurar y verificar las ACL numeradas y con nombre estándar</a:t>
            </a:r>
          </a:p>
        </p:txBody>
      </p:sp>
    </p:spTree>
    <p:extLst>
      <p:ext uri="{BB962C8B-B14F-4D97-AF65-F5344CB8AC3E}">
        <p14:creationId xmlns:p14="http://schemas.microsoft.com/office/powerpoint/2010/main" val="110833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3200" b="1" i="0">
                <a:effectLst/>
              </a:rPr>
              <a:t>Paso 1: Configurar una ACL estándar numerada.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8DDD2E-D5F2-12FC-5A3E-B2D7DC20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" y="918360"/>
            <a:ext cx="2580894" cy="2640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53FA39-4457-B5B2-C34D-47787168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72" y="935029"/>
            <a:ext cx="2580895" cy="26069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9FB55D-C680-34F2-A400-19D6F3516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3" y="935029"/>
            <a:ext cx="2580895" cy="26069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3554E67-4B79-3F6C-3081-D851C0A2F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193" y="957741"/>
            <a:ext cx="2580895" cy="25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3200" b="1" i="0">
                <a:effectLst/>
              </a:rPr>
              <a:t>Paso 2: Configurar una ACL estándar con nombre.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6AD1E7B-2E00-9A59-44A3-CD31AA5A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2" y="587857"/>
            <a:ext cx="3284800" cy="33013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90A4FA3-D621-055C-9958-82C0BCEB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87" y="587858"/>
            <a:ext cx="3260040" cy="3301307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3576F8-E204-CD4D-F8AE-9DD998E9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74621" y="587857"/>
            <a:ext cx="325178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r">
              <a:spcAft>
                <a:spcPts val="600"/>
              </a:spcAft>
            </a:pPr>
            <a:r>
              <a:rPr lang="en-US" b="1" i="0">
                <a:solidFill>
                  <a:schemeClr val="bg1"/>
                </a:solidFill>
                <a:effectLst/>
              </a:rPr>
              <a:t>Parte 3: Modificar una ACL estándar</a:t>
            </a:r>
          </a:p>
        </p:txBody>
      </p:sp>
    </p:spTree>
    <p:extLst>
      <p:ext uri="{BB962C8B-B14F-4D97-AF65-F5344CB8AC3E}">
        <p14:creationId xmlns:p14="http://schemas.microsoft.com/office/powerpoint/2010/main" val="256172422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237</TotalTime>
  <Words>308</Words>
  <Application>Microsoft Office PowerPoint</Application>
  <PresentationFormat>Panorámica</PresentationFormat>
  <Paragraphs>34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Paquete</vt:lpstr>
      <vt:lpstr>Actividad 5.2.7. Configuración de listas ACL IPV4 ESTANDAR</vt:lpstr>
      <vt:lpstr>Contenido</vt:lpstr>
      <vt:lpstr>1. Antecedentes</vt:lpstr>
      <vt:lpstr>2. Descripción Técnica de la solución</vt:lpstr>
      <vt:lpstr>En la parte 1, verifique la conectividad entre los dispositivos</vt:lpstr>
      <vt:lpstr>2. Descripción Técnica de la solución</vt:lpstr>
      <vt:lpstr>Paso 1: Configurar una ACL estándar numerada.</vt:lpstr>
      <vt:lpstr>Paso 2: Configurar una ACL estándar con nombre.</vt:lpstr>
      <vt:lpstr>2. Descripción Técnica de la solución</vt:lpstr>
      <vt:lpstr>Paso 1: Modificar y verificar una ACL estándar con nombre. </vt:lpstr>
      <vt:lpstr>3.Esquema general</vt:lpstr>
      <vt:lpstr>4.Script CTC</vt:lpstr>
      <vt:lpstr>5. pRUEBAS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Ignacio Andrade Salazar</cp:lastModifiedBy>
  <cp:revision>6</cp:revision>
  <dcterms:created xsi:type="dcterms:W3CDTF">2022-09-02T19:39:55Z</dcterms:created>
  <dcterms:modified xsi:type="dcterms:W3CDTF">2024-03-23T19:57:53Z</dcterms:modified>
</cp:coreProperties>
</file>