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77" r:id="rId7"/>
    <p:sldId id="271" r:id="rId8"/>
    <p:sldId id="281" r:id="rId9"/>
    <p:sldId id="282" r:id="rId10"/>
    <p:sldId id="283" r:id="rId11"/>
    <p:sldId id="284" r:id="rId12"/>
    <p:sldId id="285" r:id="rId13"/>
    <p:sldId id="286" r:id="rId14"/>
    <p:sldId id="272" r:id="rId15"/>
    <p:sldId id="273" r:id="rId16"/>
    <p:sldId id="274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1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7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37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5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9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0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1E524-1074-4CCB-BF68-A5410CCDB21C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2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7310-3EC5-7AF8-4903-6C90CE0EF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Actividad 2.7.1. single área ospfv2 </a:t>
            </a:r>
            <a:r>
              <a:rPr lang="es-MX" dirty="0" err="1"/>
              <a:t>configuration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975A-0374-A404-2B39-EB4639ECF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Memoria Técnica</a:t>
            </a:r>
          </a:p>
          <a:p>
            <a:r>
              <a:rPr lang="es-MX" dirty="0"/>
              <a:t>Ignacio Andrade Salazar</a:t>
            </a:r>
          </a:p>
          <a:p>
            <a:r>
              <a:rPr lang="es-MX" dirty="0"/>
              <a:t>7 A IELC</a:t>
            </a:r>
          </a:p>
        </p:txBody>
      </p:sp>
    </p:spTree>
    <p:extLst>
      <p:ext uri="{BB962C8B-B14F-4D97-AF65-F5344CB8AC3E}">
        <p14:creationId xmlns:p14="http://schemas.microsoft.com/office/powerpoint/2010/main" val="40462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5E093-E06B-2AB6-1FCE-3CBEFFB72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4EB0DD-115A-0065-02A5-D792029A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300" b="1" i="0">
                <a:effectLst/>
              </a:rPr>
              <a:t>Configure una ruta predeterminada a la nube ISP usando el argumento de comando exit interface.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250D73F-CA2F-B9F8-C072-925F45633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160" y="640080"/>
            <a:ext cx="5249975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3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59190-7E5D-8E04-F3F0-D857DF410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9E431D-98C9-039B-E178-5C27C096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300" b="1" i="0">
                <a:effectLst/>
              </a:rPr>
              <a:t>Configure los routers OSPF para que el costo de la interfaz Gigabit Ethernet sea 10 y el costo Fast Ethernet sea 100.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645F5F8-476E-C2C9-DC1D-3055074C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318" y="640080"/>
            <a:ext cx="5223660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B37D2D-DAEF-507C-AEBE-16E9C8D4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574C4-FB3C-7F04-0151-A2D8F1A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800" b="1" i="0">
                <a:effectLst/>
              </a:rPr>
              <a:t>Configurar el valor de costo OSPF de la interfaz P2P-1 Serial0/1/1 a 50.</a:t>
            </a:r>
            <a:endParaRPr lang="en-US" sz="1800" b="1" i="0" dirty="0">
              <a:effectLst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2BF241C-76A2-A545-D645-B9697CBCD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985" y="640080"/>
            <a:ext cx="5276325" cy="5263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5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EDE07-898C-3046-5B49-91565C46F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041BA5-75D3-F0C6-0187-FC8D7443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800" b="1" i="0">
                <a:effectLst/>
              </a:rPr>
              <a:t>Configure los valores de tiempo saludo y muerte en las interfaces que conectan P2P-1 y BC-1 para que sean el doble de los valores predeterminados.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C018643-9254-7284-4490-80CD1E03C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416" y="587858"/>
            <a:ext cx="3202267" cy="33013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F0176C-1F5E-CB70-49E6-18E629A9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87858"/>
            <a:ext cx="324353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9A4D6-52FE-5F8C-B163-EAF3148E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3.Esquema general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A52AF-0135-EDE4-D444-0D0822DB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718462-A195-BF12-DAD1-1F6498F7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43724"/>
            <a:ext cx="7355531" cy="3981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5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7CF907-6B9B-8C17-522A-68958A50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4.Script CTC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428DF71-5C94-86FE-6F30-07E7D756D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999" y="640080"/>
            <a:ext cx="5316297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9FF27-8DD8-4A3D-A80E-DBB67D4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B3C148-242B-7448-9748-6891B2C5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55" y="640080"/>
            <a:ext cx="5184186" cy="5263134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64DCEB02-4CA5-ED31-B524-13F023CE4856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FFEB7B15-2E29-D9A2-27B3-1B54BF6080D2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81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381CD-2D42-6CDA-FDD3-FC7825BF7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E8D86-4656-98A3-9408-B0693DC9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F201F8-3EBE-ACD8-1DCF-F34821F1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739" y="640080"/>
            <a:ext cx="5236817" cy="5263134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EC8EDDE6-557D-46D5-9FEC-CE95FDDDA9DC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6647B535-0E87-E51C-F2B1-2415C5283C4D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77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9C156-807F-853C-B249-DADF45ACB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939DB0-4B97-A3B7-F0C1-9ECC3DD8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43EA94-7733-A275-A66D-C7B1FBCA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08" y="640080"/>
            <a:ext cx="5384280" cy="5263134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C76CE40-B0B3-DB85-67B7-735F43229CAB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13062FC8-7562-7768-0856-012458F813B7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2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0ECC1-9A6A-6F70-91E5-F27B2DA1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4FA5D-F873-D969-3ABB-42A0C1CC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Antecedentes</a:t>
            </a:r>
          </a:p>
          <a:p>
            <a:r>
              <a:rPr lang="es-MX" dirty="0"/>
              <a:t>1.1. Objetivo</a:t>
            </a:r>
          </a:p>
          <a:p>
            <a:r>
              <a:rPr lang="es-MX" dirty="0"/>
              <a:t>1.2. Alcance</a:t>
            </a:r>
          </a:p>
          <a:p>
            <a:r>
              <a:rPr lang="es-MX" dirty="0"/>
              <a:t>1.3. Descripción técnica de la solución</a:t>
            </a:r>
          </a:p>
          <a:p>
            <a:r>
              <a:rPr lang="es-MX" dirty="0"/>
              <a:t>2. Esquema General</a:t>
            </a:r>
          </a:p>
          <a:p>
            <a:r>
              <a:rPr lang="es-MX" dirty="0"/>
              <a:t>3. Script CTC</a:t>
            </a:r>
          </a:p>
          <a:p>
            <a:r>
              <a:rPr lang="es-MX" dirty="0"/>
              <a:t>4. Pruebas</a:t>
            </a:r>
          </a:p>
        </p:txBody>
      </p:sp>
    </p:spTree>
    <p:extLst>
      <p:ext uri="{BB962C8B-B14F-4D97-AF65-F5344CB8AC3E}">
        <p14:creationId xmlns:p14="http://schemas.microsoft.com/office/powerpoint/2010/main" val="7787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853B0-9FB4-E860-D679-B0530AFC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59092-6733-7538-9DD3-A15BF79B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b="1" dirty="0"/>
              <a:t>1.1. Objetivos</a:t>
            </a:r>
          </a:p>
          <a:p>
            <a:pPr marL="228600" marR="0" algn="l">
              <a:spcBef>
                <a:spcPts val="600"/>
              </a:spcBef>
              <a:spcAft>
                <a:spcPts val="600"/>
              </a:spcAft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Implemente el OSPFv2 de área única en redes de multiacceso de punto a punto y de difusión.</a:t>
            </a:r>
          </a:p>
          <a:p>
            <a:pPr marL="0" indent="0">
              <a:buNone/>
            </a:pPr>
            <a:br>
              <a:rPr lang="es-MX" dirty="0"/>
            </a:br>
            <a:r>
              <a:rPr lang="es-MX" b="1" dirty="0"/>
              <a:t>1.2. Alcance</a:t>
            </a:r>
          </a:p>
          <a:p>
            <a:pPr marL="228600" marR="0" algn="l">
              <a:spcBef>
                <a:spcPts val="600"/>
              </a:spcBef>
              <a:spcAft>
                <a:spcPts val="600"/>
              </a:spcAft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Está ayudando a un ingeniero de red a probar una configuración de OSPF mediante la creación de la red en el laboratorio donde trabaja. Ha interconectado los dispositivos y configurado las interfaces y tiene conectividad dentro de las LAN locales. Su trabajo consiste en completar la configuración OSPF de acuerdo con los requisitos dejados por el ingeniero.</a:t>
            </a:r>
          </a:p>
          <a:p>
            <a:pPr marL="228600" marR="0" algn="l">
              <a:spcBef>
                <a:spcPts val="600"/>
              </a:spcBef>
              <a:spcAft>
                <a:spcPts val="600"/>
              </a:spcAft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Utilice la información proporcionada y la lista de requisitos para configurar la red de prueba. Cuando la tarea se haya completado correctamente, todos los hosts deberían poder hacer ping al servidor de Internet.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1: Propague una ruta predeterminada</a:t>
            </a:r>
          </a:p>
        </p:txBody>
      </p:sp>
    </p:spTree>
    <p:extLst>
      <p:ext uri="{BB962C8B-B14F-4D97-AF65-F5344CB8AC3E}">
        <p14:creationId xmlns:p14="http://schemas.microsoft.com/office/powerpoint/2010/main" val="2033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2000" b="1" i="0">
                <a:effectLst/>
              </a:rPr>
              <a:t>Activar OSPF utilizando instrucciones de red y máscaras inversas en los routers de la red de la Sede.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08270B-D223-E4BF-F14D-51174D6D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2" y="587857"/>
            <a:ext cx="3284800" cy="33013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A209976-FACF-2B7C-BDB8-C1654974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860" y="587858"/>
            <a:ext cx="3268293" cy="3301307"/>
          </a:xfrm>
          <a:prstGeom prst="rect">
            <a:avLst/>
          </a:prstGeo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6C140B7A-7D04-0EC5-5562-D374A2EEA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87001" y="587857"/>
            <a:ext cx="322702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500" b="1" i="0">
                <a:effectLst/>
              </a:rPr>
              <a:t>Activar OSPF configurando las interfaces de los dispositivos de red en la red del servicio de datos, cuando sea necesario.</a:t>
            </a:r>
            <a:br>
              <a:rPr lang="en-US" sz="1500" b="1" i="0">
                <a:effectLst/>
              </a:rPr>
            </a:br>
            <a:endParaRPr lang="en-US" sz="1500" b="1" i="0">
              <a:effectLst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B2F25B1-3691-7C4D-AF31-BF779DBDF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544" y="587857"/>
            <a:ext cx="3317896" cy="33013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81077D-2F19-4234-3F8A-BC85730B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733" y="587858"/>
            <a:ext cx="3276547" cy="33013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C5B737-0E3B-EEAE-6326-B42389F3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495" y="587857"/>
            <a:ext cx="3260040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1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E881E-5CE8-9D39-3806-D151C93E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02" y="2359152"/>
            <a:ext cx="3342894" cy="295351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marL="0" marR="0" indent="0">
              <a:spcAft>
                <a:spcPts val="600"/>
              </a:spcAft>
            </a:pPr>
            <a:r>
              <a:rPr lang="es-MX" sz="1800" b="1" i="0" dirty="0">
                <a:effectLst/>
              </a:rPr>
              <a:t>Configure los ID de </a:t>
            </a:r>
            <a:r>
              <a:rPr lang="es-MX" sz="1800" b="1" i="0" dirty="0" err="1">
                <a:effectLst/>
              </a:rPr>
              <a:t>router</a:t>
            </a:r>
            <a:r>
              <a:rPr lang="es-MX" sz="1800" b="1" i="0" dirty="0">
                <a:effectLst/>
              </a:rPr>
              <a:t> en los </a:t>
            </a:r>
            <a:r>
              <a:rPr lang="es-MX" sz="1800" b="1" i="0" dirty="0" err="1">
                <a:effectLst/>
              </a:rPr>
              <a:t>routers</a:t>
            </a:r>
            <a:r>
              <a:rPr lang="es-MX" sz="1800" b="1" i="0" dirty="0">
                <a:effectLst/>
              </a:rPr>
              <a:t> de red multiacceso de la siguiente manera:</a:t>
            </a:r>
            <a:br>
              <a:rPr lang="es-MX" sz="1800" b="1" i="0" dirty="0">
                <a:effectLst/>
              </a:rPr>
            </a:br>
            <a:br>
              <a:rPr lang="es-MX" sz="1800" b="1" i="0" dirty="0">
                <a:effectLst/>
              </a:rPr>
            </a:br>
            <a:r>
              <a:rPr lang="es-MX" sz="1800" b="1" i="0" dirty="0">
                <a:effectLst/>
              </a:rPr>
              <a:t>o BC-1:6.6.6.6</a:t>
            </a:r>
            <a:br>
              <a:rPr lang="es-MX" sz="1800" b="1" i="0" dirty="0">
                <a:effectLst/>
              </a:rPr>
            </a:br>
            <a:br>
              <a:rPr lang="es-MX" sz="1800" b="1" i="0" dirty="0">
                <a:effectLst/>
              </a:rPr>
            </a:br>
            <a:r>
              <a:rPr lang="es-MX" sz="1800" b="1" i="0" dirty="0">
                <a:effectLst/>
              </a:rPr>
              <a:t>o BC-2:5.5.5.5</a:t>
            </a:r>
            <a:br>
              <a:rPr lang="es-MX" sz="1800" b="1" i="0" dirty="0">
                <a:effectLst/>
              </a:rPr>
            </a:br>
            <a:br>
              <a:rPr lang="es-MX" sz="1800" b="1" i="0" dirty="0">
                <a:effectLst/>
              </a:rPr>
            </a:br>
            <a:r>
              <a:rPr lang="es-MX" sz="1800" b="1" i="0" dirty="0">
                <a:effectLst/>
              </a:rPr>
              <a:t>o BC-3:4.4.4.4</a:t>
            </a:r>
            <a:endParaRPr lang="en-US" sz="1800" b="1" i="0" dirty="0">
              <a:effectLst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CB9A76-9E2F-211E-D1D2-39D37A98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964E0B-B2B2-E8DB-E1A0-7036F4D5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06" y="1208272"/>
            <a:ext cx="6439799" cy="581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CD0AA9-CEF0-C401-0378-4F1EA912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06" y="4633112"/>
            <a:ext cx="6325483" cy="1000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6A1A74-F6D7-C5BF-390F-5BB042CEE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898" y="2624047"/>
            <a:ext cx="6239746" cy="1076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0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20641A-7E60-2A30-EDFC-8DB70372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2E58BB-0A24-E20F-B579-D743DF7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300" b="1" i="0">
                <a:effectLst/>
              </a:rPr>
              <a:t>Configure OSPF para que las actualizaciones de enrutamiento no se envíen a las redes donde no sean necesarias.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47DC25-FF7E-F40F-8D4C-7665EB01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54F601-009D-19BF-F6C8-B6B967A8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163" y="4583297"/>
            <a:ext cx="6516009" cy="476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16279D1-E165-282E-DA5E-0E2484DC6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163" y="3627167"/>
            <a:ext cx="6420746" cy="476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DB97923-6C68-AA3E-490E-17C11865A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795" y="2704346"/>
            <a:ext cx="6325483" cy="514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4AC0CBB-E468-D57E-0504-3F91F00D0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058" y="1510058"/>
            <a:ext cx="6458851" cy="752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76608C7-3B91-A25F-0AAA-E1185FCB2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058" y="565446"/>
            <a:ext cx="6325483" cy="55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713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17E8A-628B-10FA-4F74-09685D339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350B2-DEC2-7DDD-E5B9-E79511A0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100" b="1" i="0">
                <a:effectLst/>
              </a:rPr>
              <a:t>Configure el router BC-1 con la prioridad de interfaz OSPF más alta para que sea siempre el router designado de la red multiacceso.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1BB9605-1E67-F9D4-7158-C988FA800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4739" y="640080"/>
            <a:ext cx="5236817" cy="5263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974806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195</TotalTime>
  <Words>390</Words>
  <Application>Microsoft Office PowerPoint</Application>
  <PresentationFormat>Panorámica</PresentationFormat>
  <Paragraphs>34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Paquete</vt:lpstr>
      <vt:lpstr>Actividad 2.7.1. single área ospfv2 configuration</vt:lpstr>
      <vt:lpstr>Contenido</vt:lpstr>
      <vt:lpstr>1. Antecedentes</vt:lpstr>
      <vt:lpstr>2. Descripción Técnica de la solución</vt:lpstr>
      <vt:lpstr>Activar OSPF utilizando instrucciones de red y máscaras inversas en los routers de la red de la Sede.</vt:lpstr>
      <vt:lpstr>Activar OSPF configurando las interfaces de los dispositivos de red en la red del servicio de datos, cuando sea necesario. </vt:lpstr>
      <vt:lpstr>Configure los ID de router en los routers de red multiacceso de la siguiente manera:  o BC-1:6.6.6.6  o BC-2:5.5.5.5  o BC-3:4.4.4.4</vt:lpstr>
      <vt:lpstr>Configure OSPF para que las actualizaciones de enrutamiento no se envíen a las redes donde no sean necesarias.</vt:lpstr>
      <vt:lpstr>Configure el router BC-1 con la prioridad de interfaz OSPF más alta para que sea siempre el router designado de la red multiacceso.</vt:lpstr>
      <vt:lpstr>Configure una ruta predeterminada a la nube ISP usando el argumento de comando exit interface.</vt:lpstr>
      <vt:lpstr>Configure los routers OSPF para que el costo de la interfaz Gigabit Ethernet sea 10 y el costo Fast Ethernet sea 100.</vt:lpstr>
      <vt:lpstr>Configurar el valor de costo OSPF de la interfaz P2P-1 Serial0/1/1 a 50.</vt:lpstr>
      <vt:lpstr>Configure los valores de tiempo saludo y muerte en las interfaces que conectan P2P-1 y BC-1 para que sean el doble de los valores predeterminados.</vt:lpstr>
      <vt:lpstr>3.Esquema general</vt:lpstr>
      <vt:lpstr>4.Script CTC</vt:lpstr>
      <vt:lpstr>5. pRUEBAS</vt:lpstr>
      <vt:lpstr>5. pRUEBAS</vt:lpstr>
      <vt:lpstr>5. pRUEBAS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3.3.12. Vlan</dc:title>
  <dc:creator>ANDRADE SALAZAR, IGNACIO</dc:creator>
  <cp:lastModifiedBy>ANDRADE SALAZAR, IGNACIO</cp:lastModifiedBy>
  <cp:revision>5</cp:revision>
  <dcterms:created xsi:type="dcterms:W3CDTF">2022-09-02T19:39:55Z</dcterms:created>
  <dcterms:modified xsi:type="dcterms:W3CDTF">2024-02-15T23:26:52Z</dcterms:modified>
</cp:coreProperties>
</file>