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9" r:id="rId7"/>
    <p:sldId id="262" r:id="rId8"/>
    <p:sldId id="261" r:id="rId9"/>
    <p:sldId id="277" r:id="rId10"/>
    <p:sldId id="276"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F6F1E524-1074-4CCB-BF68-A5410CCDB21C}" type="datetimeFigureOut">
              <a:rPr lang="es-MX" smtClean="0"/>
              <a:t>08/05/2024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28858159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F1E524-1074-4CCB-BF68-A5410CCDB21C}" type="datetimeFigureOut">
              <a:rPr lang="es-MX" smtClean="0"/>
              <a:t>08/05/2024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93952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F1E524-1074-4CCB-BF68-A5410CCDB21C}" type="datetimeFigureOut">
              <a:rPr lang="es-MX" smtClean="0"/>
              <a:t>08/05/2024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227872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6F1E524-1074-4CCB-BF68-A5410CCDB21C}" type="datetimeFigureOut">
              <a:rPr lang="es-MX" smtClean="0"/>
              <a:t>08/05/2024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300128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F6F1E524-1074-4CCB-BF68-A5410CCDB21C}" type="datetimeFigureOut">
              <a:rPr lang="es-MX" smtClean="0"/>
              <a:t>08/05/2024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34223714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F6F1E524-1074-4CCB-BF68-A5410CCDB21C}" type="datetimeFigureOut">
              <a:rPr lang="es-MX" smtClean="0"/>
              <a:t>08/05/2024</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322853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F6F1E524-1074-4CCB-BF68-A5410CCDB21C}" type="datetimeFigureOut">
              <a:rPr lang="es-MX" smtClean="0"/>
              <a:t>08/05/2024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66BBFC3-A4F0-4E4D-B311-3DACB648B0ED}" type="slidenum">
              <a:rPr lang="es-MX" smtClean="0"/>
              <a:t>‹Nº›</a:t>
            </a:fld>
            <a:endParaRPr lang="es-MX"/>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32124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F1E524-1074-4CCB-BF68-A5410CCDB21C}" type="datetimeFigureOut">
              <a:rPr lang="es-MX" smtClean="0"/>
              <a:t>08/05/2024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72495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1E524-1074-4CCB-BF68-A5410CCDB21C}" type="datetimeFigureOut">
              <a:rPr lang="es-MX" smtClean="0"/>
              <a:t>08/05/2024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68291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F6F1E524-1074-4CCB-BF68-A5410CCDB21C}" type="datetimeFigureOut">
              <a:rPr lang="es-MX" smtClean="0"/>
              <a:t>08/05/2024</a:t>
            </a:fld>
            <a:endParaRPr lang="es-MX"/>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1" name="Slide Number Placeholder 10"/>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27079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F1E524-1074-4CCB-BF68-A5410CCDB21C}" type="datetimeFigureOut">
              <a:rPr lang="es-MX" smtClean="0"/>
              <a:t>08/05/2024</a:t>
            </a:fld>
            <a:endParaRPr lang="es-MX"/>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0" name="Slide Number Placeholder 9"/>
          <p:cNvSpPr>
            <a:spLocks noGrp="1"/>
          </p:cNvSpPr>
          <p:nvPr>
            <p:ph type="sldNum" sz="quarter" idx="12"/>
          </p:nvPr>
        </p:nvSpPr>
        <p:spPr/>
        <p:txBody>
          <a:bodyPr/>
          <a:lstStyle/>
          <a:p>
            <a:fld id="{166BBFC3-A4F0-4E4D-B311-3DACB648B0ED}" type="slidenum">
              <a:rPr lang="es-MX" smtClean="0"/>
              <a:t>‹Nº›</a:t>
            </a:fld>
            <a:endParaRPr lang="es-MX"/>
          </a:p>
        </p:txBody>
      </p:sp>
    </p:spTree>
    <p:extLst>
      <p:ext uri="{BB962C8B-B14F-4D97-AF65-F5344CB8AC3E}">
        <p14:creationId xmlns:p14="http://schemas.microsoft.com/office/powerpoint/2010/main" val="287104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F1E524-1074-4CCB-BF68-A5410CCDB21C}" type="datetimeFigureOut">
              <a:rPr lang="es-MX" smtClean="0"/>
              <a:t>08/05/2024</a:t>
            </a:fld>
            <a:endParaRPr lang="es-MX"/>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MX"/>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66BBFC3-A4F0-4E4D-B311-3DACB648B0ED}" type="slidenum">
              <a:rPr lang="es-MX" smtClean="0"/>
              <a:t>‹Nº›</a:t>
            </a:fld>
            <a:endParaRPr lang="es-MX"/>
          </a:p>
        </p:txBody>
      </p:sp>
    </p:spTree>
    <p:extLst>
      <p:ext uri="{BB962C8B-B14F-4D97-AF65-F5344CB8AC3E}">
        <p14:creationId xmlns:p14="http://schemas.microsoft.com/office/powerpoint/2010/main" val="344127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C7310-3EC5-7AF8-4903-6C90CE0EF1C5}"/>
              </a:ext>
            </a:extLst>
          </p:cNvPr>
          <p:cNvSpPr>
            <a:spLocks noGrp="1"/>
          </p:cNvSpPr>
          <p:nvPr>
            <p:ph type="ctrTitle"/>
          </p:nvPr>
        </p:nvSpPr>
        <p:spPr/>
        <p:txBody>
          <a:bodyPr>
            <a:normAutofit/>
          </a:bodyPr>
          <a:lstStyle/>
          <a:p>
            <a:r>
              <a:rPr lang="es-MX" dirty="0"/>
              <a:t>Actividad 10.8.1. Configure CDP, LLDP y NTP</a:t>
            </a:r>
          </a:p>
        </p:txBody>
      </p:sp>
      <p:sp>
        <p:nvSpPr>
          <p:cNvPr id="3" name="Subtítulo 2">
            <a:extLst>
              <a:ext uri="{FF2B5EF4-FFF2-40B4-BE49-F238E27FC236}">
                <a16:creationId xmlns:a16="http://schemas.microsoft.com/office/drawing/2014/main" id="{0C47975A-0374-A404-2B39-EB4639ECF149}"/>
              </a:ext>
            </a:extLst>
          </p:cNvPr>
          <p:cNvSpPr>
            <a:spLocks noGrp="1"/>
          </p:cNvSpPr>
          <p:nvPr>
            <p:ph type="subTitle" idx="1"/>
          </p:nvPr>
        </p:nvSpPr>
        <p:spPr/>
        <p:txBody>
          <a:bodyPr>
            <a:normAutofit lnSpcReduction="10000"/>
          </a:bodyPr>
          <a:lstStyle/>
          <a:p>
            <a:r>
              <a:rPr lang="es-MX" dirty="0"/>
              <a:t>Memoria Técnica</a:t>
            </a:r>
          </a:p>
          <a:p>
            <a:r>
              <a:rPr lang="es-MX" dirty="0"/>
              <a:t>Ignacio Andrade Salazar</a:t>
            </a:r>
          </a:p>
          <a:p>
            <a:r>
              <a:rPr lang="es-MX" dirty="0"/>
              <a:t>7 A IELC</a:t>
            </a:r>
          </a:p>
        </p:txBody>
      </p:sp>
    </p:spTree>
    <p:extLst>
      <p:ext uri="{BB962C8B-B14F-4D97-AF65-F5344CB8AC3E}">
        <p14:creationId xmlns:p14="http://schemas.microsoft.com/office/powerpoint/2010/main" val="404629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ítulo 3">
            <a:extLst>
              <a:ext uri="{FF2B5EF4-FFF2-40B4-BE49-F238E27FC236}">
                <a16:creationId xmlns:a16="http://schemas.microsoft.com/office/drawing/2014/main" id="{FE684113-E432-23B5-B001-71DC58611C82}"/>
              </a:ext>
            </a:extLst>
          </p:cNvPr>
          <p:cNvSpPr>
            <a:spLocks noGrp="1"/>
          </p:cNvSpPr>
          <p:nvPr>
            <p:ph type="title"/>
          </p:nvPr>
        </p:nvSpPr>
        <p:spPr>
          <a:xfrm>
            <a:off x="1600200" y="2363323"/>
            <a:ext cx="8991600" cy="1692771"/>
          </a:xfrm>
        </p:spPr>
        <p:txBody>
          <a:bodyPr vert="horz" lIns="274320" tIns="182880" rIns="274320" bIns="182880" rtlCol="0" anchor="ctr" anchorCtr="1">
            <a:normAutofit/>
          </a:bodyPr>
          <a:lstStyle/>
          <a:p>
            <a:r>
              <a:rPr lang="en-US" kern="1200" cap="all" spc="200" baseline="0" dirty="0">
                <a:solidFill>
                  <a:srgbClr val="262626"/>
                </a:solidFill>
                <a:latin typeface="+mj-lt"/>
                <a:ea typeface="+mj-ea"/>
                <a:cs typeface="+mj-cs"/>
              </a:rPr>
              <a:t>2. </a:t>
            </a:r>
            <a:r>
              <a:rPr lang="en-US" kern="1200" cap="all" spc="200" baseline="0" dirty="0" err="1">
                <a:solidFill>
                  <a:srgbClr val="262626"/>
                </a:solidFill>
                <a:latin typeface="+mj-lt"/>
                <a:ea typeface="+mj-ea"/>
                <a:cs typeface="+mj-cs"/>
              </a:rPr>
              <a:t>Descripción</a:t>
            </a:r>
            <a:r>
              <a:rPr lang="en-US" kern="1200" cap="all" spc="200" baseline="0" dirty="0">
                <a:solidFill>
                  <a:srgbClr val="262626"/>
                </a:solidFill>
                <a:latin typeface="+mj-lt"/>
                <a:ea typeface="+mj-ea"/>
                <a:cs typeface="+mj-cs"/>
              </a:rPr>
              <a:t> Técnica de la </a:t>
            </a:r>
            <a:r>
              <a:rPr lang="en-US" kern="1200" cap="all" spc="200" baseline="0" dirty="0" err="1">
                <a:solidFill>
                  <a:srgbClr val="262626"/>
                </a:solidFill>
                <a:latin typeface="+mj-lt"/>
                <a:ea typeface="+mj-ea"/>
                <a:cs typeface="+mj-cs"/>
              </a:rPr>
              <a:t>solución</a:t>
            </a:r>
            <a:endParaRPr lang="en-US" sz="3800" kern="1200" cap="all" spc="200" baseline="0" dirty="0">
              <a:solidFill>
                <a:srgbClr val="262626"/>
              </a:solidFill>
              <a:latin typeface="+mj-lt"/>
              <a:ea typeface="+mj-ea"/>
              <a:cs typeface="+mj-cs"/>
            </a:endParaRPr>
          </a:p>
        </p:txBody>
      </p:sp>
      <p:sp>
        <p:nvSpPr>
          <p:cNvPr id="5" name="Marcador de texto 4">
            <a:extLst>
              <a:ext uri="{FF2B5EF4-FFF2-40B4-BE49-F238E27FC236}">
                <a16:creationId xmlns:a16="http://schemas.microsoft.com/office/drawing/2014/main" id="{271AF526-7F1F-F6B7-DB48-90AE1563DE8B}"/>
              </a:ext>
            </a:extLst>
          </p:cNvPr>
          <p:cNvSpPr>
            <a:spLocks noGrp="1"/>
          </p:cNvSpPr>
          <p:nvPr>
            <p:ph type="body" idx="1"/>
          </p:nvPr>
        </p:nvSpPr>
        <p:spPr>
          <a:xfrm>
            <a:off x="6579220" y="5374888"/>
            <a:ext cx="3995955" cy="758282"/>
          </a:xfrm>
        </p:spPr>
        <p:txBody>
          <a:bodyPr vert="horz" lIns="91440" tIns="45720" rIns="91440" bIns="45720" rtlCol="0">
            <a:normAutofit/>
          </a:bodyPr>
          <a:lstStyle/>
          <a:p>
            <a:pPr marL="0" marR="0" indent="0" algn="l">
              <a:spcBef>
                <a:spcPts val="600"/>
              </a:spcBef>
              <a:spcAft>
                <a:spcPts val="600"/>
              </a:spcAft>
            </a:pPr>
            <a:r>
              <a:rPr lang="es-MX" sz="1800" b="1" i="0" dirty="0">
                <a:solidFill>
                  <a:srgbClr val="000000"/>
                </a:solidFill>
                <a:effectLst/>
                <a:latin typeface="Arial" panose="020B0604020202020204" pitchFamily="34" charset="0"/>
              </a:rPr>
              <a:t>Parte 3: </a:t>
            </a:r>
            <a:r>
              <a:rPr lang="es-MX" sz="1600" b="1" i="0" dirty="0">
                <a:solidFill>
                  <a:srgbClr val="000000"/>
                </a:solidFill>
                <a:effectLst/>
                <a:latin typeface="Arial" panose="020B0604020202020204" pitchFamily="34" charset="0"/>
              </a:rPr>
              <a:t>Configure NTP</a:t>
            </a:r>
            <a:endParaRPr lang="en-US" dirty="0">
              <a:solidFill>
                <a:schemeClr val="bg1"/>
              </a:solidFill>
            </a:endParaRPr>
          </a:p>
        </p:txBody>
      </p:sp>
    </p:spTree>
    <p:extLst>
      <p:ext uri="{BB962C8B-B14F-4D97-AF65-F5344CB8AC3E}">
        <p14:creationId xmlns:p14="http://schemas.microsoft.com/office/powerpoint/2010/main" val="392072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7E881E-5CE8-9D39-3806-D151C93EBB28}"/>
              </a:ext>
            </a:extLst>
          </p:cNvPr>
          <p:cNvSpPr>
            <a:spLocks noGrp="1"/>
          </p:cNvSpPr>
          <p:nvPr>
            <p:ph type="title"/>
          </p:nvPr>
        </p:nvSpPr>
        <p:spPr>
          <a:xfrm>
            <a:off x="804672" y="2404872"/>
            <a:ext cx="3044950" cy="1627792"/>
          </a:xfrm>
        </p:spPr>
        <p:txBody>
          <a:bodyPr vert="horz" lIns="274320" tIns="182880" rIns="274320" bIns="182880" rtlCol="0" anchor="ctr" anchorCtr="1">
            <a:normAutofit fontScale="90000"/>
          </a:bodyPr>
          <a:lstStyle/>
          <a:p>
            <a:pPr marL="0" marR="0" indent="0">
              <a:spcAft>
                <a:spcPts val="600"/>
              </a:spcAft>
            </a:pPr>
            <a:r>
              <a:rPr lang="es-MX" sz="1800" b="1" i="0" dirty="0">
                <a:effectLst/>
              </a:rPr>
              <a:t>· Configure HQ para usar el dispositivo en 192.168.1.254 como un servidor NTP.</a:t>
            </a:r>
            <a:br>
              <a:rPr lang="es-MX" sz="1800" b="1" i="0" dirty="0">
                <a:effectLst/>
              </a:rPr>
            </a:br>
            <a:endParaRPr lang="es-MX" sz="1800" b="1" i="0" dirty="0">
              <a:effectLst/>
            </a:endParaRPr>
          </a:p>
        </p:txBody>
      </p:sp>
      <p:sp>
        <p:nvSpPr>
          <p:cNvPr id="4" name="Marcador de contenido 3">
            <a:extLst>
              <a:ext uri="{FF2B5EF4-FFF2-40B4-BE49-F238E27FC236}">
                <a16:creationId xmlns:a16="http://schemas.microsoft.com/office/drawing/2014/main" id="{11127EF6-EECA-930D-DE3E-79DE693D30DF}"/>
              </a:ext>
            </a:extLst>
          </p:cNvPr>
          <p:cNvSpPr>
            <a:spLocks noGrp="1"/>
          </p:cNvSpPr>
          <p:nvPr>
            <p:ph idx="1"/>
          </p:nvPr>
        </p:nvSpPr>
        <p:spPr/>
        <p:txBody>
          <a:bodyPr/>
          <a:lstStyle/>
          <a:p>
            <a:endParaRPr lang="es-MX"/>
          </a:p>
        </p:txBody>
      </p:sp>
      <p:pic>
        <p:nvPicPr>
          <p:cNvPr id="6" name="Imagen 5">
            <a:extLst>
              <a:ext uri="{FF2B5EF4-FFF2-40B4-BE49-F238E27FC236}">
                <a16:creationId xmlns:a16="http://schemas.microsoft.com/office/drawing/2014/main" id="{381D01C1-4EE5-8DF2-2EA4-4EEE328F73E4}"/>
              </a:ext>
            </a:extLst>
          </p:cNvPr>
          <p:cNvPicPr>
            <a:picLocks noChangeAspect="1"/>
          </p:cNvPicPr>
          <p:nvPr/>
        </p:nvPicPr>
        <p:blipFill>
          <a:blip r:embed="rId2"/>
          <a:stretch>
            <a:fillRect/>
          </a:stretch>
        </p:blipFill>
        <p:spPr>
          <a:xfrm>
            <a:off x="5551473" y="508515"/>
            <a:ext cx="5743349" cy="5840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180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B9A4D6-52FE-5F8C-B163-EAF3148E04E5}"/>
              </a:ext>
            </a:extLst>
          </p:cNvPr>
          <p:cNvSpPr>
            <a:spLocks noGrp="1"/>
          </p:cNvSpPr>
          <p:nvPr>
            <p:ph type="title"/>
          </p:nvPr>
        </p:nvSpPr>
        <p:spPr>
          <a:xfrm>
            <a:off x="640079" y="640079"/>
            <a:ext cx="3402531" cy="5272242"/>
          </a:xfrm>
        </p:spPr>
        <p:txBody>
          <a:bodyPr vert="horz" lIns="274320" tIns="182880" rIns="274320" bIns="182880" rtlCol="0" anchorCtr="1">
            <a:normAutofit/>
          </a:bodyPr>
          <a:lstStyle/>
          <a:p>
            <a:r>
              <a:rPr lang="en-US"/>
              <a:t>3.Esquema general</a:t>
            </a:r>
          </a:p>
        </p:txBody>
      </p:sp>
      <p:sp>
        <p:nvSpPr>
          <p:cNvPr id="4" name="Marcador de contenido 3">
            <a:extLst>
              <a:ext uri="{FF2B5EF4-FFF2-40B4-BE49-F238E27FC236}">
                <a16:creationId xmlns:a16="http://schemas.microsoft.com/office/drawing/2014/main" id="{BAD46718-37DC-151F-1017-A92B2037E808}"/>
              </a:ext>
            </a:extLst>
          </p:cNvPr>
          <p:cNvSpPr>
            <a:spLocks noGrp="1"/>
          </p:cNvSpPr>
          <p:nvPr>
            <p:ph idx="1"/>
          </p:nvPr>
        </p:nvSpPr>
        <p:spPr>
          <a:xfrm>
            <a:off x="4672103" y="640080"/>
            <a:ext cx="6883072" cy="1624958"/>
          </a:xfrm>
        </p:spPr>
        <p:txBody>
          <a:bodyPr>
            <a:normAutofit/>
          </a:bodyPr>
          <a:lstStyle/>
          <a:p>
            <a:endParaRPr lang="es-MX"/>
          </a:p>
        </p:txBody>
      </p:sp>
      <p:pic>
        <p:nvPicPr>
          <p:cNvPr id="5" name="Marcador de contenido 6">
            <a:extLst>
              <a:ext uri="{FF2B5EF4-FFF2-40B4-BE49-F238E27FC236}">
                <a16:creationId xmlns:a16="http://schemas.microsoft.com/office/drawing/2014/main" id="{23F87E0C-D694-B94A-92EC-D995879123F7}"/>
              </a:ext>
            </a:extLst>
          </p:cNvPr>
          <p:cNvPicPr>
            <a:picLocks noChangeAspect="1"/>
          </p:cNvPicPr>
          <p:nvPr/>
        </p:nvPicPr>
        <p:blipFill>
          <a:blip r:embed="rId2"/>
          <a:stretch>
            <a:fillRect/>
          </a:stretch>
        </p:blipFill>
        <p:spPr>
          <a:xfrm>
            <a:off x="4672103" y="2588926"/>
            <a:ext cx="6807703" cy="3301736"/>
          </a:xfrm>
          <a:prstGeom prst="rect">
            <a:avLst/>
          </a:prstGeom>
          <a:ln w="31750" cap="sq">
            <a:solidFill>
              <a:srgbClr val="FFFFFF"/>
            </a:solidFill>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295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7CF907-6B9B-8C17-522A-68958A5076E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4.Script CTC</a:t>
            </a:r>
          </a:p>
        </p:txBody>
      </p:sp>
      <p:sp>
        <p:nvSpPr>
          <p:cNvPr id="4" name="Marcador de contenido 3">
            <a:extLst>
              <a:ext uri="{FF2B5EF4-FFF2-40B4-BE49-F238E27FC236}">
                <a16:creationId xmlns:a16="http://schemas.microsoft.com/office/drawing/2014/main" id="{317A4687-319F-D77D-C9C1-3690A9D111E7}"/>
              </a:ext>
            </a:extLst>
          </p:cNvPr>
          <p:cNvSpPr>
            <a:spLocks noGrp="1"/>
          </p:cNvSpPr>
          <p:nvPr>
            <p:ph idx="1"/>
          </p:nvPr>
        </p:nvSpPr>
        <p:spPr/>
        <p:txBody>
          <a:bodyPr/>
          <a:lstStyle/>
          <a:p>
            <a:endParaRPr lang="es-MX"/>
          </a:p>
        </p:txBody>
      </p:sp>
      <p:pic>
        <p:nvPicPr>
          <p:cNvPr id="6" name="Imagen 5">
            <a:extLst>
              <a:ext uri="{FF2B5EF4-FFF2-40B4-BE49-F238E27FC236}">
                <a16:creationId xmlns:a16="http://schemas.microsoft.com/office/drawing/2014/main" id="{7F20FFE5-7EC8-91FD-E2F8-689641D308E2}"/>
              </a:ext>
            </a:extLst>
          </p:cNvPr>
          <p:cNvPicPr>
            <a:picLocks noChangeAspect="1"/>
          </p:cNvPicPr>
          <p:nvPr/>
        </p:nvPicPr>
        <p:blipFill>
          <a:blip r:embed="rId2"/>
          <a:stretch>
            <a:fillRect/>
          </a:stretch>
        </p:blipFill>
        <p:spPr>
          <a:xfrm>
            <a:off x="5103222" y="416609"/>
            <a:ext cx="6639852" cy="3772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AF2421EF-DB73-C673-0168-44A3CB703F1E}"/>
              </a:ext>
            </a:extLst>
          </p:cNvPr>
          <p:cNvPicPr>
            <a:picLocks noChangeAspect="1"/>
          </p:cNvPicPr>
          <p:nvPr/>
        </p:nvPicPr>
        <p:blipFill>
          <a:blip r:embed="rId3"/>
          <a:stretch>
            <a:fillRect/>
          </a:stretch>
        </p:blipFill>
        <p:spPr>
          <a:xfrm>
            <a:off x="4736472" y="4810987"/>
            <a:ext cx="7192379" cy="1162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577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0ECC1-9A6A-6F70-91E5-F27B2DA11CDA}"/>
              </a:ext>
            </a:extLst>
          </p:cNvPr>
          <p:cNvSpPr>
            <a:spLocks noGrp="1"/>
          </p:cNvSpPr>
          <p:nvPr>
            <p:ph type="title"/>
          </p:nvPr>
        </p:nvSpPr>
        <p:spPr/>
        <p:txBody>
          <a:bodyPr/>
          <a:lstStyle/>
          <a:p>
            <a:r>
              <a:rPr lang="es-MX" dirty="0"/>
              <a:t>Contenido</a:t>
            </a:r>
          </a:p>
        </p:txBody>
      </p:sp>
      <p:sp>
        <p:nvSpPr>
          <p:cNvPr id="3" name="Marcador de contenido 2">
            <a:extLst>
              <a:ext uri="{FF2B5EF4-FFF2-40B4-BE49-F238E27FC236}">
                <a16:creationId xmlns:a16="http://schemas.microsoft.com/office/drawing/2014/main" id="{10A4FA5D-F873-D969-3ABB-42A0C1CCA110}"/>
              </a:ext>
            </a:extLst>
          </p:cNvPr>
          <p:cNvSpPr>
            <a:spLocks noGrp="1"/>
          </p:cNvSpPr>
          <p:nvPr>
            <p:ph idx="1"/>
          </p:nvPr>
        </p:nvSpPr>
        <p:spPr/>
        <p:txBody>
          <a:bodyPr/>
          <a:lstStyle/>
          <a:p>
            <a:r>
              <a:rPr lang="es-MX" dirty="0"/>
              <a:t>1. Antecedentes</a:t>
            </a:r>
          </a:p>
          <a:p>
            <a:r>
              <a:rPr lang="es-MX" dirty="0"/>
              <a:t>1.1. Objetivo</a:t>
            </a:r>
          </a:p>
          <a:p>
            <a:r>
              <a:rPr lang="es-MX" dirty="0"/>
              <a:t>1.2. Alcance</a:t>
            </a:r>
          </a:p>
          <a:p>
            <a:r>
              <a:rPr lang="es-MX" dirty="0"/>
              <a:t>2. Descripción técnica de la solución</a:t>
            </a:r>
          </a:p>
          <a:p>
            <a:r>
              <a:rPr lang="es-MX" dirty="0"/>
              <a:t>3. Esquema General</a:t>
            </a:r>
          </a:p>
          <a:p>
            <a:r>
              <a:rPr lang="es-MX" dirty="0"/>
              <a:t>4. Script CTC</a:t>
            </a:r>
          </a:p>
        </p:txBody>
      </p:sp>
    </p:spTree>
    <p:extLst>
      <p:ext uri="{BB962C8B-B14F-4D97-AF65-F5344CB8AC3E}">
        <p14:creationId xmlns:p14="http://schemas.microsoft.com/office/powerpoint/2010/main" val="77871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853B0-9FB4-E860-D679-B0530AFC453D}"/>
              </a:ext>
            </a:extLst>
          </p:cNvPr>
          <p:cNvSpPr>
            <a:spLocks noGrp="1"/>
          </p:cNvSpPr>
          <p:nvPr>
            <p:ph type="title"/>
          </p:nvPr>
        </p:nvSpPr>
        <p:spPr/>
        <p:txBody>
          <a:bodyPr/>
          <a:lstStyle/>
          <a:p>
            <a:r>
              <a:rPr lang="es-MX" dirty="0"/>
              <a:t>1. Antecedentes</a:t>
            </a:r>
          </a:p>
        </p:txBody>
      </p:sp>
      <p:sp>
        <p:nvSpPr>
          <p:cNvPr id="3" name="Marcador de contenido 2">
            <a:extLst>
              <a:ext uri="{FF2B5EF4-FFF2-40B4-BE49-F238E27FC236}">
                <a16:creationId xmlns:a16="http://schemas.microsoft.com/office/drawing/2014/main" id="{2A359092-6733-7538-9DD3-A15BF79BDE98}"/>
              </a:ext>
            </a:extLst>
          </p:cNvPr>
          <p:cNvSpPr>
            <a:spLocks noGrp="1"/>
          </p:cNvSpPr>
          <p:nvPr>
            <p:ph idx="1"/>
          </p:nvPr>
        </p:nvSpPr>
        <p:spPr/>
        <p:txBody>
          <a:bodyPr>
            <a:normAutofit fontScale="70000" lnSpcReduction="20000"/>
          </a:bodyPr>
          <a:lstStyle/>
          <a:p>
            <a:r>
              <a:rPr lang="es-MX" b="1" dirty="0"/>
              <a:t>1.1. Objetivos</a:t>
            </a:r>
          </a:p>
          <a:p>
            <a:pPr marL="457200" marR="0" indent="-228600" algn="l">
              <a:spcBef>
                <a:spcPts val="600"/>
              </a:spcBef>
              <a:spcAft>
                <a:spcPts val="600"/>
              </a:spcAft>
            </a:pPr>
            <a:r>
              <a:rPr lang="es-MX" sz="1800" b="0" i="0" dirty="0">
                <a:solidFill>
                  <a:srgbClr val="000000"/>
                </a:solidFill>
                <a:effectLst/>
                <a:latin typeface="Symbol" panose="05050102010706020507" pitchFamily="18" charset="2"/>
              </a:rPr>
              <a:t>·</a:t>
            </a:r>
            <a:r>
              <a:rPr lang="es-MX" sz="1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Configurar CDP para que se ejecute globalmente en un dispositivo.</a:t>
            </a:r>
          </a:p>
          <a:p>
            <a:pPr marL="457200" marR="0" indent="-228600" algn="l">
              <a:spcBef>
                <a:spcPts val="600"/>
              </a:spcBef>
              <a:spcAft>
                <a:spcPts val="600"/>
              </a:spcAft>
            </a:pPr>
            <a:r>
              <a:rPr lang="es-MX" sz="1800" b="0" i="0" dirty="0">
                <a:solidFill>
                  <a:srgbClr val="000000"/>
                </a:solidFill>
                <a:effectLst/>
                <a:latin typeface="Symbol" panose="05050102010706020507" pitchFamily="18" charset="2"/>
              </a:rPr>
              <a:t>·</a:t>
            </a:r>
            <a:r>
              <a:rPr lang="es-MX" sz="1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Desactivar CDP en las interfaces del dispositivo cuando sea necesario.</a:t>
            </a:r>
          </a:p>
          <a:p>
            <a:pPr marL="457200" marR="0" indent="-228600" algn="l">
              <a:spcBef>
                <a:spcPts val="600"/>
              </a:spcBef>
              <a:spcAft>
                <a:spcPts val="600"/>
              </a:spcAft>
            </a:pPr>
            <a:r>
              <a:rPr lang="es-MX" sz="1800" b="0" i="0" dirty="0">
                <a:solidFill>
                  <a:srgbClr val="000000"/>
                </a:solidFill>
                <a:effectLst/>
                <a:latin typeface="Symbol" panose="05050102010706020507" pitchFamily="18" charset="2"/>
              </a:rPr>
              <a:t>·</a:t>
            </a:r>
            <a:r>
              <a:rPr lang="es-MX" sz="1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Configurar LLDP para que se ejecute globalmente en un dispositivo.</a:t>
            </a:r>
          </a:p>
          <a:p>
            <a:pPr marL="457200" marR="0" indent="-228600" algn="l">
              <a:spcBef>
                <a:spcPts val="600"/>
              </a:spcBef>
              <a:spcAft>
                <a:spcPts val="600"/>
              </a:spcAft>
            </a:pPr>
            <a:r>
              <a:rPr lang="es-MX" sz="1800" b="0" i="0" dirty="0">
                <a:solidFill>
                  <a:srgbClr val="000000"/>
                </a:solidFill>
                <a:effectLst/>
                <a:latin typeface="Symbol" panose="05050102010706020507" pitchFamily="18" charset="2"/>
              </a:rPr>
              <a:t>·</a:t>
            </a:r>
            <a:r>
              <a:rPr lang="es-MX" sz="1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Configurar LLDP para enviar y recibir mensajes según los requisitos.</a:t>
            </a:r>
          </a:p>
          <a:p>
            <a:pPr marL="457200" marR="0" indent="-228600" algn="l">
              <a:spcBef>
                <a:spcPts val="600"/>
              </a:spcBef>
              <a:spcAft>
                <a:spcPts val="600"/>
              </a:spcAft>
            </a:pPr>
            <a:r>
              <a:rPr lang="es-MX" sz="1800" b="0" i="0" dirty="0">
                <a:solidFill>
                  <a:srgbClr val="000000"/>
                </a:solidFill>
                <a:effectLst/>
                <a:latin typeface="Symbol" panose="05050102010706020507" pitchFamily="18" charset="2"/>
              </a:rPr>
              <a:t>·</a:t>
            </a:r>
            <a:r>
              <a:rPr lang="es-MX" sz="1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Configurar un </a:t>
            </a:r>
            <a:r>
              <a:rPr lang="es-MX" sz="1800" b="0" i="0" dirty="0" err="1">
                <a:solidFill>
                  <a:srgbClr val="000000"/>
                </a:solidFill>
                <a:effectLst/>
                <a:latin typeface="Arial" panose="020B0604020202020204" pitchFamily="34" charset="0"/>
              </a:rPr>
              <a:t>router</a:t>
            </a:r>
            <a:r>
              <a:rPr lang="es-MX" sz="1800" b="0" i="0" dirty="0">
                <a:solidFill>
                  <a:srgbClr val="000000"/>
                </a:solidFill>
                <a:effectLst/>
                <a:latin typeface="Arial" panose="020B0604020202020204" pitchFamily="34" charset="0"/>
              </a:rPr>
              <a:t> para utilizar un servidor NTP.</a:t>
            </a:r>
          </a:p>
          <a:p>
            <a:r>
              <a:rPr lang="es-MX" b="1" dirty="0"/>
              <a:t>1.2. Alcance</a:t>
            </a:r>
          </a:p>
          <a:p>
            <a:pPr algn="just"/>
            <a:r>
              <a:rPr lang="es-MX" b="0" i="0" dirty="0">
                <a:solidFill>
                  <a:srgbClr val="000000"/>
                </a:solidFill>
                <a:effectLst/>
                <a:latin typeface="Arial" panose="020B0604020202020204" pitchFamily="34" charset="0"/>
              </a:rPr>
              <a:t>Se ha pedido a un administrador de red que investigue la red de un nuevo cliente. La documentación está incompleta para la red, por lo que es necesario descubrir cierta información. Además, el servidor NTP debe configurarse en un </a:t>
            </a:r>
            <a:r>
              <a:rPr lang="es-MX" b="0" i="0" dirty="0" err="1">
                <a:solidFill>
                  <a:srgbClr val="000000"/>
                </a:solidFill>
                <a:effectLst/>
                <a:latin typeface="Arial" panose="020B0604020202020204" pitchFamily="34" charset="0"/>
              </a:rPr>
              <a:t>router</a:t>
            </a:r>
            <a:r>
              <a:rPr lang="es-MX" b="0" i="0" dirty="0">
                <a:solidFill>
                  <a:srgbClr val="000000"/>
                </a:solidFill>
                <a:effectLst/>
                <a:latin typeface="Arial" panose="020B0604020202020204" pitchFamily="34" charset="0"/>
              </a:rPr>
              <a:t>. Los protocolos de detección también deben ajustarse para controlar el tráfico del protocolo de detección de tráfico y evitar que los hosts potencialmente no autorizados reciban información sobre la red.</a:t>
            </a:r>
            <a:endParaRPr lang="es-MX" dirty="0"/>
          </a:p>
        </p:txBody>
      </p:sp>
    </p:spTree>
    <p:extLst>
      <p:ext uri="{BB962C8B-B14F-4D97-AF65-F5344CB8AC3E}">
        <p14:creationId xmlns:p14="http://schemas.microsoft.com/office/powerpoint/2010/main" val="34642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A558FCA-B692-1CB7-8977-852A808574D6}"/>
              </a:ext>
            </a:extLst>
          </p:cNvPr>
          <p:cNvSpPr>
            <a:spLocks noGrp="1"/>
          </p:cNvSpPr>
          <p:nvPr>
            <p:ph type="title"/>
          </p:nvPr>
        </p:nvSpPr>
        <p:spPr>
          <a:xfrm>
            <a:off x="1600200" y="2363323"/>
            <a:ext cx="8991600" cy="1692771"/>
          </a:xfrm>
        </p:spPr>
        <p:txBody>
          <a:bodyPr vert="horz" lIns="274320" tIns="182880" rIns="274320" bIns="182880" rtlCol="0" anchor="ctr" anchorCtr="1">
            <a:normAutofit/>
          </a:bodyPr>
          <a:lstStyle/>
          <a:p>
            <a:r>
              <a:rPr lang="en-US" kern="1200" cap="all" spc="200" baseline="0" dirty="0">
                <a:solidFill>
                  <a:srgbClr val="262626"/>
                </a:solidFill>
                <a:latin typeface="+mj-lt"/>
                <a:ea typeface="+mj-ea"/>
                <a:cs typeface="+mj-cs"/>
              </a:rPr>
              <a:t>2. Descripción Técnica de la solución</a:t>
            </a:r>
          </a:p>
        </p:txBody>
      </p:sp>
      <p:sp>
        <p:nvSpPr>
          <p:cNvPr id="4" name="Marcador de texto 3">
            <a:extLst>
              <a:ext uri="{FF2B5EF4-FFF2-40B4-BE49-F238E27FC236}">
                <a16:creationId xmlns:a16="http://schemas.microsoft.com/office/drawing/2014/main" id="{B719CC8F-6188-24FB-3505-007526A4BD79}"/>
              </a:ext>
            </a:extLst>
          </p:cNvPr>
          <p:cNvSpPr>
            <a:spLocks noGrp="1"/>
          </p:cNvSpPr>
          <p:nvPr>
            <p:ph type="body" idx="1"/>
          </p:nvPr>
        </p:nvSpPr>
        <p:spPr>
          <a:xfrm>
            <a:off x="6579220" y="5374888"/>
            <a:ext cx="3995955" cy="758282"/>
          </a:xfrm>
        </p:spPr>
        <p:txBody>
          <a:bodyPr vert="horz" lIns="91440" tIns="45720" rIns="91440" bIns="45720" rtlCol="0">
            <a:normAutofit/>
          </a:bodyPr>
          <a:lstStyle/>
          <a:p>
            <a:pPr marL="0" marR="0" indent="0" algn="l">
              <a:spcBef>
                <a:spcPts val="600"/>
              </a:spcBef>
              <a:spcAft>
                <a:spcPts val="600"/>
              </a:spcAft>
            </a:pPr>
            <a:r>
              <a:rPr lang="es-MX" sz="1800" b="1" i="0" dirty="0">
                <a:solidFill>
                  <a:srgbClr val="000000"/>
                </a:solidFill>
                <a:effectLst/>
                <a:latin typeface="Arial" panose="020B0604020202020204" pitchFamily="34" charset="0"/>
              </a:rPr>
              <a:t>Parte 1: </a:t>
            </a:r>
            <a:r>
              <a:rPr lang="es-MX" sz="1600" b="1" i="0" dirty="0">
                <a:solidFill>
                  <a:srgbClr val="000000"/>
                </a:solidFill>
                <a:effectLst/>
                <a:latin typeface="Arial" panose="020B0604020202020204" pitchFamily="34" charset="0"/>
              </a:rPr>
              <a:t>Configure LLDP</a:t>
            </a:r>
            <a:endParaRPr lang="es-MX" sz="1800"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33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E968CA-BB1B-E618-A9F5-149D2862B01A}"/>
              </a:ext>
            </a:extLst>
          </p:cNvPr>
          <p:cNvSpPr>
            <a:spLocks noGrp="1"/>
          </p:cNvSpPr>
          <p:nvPr>
            <p:ph type="title"/>
          </p:nvPr>
        </p:nvSpPr>
        <p:spPr>
          <a:xfrm>
            <a:off x="285624" y="2262640"/>
            <a:ext cx="4083050" cy="2043286"/>
          </a:xfrm>
        </p:spPr>
        <p:txBody>
          <a:bodyPr vert="horz" lIns="274320" tIns="182880" rIns="274320" bIns="182880" rtlCol="0" anchor="ctr" anchorCtr="1">
            <a:noAutofit/>
          </a:bodyPr>
          <a:lstStyle/>
          <a:p>
            <a:pPr marL="90488" marR="0" algn="l">
              <a:spcBef>
                <a:spcPts val="600"/>
              </a:spcBef>
              <a:spcAft>
                <a:spcPts val="600"/>
              </a:spcAft>
            </a:pPr>
            <a:r>
              <a:rPr lang="es-MX" sz="1200" b="0" i="0" dirty="0">
                <a:solidFill>
                  <a:srgbClr val="000000"/>
                </a:solidFill>
                <a:effectLst/>
                <a:latin typeface="Arial" panose="020B0604020202020204" pitchFamily="34" charset="0"/>
              </a:rPr>
              <a:t>· Deshabilite CDP en el </a:t>
            </a:r>
            <a:r>
              <a:rPr lang="es-MX" sz="1200" b="0" i="0" dirty="0" err="1">
                <a:solidFill>
                  <a:srgbClr val="000000"/>
                </a:solidFill>
                <a:effectLst/>
                <a:latin typeface="Arial" panose="020B0604020202020204" pitchFamily="34" charset="0"/>
              </a:rPr>
              <a:t>router</a:t>
            </a:r>
            <a:r>
              <a:rPr lang="es-MX" sz="1200" b="0" i="0" dirty="0">
                <a:solidFill>
                  <a:srgbClr val="000000"/>
                </a:solidFill>
                <a:effectLst/>
                <a:latin typeface="Arial" panose="020B0604020202020204" pitchFamily="34" charset="0"/>
              </a:rPr>
              <a:t> HQ.</a:t>
            </a:r>
            <a:br>
              <a:rPr lang="es-MX" sz="1200" b="0" i="0" dirty="0">
                <a:solidFill>
                  <a:srgbClr val="000000"/>
                </a:solidFill>
                <a:effectLst/>
                <a:latin typeface="Arial" panose="020B0604020202020204" pitchFamily="34" charset="0"/>
              </a:rPr>
            </a:br>
            <a:br>
              <a:rPr lang="es-MX" sz="1200" b="0" i="0" dirty="0">
                <a:solidFill>
                  <a:srgbClr val="000000"/>
                </a:solidFill>
                <a:effectLst/>
                <a:latin typeface="Arial" panose="020B0604020202020204" pitchFamily="34" charset="0"/>
              </a:rPr>
            </a:br>
            <a:r>
              <a:rPr lang="es-MX" sz="1200" b="0" i="0" dirty="0">
                <a:solidFill>
                  <a:srgbClr val="000000"/>
                </a:solidFill>
                <a:effectLst/>
                <a:latin typeface="Arial" panose="020B0604020202020204" pitchFamily="34" charset="0"/>
              </a:rPr>
              <a:t>· </a:t>
            </a:r>
            <a:r>
              <a:rPr lang="es-MX" sz="1200" b="0" i="0" dirty="0" err="1">
                <a:solidFill>
                  <a:srgbClr val="000000"/>
                </a:solidFill>
                <a:effectLst/>
                <a:latin typeface="Arial" panose="020B0604020202020204" pitchFamily="34" charset="0"/>
              </a:rPr>
              <a:t>Enable</a:t>
            </a:r>
            <a:r>
              <a:rPr lang="es-MX" sz="1200" b="0" i="0" dirty="0">
                <a:solidFill>
                  <a:srgbClr val="000000"/>
                </a:solidFill>
                <a:effectLst/>
                <a:latin typeface="Arial" panose="020B0604020202020204" pitchFamily="34" charset="0"/>
              </a:rPr>
              <a:t> LLDP </a:t>
            </a:r>
            <a:r>
              <a:rPr lang="es-MX" sz="1200" b="0" i="0" dirty="0" err="1">
                <a:solidFill>
                  <a:srgbClr val="000000"/>
                </a:solidFill>
                <a:effectLst/>
                <a:latin typeface="Arial" panose="020B0604020202020204" pitchFamily="34" charset="0"/>
              </a:rPr>
              <a:t>globally</a:t>
            </a:r>
            <a:r>
              <a:rPr lang="es-MX" sz="1200" b="0" i="0" dirty="0">
                <a:solidFill>
                  <a:srgbClr val="000000"/>
                </a:solidFill>
                <a:effectLst/>
                <a:latin typeface="Arial" panose="020B0604020202020204" pitchFamily="34" charset="0"/>
              </a:rPr>
              <a:t> </a:t>
            </a:r>
            <a:r>
              <a:rPr lang="es-MX" sz="1200" b="0" i="0" dirty="0" err="1">
                <a:solidFill>
                  <a:srgbClr val="000000"/>
                </a:solidFill>
                <a:effectLst/>
                <a:latin typeface="Arial" panose="020B0604020202020204" pitchFamily="34" charset="0"/>
              </a:rPr>
              <a:t>on</a:t>
            </a:r>
            <a:r>
              <a:rPr lang="es-MX" sz="1200" b="0" i="0" dirty="0">
                <a:solidFill>
                  <a:srgbClr val="000000"/>
                </a:solidFill>
                <a:effectLst/>
                <a:latin typeface="Arial" panose="020B0604020202020204" pitchFamily="34" charset="0"/>
              </a:rPr>
              <a:t> HQ.</a:t>
            </a:r>
            <a:br>
              <a:rPr lang="es-MX" sz="1200" b="0" i="0" dirty="0">
                <a:solidFill>
                  <a:srgbClr val="000000"/>
                </a:solidFill>
                <a:effectLst/>
                <a:latin typeface="Arial" panose="020B0604020202020204" pitchFamily="34" charset="0"/>
              </a:rPr>
            </a:br>
            <a:br>
              <a:rPr lang="es-MX" sz="1200" b="0" i="0" dirty="0">
                <a:solidFill>
                  <a:srgbClr val="000000"/>
                </a:solidFill>
                <a:effectLst/>
                <a:latin typeface="Arial" panose="020B0604020202020204" pitchFamily="34" charset="0"/>
              </a:rPr>
            </a:br>
            <a:r>
              <a:rPr lang="es-MX" sz="1200" b="0" i="0" dirty="0">
                <a:solidFill>
                  <a:srgbClr val="000000"/>
                </a:solidFill>
                <a:effectLst/>
                <a:latin typeface="Arial" panose="020B0604020202020204" pitchFamily="34" charset="0"/>
              </a:rPr>
              <a:t>· En HQ, configure los enlaces a los switches para recibir solo mensajes LLDP.</a:t>
            </a:r>
            <a:br>
              <a:rPr lang="es-MX" sz="1200" b="0" i="0" dirty="0">
                <a:solidFill>
                  <a:srgbClr val="000000"/>
                </a:solidFill>
                <a:effectLst/>
                <a:latin typeface="Arial" panose="020B0604020202020204" pitchFamily="34" charset="0"/>
              </a:rPr>
            </a:br>
            <a:br>
              <a:rPr lang="es-MX" sz="1200" b="0" i="0" dirty="0">
                <a:solidFill>
                  <a:srgbClr val="000000"/>
                </a:solidFill>
                <a:effectLst/>
                <a:latin typeface="Arial" panose="020B0604020202020204" pitchFamily="34" charset="0"/>
              </a:rPr>
            </a:br>
            <a:endParaRPr lang="es-MX" sz="1200" b="0" i="0" dirty="0">
              <a:solidFill>
                <a:srgbClr val="000000"/>
              </a:solidFill>
              <a:effectLst/>
              <a:latin typeface="Arial" panose="020B0604020202020204" pitchFamily="34" charset="0"/>
            </a:endParaRPr>
          </a:p>
        </p:txBody>
      </p:sp>
      <p:sp>
        <p:nvSpPr>
          <p:cNvPr id="4" name="Marcador de contenido 3">
            <a:extLst>
              <a:ext uri="{FF2B5EF4-FFF2-40B4-BE49-F238E27FC236}">
                <a16:creationId xmlns:a16="http://schemas.microsoft.com/office/drawing/2014/main" id="{97D1B822-69E0-96D2-6206-523B4BAE50A6}"/>
              </a:ext>
            </a:extLst>
          </p:cNvPr>
          <p:cNvSpPr>
            <a:spLocks noGrp="1"/>
          </p:cNvSpPr>
          <p:nvPr>
            <p:ph idx="1"/>
          </p:nvPr>
        </p:nvSpPr>
        <p:spPr/>
        <p:txBody>
          <a:bodyPr/>
          <a:lstStyle/>
          <a:p>
            <a:endParaRPr lang="es-MX"/>
          </a:p>
        </p:txBody>
      </p:sp>
      <p:pic>
        <p:nvPicPr>
          <p:cNvPr id="6" name="Imagen 5">
            <a:extLst>
              <a:ext uri="{FF2B5EF4-FFF2-40B4-BE49-F238E27FC236}">
                <a16:creationId xmlns:a16="http://schemas.microsoft.com/office/drawing/2014/main" id="{FF3557A5-9978-0E54-ED77-E3B33DC5C8E8}"/>
              </a:ext>
            </a:extLst>
          </p:cNvPr>
          <p:cNvPicPr>
            <a:picLocks noChangeAspect="1"/>
          </p:cNvPicPr>
          <p:nvPr/>
        </p:nvPicPr>
        <p:blipFill>
          <a:blip r:embed="rId2"/>
          <a:stretch>
            <a:fillRect/>
          </a:stretch>
        </p:blipFill>
        <p:spPr>
          <a:xfrm>
            <a:off x="5218013" y="220719"/>
            <a:ext cx="6735115" cy="68303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922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E968CA-BB1B-E618-A9F5-149D2862B01A}"/>
              </a:ext>
            </a:extLst>
          </p:cNvPr>
          <p:cNvSpPr>
            <a:spLocks noGrp="1"/>
          </p:cNvSpPr>
          <p:nvPr>
            <p:ph type="title"/>
          </p:nvPr>
        </p:nvSpPr>
        <p:spPr>
          <a:xfrm>
            <a:off x="594026" y="3781241"/>
            <a:ext cx="10679124" cy="2279162"/>
          </a:xfrm>
          <a:noFill/>
          <a:ln>
            <a:solidFill>
              <a:schemeClr val="bg1"/>
            </a:solidFill>
          </a:ln>
        </p:spPr>
        <p:txBody>
          <a:bodyPr vert="horz" lIns="274320" tIns="182880" rIns="274320" bIns="182880" rtlCol="0" anchorCtr="1">
            <a:normAutofit/>
          </a:bodyPr>
          <a:lstStyle/>
          <a:p>
            <a:pPr marL="90488" marR="0" algn="l">
              <a:spcBef>
                <a:spcPts val="600"/>
              </a:spcBef>
              <a:spcAft>
                <a:spcPts val="600"/>
              </a:spcAft>
            </a:pPr>
            <a:r>
              <a:rPr lang="es-MX" sz="1050" b="0" i="0" dirty="0">
                <a:solidFill>
                  <a:schemeClr val="bg1"/>
                </a:solidFill>
                <a:effectLst/>
                <a:latin typeface="Arial" panose="020B0604020202020204" pitchFamily="34" charset="0"/>
              </a:rPr>
              <a:t>· Desactive CDP en los switches HQ-SW-1 y HQ-SW-2.</a:t>
            </a:r>
            <a:br>
              <a:rPr lang="es-MX" sz="1050" b="0" i="0" dirty="0">
                <a:solidFill>
                  <a:schemeClr val="bg1"/>
                </a:solidFill>
                <a:effectLst/>
                <a:latin typeface="Arial" panose="020B0604020202020204" pitchFamily="34" charset="0"/>
              </a:rPr>
            </a:br>
            <a:br>
              <a:rPr lang="es-MX" sz="1050" b="0" i="0" dirty="0">
                <a:solidFill>
                  <a:schemeClr val="bg1"/>
                </a:solidFill>
                <a:effectLst/>
                <a:latin typeface="Arial" panose="020B0604020202020204" pitchFamily="34" charset="0"/>
              </a:rPr>
            </a:br>
            <a:r>
              <a:rPr lang="es-MX" sz="1050" b="0" i="0" dirty="0">
                <a:solidFill>
                  <a:schemeClr val="bg1"/>
                </a:solidFill>
                <a:effectLst/>
                <a:latin typeface="Arial" panose="020B0604020202020204" pitchFamily="34" charset="0"/>
              </a:rPr>
              <a:t>· Habilitar LLDP en los switches HQ-SW-1 y HQ-SW-2.</a:t>
            </a:r>
            <a:br>
              <a:rPr lang="es-MX" sz="1050" b="0" i="0" dirty="0">
                <a:solidFill>
                  <a:schemeClr val="bg1"/>
                </a:solidFill>
                <a:effectLst/>
                <a:latin typeface="Arial" panose="020B0604020202020204" pitchFamily="34" charset="0"/>
              </a:rPr>
            </a:br>
            <a:br>
              <a:rPr lang="es-MX" sz="1050" b="0" i="0" dirty="0">
                <a:solidFill>
                  <a:schemeClr val="bg1"/>
                </a:solidFill>
                <a:effectLst/>
                <a:latin typeface="Arial" panose="020B0604020202020204" pitchFamily="34" charset="0"/>
              </a:rPr>
            </a:br>
            <a:r>
              <a:rPr lang="es-MX" sz="1050" b="0" i="0" dirty="0">
                <a:solidFill>
                  <a:schemeClr val="bg1"/>
                </a:solidFill>
                <a:effectLst/>
                <a:latin typeface="Arial" panose="020B0604020202020204" pitchFamily="34" charset="0"/>
              </a:rPr>
              <a:t>· En los switches HQ-SW-1 y HQ-SW-2, configure los enlaces al </a:t>
            </a:r>
            <a:r>
              <a:rPr lang="es-MX" sz="1050" b="0" i="0" dirty="0" err="1">
                <a:solidFill>
                  <a:schemeClr val="bg1"/>
                </a:solidFill>
                <a:effectLst/>
                <a:latin typeface="Arial" panose="020B0604020202020204" pitchFamily="34" charset="0"/>
              </a:rPr>
              <a:t>router</a:t>
            </a:r>
            <a:r>
              <a:rPr lang="es-MX" sz="1050" b="0" i="0" dirty="0">
                <a:solidFill>
                  <a:schemeClr val="bg1"/>
                </a:solidFill>
                <a:effectLst/>
                <a:latin typeface="Arial" panose="020B0604020202020204" pitchFamily="34" charset="0"/>
              </a:rPr>
              <a:t> HQ para enviar, no recibir, mensajes LLDP.</a:t>
            </a:r>
            <a:br>
              <a:rPr lang="es-MX" sz="1050" b="0" i="0" dirty="0">
                <a:solidFill>
                  <a:schemeClr val="bg1"/>
                </a:solidFill>
                <a:effectLst/>
                <a:latin typeface="Arial" panose="020B0604020202020204" pitchFamily="34" charset="0"/>
              </a:rPr>
            </a:br>
            <a:br>
              <a:rPr lang="es-MX" sz="1050" b="0" i="0" dirty="0">
                <a:solidFill>
                  <a:schemeClr val="bg1"/>
                </a:solidFill>
                <a:effectLst/>
                <a:latin typeface="Arial" panose="020B0604020202020204" pitchFamily="34" charset="0"/>
              </a:rPr>
            </a:br>
            <a:r>
              <a:rPr lang="es-MX" sz="1050" b="0" i="0" dirty="0">
                <a:solidFill>
                  <a:schemeClr val="bg1"/>
                </a:solidFill>
                <a:effectLst/>
                <a:latin typeface="Arial" panose="020B0604020202020204" pitchFamily="34" charset="0"/>
              </a:rPr>
              <a:t>· Desactive completamente LLDP en los puertos de acceso HQ-SW-1 y HQ-SW-2 que están en uso.</a:t>
            </a:r>
          </a:p>
        </p:txBody>
      </p:sp>
      <p:pic>
        <p:nvPicPr>
          <p:cNvPr id="8" name="Imagen 7">
            <a:extLst>
              <a:ext uri="{FF2B5EF4-FFF2-40B4-BE49-F238E27FC236}">
                <a16:creationId xmlns:a16="http://schemas.microsoft.com/office/drawing/2014/main" id="{F30A9969-20E3-9395-BFCB-24A0020E7829}"/>
              </a:ext>
            </a:extLst>
          </p:cNvPr>
          <p:cNvPicPr>
            <a:picLocks noChangeAspect="1"/>
          </p:cNvPicPr>
          <p:nvPr/>
        </p:nvPicPr>
        <p:blipFill rotWithShape="1">
          <a:blip r:embed="rId2"/>
          <a:srcRect t="20946" r="-3" b="23623"/>
          <a:stretch/>
        </p:blipFill>
        <p:spPr>
          <a:xfrm>
            <a:off x="20" y="10"/>
            <a:ext cx="6062452" cy="3428989"/>
          </a:xfrm>
          <a:prstGeom prst="rect">
            <a:avLst/>
          </a:prstGeom>
        </p:spPr>
      </p:pic>
      <p:pic>
        <p:nvPicPr>
          <p:cNvPr id="5" name="Imagen 4">
            <a:extLst>
              <a:ext uri="{FF2B5EF4-FFF2-40B4-BE49-F238E27FC236}">
                <a16:creationId xmlns:a16="http://schemas.microsoft.com/office/drawing/2014/main" id="{0729B21A-8BBE-F1A1-04E1-1B10F914AA42}"/>
              </a:ext>
            </a:extLst>
          </p:cNvPr>
          <p:cNvPicPr>
            <a:picLocks noChangeAspect="1"/>
          </p:cNvPicPr>
          <p:nvPr/>
        </p:nvPicPr>
        <p:blipFill rotWithShape="1">
          <a:blip r:embed="rId3"/>
          <a:srcRect t="22574" b="21713"/>
          <a:stretch/>
        </p:blipFill>
        <p:spPr>
          <a:xfrm>
            <a:off x="6129528" y="-1"/>
            <a:ext cx="6062472" cy="3428999"/>
          </a:xfrm>
          <a:prstGeom prst="rect">
            <a:avLst/>
          </a:prstGeom>
        </p:spPr>
      </p:pic>
      <p:sp>
        <p:nvSpPr>
          <p:cNvPr id="4" name="Marcador de contenido 3">
            <a:extLst>
              <a:ext uri="{FF2B5EF4-FFF2-40B4-BE49-F238E27FC236}">
                <a16:creationId xmlns:a16="http://schemas.microsoft.com/office/drawing/2014/main" id="{97D1B822-69E0-96D2-6206-523B4BAE50A6}"/>
              </a:ext>
            </a:extLst>
          </p:cNvPr>
          <p:cNvSpPr>
            <a:spLocks noGrp="1"/>
          </p:cNvSpPr>
          <p:nvPr>
            <p:ph idx="1"/>
          </p:nvPr>
        </p:nvSpPr>
        <p:spPr>
          <a:xfrm>
            <a:off x="2238412" y="4846076"/>
            <a:ext cx="7715177" cy="1271556"/>
          </a:xfrm>
        </p:spPr>
        <p:txBody>
          <a:bodyPr>
            <a:normAutofit/>
          </a:bodyPr>
          <a:lstStyle/>
          <a:p>
            <a:endParaRPr lang="es-MX" dirty="0">
              <a:solidFill>
                <a:schemeClr val="bg1"/>
              </a:solidFill>
            </a:endParaRPr>
          </a:p>
        </p:txBody>
      </p:sp>
    </p:spTree>
    <p:extLst>
      <p:ext uri="{BB962C8B-B14F-4D97-AF65-F5344CB8AC3E}">
        <p14:creationId xmlns:p14="http://schemas.microsoft.com/office/powerpoint/2010/main" val="316028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FE684113-E432-23B5-B001-71DC58611C82}"/>
              </a:ext>
            </a:extLst>
          </p:cNvPr>
          <p:cNvSpPr>
            <a:spLocks noGrp="1"/>
          </p:cNvSpPr>
          <p:nvPr>
            <p:ph type="title"/>
          </p:nvPr>
        </p:nvSpPr>
        <p:spPr>
          <a:xfrm>
            <a:off x="1600200" y="2363323"/>
            <a:ext cx="8991600" cy="1692771"/>
          </a:xfrm>
        </p:spPr>
        <p:txBody>
          <a:bodyPr vert="horz" lIns="274320" tIns="182880" rIns="274320" bIns="182880" rtlCol="0" anchor="ctr" anchorCtr="1">
            <a:normAutofit/>
          </a:bodyPr>
          <a:lstStyle/>
          <a:p>
            <a:r>
              <a:rPr lang="en-US" kern="1200" cap="all" spc="200" baseline="0" dirty="0">
                <a:solidFill>
                  <a:srgbClr val="262626"/>
                </a:solidFill>
                <a:latin typeface="+mj-lt"/>
                <a:ea typeface="+mj-ea"/>
                <a:cs typeface="+mj-cs"/>
              </a:rPr>
              <a:t>2. </a:t>
            </a:r>
            <a:r>
              <a:rPr lang="en-US" kern="1200" cap="all" spc="200" baseline="0" dirty="0" err="1">
                <a:solidFill>
                  <a:srgbClr val="262626"/>
                </a:solidFill>
                <a:latin typeface="+mj-lt"/>
                <a:ea typeface="+mj-ea"/>
                <a:cs typeface="+mj-cs"/>
              </a:rPr>
              <a:t>Descripción</a:t>
            </a:r>
            <a:r>
              <a:rPr lang="en-US" kern="1200" cap="all" spc="200" baseline="0" dirty="0">
                <a:solidFill>
                  <a:srgbClr val="262626"/>
                </a:solidFill>
                <a:latin typeface="+mj-lt"/>
                <a:ea typeface="+mj-ea"/>
                <a:cs typeface="+mj-cs"/>
              </a:rPr>
              <a:t> Técnica de la </a:t>
            </a:r>
            <a:r>
              <a:rPr lang="en-US" kern="1200" cap="all" spc="200" baseline="0" dirty="0" err="1">
                <a:solidFill>
                  <a:srgbClr val="262626"/>
                </a:solidFill>
                <a:latin typeface="+mj-lt"/>
                <a:ea typeface="+mj-ea"/>
                <a:cs typeface="+mj-cs"/>
              </a:rPr>
              <a:t>solución</a:t>
            </a:r>
            <a:endParaRPr lang="en-US" sz="3800" kern="1200" cap="all" spc="200" baseline="0" dirty="0">
              <a:solidFill>
                <a:srgbClr val="262626"/>
              </a:solidFill>
              <a:latin typeface="+mj-lt"/>
              <a:ea typeface="+mj-ea"/>
              <a:cs typeface="+mj-cs"/>
            </a:endParaRPr>
          </a:p>
        </p:txBody>
      </p:sp>
      <p:sp>
        <p:nvSpPr>
          <p:cNvPr id="5" name="Marcador de texto 4">
            <a:extLst>
              <a:ext uri="{FF2B5EF4-FFF2-40B4-BE49-F238E27FC236}">
                <a16:creationId xmlns:a16="http://schemas.microsoft.com/office/drawing/2014/main" id="{271AF526-7F1F-F6B7-DB48-90AE1563DE8B}"/>
              </a:ext>
            </a:extLst>
          </p:cNvPr>
          <p:cNvSpPr>
            <a:spLocks noGrp="1"/>
          </p:cNvSpPr>
          <p:nvPr>
            <p:ph type="body" idx="1"/>
          </p:nvPr>
        </p:nvSpPr>
        <p:spPr>
          <a:xfrm>
            <a:off x="6579220" y="5374888"/>
            <a:ext cx="3995955" cy="758282"/>
          </a:xfrm>
        </p:spPr>
        <p:txBody>
          <a:bodyPr vert="horz" lIns="91440" tIns="45720" rIns="91440" bIns="45720" rtlCol="0">
            <a:normAutofit/>
          </a:bodyPr>
          <a:lstStyle/>
          <a:p>
            <a:pPr marL="0" marR="0" indent="0" algn="l">
              <a:spcBef>
                <a:spcPts val="600"/>
              </a:spcBef>
              <a:spcAft>
                <a:spcPts val="600"/>
              </a:spcAft>
            </a:pPr>
            <a:r>
              <a:rPr lang="es-MX" sz="1800" b="1" i="0" dirty="0">
                <a:solidFill>
                  <a:srgbClr val="000000"/>
                </a:solidFill>
                <a:effectLst/>
                <a:latin typeface="Arial" panose="020B0604020202020204" pitchFamily="34" charset="0"/>
              </a:rPr>
              <a:t>Parte 2: </a:t>
            </a:r>
            <a:r>
              <a:rPr lang="es-MX" sz="1600" b="1" i="0" dirty="0">
                <a:solidFill>
                  <a:srgbClr val="000000"/>
                </a:solidFill>
                <a:effectLst/>
                <a:latin typeface="Arial" panose="020B0604020202020204" pitchFamily="34" charset="0"/>
              </a:rPr>
              <a:t>Configure CDP</a:t>
            </a:r>
            <a:endParaRPr lang="en-US" dirty="0">
              <a:solidFill>
                <a:schemeClr val="bg1"/>
              </a:solidFill>
            </a:endParaRPr>
          </a:p>
        </p:txBody>
      </p:sp>
    </p:spTree>
    <p:extLst>
      <p:ext uri="{BB962C8B-B14F-4D97-AF65-F5344CB8AC3E}">
        <p14:creationId xmlns:p14="http://schemas.microsoft.com/office/powerpoint/2010/main" val="338635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6ED0E0-FC79-9920-D24B-5436987A3EF4}"/>
              </a:ext>
            </a:extLst>
          </p:cNvPr>
          <p:cNvSpPr>
            <a:spLocks noGrp="1"/>
          </p:cNvSpPr>
          <p:nvPr>
            <p:ph type="title"/>
          </p:nvPr>
        </p:nvSpPr>
        <p:spPr>
          <a:xfrm>
            <a:off x="2231136" y="3781241"/>
            <a:ext cx="7729729" cy="855406"/>
          </a:xfrm>
          <a:noFill/>
          <a:ln>
            <a:solidFill>
              <a:schemeClr val="bg1"/>
            </a:solidFill>
          </a:ln>
        </p:spPr>
        <p:txBody>
          <a:bodyPr vert="horz" lIns="274320" tIns="182880" rIns="274320" bIns="182880" rtlCol="0" anchorCtr="1">
            <a:normAutofit/>
          </a:bodyPr>
          <a:lstStyle/>
          <a:p>
            <a:pPr marL="457200" marR="0" indent="-228600">
              <a:spcBef>
                <a:spcPts val="600"/>
              </a:spcBef>
              <a:spcAft>
                <a:spcPts val="600"/>
              </a:spcAft>
            </a:pPr>
            <a:r>
              <a:rPr lang="es-MX" sz="1100" b="0" i="0">
                <a:solidFill>
                  <a:schemeClr val="bg1"/>
                </a:solidFill>
                <a:effectLst/>
                <a:latin typeface="Symbol" panose="05050102010706020507" pitchFamily="18" charset="2"/>
              </a:rPr>
              <a:t>·</a:t>
            </a:r>
            <a:r>
              <a:rPr lang="es-MX" sz="1100" b="0" i="0">
                <a:solidFill>
                  <a:schemeClr val="bg1"/>
                </a:solidFill>
                <a:effectLst/>
                <a:latin typeface="Times New Roman" panose="02020603050405020304" pitchFamily="18" charset="0"/>
              </a:rPr>
              <a:t> </a:t>
            </a:r>
            <a:r>
              <a:rPr lang="es-MX" sz="1100" b="0" i="0">
                <a:solidFill>
                  <a:schemeClr val="bg1"/>
                </a:solidFill>
                <a:effectLst/>
                <a:latin typeface="Arial" panose="020B0604020202020204" pitchFamily="34" charset="0"/>
              </a:rPr>
              <a:t>Activar CDP en el router Branch.</a:t>
            </a:r>
            <a:br>
              <a:rPr lang="es-MX" sz="1100" b="0" i="0">
                <a:solidFill>
                  <a:schemeClr val="bg1"/>
                </a:solidFill>
                <a:effectLst/>
                <a:latin typeface="Arial" panose="020B0604020202020204" pitchFamily="34" charset="0"/>
              </a:rPr>
            </a:br>
            <a:r>
              <a:rPr lang="es-MX" sz="1100" b="0" i="0">
                <a:solidFill>
                  <a:schemeClr val="bg1"/>
                </a:solidFill>
                <a:effectLst/>
                <a:latin typeface="Symbol" panose="05050102010706020507" pitchFamily="18" charset="2"/>
              </a:rPr>
              <a:t>·</a:t>
            </a:r>
            <a:r>
              <a:rPr lang="es-MX" sz="1100" b="0" i="0">
                <a:solidFill>
                  <a:schemeClr val="bg1"/>
                </a:solidFill>
                <a:effectLst/>
                <a:latin typeface="Times New Roman" panose="02020603050405020304" pitchFamily="18" charset="0"/>
              </a:rPr>
              <a:t> </a:t>
            </a:r>
            <a:r>
              <a:rPr lang="es-MX" sz="1100" b="0" i="0">
                <a:solidFill>
                  <a:schemeClr val="bg1"/>
                </a:solidFill>
                <a:effectLst/>
                <a:latin typeface="Arial" panose="020B0604020202020204" pitchFamily="34" charset="0"/>
              </a:rPr>
              <a:t>Conéctese al switch BR-SW1 a través de SSH. No podrá abrir una ventana CLI haciendo clic en los switches Branch.</a:t>
            </a:r>
          </a:p>
        </p:txBody>
      </p:sp>
      <p:pic>
        <p:nvPicPr>
          <p:cNvPr id="6" name="Imagen 5" descr="Interfaz de usuario gráfica, Texto, Aplicación&#10;&#10;Descripción generada automáticamente">
            <a:extLst>
              <a:ext uri="{FF2B5EF4-FFF2-40B4-BE49-F238E27FC236}">
                <a16:creationId xmlns:a16="http://schemas.microsoft.com/office/drawing/2014/main" id="{86E73B99-875C-8DC2-C982-16ED045ECBC9}"/>
              </a:ext>
            </a:extLst>
          </p:cNvPr>
          <p:cNvPicPr>
            <a:picLocks noChangeAspect="1"/>
          </p:cNvPicPr>
          <p:nvPr/>
        </p:nvPicPr>
        <p:blipFill rotWithShape="1">
          <a:blip r:embed="rId2"/>
          <a:srcRect t="23631" b="21081"/>
          <a:stretch/>
        </p:blipFill>
        <p:spPr>
          <a:xfrm>
            <a:off x="20" y="10"/>
            <a:ext cx="6062452" cy="3428989"/>
          </a:xfrm>
          <a:prstGeom prst="rect">
            <a:avLst/>
          </a:prstGeom>
        </p:spPr>
      </p:pic>
      <p:pic>
        <p:nvPicPr>
          <p:cNvPr id="8" name="Imagen 7">
            <a:extLst>
              <a:ext uri="{FF2B5EF4-FFF2-40B4-BE49-F238E27FC236}">
                <a16:creationId xmlns:a16="http://schemas.microsoft.com/office/drawing/2014/main" id="{3F148D7A-B03F-97AD-1793-707C3391BEE0}"/>
              </a:ext>
            </a:extLst>
          </p:cNvPr>
          <p:cNvPicPr>
            <a:picLocks noChangeAspect="1"/>
          </p:cNvPicPr>
          <p:nvPr/>
        </p:nvPicPr>
        <p:blipFill rotWithShape="1">
          <a:blip r:embed="rId3"/>
          <a:srcRect t="22870" r="-3" b="21699"/>
          <a:stretch/>
        </p:blipFill>
        <p:spPr>
          <a:xfrm>
            <a:off x="6129528" y="-1"/>
            <a:ext cx="6062472" cy="3428999"/>
          </a:xfrm>
          <a:prstGeom prst="rect">
            <a:avLst/>
          </a:prstGeom>
        </p:spPr>
      </p:pic>
      <p:sp>
        <p:nvSpPr>
          <p:cNvPr id="4" name="Marcador de contenido 3">
            <a:extLst>
              <a:ext uri="{FF2B5EF4-FFF2-40B4-BE49-F238E27FC236}">
                <a16:creationId xmlns:a16="http://schemas.microsoft.com/office/drawing/2014/main" id="{1DED0565-B67D-47D7-6A17-AE7B67DC1E54}"/>
              </a:ext>
            </a:extLst>
          </p:cNvPr>
          <p:cNvSpPr>
            <a:spLocks noGrp="1"/>
          </p:cNvSpPr>
          <p:nvPr>
            <p:ph idx="1"/>
          </p:nvPr>
        </p:nvSpPr>
        <p:spPr>
          <a:xfrm>
            <a:off x="2238412" y="4846076"/>
            <a:ext cx="7715177" cy="1271556"/>
          </a:xfrm>
        </p:spPr>
        <p:txBody>
          <a:bodyPr>
            <a:normAutofit/>
          </a:bodyPr>
          <a:lstStyle/>
          <a:p>
            <a:endParaRPr lang="es-MX">
              <a:solidFill>
                <a:schemeClr val="bg1"/>
              </a:solidFill>
            </a:endParaRPr>
          </a:p>
        </p:txBody>
      </p:sp>
    </p:spTree>
    <p:extLst>
      <p:ext uri="{BB962C8B-B14F-4D97-AF65-F5344CB8AC3E}">
        <p14:creationId xmlns:p14="http://schemas.microsoft.com/office/powerpoint/2010/main" val="423415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6ED0E0-FC79-9920-D24B-5436987A3EF4}"/>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pPr marL="0" marR="0" indent="0">
              <a:spcAft>
                <a:spcPts val="300"/>
              </a:spcAft>
            </a:pPr>
            <a:r>
              <a:rPr lang="en-US" sz="1500" b="1" i="0">
                <a:effectLst/>
              </a:rPr>
              <a:t>· Conéctese a los switches BR-SW2 y BR-SW3 a través de SSH. Configure los puertos de acceso que están en uso para no enviar mensajes CDP fuera de los puertos.</a:t>
            </a:r>
            <a:br>
              <a:rPr lang="en-US" sz="1500" b="1" i="0">
                <a:effectLst/>
              </a:rPr>
            </a:br>
            <a:endParaRPr lang="en-US" sz="1500" b="1" i="0">
              <a:effectLst/>
            </a:endParaRPr>
          </a:p>
        </p:txBody>
      </p:sp>
      <p:pic>
        <p:nvPicPr>
          <p:cNvPr id="6" name="Marcador de contenido 5">
            <a:extLst>
              <a:ext uri="{FF2B5EF4-FFF2-40B4-BE49-F238E27FC236}">
                <a16:creationId xmlns:a16="http://schemas.microsoft.com/office/drawing/2014/main" id="{F6BA7013-6177-9507-4B80-05FF4C553E92}"/>
              </a:ext>
            </a:extLst>
          </p:cNvPr>
          <p:cNvPicPr>
            <a:picLocks noGrp="1" noChangeAspect="1"/>
          </p:cNvPicPr>
          <p:nvPr>
            <p:ph idx="1"/>
          </p:nvPr>
        </p:nvPicPr>
        <p:blipFill>
          <a:blip r:embed="rId2"/>
          <a:stretch>
            <a:fillRect/>
          </a:stretch>
        </p:blipFill>
        <p:spPr>
          <a:xfrm>
            <a:off x="2585390" y="587858"/>
            <a:ext cx="3268293" cy="3301307"/>
          </a:xfrm>
          <a:prstGeom prst="rect">
            <a:avLst/>
          </a:prstGeom>
        </p:spPr>
      </p:pic>
      <p:pic>
        <p:nvPicPr>
          <p:cNvPr id="9" name="Imagen 8">
            <a:extLst>
              <a:ext uri="{FF2B5EF4-FFF2-40B4-BE49-F238E27FC236}">
                <a16:creationId xmlns:a16="http://schemas.microsoft.com/office/drawing/2014/main" id="{3D932F9F-FC64-6C40-CD2F-10011D4631A8}"/>
              </a:ext>
            </a:extLst>
          </p:cNvPr>
          <p:cNvPicPr>
            <a:picLocks noChangeAspect="1"/>
          </p:cNvPicPr>
          <p:nvPr/>
        </p:nvPicPr>
        <p:blipFill>
          <a:blip r:embed="rId3"/>
          <a:stretch>
            <a:fillRect/>
          </a:stretch>
        </p:blipFill>
        <p:spPr>
          <a:xfrm>
            <a:off x="6338316" y="587858"/>
            <a:ext cx="3623385" cy="33013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1716681"/>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114</TotalTime>
  <Words>412</Words>
  <Application>Microsoft Office PowerPoint</Application>
  <PresentationFormat>Panorámica</PresentationFormat>
  <Paragraphs>33</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Gill Sans MT</vt:lpstr>
      <vt:lpstr>Symbol</vt:lpstr>
      <vt:lpstr>Times New Roman</vt:lpstr>
      <vt:lpstr>Paquete</vt:lpstr>
      <vt:lpstr>Actividad 10.8.1. Configure CDP, LLDP y NTP</vt:lpstr>
      <vt:lpstr>Contenido</vt:lpstr>
      <vt:lpstr>1. Antecedentes</vt:lpstr>
      <vt:lpstr>2. Descripción Técnica de la solución</vt:lpstr>
      <vt:lpstr>· Deshabilite CDP en el router HQ.  · Enable LLDP globally on HQ.  · En HQ, configure los enlaces a los switches para recibir solo mensajes LLDP.  </vt:lpstr>
      <vt:lpstr>· Desactive CDP en los switches HQ-SW-1 y HQ-SW-2.  · Habilitar LLDP en los switches HQ-SW-1 y HQ-SW-2.  · En los switches HQ-SW-1 y HQ-SW-2, configure los enlaces al router HQ para enviar, no recibir, mensajes LLDP.  · Desactive completamente LLDP en los puertos de acceso HQ-SW-1 y HQ-SW-2 que están en uso.</vt:lpstr>
      <vt:lpstr>2. Descripción Técnica de la solución</vt:lpstr>
      <vt:lpstr>· Activar CDP en el router Branch. · Conéctese al switch BR-SW1 a través de SSH. No podrá abrir una ventana CLI haciendo clic en los switches Branch.</vt:lpstr>
      <vt:lpstr>· Conéctese a los switches BR-SW2 y BR-SW3 a través de SSH. Configure los puertos de acceso que están en uso para no enviar mensajes CDP fuera de los puertos. </vt:lpstr>
      <vt:lpstr>2. Descripción Técnica de la solución</vt:lpstr>
      <vt:lpstr>· Configure HQ para usar el dispositivo en 192.168.1.254 como un servidor NTP. </vt:lpstr>
      <vt:lpstr>3.Esquema general</vt:lpstr>
      <vt:lpstr>4.Script CTC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3.3.12. Vlan</dc:title>
  <dc:creator>ANDRADE SALAZAR, IGNACIO</dc:creator>
  <cp:lastModifiedBy>Ignacio Andrade Salazar</cp:lastModifiedBy>
  <cp:revision>4</cp:revision>
  <dcterms:created xsi:type="dcterms:W3CDTF">2022-09-02T19:39:55Z</dcterms:created>
  <dcterms:modified xsi:type="dcterms:W3CDTF">2024-05-08T22:13:11Z</dcterms:modified>
</cp:coreProperties>
</file>