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72" r:id="rId5"/>
    <p:sldId id="259" r:id="rId6"/>
    <p:sldId id="260" r:id="rId7"/>
    <p:sldId id="281" r:id="rId8"/>
    <p:sldId id="284" r:id="rId9"/>
    <p:sldId id="286" r:id="rId10"/>
    <p:sldId id="262" r:id="rId11"/>
    <p:sldId id="283" r:id="rId12"/>
    <p:sldId id="276" r:id="rId13"/>
    <p:sldId id="271" r:id="rId14"/>
    <p:sldId id="287" r:id="rId15"/>
    <p:sldId id="288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81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5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72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28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371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5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4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95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1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6F1E524-1074-4CCB-BF68-A5410CCDB21C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04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1E524-1074-4CCB-BF68-A5410CCDB21C}" type="datetimeFigureOut">
              <a:rPr lang="es-MX" smtClean="0"/>
              <a:t>15/05/2024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27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C7310-3EC5-7AF8-4903-6C90CE0EF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969" y="2386744"/>
            <a:ext cx="5928358" cy="1645920"/>
          </a:xfrm>
        </p:spPr>
        <p:txBody>
          <a:bodyPr>
            <a:normAutofit/>
          </a:bodyPr>
          <a:lstStyle/>
          <a:p>
            <a:r>
              <a:rPr lang="es-MX" sz="2900"/>
              <a:t>Proyecto Final</a:t>
            </a:r>
            <a:br>
              <a:rPr lang="es-MX" sz="2900"/>
            </a:br>
            <a:r>
              <a:rPr lang="es-MX" sz="2900"/>
              <a:t>SISTEMAS DE TELECOMUNICACIONES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975A-0374-A404-2B39-EB4639ECF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8969" y="4352544"/>
            <a:ext cx="5928358" cy="123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300"/>
              <a:t>Memoria Técnica</a:t>
            </a:r>
          </a:p>
          <a:p>
            <a:pPr>
              <a:lnSpc>
                <a:spcPct val="90000"/>
              </a:lnSpc>
            </a:pPr>
            <a:r>
              <a:rPr lang="es-MX" sz="1300"/>
              <a:t>Ignacio Andrade Salazar</a:t>
            </a:r>
          </a:p>
          <a:p>
            <a:pPr>
              <a:lnSpc>
                <a:spcPct val="90000"/>
              </a:lnSpc>
            </a:pPr>
            <a:r>
              <a:rPr lang="es-MX" sz="1300"/>
              <a:t>7 A IELC</a:t>
            </a:r>
          </a:p>
          <a:p>
            <a:pPr>
              <a:lnSpc>
                <a:spcPct val="90000"/>
              </a:lnSpc>
            </a:pPr>
            <a:r>
              <a:rPr lang="es-MX" sz="1300"/>
              <a:t>221380334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82AEA-76B8-2621-7DD7-C064E4890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4" r="34131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9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ano sosteniendo un bolígrafo sombreando un número en una hoja">
            <a:extLst>
              <a:ext uri="{FF2B5EF4-FFF2-40B4-BE49-F238E27FC236}">
                <a16:creationId xmlns:a16="http://schemas.microsoft.com/office/drawing/2014/main" id="{A7F7321A-F740-4E58-4BA3-9C1DFFFE8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83" b="33937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E684113-E432-23B5-B001-71DC5861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5. Pruebas de listas de acceso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1AF526-7F1F-F6B7-DB48-90AE1563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704731"/>
            <a:ext cx="6801612" cy="513189"/>
          </a:xfrm>
        </p:spPr>
        <p:txBody>
          <a:bodyPr vert="horz" lIns="91440" tIns="45720" rIns="91440" bIns="45720" rtlCol="0">
            <a:normAutofit/>
          </a:bodyPr>
          <a:lstStyle/>
          <a:p>
            <a:pPr marR="0" algn="ctr">
              <a:spcAft>
                <a:spcPts val="600"/>
              </a:spcAft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5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E968CA-BB1B-E618-A9F5-149D286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90488" marR="0">
              <a:spcAft>
                <a:spcPts val="600"/>
              </a:spcAft>
            </a:pPr>
            <a:r>
              <a:rPr lang="en-US" sz="3200" b="0" i="0">
                <a:effectLst/>
              </a:rPr>
              <a:t>Listas de acceso</a:t>
            </a:r>
          </a:p>
        </p:txBody>
      </p:sp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98B6B2E6-DF8E-EFEB-78A7-600F487D5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404" y="587858"/>
            <a:ext cx="3235280" cy="33013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581178D-1944-21F3-CBA3-9DBD692FB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587858"/>
            <a:ext cx="3260040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" descr="Primer plano de una rayuela en la acera">
            <a:extLst>
              <a:ext uri="{FF2B5EF4-FFF2-40B4-BE49-F238E27FC236}">
                <a16:creationId xmlns:a16="http://schemas.microsoft.com/office/drawing/2014/main" id="{DEBA0120-DC97-75F8-3517-DF9DF0F79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35" r="12599" b="-2"/>
          <a:stretch/>
        </p:blipFill>
        <p:spPr>
          <a:xfrm>
            <a:off x="-1" y="-1"/>
            <a:ext cx="7537704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E684113-E432-23B5-B001-71DC5861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604" y="2846350"/>
            <a:ext cx="5798419" cy="1165300"/>
          </a:xfr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700">
                <a:solidFill>
                  <a:schemeClr val="tx1"/>
                </a:solidFill>
              </a:rPr>
              <a:t>6. ConfiguracioN en R-BRANCH1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1AF526-7F1F-F6B7-DB48-90AE1563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7784" y="2615986"/>
            <a:ext cx="3374136" cy="1626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>
              <a:spcAft>
                <a:spcPts val="600"/>
              </a:spcAft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2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7E881E-5CE8-9D39-3806-D151C93E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2000" b="1" i="0" dirty="0">
                <a:effectLst/>
              </a:rPr>
              <a:t>· </a:t>
            </a:r>
            <a:r>
              <a:rPr lang="en-US" sz="2000" b="1" i="0" dirty="0" err="1">
                <a:effectLst/>
              </a:rPr>
              <a:t>Listas</a:t>
            </a:r>
            <a:r>
              <a:rPr lang="en-US" sz="2000" b="1" i="0" dirty="0">
                <a:effectLst/>
              </a:rPr>
              <a:t> de </a:t>
            </a:r>
            <a:r>
              <a:rPr lang="en-US" sz="2000" b="1" i="0" dirty="0" err="1">
                <a:effectLst/>
              </a:rPr>
              <a:t>direccionamiento</a:t>
            </a:r>
            <a:r>
              <a:rPr lang="en-US" sz="2000" b="1" dirty="0"/>
              <a:t>, hostname y </a:t>
            </a:r>
            <a:r>
              <a:rPr lang="en-US" sz="2000" b="1" dirty="0" err="1"/>
              <a:t>contraseñas</a:t>
            </a:r>
            <a:r>
              <a:rPr lang="en-US" sz="2000" b="1" dirty="0"/>
              <a:t> de </a:t>
            </a:r>
            <a:r>
              <a:rPr lang="en-US" sz="2000" b="1" dirty="0" err="1"/>
              <a:t>acceso</a:t>
            </a:r>
            <a:endParaRPr lang="en-US" sz="2000" b="1" i="0" dirty="0">
              <a:effectLst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2086A21-1742-6B01-A42B-A4939F670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96" y="587858"/>
            <a:ext cx="3251787" cy="330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9DFE0A4-2B10-975B-E36F-F503684A4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8316" y="587858"/>
            <a:ext cx="3293053" cy="330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80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7E881E-5CE8-9D39-3806-D151C93E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3200" b="1" i="0" dirty="0" err="1">
                <a:effectLst/>
              </a:rPr>
              <a:t>Ospf</a:t>
            </a:r>
            <a:r>
              <a:rPr lang="en-US" sz="3200" b="1" i="0" dirty="0">
                <a:effectLst/>
              </a:rPr>
              <a:t>, NTP y </a:t>
            </a:r>
            <a:r>
              <a:rPr lang="en-US" sz="3200" b="1" i="0" dirty="0" err="1">
                <a:effectLst/>
              </a:rPr>
              <a:t>cdp</a:t>
            </a:r>
            <a:endParaRPr lang="en-US" sz="3200" b="1" i="0" dirty="0"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CED811A-AD16-9D9D-FCFD-15BA0EDD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644" y="587858"/>
            <a:ext cx="3260040" cy="330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5DEBDD3-16DB-E134-CA5A-BF3282D51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8316" y="587858"/>
            <a:ext cx="3260040" cy="330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062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CF3427C-B12B-1B68-B361-99F7CB43B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55" b="30818"/>
          <a:stretch/>
        </p:blipFill>
        <p:spPr>
          <a:xfrm>
            <a:off x="20" y="10"/>
            <a:ext cx="12191980" cy="42428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928EA2-88ED-424C-A811-B45B398FB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4F0B90-9D71-4D15-94CC-B9E1F445B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503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E684113-E432-23B5-B001-71DC5861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489554"/>
            <a:ext cx="8991600" cy="1279910"/>
          </a:xfrm>
          <a:noFill/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7. </a:t>
            </a:r>
            <a:r>
              <a:rPr lang="en-US" sz="3200" dirty="0" err="1">
                <a:solidFill>
                  <a:srgbClr val="FFFFFF"/>
                </a:solidFill>
              </a:rPr>
              <a:t>ConfiguracioN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en</a:t>
            </a:r>
            <a:r>
              <a:rPr lang="en-US" sz="3200" dirty="0">
                <a:solidFill>
                  <a:srgbClr val="FFFFFF"/>
                </a:solidFill>
              </a:rPr>
              <a:t> R-BRANCH2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1AF526-7F1F-F6B7-DB48-90AE1563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0" y="5800866"/>
            <a:ext cx="8991600" cy="435342"/>
          </a:xfrm>
        </p:spPr>
        <p:txBody>
          <a:bodyPr vert="horz" lIns="91440" tIns="45720" rIns="91440" bIns="45720" rtlCol="0">
            <a:normAutofit/>
          </a:bodyPr>
          <a:lstStyle/>
          <a:p>
            <a:pPr marR="0" algn="ctr">
              <a:spcAft>
                <a:spcPts val="60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7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7E881E-5CE8-9D39-3806-D151C93E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2700" b="1" i="0">
                <a:effectLst/>
              </a:rPr>
              <a:t>· Listas de direccionamiento</a:t>
            </a:r>
            <a:r>
              <a:rPr lang="en-US" sz="2700" b="1"/>
              <a:t>, hostname y contraseñas de acceso</a:t>
            </a:r>
            <a:endParaRPr lang="en-US" sz="2700" b="1" i="0"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B53282E-58D9-7998-3764-A0C2E493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644" y="587858"/>
            <a:ext cx="3260040" cy="330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54612B3-8643-FF4D-E420-B9BED14E7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8316" y="587858"/>
            <a:ext cx="3284800" cy="330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532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7E881E-5CE8-9D39-3806-D151C93E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b="1" i="0" dirty="0" err="1">
                <a:effectLst/>
              </a:rPr>
              <a:t>Ospf</a:t>
            </a:r>
            <a:r>
              <a:rPr lang="en-US" b="1" dirty="0"/>
              <a:t> neighbors</a:t>
            </a:r>
            <a:endParaRPr lang="en-US" b="1" i="0" dirty="0">
              <a:effectLst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023613A-2FBC-CAAA-A987-9702703A4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4213" y="640080"/>
            <a:ext cx="5157870" cy="5263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32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0ECC1-9A6A-6F70-91E5-F27B2DA1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s-MX" sz="2400"/>
              <a:t>Contenido</a:t>
            </a:r>
          </a:p>
        </p:txBody>
      </p:sp>
      <p:pic>
        <p:nvPicPr>
          <p:cNvPr id="5" name="Picture 4" descr="Cubos conectados con una línea roja">
            <a:extLst>
              <a:ext uri="{FF2B5EF4-FFF2-40B4-BE49-F238E27FC236}">
                <a16:creationId xmlns:a16="http://schemas.microsoft.com/office/drawing/2014/main" id="{B13C9E8D-6DA7-A5E9-9633-D0177FBFD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45" r="10115" b="-1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4FA5D-F873-D969-3ABB-42A0C1CC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es-MX" dirty="0"/>
              <a:t>1. Objetivos</a:t>
            </a:r>
          </a:p>
          <a:p>
            <a:r>
              <a:rPr lang="es-MX" dirty="0"/>
              <a:t>2. Esquema General</a:t>
            </a:r>
          </a:p>
          <a:p>
            <a:r>
              <a:rPr lang="es-MX" dirty="0"/>
              <a:t>3. Configuración para RHQ</a:t>
            </a:r>
          </a:p>
          <a:p>
            <a:r>
              <a:rPr lang="es-MX" dirty="0"/>
              <a:t>4. Listas de acceso</a:t>
            </a:r>
          </a:p>
          <a:p>
            <a:r>
              <a:rPr lang="es-MX" dirty="0"/>
              <a:t>5. Pruebas de listas de acceso</a:t>
            </a:r>
          </a:p>
          <a:p>
            <a:r>
              <a:rPr lang="es-MX" dirty="0"/>
              <a:t>6. Configuración para R-Branch1</a:t>
            </a:r>
          </a:p>
          <a:p>
            <a:r>
              <a:rPr lang="es-MX" dirty="0"/>
              <a:t>7. Configuración para R-Branch2</a:t>
            </a:r>
          </a:p>
        </p:txBody>
      </p:sp>
    </p:spTree>
    <p:extLst>
      <p:ext uri="{BB962C8B-B14F-4D97-AF65-F5344CB8AC3E}">
        <p14:creationId xmlns:p14="http://schemas.microsoft.com/office/powerpoint/2010/main" val="77871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0ECC1-9A6A-6F70-91E5-F27B2DA1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s-MX" sz="2400"/>
              <a:t>1. Objetivos</a:t>
            </a:r>
          </a:p>
        </p:txBody>
      </p:sp>
      <p:pic>
        <p:nvPicPr>
          <p:cNvPr id="5" name="Picture 4" descr="Habitación con servidores iluminados">
            <a:extLst>
              <a:ext uri="{FF2B5EF4-FFF2-40B4-BE49-F238E27FC236}">
                <a16:creationId xmlns:a16="http://schemas.microsoft.com/office/drawing/2014/main" id="{769130CC-1F52-08B1-75CE-D16499C2F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69" r="30700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4FA5D-F873-D969-3ABB-42A0C1CC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r>
              <a:rPr lang="es-MX" dirty="0"/>
              <a:t>Configuración inicial de los equipos</a:t>
            </a:r>
          </a:p>
          <a:p>
            <a:r>
              <a:rPr lang="es-MX" dirty="0"/>
              <a:t>Direccionamiento IPv4(VLSM)</a:t>
            </a:r>
          </a:p>
          <a:p>
            <a:r>
              <a:rPr lang="es-MX" dirty="0"/>
              <a:t>Configuración de OSPF</a:t>
            </a:r>
          </a:p>
          <a:p>
            <a:r>
              <a:rPr lang="es-MX" dirty="0"/>
              <a:t>Configuración de ACL’S</a:t>
            </a:r>
          </a:p>
          <a:p>
            <a:r>
              <a:rPr lang="es-MX" dirty="0"/>
              <a:t>Configuración de NAT</a:t>
            </a:r>
          </a:p>
          <a:p>
            <a:r>
              <a:rPr lang="es-MX" dirty="0"/>
              <a:t>Configuración de NPT y CDP</a:t>
            </a:r>
          </a:p>
        </p:txBody>
      </p:sp>
    </p:spTree>
    <p:extLst>
      <p:ext uri="{BB962C8B-B14F-4D97-AF65-F5344CB8AC3E}">
        <p14:creationId xmlns:p14="http://schemas.microsoft.com/office/powerpoint/2010/main" val="306305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B9A4D6-52FE-5F8C-B163-EAF3148E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Esquema</a:t>
            </a:r>
            <a:r>
              <a:rPr lang="en-US" dirty="0"/>
              <a:t> general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CB4896A-A981-8228-F9D4-A48F47F5D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715083"/>
            <a:ext cx="6257544" cy="3113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95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58FCA-B692-1CB7-8977-852A8085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3. Configuración para RHQ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19CC8F-6188-24FB-3505-007526A4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8969" y="4352544"/>
            <a:ext cx="5928358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R="0" algn="ctr">
              <a:spcAft>
                <a:spcPts val="600"/>
              </a:spcAft>
            </a:pPr>
            <a:endParaRPr lang="en-US" b="1" i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13" name="Picture 10" descr="Engranajes de máquina">
            <a:extLst>
              <a:ext uri="{FF2B5EF4-FFF2-40B4-BE49-F238E27FC236}">
                <a16:creationId xmlns:a16="http://schemas.microsoft.com/office/drawing/2014/main" id="{0F04F8BC-81EF-75BE-95F2-3FA2DD434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8" r="41870" b="-1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E968CA-BB1B-E618-A9F5-149D286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90488" marR="0">
              <a:spcAft>
                <a:spcPts val="600"/>
              </a:spcAft>
            </a:pPr>
            <a:r>
              <a:rPr lang="en-US" sz="2000" b="0" i="0" dirty="0" err="1">
                <a:effectLst/>
              </a:rPr>
              <a:t>Listas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direccionamiento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ospf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interfaz</a:t>
            </a:r>
            <a:r>
              <a:rPr lang="en-US" sz="2000" b="0" i="0" dirty="0">
                <a:effectLst/>
              </a:rPr>
              <a:t> loopback, </a:t>
            </a:r>
            <a:r>
              <a:rPr lang="en-US" sz="2000" b="0" i="0" dirty="0" err="1">
                <a:effectLst/>
              </a:rPr>
              <a:t>nat</a:t>
            </a:r>
            <a:br>
              <a:rPr lang="en-US" sz="2000" b="0" i="0" dirty="0">
                <a:effectLst/>
              </a:rPr>
            </a:br>
            <a:endParaRPr lang="en-US" sz="2000" b="0" i="0" dirty="0">
              <a:effectLst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03EB40B-2920-FB5B-42B1-FA2A8AE10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656" y="587858"/>
            <a:ext cx="3227027" cy="330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7CB607-6B0A-1D14-4AFE-F65BCA1B4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587858"/>
            <a:ext cx="3268293" cy="330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22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E968CA-BB1B-E618-A9F5-149D286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90488" marR="0">
              <a:spcAft>
                <a:spcPts val="600"/>
              </a:spcAft>
            </a:pPr>
            <a:r>
              <a:rPr lang="en-US" sz="2000" b="0" i="0" dirty="0">
                <a:effectLst/>
              </a:rPr>
              <a:t>Hostname y </a:t>
            </a:r>
            <a:r>
              <a:rPr lang="en-US" sz="2000" b="0" i="0" dirty="0" err="1">
                <a:effectLst/>
              </a:rPr>
              <a:t>contraseñas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ospf</a:t>
            </a:r>
            <a:r>
              <a:rPr lang="en-US" sz="2000" b="0" i="0" dirty="0">
                <a:effectLst/>
              </a:rPr>
              <a:t> neighbors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7C2B45-3B7F-7C45-ADF9-4E86CA17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0A4F4F-9D1B-2A3E-E511-7F6B088E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171" y="587858"/>
            <a:ext cx="3199890" cy="3222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AB689D-D2F0-3C6E-B179-275B0F1F2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79" y="482736"/>
            <a:ext cx="3253286" cy="3327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14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9BF3B62-AC23-0F56-09D1-3E36EF3D2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96" b="22525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558FCA-B692-1CB7-8977-852A8085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4. Listas de acceso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19CC8F-6188-24FB-3505-007526A4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5704731"/>
            <a:ext cx="6801612" cy="513189"/>
          </a:xfrm>
        </p:spPr>
        <p:txBody>
          <a:bodyPr vert="horz" lIns="91440" tIns="45720" rIns="91440" bIns="45720" rtlCol="0">
            <a:normAutofit/>
          </a:bodyPr>
          <a:lstStyle/>
          <a:p>
            <a:pPr marR="0" algn="ctr">
              <a:spcAft>
                <a:spcPts val="600"/>
              </a:spcAft>
            </a:pPr>
            <a:endParaRPr lang="en-US" b="1" i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498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E968CA-BB1B-E618-A9F5-149D286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90488" marR="0">
              <a:spcAft>
                <a:spcPts val="600"/>
              </a:spcAft>
            </a:pPr>
            <a:r>
              <a:rPr lang="en-US" sz="3200" b="0" i="0">
                <a:effectLst/>
              </a:rPr>
              <a:t>Listas</a:t>
            </a:r>
            <a:r>
              <a:rPr lang="en-US" sz="3200" b="0" i="0" dirty="0">
                <a:effectLst/>
              </a:rPr>
              <a:t> de </a:t>
            </a:r>
            <a:r>
              <a:rPr lang="en-US" sz="3200" b="0" i="0">
                <a:effectLst/>
              </a:rPr>
              <a:t>acceso</a:t>
            </a:r>
            <a:endParaRPr lang="en-US" sz="3200" b="0" i="0" dirty="0">
              <a:effectLst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5F75A0B-6B9B-7FE9-5D24-8A5437A60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404" y="587858"/>
            <a:ext cx="3235280" cy="330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9636C7-D949-9C9B-35D1-A284C2573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587858"/>
            <a:ext cx="3268804" cy="330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05821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222</TotalTime>
  <Words>158</Words>
  <Application>Microsoft Office PowerPoint</Application>
  <PresentationFormat>Panorámica</PresentationFormat>
  <Paragraphs>34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Paquete</vt:lpstr>
      <vt:lpstr>Proyecto Final SISTEMAS DE TELECOMUNICACIONES</vt:lpstr>
      <vt:lpstr>Contenido</vt:lpstr>
      <vt:lpstr>1. Objetivos</vt:lpstr>
      <vt:lpstr>2. Esquema general</vt:lpstr>
      <vt:lpstr>3. Configuración para RHQ</vt:lpstr>
      <vt:lpstr>Listas de direccionamiento, ospf, interfaz loopback, nat </vt:lpstr>
      <vt:lpstr>Hostname y contraseñas, ospf neighbors</vt:lpstr>
      <vt:lpstr>4. Listas de acceso</vt:lpstr>
      <vt:lpstr>Listas de acceso</vt:lpstr>
      <vt:lpstr>5. Pruebas de listas de acceso</vt:lpstr>
      <vt:lpstr>Listas de acceso</vt:lpstr>
      <vt:lpstr>6. ConfiguracioN en R-BRANCH1</vt:lpstr>
      <vt:lpstr>· Listas de direccionamiento, hostname y contraseñas de acceso</vt:lpstr>
      <vt:lpstr>Ospf, NTP y cdp</vt:lpstr>
      <vt:lpstr>7. ConfiguracioN en R-BRANCH2</vt:lpstr>
      <vt:lpstr>· Listas de direccionamiento, hostname y contraseñas de acceso</vt:lpstr>
      <vt:lpstr>Ospf neighbors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3.3.12. Vlan</dc:title>
  <dc:creator>ANDRADE SALAZAR, IGNACIO</dc:creator>
  <cp:lastModifiedBy>Ignacio Andrade Salazar</cp:lastModifiedBy>
  <cp:revision>5</cp:revision>
  <dcterms:created xsi:type="dcterms:W3CDTF">2022-09-02T19:39:55Z</dcterms:created>
  <dcterms:modified xsi:type="dcterms:W3CDTF">2024-05-15T21:52:41Z</dcterms:modified>
</cp:coreProperties>
</file>