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82" r:id="rId9"/>
    <p:sldId id="281" r:id="rId10"/>
    <p:sldId id="283" r:id="rId11"/>
    <p:sldId id="284" r:id="rId12"/>
    <p:sldId id="285" r:id="rId13"/>
    <p:sldId id="262" r:id="rId14"/>
    <p:sldId id="271" r:id="rId15"/>
    <p:sldId id="286" r:id="rId16"/>
    <p:sldId id="288" r:id="rId17"/>
    <p:sldId id="287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13/02/2024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5815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13/02/2024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952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13/02/2024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872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13/02/2024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128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13/02/2024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2371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13/02/2024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853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13/02/2024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4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13/02/2024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95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13/02/2024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291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13/02/2024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MX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79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6F1E524-1074-4CCB-BF68-A5410CCDB21C}" type="datetimeFigureOut">
              <a:rPr lang="es-MX" smtClean="0"/>
              <a:t>13/02/2024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104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6F1E524-1074-4CCB-BF68-A5410CCDB21C}" type="datetimeFigureOut">
              <a:rPr lang="es-MX" smtClean="0"/>
              <a:t>13/02/2024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127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C7310-3EC5-7AF8-4903-6C90CE0EF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Actividad 2.3.11. Determina el </a:t>
            </a:r>
            <a:r>
              <a:rPr lang="es-MX" dirty="0" err="1"/>
              <a:t>dr</a:t>
            </a:r>
            <a:r>
              <a:rPr lang="es-MX" dirty="0"/>
              <a:t> y el </a:t>
            </a:r>
            <a:r>
              <a:rPr lang="es-MX" dirty="0" err="1"/>
              <a:t>bdr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7975A-0374-A404-2B39-EB4639ECF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Memoria Técnica</a:t>
            </a:r>
          </a:p>
          <a:p>
            <a:r>
              <a:rPr lang="es-MX" dirty="0"/>
              <a:t>Ignacio Andrade Salazar</a:t>
            </a:r>
          </a:p>
          <a:p>
            <a:r>
              <a:rPr lang="es-MX" dirty="0"/>
              <a:t>7 A IELC</a:t>
            </a:r>
          </a:p>
        </p:txBody>
      </p:sp>
    </p:spTree>
    <p:extLst>
      <p:ext uri="{BB962C8B-B14F-4D97-AF65-F5344CB8AC3E}">
        <p14:creationId xmlns:p14="http://schemas.microsoft.com/office/powerpoint/2010/main" val="4046293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5AD190-DF36-6D7D-C263-14AC503E2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60559A-700B-082C-E1C1-8DE9DAB9D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 marL="0" marR="0" indent="0">
              <a:spcAft>
                <a:spcPts val="600"/>
              </a:spcAft>
            </a:pPr>
            <a:r>
              <a:rPr lang="en-US" sz="1500" b="1" i="0">
                <a:effectLst/>
              </a:rPr>
              <a:t>Paso 6: Deshabilitar la interfaz Gigabit Ethernet 0/0 en el RB.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3A6796-C237-13C3-CE2C-0E207A89F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95C9795-5468-C3A8-D3F3-222AAD29A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687" y="4032664"/>
            <a:ext cx="6344535" cy="6477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C92A426-E15F-F544-96A1-191ABE14B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897" y="5363514"/>
            <a:ext cx="6268325" cy="6096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EDB50B7-EEFD-8DFB-EC63-F18B27E94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449" y="574399"/>
            <a:ext cx="5687219" cy="29817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6401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AD3094-6349-EB93-4510-700290B10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D3BC6A-BE7F-6A5F-06A4-94BCB7CE9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 marL="0" marR="0" indent="0">
              <a:spcAft>
                <a:spcPts val="600"/>
              </a:spcAft>
            </a:pPr>
            <a:r>
              <a:rPr lang="en-US" sz="1500" b="1" i="0">
                <a:effectLst/>
              </a:rPr>
              <a:t>Paso 7:Restaurar la interfaz Gigabit Ethernet 0/0 en el RB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97879F-6BDA-F7E5-D83E-BB0325308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F7A085B-5B3F-C833-947D-589AF7EA2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158" y="3665087"/>
            <a:ext cx="6830378" cy="10478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F000B53-BCBE-AE6E-896F-4602BF463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026" y="5325731"/>
            <a:ext cx="6382641" cy="8192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5CEFE68-E09C-55B0-6987-9F1824F43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86" y="202167"/>
            <a:ext cx="5639587" cy="30579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5121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88D95C-59E6-D60A-B501-DE028AD3E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AF3EF0-40D9-D079-0B90-1388BD9A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 marL="0" marR="0" indent="0">
              <a:spcAft>
                <a:spcPts val="600"/>
              </a:spcAft>
            </a:pPr>
            <a:r>
              <a:rPr lang="en-US" sz="2200" b="1" i="0">
                <a:effectLst/>
              </a:rPr>
              <a:t>Paso 8 Desactivar la depuración.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9DD430-FF43-DFA8-6F61-8AAE3F96A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82BD111-EA2F-F38B-09C6-66D878305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424" y="1406173"/>
            <a:ext cx="6477904" cy="9240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BB2C1DF-81AA-63C6-3481-FCACA3703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866" y="3755587"/>
            <a:ext cx="6697010" cy="8668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9566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E684113-E432-23B5-B001-71DC58611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63323"/>
            <a:ext cx="8991600" cy="1692771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kern="1200" cap="all" spc="200" baseline="0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Descripción</a:t>
            </a:r>
            <a:r>
              <a:rPr lang="en-US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Técnica de la </a:t>
            </a:r>
            <a:r>
              <a:rPr lang="en-US" kern="1200" cap="all" spc="200" baseline="0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solución</a:t>
            </a:r>
            <a:endParaRPr lang="en-US" sz="3800" kern="1200" cap="all" spc="200" baseline="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71AF526-7F1F-F6B7-DB48-90AE1563D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9220" y="5374888"/>
            <a:ext cx="3995955" cy="758282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indent="0" algn="l">
              <a:spcBef>
                <a:spcPts val="600"/>
              </a:spcBef>
              <a:spcAft>
                <a:spcPts val="600"/>
              </a:spcAft>
            </a:pPr>
            <a:r>
              <a:rPr lang="es-MX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Parte 2: Modificar la prioridad OSPF y forzar elecciones</a:t>
            </a:r>
          </a:p>
        </p:txBody>
      </p:sp>
    </p:spTree>
    <p:extLst>
      <p:ext uri="{BB962C8B-B14F-4D97-AF65-F5344CB8AC3E}">
        <p14:creationId xmlns:p14="http://schemas.microsoft.com/office/powerpoint/2010/main" val="3386353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7E881E-5CE8-9D39-3806-D151C93EB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 marL="0" marR="0" indent="0" algn="l">
              <a:spcBef>
                <a:spcPts val="1200"/>
              </a:spcBef>
              <a:spcAft>
                <a:spcPts val="600"/>
              </a:spcAft>
            </a:pPr>
            <a:r>
              <a:rPr lang="es-MX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Paso 1: Configurar las prioridades OSPF en cada </a:t>
            </a:r>
            <a:r>
              <a:rPr lang="es-MX" sz="18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router</a:t>
            </a:r>
            <a:r>
              <a:rPr lang="es-MX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800" b="1" i="0" dirty="0">
              <a:effectLst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8703F0-4362-D181-EDD2-7525275D6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51A6322-4F13-827F-3250-7A109F564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401" y="1223910"/>
            <a:ext cx="6315956" cy="7525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D65544F-0916-557E-E3FB-2647C0A6C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401" y="2790995"/>
            <a:ext cx="6458851" cy="3429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275555C-B41D-3BA9-C79D-7401E0DDC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664" y="4257826"/>
            <a:ext cx="6401693" cy="10193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1802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A00524-8F9B-0D70-F864-B34DB05A0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34CDE5-B50B-9589-D29E-A05A279DA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 marL="0" marR="0" indent="0">
              <a:spcAft>
                <a:spcPts val="600"/>
              </a:spcAft>
            </a:pPr>
            <a:r>
              <a:rPr lang="en-US" sz="1500" b="1" i="0">
                <a:effectLst/>
              </a:rPr>
              <a:t>Paso 2: Forzar una elección restableciendo el proceso OSPF en los routers.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D9F21F-73A1-942D-B307-060AF4B4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342C9E4-E808-77D6-9DC8-8A2F8BAF3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530" y="220976"/>
            <a:ext cx="6258798" cy="30960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038A83C-554A-268A-16CD-3A97C7757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845" y="3743236"/>
            <a:ext cx="6392167" cy="22482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1296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B654B1-D07E-2264-9AE0-B57211582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B88C0B-2446-DA10-A23C-4F7CF9105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 marL="0" marR="0" indent="0">
              <a:spcAft>
                <a:spcPts val="600"/>
              </a:spcAft>
            </a:pPr>
            <a:r>
              <a:rPr lang="en-US" sz="1500" b="1" i="0">
                <a:effectLst/>
              </a:rPr>
              <a:t>Paso 2: Forzar una elección restableciendo el proceso OSPF en los routers.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5C7C7B9-4141-2175-524D-0C8DA1ACA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7634" y="640080"/>
            <a:ext cx="5171028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42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569B22-5BDA-5480-C11A-766677784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5A4312-6B36-68CB-1C95-9B87807F3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 marL="0" marR="0" indent="0">
              <a:spcAft>
                <a:spcPts val="600"/>
              </a:spcAft>
            </a:pPr>
            <a:r>
              <a:rPr lang="en-US" sz="1500" b="1" i="0">
                <a:effectLst/>
              </a:rPr>
              <a:t>Paso 3: Verificar si las elecciones del DR y el BDR se realizaron correctamente.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67EA45-06E2-1AB4-0C74-0E2659E3F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BBF79ED-120F-B1D9-ED8A-303CC2933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100" y="1439616"/>
            <a:ext cx="6496957" cy="6763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F717E62-C45A-B490-416F-5F9654E4B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48" y="2841332"/>
            <a:ext cx="6335009" cy="7049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AFA8DB0-0010-E69D-AD97-EC74756FF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627" y="4320605"/>
            <a:ext cx="6306430" cy="7430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4840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B9A4D6-52FE-5F8C-B163-EAF3148E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3.Esquema general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69064A-613A-D095-C07E-0CFE8179F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FC231A1-6615-AC63-4FBE-ACA6D7F6C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881" y="467533"/>
            <a:ext cx="5887272" cy="3334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2957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7CF907-6B9B-8C17-522A-68958A50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4.Script CTC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1B11EC1-FD3C-93F1-8DB4-8AEDB9918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495" y="640078"/>
            <a:ext cx="9569009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7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0ECC1-9A6A-6F70-91E5-F27B2DA1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A4FA5D-F873-D969-3ABB-42A0C1CCA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1. Antecedentes</a:t>
            </a:r>
          </a:p>
          <a:p>
            <a:r>
              <a:rPr lang="es-MX" dirty="0"/>
              <a:t>1.1. Objetivo</a:t>
            </a:r>
          </a:p>
          <a:p>
            <a:r>
              <a:rPr lang="es-MX" dirty="0"/>
              <a:t>1.2. Alcance</a:t>
            </a:r>
          </a:p>
          <a:p>
            <a:r>
              <a:rPr lang="es-MX" dirty="0"/>
              <a:t>1.3. Descripción técnica de la solución</a:t>
            </a:r>
          </a:p>
          <a:p>
            <a:r>
              <a:rPr lang="es-MX" dirty="0"/>
              <a:t>2. Esquema General</a:t>
            </a:r>
          </a:p>
          <a:p>
            <a:r>
              <a:rPr lang="es-MX" dirty="0"/>
              <a:t>3. Script CTC</a:t>
            </a:r>
          </a:p>
          <a:p>
            <a:r>
              <a:rPr lang="es-MX" dirty="0"/>
              <a:t>4. Pruebas</a:t>
            </a:r>
          </a:p>
        </p:txBody>
      </p:sp>
    </p:spTree>
    <p:extLst>
      <p:ext uri="{BB962C8B-B14F-4D97-AF65-F5344CB8AC3E}">
        <p14:creationId xmlns:p14="http://schemas.microsoft.com/office/powerpoint/2010/main" val="778718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89FF27-8DD8-4A3D-A80E-DBB67D44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5. pRUEBAS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C9BFF1-7B82-6180-31AC-863D426E0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791" y="640080"/>
            <a:ext cx="5144713" cy="5263134"/>
          </a:xfrm>
          <a:prstGeom prst="rect">
            <a:avLst/>
          </a:prstGeom>
        </p:spPr>
      </p:pic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64DCEB02-4CA5-ED31-B524-13F023CE4856}"/>
              </a:ext>
            </a:extLst>
          </p:cNvPr>
          <p:cNvSpPr>
            <a:spLocks/>
          </p:cNvSpPr>
          <p:nvPr/>
        </p:nvSpPr>
        <p:spPr>
          <a:xfrm>
            <a:off x="1581912" y="2638044"/>
            <a:ext cx="4271771" cy="3101982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16" name="Marcador de contenido 15">
            <a:extLst>
              <a:ext uri="{FF2B5EF4-FFF2-40B4-BE49-F238E27FC236}">
                <a16:creationId xmlns:a16="http://schemas.microsoft.com/office/drawing/2014/main" id="{FFEB7B15-2E29-D9A2-27B3-1B54BF6080D2}"/>
              </a:ext>
            </a:extLst>
          </p:cNvPr>
          <p:cNvSpPr>
            <a:spLocks/>
          </p:cNvSpPr>
          <p:nvPr/>
        </p:nvSpPr>
        <p:spPr>
          <a:xfrm>
            <a:off x="6338315" y="2638044"/>
            <a:ext cx="4270247" cy="3101982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781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853B0-9FB4-E860-D679-B0530AFC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 Antecedentes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359092-6733-7538-9DD3-A15BF79B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1.1. Objetivos</a:t>
            </a:r>
          </a:p>
          <a:p>
            <a:r>
              <a:rPr lang="es-MX" dirty="0"/>
              <a:t>Parte 1. Examinar las funciones cambiantes del DR y el BDR</a:t>
            </a:r>
          </a:p>
          <a:p>
            <a:r>
              <a:rPr lang="es-MX" dirty="0"/>
              <a:t>Parte 2. Modificar la prioridad OSPF y forzar las elecciones</a:t>
            </a:r>
          </a:p>
          <a:p>
            <a:r>
              <a:rPr lang="es-MX" b="1" dirty="0"/>
              <a:t>1.2. Alcance</a:t>
            </a:r>
          </a:p>
          <a:p>
            <a:pPr marL="228600" marR="0" algn="l">
              <a:spcBef>
                <a:spcPts val="600"/>
              </a:spcBef>
              <a:spcAft>
                <a:spcPts val="600"/>
              </a:spcAft>
            </a:pPr>
            <a:r>
              <a:rPr lang="es-MX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 esta actividad, examinará las funciones del DR y el BDR y verá el cambio de las funciones cuando hay un cambio en la red. Luego, modificará la prioridad para controlar las funciones y forzará una nueva elección. Por último Por último, verificará que los </a:t>
            </a:r>
            <a:r>
              <a:rPr lang="es-MX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routers</a:t>
            </a:r>
            <a:r>
              <a:rPr lang="es-MX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estén desempeñando la función deseada.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42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558FCA-B692-1CB7-8977-852A80857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63323"/>
            <a:ext cx="8991600" cy="1692771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2. Descripción Técnica de la solución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19CC8F-6188-24FB-3505-007526A4B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9220" y="5374888"/>
            <a:ext cx="3995955" cy="758282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indent="0" algn="l">
              <a:spcBef>
                <a:spcPts val="1200"/>
              </a:spcBef>
              <a:spcAft>
                <a:spcPts val="600"/>
              </a:spcAft>
            </a:pPr>
            <a:r>
              <a:rPr lang="es-MX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Parte 1: Examine DR y BDR Cambio de roles</a:t>
            </a:r>
          </a:p>
        </p:txBody>
      </p:sp>
    </p:spTree>
    <p:extLst>
      <p:ext uri="{BB962C8B-B14F-4D97-AF65-F5344CB8AC3E}">
        <p14:creationId xmlns:p14="http://schemas.microsoft.com/office/powerpoint/2010/main" val="20333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E968CA-BB1B-E618-A9F5-149D2862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pPr marL="0" marR="0" indent="0" algn="l">
              <a:spcBef>
                <a:spcPts val="1200"/>
              </a:spcBef>
              <a:spcAft>
                <a:spcPts val="600"/>
              </a:spcAft>
            </a:pPr>
            <a:r>
              <a:rPr lang="es-MX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Paso 1: Espere hasta que las luces de enlace ámbar se vuelvan verdes.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912A56-E806-AEED-79EA-DCCC32A88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8B7EF2-9E9B-44EA-387B-F28747771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792" y="163551"/>
            <a:ext cx="5477639" cy="3153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6959F46-A29D-31F8-B6BB-143172699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160" y="3606039"/>
            <a:ext cx="5525271" cy="29626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922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6ED0E0-FC79-9920-D24B-5436987A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pPr marL="0" marR="0" indent="0" algn="l">
              <a:spcBef>
                <a:spcPts val="1200"/>
              </a:spcBef>
              <a:spcAft>
                <a:spcPts val="600"/>
              </a:spcAft>
            </a:pPr>
            <a:r>
              <a:rPr lang="es-MX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Paso 2: Verificar los estados actuales de los vecinos OSPF.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CD0F3A-DD88-0427-B434-5B98FF0A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A933274-C8A3-ADF4-746A-871AF032E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983" y="0"/>
            <a:ext cx="6314025" cy="189246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661014A-22A2-0743-719C-8BF309335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377" y="2071054"/>
            <a:ext cx="6261631" cy="234481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334DBB2-24C4-3EC7-564F-281BAD662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660" y="4452620"/>
            <a:ext cx="6194348" cy="183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57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6ED0E0-FC79-9920-D24B-5436987A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 marL="0" marR="0" indent="0" algn="l">
              <a:spcBef>
                <a:spcPts val="1200"/>
              </a:spcBef>
              <a:spcAft>
                <a:spcPts val="600"/>
              </a:spcAft>
            </a:pPr>
            <a:r>
              <a:rPr lang="es-MX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Paso 3: Activar la depuración de adyacencias OSPF IP.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6E5E8E-B6C8-02D5-CAD3-11719FEBC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7E94AFB-6CE9-8FEC-5988-31319ED04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250" y="1323410"/>
            <a:ext cx="6935168" cy="131463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83B0827-0252-68F2-BA87-CDF97CB58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250" y="3707477"/>
            <a:ext cx="6830378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16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1493C6-26B3-5E41-7871-63E166B80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9DC7C7-59D6-62E5-E1F0-5472EEA46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 marL="0" marR="0" indent="0">
              <a:spcAft>
                <a:spcPts val="600"/>
              </a:spcAft>
            </a:pPr>
            <a:r>
              <a:rPr lang="en-US" sz="2200" b="1" i="0">
                <a:effectLst/>
              </a:rPr>
              <a:t>Paso 4: Deshabilitar la interfaz Gigabit Ethernet 0/0 interface en el RC.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DD80365B-0122-6EA2-9B9D-AEBDA9FF2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0311" y="640078"/>
            <a:ext cx="8151377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9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3CE7F1-8B27-AB7B-CF34-6FFEBAB53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0F609D-44A7-34F2-1ECC-DA906A1C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 marL="0" marR="0" indent="0">
              <a:spcAft>
                <a:spcPts val="600"/>
              </a:spcAft>
            </a:pPr>
            <a:r>
              <a:rPr lang="en-US" sz="1500" b="1" i="0">
                <a:effectLst/>
              </a:rPr>
              <a:t>paso 5:Restaurar la interfaz Gigabit Ethernet 0/0 interface en el RC.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E46ADF-1A2A-75AB-0C5D-21FB0A5E3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2CD3F11-A58B-FB92-0A3F-522E81B3E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801" y="3516533"/>
            <a:ext cx="6315956" cy="8383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48A9B36-4C76-54C8-C6F2-B3AD0D3CE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664" y="144369"/>
            <a:ext cx="5410955" cy="29817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AA2F298-DEB4-15B5-57BA-2830DF416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4801" y="4656048"/>
            <a:ext cx="6258798" cy="733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AD0F5F4-CB49-617E-C4A3-8D2F01797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4801" y="5759796"/>
            <a:ext cx="6363588" cy="6382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314184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168</TotalTime>
  <Words>331</Words>
  <Application>Microsoft Office PowerPoint</Application>
  <PresentationFormat>Panorámica</PresentationFormat>
  <Paragraphs>37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Paquete</vt:lpstr>
      <vt:lpstr>Actividad 2.3.11. Determina el dr y el bdr</vt:lpstr>
      <vt:lpstr>Contenido</vt:lpstr>
      <vt:lpstr>1. Antecedentes</vt:lpstr>
      <vt:lpstr>2. Descripción Técnica de la solución</vt:lpstr>
      <vt:lpstr>Paso 1: Espere hasta que las luces de enlace ámbar se vuelvan verdes.</vt:lpstr>
      <vt:lpstr>Paso 2: Verificar los estados actuales de los vecinos OSPF.</vt:lpstr>
      <vt:lpstr>Paso 3: Activar la depuración de adyacencias OSPF IP.</vt:lpstr>
      <vt:lpstr>Paso 4: Deshabilitar la interfaz Gigabit Ethernet 0/0 interface en el RC.</vt:lpstr>
      <vt:lpstr>paso 5:Restaurar la interfaz Gigabit Ethernet 0/0 interface en el RC.</vt:lpstr>
      <vt:lpstr>Paso 6: Deshabilitar la interfaz Gigabit Ethernet 0/0 en el RB.</vt:lpstr>
      <vt:lpstr>Paso 7:Restaurar la interfaz Gigabit Ethernet 0/0 en el RB</vt:lpstr>
      <vt:lpstr>Paso 8 Desactivar la depuración.</vt:lpstr>
      <vt:lpstr>2. Descripción Técnica de la solución</vt:lpstr>
      <vt:lpstr>Paso 1: Configurar las prioridades OSPF en cada router.</vt:lpstr>
      <vt:lpstr>Paso 2: Forzar una elección restableciendo el proceso OSPF en los routers.</vt:lpstr>
      <vt:lpstr>Paso 2: Forzar una elección restableciendo el proceso OSPF en los routers.</vt:lpstr>
      <vt:lpstr>Paso 3: Verificar si las elecciones del DR y el BDR se realizaron correctamente.</vt:lpstr>
      <vt:lpstr>3.Esquema general</vt:lpstr>
      <vt:lpstr>4.Script CTC</vt:lpstr>
      <vt:lpstr>5. pRUEBAS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3.3.12. Vlan</dc:title>
  <dc:creator>ANDRADE SALAZAR, IGNACIO</dc:creator>
  <cp:lastModifiedBy>ANDRADE SALAZAR, IGNACIO</cp:lastModifiedBy>
  <cp:revision>5</cp:revision>
  <dcterms:created xsi:type="dcterms:W3CDTF">2022-09-02T19:39:55Z</dcterms:created>
  <dcterms:modified xsi:type="dcterms:W3CDTF">2024-02-13T19:26:11Z</dcterms:modified>
</cp:coreProperties>
</file>