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6" r:id="rId5"/>
    <p:sldId id="257" r:id="rId6"/>
    <p:sldId id="258" r:id="rId7"/>
    <p:sldId id="269" r:id="rId8"/>
    <p:sldId id="259" r:id="rId9"/>
    <p:sldId id="260" r:id="rId10"/>
    <p:sldId id="267"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8/8/2021</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8/8/2021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8/8/2021</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8/8/2021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8/8/2021</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8/8/2021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8/8/2021</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8/8/2021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8/8/2021</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8/8/2021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8/8/2021</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8/8/2021</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8/8/2021</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8/8/2021</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normAutofit/>
          </a:bodyPr>
          <a:lstStyle/>
          <a:p>
            <a:r>
              <a:rPr lang="en-US" sz="4800" dirty="0"/>
              <a:t>Spam mail detection </a:t>
            </a:r>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33976" y="1989001"/>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5" y="3514273"/>
            <a:ext cx="8637072" cy="1355430"/>
          </a:xfrm>
        </p:spPr>
        <p:txBody>
          <a:bodyPr>
            <a:normAutofit/>
          </a:bodyPr>
          <a:lstStyle/>
          <a:p>
            <a:pPr algn="r"/>
            <a:r>
              <a:rPr lang="en-US" sz="1800" dirty="0">
                <a:solidFill>
                  <a:srgbClr val="1B1C2C"/>
                </a:solidFill>
                <a:effectLst/>
                <a:latin typeface="Times New Roman" panose="02020603050405020304" pitchFamily="18" charset="0"/>
                <a:ea typeface="Calibri" panose="020F0502020204030204" pitchFamily="34" charset="0"/>
                <a:cs typeface="Times New Roman" panose="02020603050405020304" pitchFamily="18" charset="0"/>
              </a:rPr>
              <a:t>Dia Kaul</a:t>
            </a:r>
            <a:br>
              <a:rPr lang="en-US" sz="1800" dirty="0">
                <a:solidFill>
                  <a:srgbClr val="1B1C2C"/>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rgbClr val="1B1C2C"/>
                </a:solidFill>
                <a:effectLst/>
                <a:latin typeface="Times New Roman" panose="02020603050405020304" pitchFamily="18" charset="0"/>
                <a:ea typeface="Calibri" panose="020F0502020204030204" pitchFamily="34" charset="0"/>
                <a:cs typeface="Times New Roman" panose="02020603050405020304" pitchFamily="18" charset="0"/>
              </a:rPr>
              <a:t>Minautee</a:t>
            </a:r>
            <a:br>
              <a:rPr lang="en-US" sz="1800" dirty="0">
                <a:solidFill>
                  <a:srgbClr val="1B1C2C"/>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PROBLEM STATEMENT</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2" y="1853754"/>
            <a:ext cx="9603275" cy="3450613"/>
          </a:xfrm>
        </p:spPr>
        <p:txBody>
          <a:bodyPr/>
          <a:lstStyle/>
          <a:p>
            <a:r>
              <a:rPr lang="en-US" sz="1800" dirty="0">
                <a:solidFill>
                  <a:schemeClr val="bg2">
                    <a:lumMod val="10000"/>
                  </a:schemeClr>
                </a:solidFill>
                <a:effectLst/>
                <a:latin typeface="Arial" panose="020B0604020202020204" pitchFamily="34" charset="0"/>
                <a:ea typeface="Calibri" panose="020F0502020204030204" pitchFamily="34" charset="0"/>
                <a:cs typeface="Times New Roman" panose="02020603050405020304" pitchFamily="18" charset="0"/>
              </a:rPr>
              <a:t>Build a spam email detector using AI/ML.</a:t>
            </a:r>
            <a:br>
              <a:rPr lang="en-US" sz="1800" dirty="0">
                <a:solidFill>
                  <a:schemeClr val="bg2">
                    <a:lumMod val="10000"/>
                  </a:schemeClr>
                </a:solidFill>
                <a:effectLst/>
                <a:latin typeface="Arial" panose="020B0604020202020204" pitchFamily="34" charset="0"/>
                <a:ea typeface="Calibri" panose="020F0502020204030204" pitchFamily="34" charset="0"/>
                <a:cs typeface="Times New Roman" panose="02020603050405020304" pitchFamily="18" charset="0"/>
              </a:rPr>
            </a:br>
            <a:r>
              <a:rPr lang="en-US" sz="1800" dirty="0">
                <a:solidFill>
                  <a:schemeClr val="bg2">
                    <a:lumMod val="10000"/>
                  </a:schemeClr>
                </a:solidFill>
                <a:effectLst/>
                <a:latin typeface="Arial" panose="020B0604020202020204" pitchFamily="34" charset="0"/>
                <a:ea typeface="Calibri" panose="020F0502020204030204" pitchFamily="34" charset="0"/>
                <a:cs typeface="Times New Roman" panose="02020603050405020304" pitchFamily="18" charset="0"/>
              </a:rPr>
              <a:t>(Do appropriate data pre-processing and post processing mechanisms as required.)</a:t>
            </a:r>
            <a:endParaRPr lang="en-IN" sz="18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26" name="Picture 2" descr="Using Natural Language Processing for Spam Detection in Emails | Lionbridge  AI">
            <a:extLst>
              <a:ext uri="{FF2B5EF4-FFF2-40B4-BE49-F238E27FC236}">
                <a16:creationId xmlns:a16="http://schemas.microsoft.com/office/drawing/2014/main" id="{9E94F1DE-946B-4B72-9F7A-EF9BADA750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578" y="2902989"/>
            <a:ext cx="5928843" cy="27390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approach for overcoming it</a:t>
            </a:r>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931333" y="1642533"/>
            <a:ext cx="9966305" cy="4410947"/>
          </a:xfrm>
        </p:spPr>
        <p:txBody>
          <a:bodyPr>
            <a:normAutofit fontScale="70000" lnSpcReduction="20000"/>
          </a:bodyPr>
          <a:lstStyle/>
          <a:p>
            <a:pPr marL="0" indent="0">
              <a:buNone/>
            </a:pPr>
            <a:r>
              <a:rPr lang="en-US" sz="2300" dirty="0">
                <a:solidFill>
                  <a:srgbClr val="000000"/>
                </a:solidFill>
                <a:latin typeface="Arial" panose="020B0604020202020204" pitchFamily="34" charset="0"/>
                <a:ea typeface="Tahoma" panose="020B0604030504040204" pitchFamily="34" charset="0"/>
                <a:cs typeface="Arial" panose="020B0604020202020204" pitchFamily="34" charset="0"/>
              </a:rPr>
              <a:t>The following steps were implemented to solve the given problem:</a:t>
            </a:r>
            <a:br>
              <a:rPr lang="en-US" sz="2300" dirty="0">
                <a:solidFill>
                  <a:srgbClr val="000000"/>
                </a:solidFill>
                <a:latin typeface="Arial" panose="020B0604020202020204" pitchFamily="34" charset="0"/>
                <a:ea typeface="Tahoma" panose="020B0604030504040204" pitchFamily="34" charset="0"/>
                <a:cs typeface="Arial" panose="020B0604020202020204" pitchFamily="34" charset="0"/>
              </a:rPr>
            </a:br>
            <a:b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br>
            <a:r>
              <a:rPr lang="en-US" dirty="0">
                <a:solidFill>
                  <a:schemeClr val="accent1">
                    <a:lumMod val="75000"/>
                  </a:schemeClr>
                </a:solidFill>
                <a:effectLst/>
                <a:latin typeface="Arial" panose="020B0604020202020204" pitchFamily="34" charset="0"/>
                <a:ea typeface="Calibri" panose="020F0502020204030204" pitchFamily="34" charset="0"/>
                <a:cs typeface="Times New Roman" panose="02020603050405020304" pitchFamily="18" charset="0"/>
              </a:rPr>
              <a:t>1.     </a:t>
            </a: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We took a dataset of numerous emails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Import libraries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Import the dataset.(with markings as ‘ham’ or ‘spam’)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We drop the duplicate values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We check for null values.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Define process to remove punctuations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Remove the stop-words.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Converting the filtered text to token count matrix.( Basically mentions the number of words also repetitions)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Split dataset into training set(80%) and test set(20%).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Standardize the features.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Train and fit the model.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startAt="2"/>
            </a:pPr>
            <a:r>
              <a:rPr lang="en-US" dirty="0">
                <a:solidFill>
                  <a:srgbClr val="1B1C2C"/>
                </a:solidFill>
                <a:effectLst/>
                <a:latin typeface="Arial" panose="020B0604020202020204" pitchFamily="34" charset="0"/>
                <a:ea typeface="Calibri" panose="020F0502020204030204" pitchFamily="34" charset="0"/>
                <a:cs typeface="Times New Roman" panose="02020603050405020304" pitchFamily="18" charset="0"/>
              </a:rPr>
              <a:t>Test model.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34AFCB-B27E-42AD-BD0B-FE6AD4071CB1}"/>
              </a:ext>
            </a:extLst>
          </p:cNvPr>
          <p:cNvSpPr>
            <a:spLocks noGrp="1"/>
          </p:cNvSpPr>
          <p:nvPr>
            <p:ph idx="1"/>
          </p:nvPr>
        </p:nvSpPr>
        <p:spPr>
          <a:xfrm>
            <a:off x="573207" y="1651379"/>
            <a:ext cx="11041038" cy="4148919"/>
          </a:xfrm>
        </p:spPr>
        <p:txBody>
          <a:bodyPr>
            <a:normAutofit fontScale="85000" lnSpcReduction="10000"/>
          </a:bodyPr>
          <a:lstStyle/>
          <a:p>
            <a:r>
              <a:rPr lang="en-US" b="0" i="0" dirty="0">
                <a:solidFill>
                  <a:srgbClr val="202124"/>
                </a:solidFill>
                <a:effectLst/>
                <a:latin typeface="arial" panose="020B0604020202020204" pitchFamily="34" charset="0"/>
              </a:rPr>
              <a:t>Naive Bayes Classifier Algorithm is a family of probabilistic algorithms.</a:t>
            </a:r>
          </a:p>
          <a:p>
            <a:r>
              <a:rPr lang="en-US" b="0" i="0" dirty="0">
                <a:solidFill>
                  <a:srgbClr val="000000"/>
                </a:solidFill>
                <a:effectLst/>
                <a:latin typeface="proxima_novaregular"/>
              </a:rPr>
              <a:t>Multinomial Naive Bayes algorithm is a probabilistic learning method. The algorithm is based on the Bayes theorem and predicts the tag of a text such as a piece of email or newspaper article. It calculates the probability of each tag for a given sample and then gives the tag with the highest probability as output.</a:t>
            </a:r>
          </a:p>
          <a:p>
            <a:pPr algn="l"/>
            <a:r>
              <a:rPr lang="en-US" b="0" i="0" dirty="0">
                <a:solidFill>
                  <a:srgbClr val="000000"/>
                </a:solidFill>
                <a:effectLst/>
                <a:latin typeface="proxima_novaregular"/>
              </a:rPr>
              <a:t>It uses bayes theorem which calculates the probability of an event occurring based on the prior knowledge of conditions related to an event. It is based on the following formula:</a:t>
            </a:r>
          </a:p>
          <a:p>
            <a:pPr marL="0" indent="0" algn="l">
              <a:buNone/>
            </a:pPr>
            <a:r>
              <a:rPr lang="en-US" b="1" i="0" dirty="0">
                <a:solidFill>
                  <a:srgbClr val="000000"/>
                </a:solidFill>
                <a:effectLst/>
                <a:latin typeface="proxima_novaregular"/>
              </a:rPr>
              <a:t>    P(A|B) = P(A) * P(B|A)/P(B)</a:t>
            </a:r>
            <a:endParaRPr lang="en-US" b="0" i="0" dirty="0">
              <a:solidFill>
                <a:srgbClr val="000000"/>
              </a:solidFill>
              <a:effectLst/>
              <a:latin typeface="proxima_novaregular"/>
            </a:endParaRPr>
          </a:p>
          <a:p>
            <a:pPr marL="0" indent="0" algn="l">
              <a:buNone/>
            </a:pPr>
            <a:r>
              <a:rPr lang="en-US" b="0" i="0" dirty="0">
                <a:solidFill>
                  <a:srgbClr val="000000"/>
                </a:solidFill>
                <a:effectLst/>
                <a:latin typeface="proxima_novaregular"/>
              </a:rPr>
              <a:t>     Where we are calculating the probability of class A when predictor B is already provided.</a:t>
            </a:r>
          </a:p>
          <a:p>
            <a:pPr marL="0" indent="0" algn="l">
              <a:buNone/>
            </a:pPr>
            <a:r>
              <a:rPr lang="en-US" b="0" i="0" dirty="0">
                <a:solidFill>
                  <a:srgbClr val="000000"/>
                </a:solidFill>
                <a:effectLst/>
                <a:latin typeface="proxima_novaregular"/>
              </a:rPr>
              <a:t>     P(B) = prior probability of B</a:t>
            </a:r>
          </a:p>
          <a:p>
            <a:pPr marL="0" indent="0" algn="l">
              <a:buNone/>
            </a:pPr>
            <a:r>
              <a:rPr lang="en-US" b="0" i="0" dirty="0">
                <a:solidFill>
                  <a:srgbClr val="000000"/>
                </a:solidFill>
                <a:effectLst/>
                <a:latin typeface="proxima_novaregular"/>
              </a:rPr>
              <a:t>     P(A) = prior probability of class A</a:t>
            </a:r>
          </a:p>
          <a:p>
            <a:pPr marL="0" indent="0" algn="l">
              <a:buNone/>
            </a:pPr>
            <a:r>
              <a:rPr lang="en-US" b="0" i="0" dirty="0">
                <a:solidFill>
                  <a:srgbClr val="000000"/>
                </a:solidFill>
                <a:effectLst/>
                <a:latin typeface="proxima_novaregular"/>
              </a:rPr>
              <a:t>     P(B|A) = occurrence of predictor B given class A probability</a:t>
            </a:r>
          </a:p>
          <a:p>
            <a:endParaRPr lang="en-US" dirty="0">
              <a:solidFill>
                <a:srgbClr val="202124"/>
              </a:solidFill>
              <a:latin typeface="arial" panose="020B0604020202020204" pitchFamily="34" charset="0"/>
            </a:endParaRPr>
          </a:p>
          <a:p>
            <a:endParaRPr lang="en-US" dirty="0"/>
          </a:p>
        </p:txBody>
      </p:sp>
      <p:sp>
        <p:nvSpPr>
          <p:cNvPr id="3" name="Title 2">
            <a:extLst>
              <a:ext uri="{FF2B5EF4-FFF2-40B4-BE49-F238E27FC236}">
                <a16:creationId xmlns:a16="http://schemas.microsoft.com/office/drawing/2014/main" id="{3AF5B6DC-0A09-486B-AF91-7DF6D1ABAB69}"/>
              </a:ext>
            </a:extLst>
          </p:cNvPr>
          <p:cNvSpPr>
            <a:spLocks noGrp="1"/>
          </p:cNvSpPr>
          <p:nvPr>
            <p:ph type="title"/>
          </p:nvPr>
        </p:nvSpPr>
        <p:spPr/>
        <p:txBody>
          <a:bodyPr/>
          <a:lstStyle/>
          <a:p>
            <a:r>
              <a:rPr lang="en-US" dirty="0"/>
              <a:t>naïve BAYES Classifier</a:t>
            </a:r>
          </a:p>
        </p:txBody>
      </p:sp>
    </p:spTree>
    <p:extLst>
      <p:ext uri="{BB962C8B-B14F-4D97-AF65-F5344CB8AC3E}">
        <p14:creationId xmlns:p14="http://schemas.microsoft.com/office/powerpoint/2010/main" val="108171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Diagram of the Data Flow</a:t>
            </a: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pic>
        <p:nvPicPr>
          <p:cNvPr id="10" name="Content Placeholder 9" descr="Graphical user interface&#10;&#10;Description automatically generated with low confidence">
            <a:extLst>
              <a:ext uri="{FF2B5EF4-FFF2-40B4-BE49-F238E27FC236}">
                <a16:creationId xmlns:a16="http://schemas.microsoft.com/office/drawing/2014/main" id="{68004B5B-8FDF-4658-8BB4-B9ED8FE82705}"/>
              </a:ext>
            </a:extLst>
          </p:cNvPr>
          <p:cNvPicPr>
            <a:picLocks noGrp="1" noChangeAspect="1"/>
          </p:cNvPicPr>
          <p:nvPr>
            <p:ph idx="1"/>
          </p:nvPr>
        </p:nvPicPr>
        <p:blipFill>
          <a:blip r:embed="rId4"/>
          <a:stretch>
            <a:fillRect/>
          </a:stretch>
        </p:blipFill>
        <p:spPr>
          <a:xfrm>
            <a:off x="4309403" y="1635918"/>
            <a:ext cx="3573194" cy="4456249"/>
          </a:xfrm>
        </p:spPr>
      </p:pic>
    </p:spTree>
    <p:extLst>
      <p:ext uri="{BB962C8B-B14F-4D97-AF65-F5344CB8AC3E}">
        <p14:creationId xmlns:p14="http://schemas.microsoft.com/office/powerpoint/2010/main" val="271293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86B87E-83DC-455A-94FE-389658903147}"/>
              </a:ext>
            </a:extLst>
          </p:cNvPr>
          <p:cNvSpPr>
            <a:spLocks noGrp="1"/>
          </p:cNvSpPr>
          <p:nvPr>
            <p:ph sz="half" idx="1"/>
          </p:nvPr>
        </p:nvSpPr>
        <p:spPr>
          <a:xfrm>
            <a:off x="1292239" y="2161853"/>
            <a:ext cx="4645152" cy="3448595"/>
          </a:xfrm>
        </p:spPr>
        <p:txBody>
          <a:bodyPr>
            <a:normAutofit/>
          </a:bodyPr>
          <a:lstStyle/>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GOOGLE COLAB</a:t>
            </a:r>
          </a:p>
          <a:p>
            <a:pPr marL="285750" indent="-285750">
              <a:buFont typeface="Arial" panose="020B0604020202020204" pitchFamily="34" charset="0"/>
              <a:buChar char="•"/>
            </a:pPr>
            <a:r>
              <a:rPr lang="en-US" dirty="0"/>
              <a:t>GITHUB</a:t>
            </a:r>
          </a:p>
          <a:p>
            <a:pPr marL="285750" indent="-285750">
              <a:buFont typeface="Arial" panose="020B0604020202020204" pitchFamily="34" charset="0"/>
              <a:buChar char="•"/>
            </a:pPr>
            <a:r>
              <a:rPr lang="en-US" dirty="0"/>
              <a:t>KAGGLE</a:t>
            </a:r>
          </a:p>
          <a:p>
            <a:pPr marL="285750" indent="-285750">
              <a:buFont typeface="Arial" panose="020B0604020202020204" pitchFamily="34" charset="0"/>
              <a:buChar char="•"/>
            </a:pPr>
            <a:endParaRPr lang="en-US" dirty="0"/>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82562" y="3666116"/>
            <a:ext cx="2409438" cy="2409438"/>
          </a:xfrm>
          <a:prstGeom prst="rect">
            <a:avLst/>
          </a:prstGeom>
        </p:spPr>
      </p:pic>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4363" y="804519"/>
            <a:ext cx="9603275" cy="1049235"/>
          </a:xfrm>
        </p:spPr>
        <p:txBody>
          <a:bodyPr anchor="t">
            <a:normAutofit/>
          </a:bodyPr>
          <a:lstStyle/>
          <a:p>
            <a:r>
              <a:rPr lang="en-US" dirty="0"/>
              <a:t>Stack of Technology</a:t>
            </a:r>
          </a:p>
        </p:txBody>
      </p:sp>
    </p:spTree>
    <p:extLst>
      <p:ext uri="{BB962C8B-B14F-4D97-AF65-F5344CB8AC3E}">
        <p14:creationId xmlns:p14="http://schemas.microsoft.com/office/powerpoint/2010/main" val="416409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8BB60B-A56A-4960-948A-0AA5074BF83E}"/>
              </a:ext>
            </a:extLst>
          </p:cNvPr>
          <p:cNvSpPr>
            <a:spLocks noGrp="1"/>
          </p:cNvSpPr>
          <p:nvPr>
            <p:ph type="body" idx="1"/>
          </p:nvPr>
        </p:nvSpPr>
        <p:spPr>
          <a:xfrm>
            <a:off x="1287315" y="1553424"/>
            <a:ext cx="4645152" cy="801943"/>
          </a:xfrm>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EAF2B00D-5DF9-4372-83FE-F8D805E7C746}"/>
              </a:ext>
            </a:extLst>
          </p:cNvPr>
          <p:cNvSpPr>
            <a:spLocks noGrp="1"/>
          </p:cNvSpPr>
          <p:nvPr>
            <p:ph sz="half" idx="2"/>
          </p:nvPr>
        </p:nvSpPr>
        <p:spPr>
          <a:xfrm>
            <a:off x="1287315" y="3041512"/>
            <a:ext cx="4645152" cy="2922243"/>
          </a:xfrm>
        </p:spPr>
        <p:txBody>
          <a:bodyPr>
            <a:normAutofit fontScale="92500" lnSpcReduction="10000"/>
          </a:bodyPr>
          <a:lstStyle/>
          <a:p>
            <a:r>
              <a:rPr lang="en-US" dirty="0"/>
              <a:t>We have used the naïve-bayes theorem best suited for this problem.</a:t>
            </a:r>
          </a:p>
          <a:p>
            <a:r>
              <a:rPr lang="en-US" dirty="0"/>
              <a:t>The process contains “bad of words” model, so it builds safe connection between user’s mail transfer agent(MTA) and mail user agent(MUA)</a:t>
            </a:r>
          </a:p>
          <a:p>
            <a:r>
              <a:rPr lang="en-US" dirty="0"/>
              <a:t>Accuracy of the program is more than average i.e., 97.3%</a:t>
            </a:r>
          </a:p>
          <a:p>
            <a:endParaRPr lang="en-US" dirty="0"/>
          </a:p>
          <a:p>
            <a:endParaRPr lang="en-US" dirty="0"/>
          </a:p>
          <a:p>
            <a:endParaRPr lang="en-IN" dirty="0"/>
          </a:p>
        </p:txBody>
      </p:sp>
      <p:sp>
        <p:nvSpPr>
          <p:cNvPr id="4" name="Text Placeholder 3">
            <a:extLst>
              <a:ext uri="{FF2B5EF4-FFF2-40B4-BE49-F238E27FC236}">
                <a16:creationId xmlns:a16="http://schemas.microsoft.com/office/drawing/2014/main" id="{306D1A2A-B20D-455A-A9EB-9E18580FDF06}"/>
              </a:ext>
            </a:extLst>
          </p:cNvPr>
          <p:cNvSpPr>
            <a:spLocks noGrp="1"/>
          </p:cNvSpPr>
          <p:nvPr>
            <p:ph type="body" sz="quarter" idx="3"/>
          </p:nvPr>
        </p:nvSpPr>
        <p:spPr>
          <a:xfrm>
            <a:off x="6252486" y="1508820"/>
            <a:ext cx="4645152" cy="802237"/>
          </a:xfrm>
        </p:spPr>
        <p:txBody>
          <a:bodyPr/>
          <a:lstStyle/>
          <a:p>
            <a:r>
              <a:rPr lang="en-US" dirty="0"/>
              <a:t>disadvantages</a:t>
            </a:r>
            <a:endParaRPr lang="en-IN" dirty="0"/>
          </a:p>
        </p:txBody>
      </p:sp>
      <p:sp>
        <p:nvSpPr>
          <p:cNvPr id="5" name="Content Placeholder 4">
            <a:extLst>
              <a:ext uri="{FF2B5EF4-FFF2-40B4-BE49-F238E27FC236}">
                <a16:creationId xmlns:a16="http://schemas.microsoft.com/office/drawing/2014/main" id="{F06F5918-2011-4844-8161-ABF225A0CDF8}"/>
              </a:ext>
            </a:extLst>
          </p:cNvPr>
          <p:cNvSpPr>
            <a:spLocks noGrp="1"/>
          </p:cNvSpPr>
          <p:nvPr>
            <p:ph sz="quarter" idx="4"/>
          </p:nvPr>
        </p:nvSpPr>
        <p:spPr>
          <a:xfrm>
            <a:off x="6259535" y="3041512"/>
            <a:ext cx="4645152" cy="2912379"/>
          </a:xfrm>
        </p:spPr>
        <p:txBody>
          <a:bodyPr/>
          <a:lstStyle/>
          <a:p>
            <a:r>
              <a:rPr lang="en-US" dirty="0"/>
              <a:t>The accuracy of other spam mail detection mechanisms are more than this usually!</a:t>
            </a:r>
          </a:p>
          <a:p>
            <a:r>
              <a:rPr lang="en-US" dirty="0"/>
              <a:t>Time Consuming</a:t>
            </a:r>
          </a:p>
          <a:p>
            <a:r>
              <a:rPr lang="en-US" dirty="0"/>
              <a:t>The accuracy can be increased by using multiple algorithms and larger data set. </a:t>
            </a:r>
          </a:p>
          <a:p>
            <a:endParaRPr lang="en-US" dirty="0"/>
          </a:p>
        </p:txBody>
      </p:sp>
      <p:sp>
        <p:nvSpPr>
          <p:cNvPr id="6" name="Title 5">
            <a:extLst>
              <a:ext uri="{FF2B5EF4-FFF2-40B4-BE49-F238E27FC236}">
                <a16:creationId xmlns:a16="http://schemas.microsoft.com/office/drawing/2014/main" id="{794CE0B8-8DF3-4F8C-9895-4C352C0469E7}"/>
              </a:ext>
            </a:extLst>
          </p:cNvPr>
          <p:cNvSpPr>
            <a:spLocks noGrp="1"/>
          </p:cNvSpPr>
          <p:nvPr>
            <p:ph type="title"/>
          </p:nvPr>
        </p:nvSpPr>
        <p:spPr>
          <a:xfrm>
            <a:off x="1294363" y="461863"/>
            <a:ext cx="9603275" cy="1261087"/>
          </a:xfrm>
        </p:spPr>
        <p:txBody>
          <a:bodyPr/>
          <a:lstStyle/>
          <a:p>
            <a:r>
              <a:rPr lang="en-US" dirty="0"/>
              <a:t>Advantages and disadvantages:</a:t>
            </a:r>
            <a:endParaRPr lang="en-IN" dirty="0"/>
          </a:p>
        </p:txBody>
      </p:sp>
    </p:spTree>
    <p:extLst>
      <p:ext uri="{BB962C8B-B14F-4D97-AF65-F5344CB8AC3E}">
        <p14:creationId xmlns:p14="http://schemas.microsoft.com/office/powerpoint/2010/main" val="102077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 Before and after bridge</a:t>
            </a:r>
          </a:p>
        </p:txBody>
      </p:sp>
      <p:sp>
        <p:nvSpPr>
          <p:cNvPr id="3" name="TextBox 2">
            <a:extLst>
              <a:ext uri="{FF2B5EF4-FFF2-40B4-BE49-F238E27FC236}">
                <a16:creationId xmlns:a16="http://schemas.microsoft.com/office/drawing/2014/main" id="{177350D6-6ABA-4E18-AAE3-24FEF0526E66}"/>
              </a:ext>
            </a:extLst>
          </p:cNvPr>
          <p:cNvSpPr txBox="1"/>
          <p:nvPr/>
        </p:nvSpPr>
        <p:spPr>
          <a:xfrm>
            <a:off x="1391478" y="1853754"/>
            <a:ext cx="9603275" cy="3046988"/>
          </a:xfrm>
          <a:prstGeom prst="rect">
            <a:avLst/>
          </a:prstGeom>
          <a:noFill/>
        </p:spPr>
        <p:txBody>
          <a:bodyPr wrap="square" rtlCol="0">
            <a:spAutoFit/>
          </a:bodyPr>
          <a:lstStyle/>
          <a:p>
            <a:pPr algn="ctr"/>
            <a:r>
              <a:rPr lang="en-US" sz="2400" dirty="0"/>
              <a:t>In our day to day lives we get numerous mails, but not all of them are of our use. Mails called as “spam mails” are very frequent now-a-days.  For example, these include mails conveying any free item or maybe lotteries and many other type of advertisements. With this model we have come across way to categorize “spam mail” and “ham”/useful mails.</a:t>
            </a:r>
          </a:p>
          <a:p>
            <a:pPr algn="ctr"/>
            <a:r>
              <a:rPr lang="en-US" sz="2400" dirty="0"/>
              <a:t>Our approach provides ideal solutions for the analysis which is mail containing regular words which are ought to be in a spam mail. This will make it efficient and have less human interaction in differentiating both. </a:t>
            </a:r>
            <a:endParaRPr lang="en-IN" sz="2400" dirty="0"/>
          </a:p>
        </p:txBody>
      </p:sp>
    </p:spTree>
    <p:extLst>
      <p:ext uri="{BB962C8B-B14F-4D97-AF65-F5344CB8AC3E}">
        <p14:creationId xmlns:p14="http://schemas.microsoft.com/office/powerpoint/2010/main" val="239459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0047-4775-4C99-BAFA-959C8C8C1413}"/>
              </a:ext>
            </a:extLst>
          </p:cNvPr>
          <p:cNvSpPr>
            <a:spLocks noGrp="1"/>
          </p:cNvSpPr>
          <p:nvPr>
            <p:ph type="ctrTitle"/>
          </p:nvPr>
        </p:nvSpPr>
        <p:spPr>
          <a:xfrm>
            <a:off x="1777463" y="1038780"/>
            <a:ext cx="8637073" cy="2541431"/>
          </a:xfrm>
        </p:spPr>
        <p:txBody>
          <a:bodyPr/>
          <a:lstStyle/>
          <a:p>
            <a:pPr algn="ctr"/>
            <a:r>
              <a:rPr lang="en-US" dirty="0"/>
              <a:t>Thank you !!</a:t>
            </a:r>
            <a:endParaRPr lang="en-IN" dirty="0"/>
          </a:p>
        </p:txBody>
      </p:sp>
    </p:spTree>
    <p:extLst>
      <p:ext uri="{BB962C8B-B14F-4D97-AF65-F5344CB8AC3E}">
        <p14:creationId xmlns:p14="http://schemas.microsoft.com/office/powerpoint/2010/main" val="3345603782"/>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2.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My invention</Template>
  <TotalTime>1419</TotalTime>
  <Words>546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vt:lpstr>
      <vt:lpstr>Calibri</vt:lpstr>
      <vt:lpstr>Gill Sans MT</vt:lpstr>
      <vt:lpstr>proxima_novaregular</vt:lpstr>
      <vt:lpstr>Times New Roman</vt:lpstr>
      <vt:lpstr>Gallery</vt:lpstr>
      <vt:lpstr>Spam mail detection </vt:lpstr>
      <vt:lpstr>PROBLEM STATEMENT</vt:lpstr>
      <vt:lpstr>approach for overcoming it</vt:lpstr>
      <vt:lpstr>naïve BAYES Classifier</vt:lpstr>
      <vt:lpstr>Diagram of the Data Flow</vt:lpstr>
      <vt:lpstr>Stack of Technology</vt:lpstr>
      <vt:lpstr>Advantages and disadvantages:</vt:lpstr>
      <vt:lpstr> Before and after bridge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analyzes</dc:title>
  <dc:creator>Dia kaul</dc:creator>
  <cp:lastModifiedBy>Minautee Minautee</cp:lastModifiedBy>
  <cp:revision>23</cp:revision>
  <dcterms:created xsi:type="dcterms:W3CDTF">2021-04-12T18:11:53Z</dcterms:created>
  <dcterms:modified xsi:type="dcterms:W3CDTF">2021-08-09T03:12:44Z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