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3" r:id="rId8"/>
    <p:sldId id="264" r:id="rId9"/>
    <p:sldId id="265" r:id="rId10"/>
    <p:sldId id="266" r:id="rId11"/>
    <p:sldId id="262" r:id="rId12"/>
    <p:sldId id="267" r:id="rId13"/>
    <p:sldId id="269" r:id="rId14"/>
    <p:sldId id="268" r:id="rId15"/>
    <p:sldId id="270" r:id="rId16"/>
    <p:sldId id="272" r:id="rId17"/>
    <p:sldId id="271"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FC7B60C-E7C0-43C7-BBD2-B947B45C002A}" type="datetimeFigureOut">
              <a:rPr lang="en-IN" smtClean="0"/>
              <a:t>15-03-2024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4866F69-4C66-4C0F-A42A-64297F32765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866F69-4C66-4C0F-A42A-64297F32765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866F69-4C66-4C0F-A42A-64297F32765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866F69-4C66-4C0F-A42A-64297F32765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866F69-4C66-4C0F-A42A-64297F32765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4866F69-4C66-4C0F-A42A-64297F32765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4866F69-4C66-4C0F-A42A-64297F32765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4866F69-4C66-4C0F-A42A-64297F32765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FC7B60C-E7C0-43C7-BBD2-B947B45C002A}" type="datetimeFigureOut">
              <a:rPr lang="en-IN" smtClean="0"/>
              <a:t>15-03-2024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4866F69-4C66-4C0F-A42A-64297F32765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FC7B60C-E7C0-43C7-BBD2-B947B45C002A}" type="datetimeFigureOut">
              <a:rPr lang="en-IN" smtClean="0"/>
              <a:t>15-03-2024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4866F69-4C66-4C0F-A42A-64297F32765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C7B60C-E7C0-43C7-BBD2-B947B45C002A}" type="datetimeFigureOut">
              <a:rPr lang="en-IN" smtClean="0"/>
              <a:t>15-03-2024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4866F69-4C66-4C0F-A42A-64297F32765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FC7B60C-E7C0-43C7-BBD2-B947B45C002A}" type="datetimeFigureOut">
              <a:rPr lang="en-IN" smtClean="0"/>
              <a:t>15-03-2024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4866F69-4C66-4C0F-A42A-64297F32765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a:t>
            </a:r>
            <a:endParaRPr lang="en-IN" dirty="0"/>
          </a:p>
        </p:txBody>
      </p:sp>
      <p:sp>
        <p:nvSpPr>
          <p:cNvPr id="3" name="Subtitle 2"/>
          <p:cNvSpPr>
            <a:spLocks noGrp="1"/>
          </p:cNvSpPr>
          <p:nvPr>
            <p:ph type="subTitle" idx="1"/>
          </p:nvPr>
        </p:nvSpPr>
        <p:spPr/>
        <p:txBody>
          <a:bodyPr/>
          <a:lstStyle/>
          <a:p>
            <a:r>
              <a:rPr lang="en-US" dirty="0" smtClean="0"/>
              <a:t>4.2</a:t>
            </a:r>
            <a:endParaRPr lang="en-IN" dirty="0"/>
          </a:p>
        </p:txBody>
      </p:sp>
    </p:spTree>
    <p:extLst>
      <p:ext uri="{BB962C8B-B14F-4D97-AF65-F5344CB8AC3E}">
        <p14:creationId xmlns:p14="http://schemas.microsoft.com/office/powerpoint/2010/main" val="2649026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Open hashing method, Instead of overwriting older one the next available data block is used to enter the new record, </a:t>
            </a:r>
            <a:endParaRPr lang="en-US" dirty="0" smtClean="0"/>
          </a:p>
          <a:p>
            <a:r>
              <a:rPr lang="en-US" dirty="0" smtClean="0"/>
              <a:t>This </a:t>
            </a:r>
            <a:r>
              <a:rPr lang="en-US" dirty="0"/>
              <a:t>method is also known as linear probing</a:t>
            </a:r>
            <a:r>
              <a:rPr lang="en-US" dirty="0" smtClean="0"/>
              <a:t>.</a:t>
            </a:r>
          </a:p>
          <a:p>
            <a:r>
              <a:rPr lang="en-US" b="1" dirty="0"/>
              <a:t>For example</a:t>
            </a:r>
            <a:r>
              <a:rPr lang="en-US" dirty="0"/>
              <a:t>, </a:t>
            </a:r>
            <a:endParaRPr lang="en-US" dirty="0" smtClean="0"/>
          </a:p>
          <a:p>
            <a:r>
              <a:rPr lang="en-US" dirty="0" smtClean="0"/>
              <a:t>A2 </a:t>
            </a:r>
            <a:r>
              <a:rPr lang="en-US" dirty="0"/>
              <a:t>is a new record which you wants to insert. The hash function generates address as 222. But it is already occupied by some other value. That’s why the system looks for the next data bucket 501 and assigns A2 to it</a:t>
            </a:r>
            <a:endParaRPr lang="en-IN" dirty="0"/>
          </a:p>
        </p:txBody>
      </p:sp>
      <p:sp>
        <p:nvSpPr>
          <p:cNvPr id="3" name="Title 2"/>
          <p:cNvSpPr>
            <a:spLocks noGrp="1"/>
          </p:cNvSpPr>
          <p:nvPr>
            <p:ph type="title"/>
          </p:nvPr>
        </p:nvSpPr>
        <p:spPr/>
        <p:txBody>
          <a:bodyPr>
            <a:normAutofit/>
          </a:bodyPr>
          <a:lstStyle/>
          <a:p>
            <a:r>
              <a:rPr lang="en-US" dirty="0">
                <a:effectLst/>
              </a:rPr>
              <a:t>Open </a:t>
            </a:r>
            <a:r>
              <a:rPr lang="en-US" dirty="0" smtClean="0">
                <a:effectLst/>
              </a:rPr>
              <a:t>Hashing</a:t>
            </a:r>
            <a:endParaRPr lang="en-IN" dirty="0"/>
          </a:p>
        </p:txBody>
      </p:sp>
    </p:spTree>
    <p:extLst>
      <p:ext uri="{BB962C8B-B14F-4D97-AF65-F5344CB8AC3E}">
        <p14:creationId xmlns:p14="http://schemas.microsoft.com/office/powerpoint/2010/main" val="3900741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US" dirty="0" smtClean="0"/>
              <a:t>Example:</a:t>
            </a:r>
            <a:endParaRPr lang="en-IN" dirty="0"/>
          </a:p>
        </p:txBody>
      </p:sp>
      <p:pic>
        <p:nvPicPr>
          <p:cNvPr id="5122" name="Picture 2" descr="Open Has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93037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63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the close hashing method, when buckets are full, a new bucket is allocated for the same hash and result are linked after the previous one</a:t>
            </a:r>
            <a:r>
              <a:rPr lang="en-US" dirty="0" smtClean="0"/>
              <a:t>.</a:t>
            </a:r>
            <a:endParaRPr lang="en-IN" dirty="0"/>
          </a:p>
        </p:txBody>
      </p:sp>
      <p:sp>
        <p:nvSpPr>
          <p:cNvPr id="3" name="Title 2"/>
          <p:cNvSpPr>
            <a:spLocks noGrp="1"/>
          </p:cNvSpPr>
          <p:nvPr>
            <p:ph type="title"/>
          </p:nvPr>
        </p:nvSpPr>
        <p:spPr/>
        <p:txBody>
          <a:bodyPr/>
          <a:lstStyle/>
          <a:p>
            <a:r>
              <a:rPr lang="en-US" dirty="0" smtClean="0"/>
              <a:t>Chaining/closed hashing</a:t>
            </a:r>
            <a:endParaRPr lang="en-IN" dirty="0"/>
          </a:p>
        </p:txBody>
      </p:sp>
      <p:pic>
        <p:nvPicPr>
          <p:cNvPr id="6148" name="Picture 4" descr="https://lh7-us.googleusercontent.com/_fja9gBJFN3vuzuqpxm0SfvFDr19Lee5VWXtf7cAmf9hPT9lIsip49igiNGDHGjyqfcEo9WVBTnh1fYZdNr0AiTXtbt3rXfiM9S1cMGr2CMIQ44he1m3DZ-JzoG9p8SKkdsJ0KyXOvuZgz9KgjM3Kf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356992"/>
            <a:ext cx="5987250"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2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barn(inVertical)">
                                      <p:cBhvr>
                                        <p:cTn id="14"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US" dirty="0" smtClean="0"/>
              <a:t>Example 2</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72375"/>
            <a:ext cx="5703193" cy="29468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4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Dynamic hashing offers a mechanism in which data buckets are added and removed dynamically and on demand. </a:t>
            </a:r>
            <a:endParaRPr lang="en-US" dirty="0" smtClean="0"/>
          </a:p>
          <a:p>
            <a:r>
              <a:rPr lang="en-US" dirty="0" smtClean="0"/>
              <a:t>In </a:t>
            </a:r>
            <a:r>
              <a:rPr lang="en-US" dirty="0"/>
              <a:t>this hashing, the hash function helps you to create a large number of values.</a:t>
            </a:r>
            <a:endParaRPr lang="en-IN" dirty="0"/>
          </a:p>
        </p:txBody>
      </p:sp>
      <p:sp>
        <p:nvSpPr>
          <p:cNvPr id="3" name="Title 2"/>
          <p:cNvSpPr>
            <a:spLocks noGrp="1"/>
          </p:cNvSpPr>
          <p:nvPr>
            <p:ph type="title"/>
          </p:nvPr>
        </p:nvSpPr>
        <p:spPr/>
        <p:txBody>
          <a:bodyPr>
            <a:normAutofit/>
          </a:bodyPr>
          <a:lstStyle/>
          <a:p>
            <a:r>
              <a:rPr lang="en-IN" dirty="0">
                <a:effectLst/>
              </a:rPr>
              <a:t>Dynamic </a:t>
            </a:r>
            <a:r>
              <a:rPr lang="en-IN" dirty="0" smtClean="0">
                <a:effectLst/>
              </a:rPr>
              <a:t>Hashing</a:t>
            </a:r>
            <a:endParaRPr lang="en-IN"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933622"/>
            <a:ext cx="7338050"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00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Consider the following grouping of keys into bucket, depending on the prefix of their hash address.</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The </a:t>
            </a:r>
            <a:r>
              <a:rPr lang="en-US" sz="2000" dirty="0"/>
              <a:t>last two bits of 2 and 4 are 00. So it will go into bucket B0. The last two bits of 5 and 6 are 01, so it will go into bucket B1. The last two bits of 1 and 3 are 10, so it will go into bucket B2. The last two bits of 7 are 11, so it will go into B3.</a:t>
            </a:r>
            <a:endParaRPr lang="en-US" sz="2000" dirty="0" smtClean="0"/>
          </a:p>
          <a:p>
            <a:endParaRPr lang="en-IN" sz="2000" dirty="0"/>
          </a:p>
        </p:txBody>
      </p:sp>
      <p:sp>
        <p:nvSpPr>
          <p:cNvPr id="3" name="Title 2"/>
          <p:cNvSpPr>
            <a:spLocks noGrp="1"/>
          </p:cNvSpPr>
          <p:nvPr>
            <p:ph type="title"/>
          </p:nvPr>
        </p:nvSpPr>
        <p:spPr/>
        <p:txBody>
          <a:bodyPr/>
          <a:lstStyle/>
          <a:p>
            <a:r>
              <a:rPr lang="en-US" dirty="0" smtClean="0"/>
              <a:t>Example </a:t>
            </a:r>
            <a:endParaRPr lang="en-IN"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276872"/>
            <a:ext cx="34385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descr="DBMS Dynamic Has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01" y="2132856"/>
            <a:ext cx="25050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14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arn(inVertical)">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arn(inVertical)">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Since </a:t>
            </a:r>
            <a:r>
              <a:rPr lang="en-US" dirty="0"/>
              <a:t>key 9 has hash address 10001, it must go into the first bucket. But bucket B1 is full, so it will get split</a:t>
            </a:r>
            <a:r>
              <a:rPr lang="en-US" dirty="0" smtClean="0"/>
              <a:t>.</a:t>
            </a:r>
          </a:p>
          <a:p>
            <a:endParaRPr lang="en-US" dirty="0"/>
          </a:p>
          <a:p>
            <a:r>
              <a:rPr lang="en-US" dirty="0"/>
              <a:t>The splitting will separate 5, 9 from 6 since last three bits of 5, 9 are 001, so it will go into bucket B1, and the last three bits of 6 are 101, so it will go into bucket B5</a:t>
            </a:r>
            <a:r>
              <a:rPr lang="en-US" dirty="0" smtClean="0"/>
              <a:t>.</a:t>
            </a:r>
          </a:p>
          <a:p>
            <a:endParaRPr lang="en-US" dirty="0"/>
          </a:p>
          <a:p>
            <a:r>
              <a:rPr lang="en-US" dirty="0"/>
              <a:t>Keys 2 and 4 are still in B0. The record in B0 pointed by the 000 and 100 entry because last two bits of both the entry are 00</a:t>
            </a:r>
            <a:r>
              <a:rPr lang="en-US" dirty="0" smtClean="0"/>
              <a:t>.</a:t>
            </a:r>
          </a:p>
          <a:p>
            <a:endParaRPr lang="en-US" dirty="0"/>
          </a:p>
          <a:p>
            <a:r>
              <a:rPr lang="en-US" dirty="0"/>
              <a:t>Keys 1 and 3 are still in B2. </a:t>
            </a:r>
            <a:endParaRPr lang="en-US" dirty="0" smtClean="0"/>
          </a:p>
          <a:p>
            <a:r>
              <a:rPr lang="en-US" dirty="0" smtClean="0"/>
              <a:t>The </a:t>
            </a:r>
            <a:r>
              <a:rPr lang="en-US" dirty="0"/>
              <a:t>record in B2 pointed by the 010 and 110 entry because last two bits of both the entry are 10</a:t>
            </a:r>
            <a:r>
              <a:rPr lang="en-US" dirty="0" smtClean="0"/>
              <a:t>.</a:t>
            </a:r>
          </a:p>
          <a:p>
            <a:endParaRPr lang="en-US" dirty="0"/>
          </a:p>
          <a:p>
            <a:r>
              <a:rPr lang="en-US" dirty="0"/>
              <a:t>Key 7 are still in B3. The record in B3 pointed by the 111 and 011 entry because last two bits of both the entry are 11.</a:t>
            </a:r>
          </a:p>
          <a:p>
            <a:endParaRPr lang="en-IN" dirty="0"/>
          </a:p>
        </p:txBody>
      </p:sp>
      <p:sp>
        <p:nvSpPr>
          <p:cNvPr id="3" name="Title 2"/>
          <p:cNvSpPr>
            <a:spLocks noGrp="1"/>
          </p:cNvSpPr>
          <p:nvPr>
            <p:ph type="title"/>
          </p:nvPr>
        </p:nvSpPr>
        <p:spPr>
          <a:xfrm>
            <a:off x="467544" y="188640"/>
            <a:ext cx="8219256" cy="1228998"/>
          </a:xfrm>
        </p:spPr>
        <p:txBody>
          <a:bodyPr>
            <a:normAutofit fontScale="90000"/>
          </a:bodyPr>
          <a:lstStyle/>
          <a:p>
            <a:r>
              <a:rPr lang="en-US" dirty="0"/>
              <a:t>Insert key 9 with hash address 10001 into the above structure</a:t>
            </a:r>
            <a:r>
              <a:rPr lang="en-US" dirty="0" smtClean="0"/>
              <a:t>:</a:t>
            </a:r>
            <a:endParaRPr lang="en-IN" dirty="0"/>
          </a:p>
        </p:txBody>
      </p:sp>
    </p:spTree>
    <p:extLst>
      <p:ext uri="{BB962C8B-B14F-4D97-AF65-F5344CB8AC3E}">
        <p14:creationId xmlns:p14="http://schemas.microsoft.com/office/powerpoint/2010/main" val="247064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3477596"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813488"/>
            <a:ext cx="3456384" cy="2953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871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method, the performance does not decrease as the data grows in the system. It simply increases the size of memory to accommodate the data.</a:t>
            </a:r>
          </a:p>
          <a:p>
            <a:r>
              <a:rPr lang="en-US" dirty="0"/>
              <a:t>In this method, memory is well utilized as it grows and shrinks with the data. There will not be any unused memory lying.</a:t>
            </a:r>
          </a:p>
          <a:p>
            <a:r>
              <a:rPr lang="en-US" dirty="0"/>
              <a:t>This method is good for the dynamic database where data grows and shrinks frequently.</a:t>
            </a:r>
          </a:p>
          <a:p>
            <a:endParaRPr lang="en-IN" dirty="0"/>
          </a:p>
        </p:txBody>
      </p:sp>
      <p:sp>
        <p:nvSpPr>
          <p:cNvPr id="3" name="Title 2"/>
          <p:cNvSpPr>
            <a:spLocks noGrp="1"/>
          </p:cNvSpPr>
          <p:nvPr>
            <p:ph type="title"/>
          </p:nvPr>
        </p:nvSpPr>
        <p:spPr/>
        <p:txBody>
          <a:bodyPr>
            <a:normAutofit fontScale="90000"/>
          </a:bodyPr>
          <a:lstStyle/>
          <a:p>
            <a:r>
              <a:rPr lang="en-US" b="0" dirty="0">
                <a:effectLst/>
              </a:rPr>
              <a:t>Advantages of dynamic </a:t>
            </a:r>
            <a:r>
              <a:rPr lang="en-US" b="0" dirty="0" smtClean="0">
                <a:effectLst/>
              </a:rPr>
              <a:t>hashing</a:t>
            </a:r>
            <a:endParaRPr lang="en-US" b="0" dirty="0">
              <a:effectLst/>
            </a:endParaRPr>
          </a:p>
        </p:txBody>
      </p:sp>
    </p:spTree>
    <p:extLst>
      <p:ext uri="{BB962C8B-B14F-4D97-AF65-F5344CB8AC3E}">
        <p14:creationId xmlns:p14="http://schemas.microsoft.com/office/powerpoint/2010/main" val="2743833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In this method, if the data size increases then the bucket size is also increased. </a:t>
            </a:r>
            <a:endParaRPr lang="en-US" dirty="0" smtClean="0"/>
          </a:p>
          <a:p>
            <a:r>
              <a:rPr lang="en-US" dirty="0" smtClean="0"/>
              <a:t>These </a:t>
            </a:r>
            <a:r>
              <a:rPr lang="en-US" dirty="0"/>
              <a:t>addresses of data will be maintained in the bucket address table. </a:t>
            </a:r>
            <a:endParaRPr lang="en-US" dirty="0" smtClean="0"/>
          </a:p>
          <a:p>
            <a:r>
              <a:rPr lang="en-US" dirty="0" smtClean="0"/>
              <a:t>This </a:t>
            </a:r>
            <a:r>
              <a:rPr lang="en-US" dirty="0"/>
              <a:t>is because the data address will keep changing as buckets grow and shrink. </a:t>
            </a:r>
            <a:endParaRPr lang="en-US" dirty="0" smtClean="0"/>
          </a:p>
          <a:p>
            <a:r>
              <a:rPr lang="en-US" dirty="0" smtClean="0"/>
              <a:t>If </a:t>
            </a:r>
            <a:r>
              <a:rPr lang="en-US" dirty="0"/>
              <a:t>there is a huge increase in data, maintaining the bucket address table becomes tedious.</a:t>
            </a:r>
          </a:p>
          <a:p>
            <a:r>
              <a:rPr lang="en-US" dirty="0"/>
              <a:t>In this case, the bucket overflow situation will also occur. But it might take little time to reach this situation than static hashing.</a:t>
            </a:r>
          </a:p>
          <a:p>
            <a:r>
              <a:rPr lang="en-US" dirty="0"/>
              <a:t/>
            </a:r>
            <a:br>
              <a:rPr lang="en-US" dirty="0"/>
            </a:br>
            <a:endParaRPr lang="en-IN" dirty="0"/>
          </a:p>
        </p:txBody>
      </p:sp>
      <p:sp>
        <p:nvSpPr>
          <p:cNvPr id="3" name="Title 2"/>
          <p:cNvSpPr>
            <a:spLocks noGrp="1"/>
          </p:cNvSpPr>
          <p:nvPr>
            <p:ph type="title"/>
          </p:nvPr>
        </p:nvSpPr>
        <p:spPr/>
        <p:txBody>
          <a:bodyPr>
            <a:normAutofit fontScale="90000"/>
          </a:bodyPr>
          <a:lstStyle/>
          <a:p>
            <a:r>
              <a:rPr lang="en-IN" b="0" dirty="0">
                <a:effectLst/>
              </a:rPr>
              <a:t>Disadvantages of dynamic </a:t>
            </a:r>
            <a:r>
              <a:rPr lang="en-IN" b="0" dirty="0" smtClean="0">
                <a:effectLst/>
              </a:rPr>
              <a:t>hashing</a:t>
            </a:r>
            <a:endParaRPr lang="en-IN" dirty="0"/>
          </a:p>
        </p:txBody>
      </p:sp>
    </p:spTree>
    <p:extLst>
      <p:ext uri="{BB962C8B-B14F-4D97-AF65-F5344CB8AC3E}">
        <p14:creationId xmlns:p14="http://schemas.microsoft.com/office/powerpoint/2010/main" val="987346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435280" cy="4853136"/>
          </a:xfrm>
        </p:spPr>
        <p:txBody>
          <a:bodyPr>
            <a:normAutofit fontScale="85000" lnSpcReduction="10000"/>
          </a:bodyPr>
          <a:lstStyle/>
          <a:p>
            <a:r>
              <a:rPr lang="en-US" dirty="0"/>
              <a:t>Hashing technique is used to calculate the direct location of a data record on the disk without using index structure</a:t>
            </a:r>
            <a:r>
              <a:rPr lang="en-US" dirty="0" smtClean="0"/>
              <a:t>.</a:t>
            </a:r>
          </a:p>
          <a:p>
            <a:r>
              <a:rPr lang="en-US" dirty="0"/>
              <a:t>In this technique, data is stored at the data blocks whose address is generated by using the hashing function. </a:t>
            </a:r>
            <a:endParaRPr lang="en-US" dirty="0" smtClean="0"/>
          </a:p>
          <a:p>
            <a:r>
              <a:rPr lang="en-US" dirty="0" smtClean="0"/>
              <a:t>The </a:t>
            </a:r>
            <a:r>
              <a:rPr lang="en-US" dirty="0"/>
              <a:t>memory location where these records are stored is known as data bucket or data blocks</a:t>
            </a:r>
            <a:r>
              <a:rPr lang="en-US" dirty="0" smtClean="0"/>
              <a:t>.</a:t>
            </a:r>
          </a:p>
          <a:p>
            <a:r>
              <a:rPr lang="en-US" dirty="0"/>
              <a:t>In this, a hash function can choose any of the column value to generate the address. </a:t>
            </a:r>
            <a:endParaRPr lang="en-US" dirty="0" smtClean="0"/>
          </a:p>
          <a:p>
            <a:r>
              <a:rPr lang="en-US" dirty="0" smtClean="0"/>
              <a:t>Most </a:t>
            </a:r>
            <a:r>
              <a:rPr lang="en-US" dirty="0"/>
              <a:t>of the time, the hash function uses the primary key to generate the address of the data block. </a:t>
            </a:r>
            <a:endParaRPr lang="en-US" dirty="0" smtClean="0"/>
          </a:p>
          <a:p>
            <a:r>
              <a:rPr lang="en-US" dirty="0" smtClean="0"/>
              <a:t>A </a:t>
            </a:r>
            <a:r>
              <a:rPr lang="en-US" dirty="0"/>
              <a:t>hash function is a simple mathematical function to any complex mathematical function</a:t>
            </a:r>
            <a:endParaRPr lang="en-IN" dirty="0"/>
          </a:p>
        </p:txBody>
      </p:sp>
      <p:sp>
        <p:nvSpPr>
          <p:cNvPr id="2" name="Title 1"/>
          <p:cNvSpPr>
            <a:spLocks noGrp="1"/>
          </p:cNvSpPr>
          <p:nvPr>
            <p:ph type="title"/>
          </p:nvPr>
        </p:nvSpPr>
        <p:spPr/>
        <p:txBody>
          <a:bodyPr/>
          <a:lstStyle/>
          <a:p>
            <a:r>
              <a:rPr lang="en-US" dirty="0" smtClean="0"/>
              <a:t>hashing</a:t>
            </a:r>
            <a:endParaRPr lang="en-IN" dirty="0"/>
          </a:p>
        </p:txBody>
      </p:sp>
    </p:spTree>
    <p:extLst>
      <p:ext uri="{BB962C8B-B14F-4D97-AF65-F5344CB8AC3E}">
        <p14:creationId xmlns:p14="http://schemas.microsoft.com/office/powerpoint/2010/main" val="158906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For a huge database structure, it’s tough to search all the index values through all its level and then you need to reach the destination data block to get the desired data.</a:t>
            </a:r>
          </a:p>
          <a:p>
            <a:r>
              <a:rPr lang="en-US" dirty="0"/>
              <a:t>Hashing method is used to index and retrieve items in a database as it is faster to search that specific item using the shorter hashed key instead of using its original value.</a:t>
            </a:r>
          </a:p>
          <a:p>
            <a:r>
              <a:rPr lang="en-US" dirty="0"/>
              <a:t>Hashing is an ideal method to calculate the direct location of a data record on the disk without using index structure.</a:t>
            </a:r>
          </a:p>
          <a:p>
            <a:r>
              <a:rPr lang="en-US" dirty="0"/>
              <a:t>It is also a helpful technique for implementing dictionaries.</a:t>
            </a:r>
          </a:p>
          <a:p>
            <a:endParaRPr lang="en-IN" dirty="0"/>
          </a:p>
        </p:txBody>
      </p:sp>
      <p:sp>
        <p:nvSpPr>
          <p:cNvPr id="2" name="Title 1"/>
          <p:cNvSpPr>
            <a:spLocks noGrp="1"/>
          </p:cNvSpPr>
          <p:nvPr>
            <p:ph type="title"/>
          </p:nvPr>
        </p:nvSpPr>
        <p:spPr/>
        <p:txBody>
          <a:bodyPr>
            <a:normAutofit/>
          </a:bodyPr>
          <a:lstStyle/>
          <a:p>
            <a:r>
              <a:rPr lang="en-US" dirty="0">
                <a:effectLst/>
              </a:rPr>
              <a:t>Why do we need Hashing</a:t>
            </a:r>
            <a:r>
              <a:rPr lang="en-US" dirty="0" smtClean="0">
                <a:effectLst/>
              </a:rPr>
              <a:t>?</a:t>
            </a:r>
            <a:endParaRPr lang="en-IN" dirty="0"/>
          </a:p>
        </p:txBody>
      </p:sp>
    </p:spTree>
    <p:extLst>
      <p:ext uri="{BB962C8B-B14F-4D97-AF65-F5344CB8AC3E}">
        <p14:creationId xmlns:p14="http://schemas.microsoft.com/office/powerpoint/2010/main" val="186265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63272" cy="4755984"/>
          </a:xfrm>
        </p:spPr>
        <p:txBody>
          <a:bodyPr>
            <a:normAutofit fontScale="55000" lnSpcReduction="20000"/>
          </a:bodyPr>
          <a:lstStyle/>
          <a:p>
            <a:r>
              <a:rPr lang="en-US" b="1" dirty="0"/>
              <a:t>Data bucket</a:t>
            </a:r>
            <a:r>
              <a:rPr lang="en-US" dirty="0"/>
              <a:t> – </a:t>
            </a:r>
            <a:endParaRPr lang="en-US" dirty="0" smtClean="0"/>
          </a:p>
          <a:p>
            <a:r>
              <a:rPr lang="en-US" dirty="0" smtClean="0"/>
              <a:t>Data </a:t>
            </a:r>
            <a:r>
              <a:rPr lang="en-US" dirty="0"/>
              <a:t>buckets are memory locations where the records are stored. It is also known as Unit Of Storage</a:t>
            </a:r>
            <a:r>
              <a:rPr lang="en-US" dirty="0" smtClean="0"/>
              <a:t>. It </a:t>
            </a:r>
            <a:r>
              <a:rPr lang="en-US" dirty="0"/>
              <a:t>refers to a specific slot or location within a hash table where data elements are stored.</a:t>
            </a:r>
            <a:endParaRPr lang="en-US" dirty="0"/>
          </a:p>
          <a:p>
            <a:r>
              <a:rPr lang="en-US" dirty="0" smtClean="0"/>
              <a:t> </a:t>
            </a:r>
          </a:p>
          <a:p>
            <a:r>
              <a:rPr lang="en-US" b="1" dirty="0" smtClean="0"/>
              <a:t>Hash function</a:t>
            </a:r>
            <a:r>
              <a:rPr lang="en-US" dirty="0" smtClean="0"/>
              <a:t>: A hash function, is a mapping function which maps all the set of search keys to the address where actual records are placed.</a:t>
            </a:r>
          </a:p>
          <a:p>
            <a:endParaRPr lang="en-US" b="1" dirty="0" smtClean="0"/>
          </a:p>
          <a:p>
            <a:r>
              <a:rPr lang="en-US" b="1" dirty="0" smtClean="0"/>
              <a:t>Linear </a:t>
            </a:r>
            <a:r>
              <a:rPr lang="en-US" b="1" dirty="0"/>
              <a:t>Probing</a:t>
            </a:r>
            <a:r>
              <a:rPr lang="en-US" dirty="0"/>
              <a:t> – Linear probing is a fixed interval between probes. </a:t>
            </a:r>
            <a:endParaRPr lang="en-US" dirty="0" smtClean="0"/>
          </a:p>
          <a:p>
            <a:r>
              <a:rPr lang="en-US" dirty="0" smtClean="0"/>
              <a:t>In </a:t>
            </a:r>
            <a:r>
              <a:rPr lang="en-US" dirty="0"/>
              <a:t>this method, the next available data block is used to enter the new record, instead of overwriting on the older record.</a:t>
            </a:r>
          </a:p>
          <a:p>
            <a:endParaRPr lang="en-US" b="1" dirty="0" smtClean="0"/>
          </a:p>
          <a:p>
            <a:r>
              <a:rPr lang="en-US" b="1" dirty="0" smtClean="0"/>
              <a:t>Hash </a:t>
            </a:r>
            <a:r>
              <a:rPr lang="en-US" b="1" dirty="0"/>
              <a:t>index</a:t>
            </a:r>
            <a:r>
              <a:rPr lang="en-US" dirty="0"/>
              <a:t> – It is an address of the data block. A hash function could be a simple mathematical function to even a complex mathematical function.</a:t>
            </a:r>
          </a:p>
          <a:p>
            <a:endParaRPr lang="en-US" b="1" dirty="0" smtClean="0"/>
          </a:p>
          <a:p>
            <a:r>
              <a:rPr lang="en-US" b="1" dirty="0" smtClean="0"/>
              <a:t>Double </a:t>
            </a:r>
            <a:r>
              <a:rPr lang="en-US" b="1" dirty="0"/>
              <a:t>Hashing –</a:t>
            </a:r>
            <a:r>
              <a:rPr lang="en-US" dirty="0"/>
              <a:t>Double hashing is a computer programming method used in hash tables to resolve the issues of has a collision.</a:t>
            </a:r>
          </a:p>
          <a:p>
            <a:endParaRPr lang="en-US" b="1" dirty="0" smtClean="0"/>
          </a:p>
          <a:p>
            <a:r>
              <a:rPr lang="en-US" b="1" dirty="0" smtClean="0"/>
              <a:t>Bucket </a:t>
            </a:r>
            <a:r>
              <a:rPr lang="en-US" b="1" dirty="0"/>
              <a:t>Overflow</a:t>
            </a:r>
            <a:r>
              <a:rPr lang="en-US" dirty="0"/>
              <a:t>: The condition of bucket-overflow is called collision. This is a fatal stage for any static has to function.</a:t>
            </a:r>
          </a:p>
          <a:p>
            <a:endParaRPr lang="en-US" dirty="0"/>
          </a:p>
          <a:p>
            <a:endParaRPr lang="en-IN" dirty="0"/>
          </a:p>
        </p:txBody>
      </p:sp>
      <p:sp>
        <p:nvSpPr>
          <p:cNvPr id="3" name="Title 2"/>
          <p:cNvSpPr>
            <a:spLocks noGrp="1"/>
          </p:cNvSpPr>
          <p:nvPr>
            <p:ph type="title"/>
          </p:nvPr>
        </p:nvSpPr>
        <p:spPr/>
        <p:txBody>
          <a:bodyPr>
            <a:normAutofit/>
          </a:bodyPr>
          <a:lstStyle/>
          <a:p>
            <a:r>
              <a:rPr lang="en-IN" dirty="0">
                <a:effectLst/>
              </a:rPr>
              <a:t> Terminologies in </a:t>
            </a:r>
            <a:r>
              <a:rPr lang="en-IN" dirty="0" smtClean="0">
                <a:effectLst/>
              </a:rPr>
              <a:t>Hashing</a:t>
            </a:r>
            <a:endParaRPr lang="en-IN" dirty="0"/>
          </a:p>
        </p:txBody>
      </p:sp>
    </p:spTree>
    <p:extLst>
      <p:ext uri="{BB962C8B-B14F-4D97-AF65-F5344CB8AC3E}">
        <p14:creationId xmlns:p14="http://schemas.microsoft.com/office/powerpoint/2010/main" val="49130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IN" dirty="0"/>
              <a:t>Types of Hashing:</a:t>
            </a:r>
          </a:p>
          <a:p>
            <a:endParaRPr lang="en-IN" dirty="0"/>
          </a:p>
        </p:txBody>
      </p:sp>
      <p:sp>
        <p:nvSpPr>
          <p:cNvPr id="3" name="Title 2"/>
          <p:cNvSpPr>
            <a:spLocks noGrp="1"/>
          </p:cNvSpPr>
          <p:nvPr>
            <p:ph type="title"/>
          </p:nvPr>
        </p:nvSpPr>
        <p:spPr/>
        <p:txBody>
          <a:bodyPr/>
          <a:lstStyle/>
          <a:p>
            <a:r>
              <a:rPr lang="en-US" dirty="0" smtClean="0"/>
              <a:t>Hashing mechanism</a:t>
            </a:r>
            <a:endParaRPr lang="en-IN" dirty="0"/>
          </a:p>
        </p:txBody>
      </p:sp>
      <p:pic>
        <p:nvPicPr>
          <p:cNvPr id="1026" name="Picture 2" descr="https://lh7-us.googleusercontent.com/eyrjYSM28fHuZNIA4lKD59__quF7ZDk00oA4wB-arwZUb1_LKa8I0teeAWpl3oZm959SGwKHA-JZuDDgO5GU1ICQF_qDZc-1TeQXg1u9awtREolTmWOvOFLaUWcZ7dHNQKemc0QWWwPOwHWN2H25uP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484784"/>
            <a:ext cx="4567365"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us.googleusercontent.com/sUoWO4ovXUNiC4YwiGPNYSkCbS0F7y8V-UIgXQ4IbrJdAaDe0KhrKJaG-lQGbA_u53BWhrQjsiboWixAuh_pe5E_yMy8kA-48MAul7VkUw6W8-kYCJ1zPF-hOlbuQtZrfcLZNEz6s85oyPavyaUak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495" y="1484784"/>
            <a:ext cx="3527893" cy="26642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BMS Hash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681281"/>
            <a:ext cx="3528392" cy="1988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68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 calcmode="lin" valueType="num">
                                      <p:cBhvr additive="base">
                                        <p:cTn id="1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In the static hashing, the resultant data bucket address will always remain the same</a:t>
            </a:r>
            <a:r>
              <a:rPr lang="en-US" dirty="0" smtClean="0"/>
              <a:t>.</a:t>
            </a:r>
          </a:p>
          <a:p>
            <a:r>
              <a:rPr lang="en-US" dirty="0" smtClean="0"/>
              <a:t>In this, the </a:t>
            </a:r>
            <a:r>
              <a:rPr lang="en-US" dirty="0"/>
              <a:t>number of data buckets in memory </a:t>
            </a:r>
            <a:r>
              <a:rPr lang="en-US" dirty="0" smtClean="0"/>
              <a:t>remains </a:t>
            </a:r>
            <a:r>
              <a:rPr lang="en-US" dirty="0"/>
              <a:t>constant throughout</a:t>
            </a:r>
            <a:r>
              <a:rPr lang="en-US" dirty="0" smtClean="0"/>
              <a:t>.</a:t>
            </a:r>
          </a:p>
          <a:p>
            <a:r>
              <a:rPr lang="en-US" dirty="0" smtClean="0"/>
              <a:t>Example:</a:t>
            </a:r>
          </a:p>
          <a:p>
            <a:pPr fontAlgn="base"/>
            <a:r>
              <a:rPr lang="en-US" dirty="0" smtClean="0">
                <a:solidFill>
                  <a:srgbClr val="FF0000"/>
                </a:solidFill>
              </a:rPr>
              <a:t>if </a:t>
            </a:r>
            <a:r>
              <a:rPr lang="en-US" dirty="0">
                <a:solidFill>
                  <a:srgbClr val="FF0000"/>
                </a:solidFill>
              </a:rPr>
              <a:t>we have a data record for </a:t>
            </a:r>
            <a:r>
              <a:rPr lang="en-US" dirty="0" err="1">
                <a:solidFill>
                  <a:srgbClr val="FF0000"/>
                </a:solidFill>
              </a:rPr>
              <a:t>employee_id</a:t>
            </a:r>
            <a:r>
              <a:rPr lang="en-US" dirty="0">
                <a:solidFill>
                  <a:srgbClr val="FF0000"/>
                </a:solidFill>
              </a:rPr>
              <a:t> = 107, the hash function is mod-5 </a:t>
            </a:r>
            <a:endParaRPr lang="en-US" dirty="0" smtClean="0">
              <a:solidFill>
                <a:srgbClr val="FF0000"/>
              </a:solidFill>
            </a:endParaRPr>
          </a:p>
          <a:p>
            <a:pPr fontAlgn="base"/>
            <a:r>
              <a:rPr lang="en-US" dirty="0" smtClean="0">
                <a:solidFill>
                  <a:srgbClr val="FF0000"/>
                </a:solidFill>
              </a:rPr>
              <a:t>which </a:t>
            </a:r>
            <a:r>
              <a:rPr lang="en-US" dirty="0">
                <a:solidFill>
                  <a:srgbClr val="FF0000"/>
                </a:solidFill>
              </a:rPr>
              <a:t>is – H(x) % 5, where x = id. </a:t>
            </a:r>
            <a:endParaRPr lang="en-US" dirty="0" smtClean="0">
              <a:solidFill>
                <a:srgbClr val="FF0000"/>
              </a:solidFill>
            </a:endParaRPr>
          </a:p>
          <a:p>
            <a:pPr fontAlgn="base"/>
            <a:r>
              <a:rPr lang="en-US" dirty="0" smtClean="0">
                <a:solidFill>
                  <a:srgbClr val="FF0000"/>
                </a:solidFill>
              </a:rPr>
              <a:t>Then </a:t>
            </a:r>
            <a:r>
              <a:rPr lang="en-US" dirty="0">
                <a:solidFill>
                  <a:srgbClr val="FF0000"/>
                </a:solidFill>
              </a:rPr>
              <a:t>the operation will take place like this:</a:t>
            </a:r>
          </a:p>
          <a:p>
            <a:r>
              <a:rPr lang="en-US" dirty="0">
                <a:solidFill>
                  <a:srgbClr val="FF0000"/>
                </a:solidFill>
              </a:rPr>
              <a:t>H(106) % 5 = 1.</a:t>
            </a:r>
            <a:br>
              <a:rPr lang="en-US" dirty="0">
                <a:solidFill>
                  <a:srgbClr val="FF0000"/>
                </a:solidFill>
              </a:rPr>
            </a:br>
            <a:r>
              <a:rPr lang="en-US" dirty="0"/>
              <a:t>This indicates that the data record should be placed or searched in the 1st bucket (or 1st hash index) in the hash table.</a:t>
            </a:r>
            <a:endParaRPr lang="en-IN" dirty="0"/>
          </a:p>
        </p:txBody>
      </p:sp>
      <p:sp>
        <p:nvSpPr>
          <p:cNvPr id="3" name="Title 2"/>
          <p:cNvSpPr>
            <a:spLocks noGrp="1"/>
          </p:cNvSpPr>
          <p:nvPr>
            <p:ph type="title"/>
          </p:nvPr>
        </p:nvSpPr>
        <p:spPr/>
        <p:txBody>
          <a:bodyPr/>
          <a:lstStyle/>
          <a:p>
            <a:r>
              <a:rPr lang="en-US" dirty="0" smtClean="0"/>
              <a:t>Static Hashing</a:t>
            </a:r>
            <a:endParaRPr lang="en-IN" dirty="0"/>
          </a:p>
        </p:txBody>
      </p:sp>
    </p:spTree>
    <p:extLst>
      <p:ext uri="{BB962C8B-B14F-4D97-AF65-F5344CB8AC3E}">
        <p14:creationId xmlns:p14="http://schemas.microsoft.com/office/powerpoint/2010/main" val="1182986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3074" name="Picture 2" descr="static-h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463404"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65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Inserting a record</a:t>
            </a:r>
            <a:r>
              <a:rPr lang="en-US" dirty="0"/>
              <a:t>: </a:t>
            </a:r>
            <a:endParaRPr lang="en-US" dirty="0" smtClean="0"/>
          </a:p>
          <a:p>
            <a:r>
              <a:rPr lang="en-US" dirty="0" smtClean="0"/>
              <a:t>When </a:t>
            </a:r>
            <a:r>
              <a:rPr lang="en-US" dirty="0"/>
              <a:t>a new record requires to be inserted into the table, you can generate an address for the new record using its hash key. </a:t>
            </a:r>
            <a:endParaRPr lang="en-US" dirty="0" smtClean="0"/>
          </a:p>
          <a:p>
            <a:r>
              <a:rPr lang="en-US" dirty="0" smtClean="0"/>
              <a:t>When </a:t>
            </a:r>
            <a:r>
              <a:rPr lang="en-US" dirty="0"/>
              <a:t>the address is generated, the record is automatically stored in that location.</a:t>
            </a:r>
          </a:p>
          <a:p>
            <a:r>
              <a:rPr lang="en-US" b="1" dirty="0"/>
              <a:t>Searching</a:t>
            </a:r>
            <a:r>
              <a:rPr lang="en-US" dirty="0"/>
              <a:t>: </a:t>
            </a:r>
            <a:endParaRPr lang="en-US" dirty="0" smtClean="0"/>
          </a:p>
          <a:p>
            <a:r>
              <a:rPr lang="en-US" dirty="0" smtClean="0"/>
              <a:t>When </a:t>
            </a:r>
            <a:r>
              <a:rPr lang="en-US" dirty="0"/>
              <a:t>you need to retrieve the record, the same hash function should be helpful to retrieve the address of the bucket where data should be stored.</a:t>
            </a:r>
          </a:p>
          <a:p>
            <a:r>
              <a:rPr lang="en-US" b="1" dirty="0"/>
              <a:t>Delete a record</a:t>
            </a:r>
            <a:r>
              <a:rPr lang="en-US" dirty="0"/>
              <a:t>: </a:t>
            </a:r>
            <a:endParaRPr lang="en-US" dirty="0" smtClean="0"/>
          </a:p>
          <a:p>
            <a:r>
              <a:rPr lang="en-US" dirty="0" smtClean="0"/>
              <a:t>Using </a:t>
            </a:r>
            <a:r>
              <a:rPr lang="en-US" dirty="0"/>
              <a:t>the hash function, you can first fetch the record which is you wants to delete. Then you can remove the records for that address in memory.</a:t>
            </a:r>
          </a:p>
          <a:p>
            <a:endParaRPr lang="en-IN" dirty="0"/>
          </a:p>
        </p:txBody>
      </p:sp>
      <p:sp>
        <p:nvSpPr>
          <p:cNvPr id="3" name="Title 2"/>
          <p:cNvSpPr>
            <a:spLocks noGrp="1"/>
          </p:cNvSpPr>
          <p:nvPr>
            <p:ph type="title"/>
          </p:nvPr>
        </p:nvSpPr>
        <p:spPr/>
        <p:txBody>
          <a:bodyPr>
            <a:normAutofit/>
          </a:bodyPr>
          <a:lstStyle/>
          <a:p>
            <a:r>
              <a:rPr lang="en-IN" dirty="0">
                <a:effectLst/>
              </a:rPr>
              <a:t>Static Hash </a:t>
            </a:r>
            <a:r>
              <a:rPr lang="en-IN" dirty="0" smtClean="0">
                <a:effectLst/>
              </a:rPr>
              <a:t>Functions</a:t>
            </a:r>
            <a:endParaRPr lang="en-IN" dirty="0"/>
          </a:p>
        </p:txBody>
      </p:sp>
    </p:spTree>
    <p:extLst>
      <p:ext uri="{BB962C8B-B14F-4D97-AF65-F5344CB8AC3E}">
        <p14:creationId xmlns:p14="http://schemas.microsoft.com/office/powerpoint/2010/main" val="3950188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a:t>To resolve this problem of bucket overflow, techniques </a:t>
            </a:r>
            <a:r>
              <a:rPr lang="en-US" dirty="0"/>
              <a:t>are used </a:t>
            </a:r>
            <a:r>
              <a:rPr lang="en-US" dirty="0" smtClean="0"/>
              <a:t>such </a:t>
            </a:r>
            <a:r>
              <a:rPr lang="en-US" dirty="0"/>
              <a:t>as </a:t>
            </a:r>
            <a:endParaRPr lang="en-US" dirty="0" smtClean="0"/>
          </a:p>
          <a:p>
            <a:r>
              <a:rPr lang="en-US" dirty="0" smtClean="0"/>
              <a:t>– </a:t>
            </a:r>
            <a:r>
              <a:rPr lang="en-US" dirty="0"/>
              <a:t>chaining </a:t>
            </a:r>
            <a:r>
              <a:rPr lang="en-US" dirty="0" smtClean="0"/>
              <a:t>(closed hashing) </a:t>
            </a:r>
          </a:p>
          <a:p>
            <a:r>
              <a:rPr lang="en-US" dirty="0" smtClean="0"/>
              <a:t>-open addressing</a:t>
            </a:r>
            <a:endParaRPr lang="en-IN" dirty="0"/>
          </a:p>
        </p:txBody>
      </p:sp>
      <p:sp>
        <p:nvSpPr>
          <p:cNvPr id="3" name="Title 2"/>
          <p:cNvSpPr>
            <a:spLocks noGrp="1"/>
          </p:cNvSpPr>
          <p:nvPr>
            <p:ph type="title"/>
          </p:nvPr>
        </p:nvSpPr>
        <p:spPr/>
        <p:txBody>
          <a:bodyPr/>
          <a:lstStyle/>
          <a:p>
            <a:r>
              <a:rPr lang="en-US" dirty="0" smtClean="0"/>
              <a:t>Bucket overflow/Collision</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87270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43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 calcmode="lin" valueType="num">
                                      <p:cBhvr additive="base">
                                        <p:cTn id="1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 calcmode="lin" valueType="num">
                                      <p:cBhvr additive="base">
                                        <p:cTn id="1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 calcmode="lin" valueType="num">
                                      <p:cBhvr additive="base">
                                        <p:cTn id="24"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TotalTime>
  <Words>1031</Words>
  <Application>Microsoft Office PowerPoint</Application>
  <PresentationFormat>On-screen Show (4:3)</PresentationFormat>
  <Paragraphs>104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Hashing</vt:lpstr>
      <vt:lpstr>hashing</vt:lpstr>
      <vt:lpstr>Why do we need Hashing?</vt:lpstr>
      <vt:lpstr> Terminologies in Hashing</vt:lpstr>
      <vt:lpstr>Hashing mechanism</vt:lpstr>
      <vt:lpstr>Static Hashing</vt:lpstr>
      <vt:lpstr>PowerPoint Presentation</vt:lpstr>
      <vt:lpstr>Static Hash Functions</vt:lpstr>
      <vt:lpstr>Bucket overflow/Collision</vt:lpstr>
      <vt:lpstr>Open Hashing</vt:lpstr>
      <vt:lpstr>Example:</vt:lpstr>
      <vt:lpstr>Chaining/closed hashing</vt:lpstr>
      <vt:lpstr>Example 2</vt:lpstr>
      <vt:lpstr>Dynamic Hashing</vt:lpstr>
      <vt:lpstr>Example </vt:lpstr>
      <vt:lpstr>Insert key 9 with hash address 10001 into the above structure:</vt:lpstr>
      <vt:lpstr>PowerPoint Presentation</vt:lpstr>
      <vt:lpstr>Advantages of dynamic hashing</vt:lpstr>
      <vt:lpstr>Disadvantages of dynamic hashing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kjscecomp</dc:creator>
  <cp:lastModifiedBy>kjscecomp</cp:lastModifiedBy>
  <cp:revision>8</cp:revision>
  <dcterms:created xsi:type="dcterms:W3CDTF">2024-03-13T04:39:10Z</dcterms:created>
  <dcterms:modified xsi:type="dcterms:W3CDTF">2024-03-15T04:39:20Z</dcterms:modified>
</cp:coreProperties>
</file>