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6858000" cx="9144000"/>
  <p:notesSz cx="7086600" cy="9429750"/>
  <p:embeddedFontLst>
    <p:embeddedFont>
      <p:font typeface="Tahoma"/>
      <p:regular r:id="rId76"/>
      <p:bold r:id="rId77"/>
    </p:embeddedFont>
    <p:embeddedFont>
      <p:font typeface="Book Antiqua"/>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70">
          <p15:clr>
            <a:srgbClr val="000000"/>
          </p15:clr>
        </p15:guide>
        <p15:guide id="2" pos="223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AE2606-E724-45F2-B4C8-80A0EB8C1259}">
  <a:tblStyle styleId="{50AE2606-E724-45F2-B4C8-80A0EB8C125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70" orient="horz"/>
        <p:guide pos="223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BookAntiqua-italic.fntdata"/><Relationship Id="rId81" Type="http://schemas.openxmlformats.org/officeDocument/2006/relationships/font" Target="fonts/BookAntiqu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Tahoma-bold.fntdata"/><Relationship Id="rId32" Type="http://schemas.openxmlformats.org/officeDocument/2006/relationships/slide" Target="slides/slide26.xml"/><Relationship Id="rId76" Type="http://schemas.openxmlformats.org/officeDocument/2006/relationships/font" Target="fonts/Tahoma-regular.fntdata"/><Relationship Id="rId35" Type="http://schemas.openxmlformats.org/officeDocument/2006/relationships/slide" Target="slides/slide29.xml"/><Relationship Id="rId79" Type="http://schemas.openxmlformats.org/officeDocument/2006/relationships/font" Target="fonts/BookAntiqua-bold.fntdata"/><Relationship Id="rId34" Type="http://schemas.openxmlformats.org/officeDocument/2006/relationships/slide" Target="slides/slide28.xml"/><Relationship Id="rId78" Type="http://schemas.openxmlformats.org/officeDocument/2006/relationships/font" Target="fonts/BookAntiqua-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1812" cy="471487"/>
          </a:xfrm>
          <a:prstGeom prst="rect">
            <a:avLst/>
          </a:prstGeom>
          <a:noFill/>
          <a:ln>
            <a:noFill/>
          </a:ln>
        </p:spPr>
        <p:txBody>
          <a:bodyPr anchorCtr="0" anchor="t" bIns="47150" lIns="94325" spcFirstLastPara="1" rIns="94325" wrap="square" tIns="471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014787" y="0"/>
            <a:ext cx="3071812" cy="471487"/>
          </a:xfrm>
          <a:prstGeom prst="rect">
            <a:avLst/>
          </a:prstGeom>
          <a:noFill/>
          <a:ln>
            <a:noFill/>
          </a:ln>
        </p:spPr>
        <p:txBody>
          <a:bodyPr anchorCtr="0" anchor="t" bIns="47150" lIns="94325" spcFirstLastPara="1" rIns="94325" wrap="square" tIns="471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958262"/>
            <a:ext cx="3071812" cy="471487"/>
          </a:xfrm>
          <a:prstGeom prst="rect">
            <a:avLst/>
          </a:prstGeom>
          <a:noFill/>
          <a:ln>
            <a:noFill/>
          </a:ln>
        </p:spPr>
        <p:txBody>
          <a:bodyPr anchorCtr="0" anchor="b" bIns="47150" lIns="94325" spcFirstLastPara="1" rIns="94325" wrap="square" tIns="471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
        <p:nvSpPr>
          <p:cNvPr id="58" name="Google Shape;58;p1: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 name="Google Shape;59;p1: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0: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87" name="Google Shape;287;p10:notes"/>
          <p:cNvSpPr/>
          <p:nvPr>
            <p:ph idx="2" type="sldImg"/>
          </p:nvPr>
        </p:nvSpPr>
        <p:spPr>
          <a:xfrm>
            <a:off x="1181100" y="67627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10: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94" name="Google Shape;294;p11: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11: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Large block size: Sequential scan, like listing an entire file</a:t>
            </a:r>
            <a:endParaRPr/>
          </a:p>
          <a:p>
            <a:pPr indent="0" lvl="0" marL="0" rtl="0" algn="l">
              <a:spcBef>
                <a:spcPts val="0"/>
              </a:spcBef>
              <a:spcAft>
                <a:spcPts val="0"/>
              </a:spcAft>
              <a:buSzPts val="1800"/>
              <a:buNone/>
            </a:pPr>
            <a:r>
              <a:rPr lang="en-US"/>
              <a:t>Small block size: random reads, like listing occupations of very large donors.  You will skip around on the disk.  If you read a large block you will use only a tiny portion of it, wasting time reading the whole thing and space to store the whole block.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01" name="Google Shape;301;p12: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2: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08" name="Google Shape;308;p13: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13: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4: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30" name="Google Shape;330;p14: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14: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5: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37" name="Google Shape;337;p15:notes"/>
          <p:cNvSpPr txBox="1"/>
          <p:nvPr/>
        </p:nvSpPr>
        <p:spPr>
          <a:xfrm>
            <a:off x="4016375" y="-3175"/>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38" name="Google Shape;338;p15:notes"/>
          <p:cNvSpPr txBox="1"/>
          <p:nvPr/>
        </p:nvSpPr>
        <p:spPr>
          <a:xfrm>
            <a:off x="4016375" y="8955087"/>
            <a:ext cx="3070225" cy="474662"/>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Arial"/>
              <a:buNone/>
            </a:pPr>
            <a:r>
              <a:rPr b="0" i="1" lang="en-US" sz="1000" u="none">
                <a:solidFill>
                  <a:srgbClr val="000000"/>
                </a:solidFill>
                <a:latin typeface="Arial"/>
                <a:ea typeface="Arial"/>
                <a:cs typeface="Arial"/>
                <a:sym typeface="Arial"/>
              </a:rPr>
              <a:t>7</a:t>
            </a:r>
            <a:endParaRPr/>
          </a:p>
        </p:txBody>
      </p:sp>
      <p:sp>
        <p:nvSpPr>
          <p:cNvPr id="339" name="Google Shape;339;p15:notes"/>
          <p:cNvSpPr txBox="1"/>
          <p:nvPr/>
        </p:nvSpPr>
        <p:spPr>
          <a:xfrm>
            <a:off x="-1587" y="8955087"/>
            <a:ext cx="3068637" cy="474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0" name="Google Shape;340;p15:notes"/>
          <p:cNvSpPr txBox="1"/>
          <p:nvPr/>
        </p:nvSpPr>
        <p:spPr>
          <a:xfrm>
            <a:off x="-1587" y="-3175"/>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1" name="Google Shape;341;p15:notes"/>
          <p:cNvSpPr/>
          <p:nvPr>
            <p:ph idx="2" type="sldImg"/>
          </p:nvPr>
        </p:nvSpPr>
        <p:spPr>
          <a:xfrm>
            <a:off x="1196975" y="712787"/>
            <a:ext cx="4699000" cy="3524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42" name="Google Shape;342;p15:notes"/>
          <p:cNvSpPr txBox="1"/>
          <p:nvPr>
            <p:ph idx="1" type="body"/>
          </p:nvPr>
        </p:nvSpPr>
        <p:spPr>
          <a:xfrm>
            <a:off x="941387" y="4476750"/>
            <a:ext cx="5200650" cy="4243387"/>
          </a:xfrm>
          <a:prstGeom prst="rect">
            <a:avLst/>
          </a:prstGeom>
          <a:noFill/>
          <a:ln>
            <a:noFill/>
          </a:ln>
        </p:spPr>
        <p:txBody>
          <a:bodyPr anchorCtr="0" anchor="t" bIns="50075" lIns="96925" spcFirstLastPara="1" rIns="96925" wrap="square" tIns="5007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6: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50" name="Google Shape;350;p16: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16: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7: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59" name="Google Shape;359;p17: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17: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Clr>
                <a:srgbClr val="FF00FF"/>
              </a:buClr>
              <a:buSzPts val="1800"/>
              <a:buFont typeface="Arial"/>
              <a:buNone/>
            </a:pPr>
            <a:r>
              <a:rPr lang="en-US">
                <a:solidFill>
                  <a:srgbClr val="FF00FF"/>
                </a:solidFill>
                <a:latin typeface="Arial"/>
                <a:ea typeface="Arial"/>
                <a:cs typeface="Arial"/>
                <a:sym typeface="Arial"/>
              </a:rPr>
              <a:t>CREATE INDEX name ON emp(name);</a:t>
            </a:r>
            <a:endParaRPr/>
          </a:p>
          <a:p>
            <a:pPr indent="0" lvl="0" marL="0" rtl="0" algn="l">
              <a:spcBef>
                <a:spcPts val="0"/>
              </a:spcBef>
              <a:spcAft>
                <a:spcPts val="0"/>
              </a:spcAft>
              <a:buSzPts val="1800"/>
              <a:buNone/>
            </a:pPr>
            <a:r>
              <a:rPr lang="en-US"/>
              <a:t>Note that</a:t>
            </a:r>
            <a:endParaRPr/>
          </a:p>
          <a:p>
            <a:pPr indent="0" lvl="0" marL="0" rtl="0" algn="l">
              <a:spcBef>
                <a:spcPts val="0"/>
              </a:spcBef>
              <a:spcAft>
                <a:spcPts val="0"/>
              </a:spcAft>
              <a:buClr>
                <a:srgbClr val="FF00FF"/>
              </a:buClr>
              <a:buSzPts val="1800"/>
              <a:buFont typeface="Arial"/>
              <a:buNone/>
            </a:pPr>
            <a:r>
              <a:rPr lang="en-US">
                <a:solidFill>
                  <a:srgbClr val="FF00FF"/>
                </a:solidFill>
                <a:latin typeface="Arial"/>
                <a:ea typeface="Arial"/>
                <a:cs typeface="Arial"/>
                <a:sym typeface="Arial"/>
              </a:rPr>
              <a:t>CREATE INDEX name ON emp(ssn);</a:t>
            </a:r>
            <a:r>
              <a:rPr lang="en-US"/>
              <a:t> is NOT legal.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8: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66" name="Google Shape;366;p18: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18: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	         Search Key      Data Entry               Data Record</a:t>
            </a:r>
            <a:endParaRPr/>
          </a:p>
          <a:p>
            <a:pPr indent="0" lvl="0" marL="0" rtl="0" algn="l">
              <a:spcBef>
                <a:spcPts val="0"/>
              </a:spcBef>
              <a:spcAft>
                <a:spcPts val="0"/>
              </a:spcAft>
              <a:buSzPts val="1800"/>
              <a:buNone/>
            </a:pPr>
            <a:r>
              <a:rPr lang="en-US"/>
              <a:t>Library Catalog        Title                 Dewey Decimal       Book</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Google                     Keywords        URL                          Web Page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Mapquest                Address             Map                          Map</a:t>
            </a:r>
            <a:endParaRPr/>
          </a:p>
        </p:txBody>
      </p:sp>
      <p:cxnSp>
        <p:nvCxnSpPr>
          <p:cNvPr id="368" name="Google Shape;368;p18:notes"/>
          <p:cNvCxnSpPr/>
          <p:nvPr/>
        </p:nvCxnSpPr>
        <p:spPr>
          <a:xfrm>
            <a:off x="2171700" y="4714875"/>
            <a:ext cx="3200400" cy="0"/>
          </a:xfrm>
          <a:prstGeom prst="straightConnector1">
            <a:avLst/>
          </a:prstGeom>
          <a:noFill/>
          <a:ln cap="flat" cmpd="sng" w="9525">
            <a:solidFill>
              <a:srgbClr val="000000"/>
            </a:solidFill>
            <a:prstDash val="solid"/>
            <a:miter lim="800000"/>
            <a:headEnd len="med" w="med" type="none"/>
            <a:tailEnd len="med" w="med" type="none"/>
          </a:ln>
        </p:spPr>
      </p:cxnSp>
      <p:cxnSp>
        <p:nvCxnSpPr>
          <p:cNvPr id="369" name="Google Shape;369;p18:notes"/>
          <p:cNvCxnSpPr/>
          <p:nvPr/>
        </p:nvCxnSpPr>
        <p:spPr>
          <a:xfrm>
            <a:off x="2171700" y="4714875"/>
            <a:ext cx="0" cy="1295400"/>
          </a:xfrm>
          <a:prstGeom prst="straightConnector1">
            <a:avLst/>
          </a:prstGeom>
          <a:noFill/>
          <a:ln cap="flat" cmpd="sng" w="9525">
            <a:solidFill>
              <a:srgbClr val="000000"/>
            </a:solidFill>
            <a:prstDash val="solid"/>
            <a:miter lim="800000"/>
            <a:headEnd len="med" w="med" type="none"/>
            <a:tailEnd len="med" w="med" type="none"/>
          </a:ln>
        </p:spPr>
      </p:cxnSp>
      <p:cxnSp>
        <p:nvCxnSpPr>
          <p:cNvPr id="370" name="Google Shape;370;p18:notes"/>
          <p:cNvCxnSpPr/>
          <p:nvPr/>
        </p:nvCxnSpPr>
        <p:spPr>
          <a:xfrm>
            <a:off x="3009900" y="4714875"/>
            <a:ext cx="0" cy="1295400"/>
          </a:xfrm>
          <a:prstGeom prst="straightConnector1">
            <a:avLst/>
          </a:prstGeom>
          <a:noFill/>
          <a:ln cap="flat" cmpd="sng" w="9525">
            <a:solidFill>
              <a:srgbClr val="000000"/>
            </a:solidFill>
            <a:prstDash val="solid"/>
            <a:miter lim="800000"/>
            <a:headEnd len="med" w="med" type="none"/>
            <a:tailEnd len="med" w="med" type="none"/>
          </a:ln>
        </p:spPr>
      </p:cxnSp>
      <p:cxnSp>
        <p:nvCxnSpPr>
          <p:cNvPr id="371" name="Google Shape;371;p18:notes"/>
          <p:cNvCxnSpPr/>
          <p:nvPr/>
        </p:nvCxnSpPr>
        <p:spPr>
          <a:xfrm>
            <a:off x="4381500" y="4714875"/>
            <a:ext cx="0" cy="1295400"/>
          </a:xfrm>
          <a:prstGeom prst="straightConnector1">
            <a:avLst/>
          </a:prstGeom>
          <a:noFill/>
          <a:ln cap="flat" cmpd="sng" w="9525">
            <a:solidFill>
              <a:srgbClr val="000000"/>
            </a:solidFill>
            <a:prstDash val="solid"/>
            <a:miter lim="800000"/>
            <a:headEnd len="med" w="med" type="none"/>
            <a:tailEnd len="med" w="med" type="none"/>
          </a:ln>
        </p:spPr>
      </p:cxnSp>
      <p:cxnSp>
        <p:nvCxnSpPr>
          <p:cNvPr id="372" name="Google Shape;372;p18:notes"/>
          <p:cNvCxnSpPr/>
          <p:nvPr/>
        </p:nvCxnSpPr>
        <p:spPr>
          <a:xfrm>
            <a:off x="5372100" y="4714875"/>
            <a:ext cx="0" cy="1295400"/>
          </a:xfrm>
          <a:prstGeom prst="straightConnector1">
            <a:avLst/>
          </a:prstGeom>
          <a:noFill/>
          <a:ln cap="flat" cmpd="sng" w="9525">
            <a:solidFill>
              <a:srgbClr val="000000"/>
            </a:solidFill>
            <a:prstDash val="solid"/>
            <a:miter lim="800000"/>
            <a:headEnd len="med" w="med" type="none"/>
            <a:tailEnd len="med" w="med" type="none"/>
          </a:ln>
        </p:spPr>
      </p:cxnSp>
      <p:cxnSp>
        <p:nvCxnSpPr>
          <p:cNvPr id="373" name="Google Shape;373;p18:notes"/>
          <p:cNvCxnSpPr/>
          <p:nvPr/>
        </p:nvCxnSpPr>
        <p:spPr>
          <a:xfrm>
            <a:off x="2171700" y="5095875"/>
            <a:ext cx="3200400" cy="0"/>
          </a:xfrm>
          <a:prstGeom prst="straightConnector1">
            <a:avLst/>
          </a:prstGeom>
          <a:noFill/>
          <a:ln cap="flat" cmpd="sng" w="9525">
            <a:solidFill>
              <a:srgbClr val="000000"/>
            </a:solidFill>
            <a:prstDash val="solid"/>
            <a:miter lim="800000"/>
            <a:headEnd len="med" w="med" type="none"/>
            <a:tailEnd len="med" w="med" type="none"/>
          </a:ln>
        </p:spPr>
      </p:cxnSp>
      <p:cxnSp>
        <p:nvCxnSpPr>
          <p:cNvPr id="374" name="Google Shape;374;p18:notes"/>
          <p:cNvCxnSpPr/>
          <p:nvPr/>
        </p:nvCxnSpPr>
        <p:spPr>
          <a:xfrm>
            <a:off x="2171700" y="5553075"/>
            <a:ext cx="3200400" cy="0"/>
          </a:xfrm>
          <a:prstGeom prst="straightConnector1">
            <a:avLst/>
          </a:prstGeom>
          <a:noFill/>
          <a:ln cap="flat" cmpd="sng" w="9525">
            <a:solidFill>
              <a:srgbClr val="000000"/>
            </a:solidFill>
            <a:prstDash val="solid"/>
            <a:miter lim="800000"/>
            <a:headEnd len="med" w="med" type="none"/>
            <a:tailEnd len="med" w="med" type="none"/>
          </a:ln>
        </p:spPr>
      </p:cxnSp>
      <p:cxnSp>
        <p:nvCxnSpPr>
          <p:cNvPr id="375" name="Google Shape;375;p18:notes"/>
          <p:cNvCxnSpPr/>
          <p:nvPr/>
        </p:nvCxnSpPr>
        <p:spPr>
          <a:xfrm>
            <a:off x="2171700" y="6010275"/>
            <a:ext cx="3200400" cy="0"/>
          </a:xfrm>
          <a:prstGeom prst="straightConnector1">
            <a:avLst/>
          </a:prstGeom>
          <a:noFill/>
          <a:ln cap="flat" cmpd="sng" w="9525">
            <a:solidFill>
              <a:srgbClr val="000000"/>
            </a:solidFill>
            <a:prstDash val="solid"/>
            <a:miter lim="800000"/>
            <a:headEnd len="med" w="med" type="none"/>
            <a:tailEnd len="med" w="med" type="none"/>
          </a:ln>
        </p:spPr>
      </p:cxn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9: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86" name="Google Shape;386;p19:notes"/>
          <p:cNvSpPr txBox="1"/>
          <p:nvPr/>
        </p:nvSpPr>
        <p:spPr>
          <a:xfrm>
            <a:off x="4016375" y="-1587"/>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87" name="Google Shape;387;p19:notes"/>
          <p:cNvSpPr txBox="1"/>
          <p:nvPr/>
        </p:nvSpPr>
        <p:spPr>
          <a:xfrm>
            <a:off x="4016375" y="8956675"/>
            <a:ext cx="3070225" cy="473075"/>
          </a:xfrm>
          <a:prstGeom prst="rect">
            <a:avLst/>
          </a:prstGeom>
          <a:noFill/>
          <a:ln>
            <a:noFill/>
          </a:ln>
        </p:spPr>
        <p:txBody>
          <a:bodyPr anchorCtr="0" anchor="b" bIns="0" lIns="19300" spcFirstLastPara="1" rIns="19300" wrap="square" tIns="0">
            <a:noAutofit/>
          </a:bodyPr>
          <a:lstStyle/>
          <a:p>
            <a:pPr indent="0" lvl="0" marL="0" marR="0" rtl="0" algn="r">
              <a:lnSpc>
                <a:spcPct val="100000"/>
              </a:lnSpc>
              <a:spcBef>
                <a:spcPts val="0"/>
              </a:spcBef>
              <a:spcAft>
                <a:spcPts val="0"/>
              </a:spcAft>
              <a:buClr>
                <a:srgbClr val="000000"/>
              </a:buClr>
              <a:buSzPts val="1000"/>
              <a:buFont typeface="Arial"/>
              <a:buNone/>
            </a:pPr>
            <a:r>
              <a:rPr b="0" i="1" lang="en-US" sz="1000" u="none">
                <a:solidFill>
                  <a:srgbClr val="000000"/>
                </a:solidFill>
                <a:latin typeface="Arial"/>
                <a:ea typeface="Arial"/>
                <a:cs typeface="Arial"/>
                <a:sym typeface="Arial"/>
              </a:rPr>
              <a:t>2</a:t>
            </a:r>
            <a:endParaRPr/>
          </a:p>
        </p:txBody>
      </p:sp>
      <p:sp>
        <p:nvSpPr>
          <p:cNvPr id="388" name="Google Shape;388;p19:notes"/>
          <p:cNvSpPr txBox="1"/>
          <p:nvPr/>
        </p:nvSpPr>
        <p:spPr>
          <a:xfrm>
            <a:off x="0" y="8956675"/>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89" name="Google Shape;389;p19:notes"/>
          <p:cNvSpPr txBox="1"/>
          <p:nvPr/>
        </p:nvSpPr>
        <p:spPr>
          <a:xfrm>
            <a:off x="0" y="-1587"/>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0" name="Google Shape;390;p19:notes"/>
          <p:cNvSpPr/>
          <p:nvPr>
            <p:ph idx="2" type="sldImg"/>
          </p:nvPr>
        </p:nvSpPr>
        <p:spPr>
          <a:xfrm>
            <a:off x="1198562" y="712787"/>
            <a:ext cx="4699000" cy="3524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91" name="Google Shape;391;p19:notes"/>
          <p:cNvSpPr txBox="1"/>
          <p:nvPr>
            <p:ph idx="1" type="body"/>
          </p:nvPr>
        </p:nvSpPr>
        <p:spPr>
          <a:xfrm>
            <a:off x="944562" y="4478337"/>
            <a:ext cx="5197475" cy="4243387"/>
          </a:xfrm>
          <a:prstGeom prst="rect">
            <a:avLst/>
          </a:prstGeom>
          <a:noFill/>
          <a:ln>
            <a:noFill/>
          </a:ln>
        </p:spPr>
        <p:txBody>
          <a:bodyPr anchorCtr="0" anchor="t" bIns="49900" lIns="96600" spcFirstLastPara="1" rIns="96600" wrap="square" tIns="499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
        <p:nvSpPr>
          <p:cNvPr id="67" name="Google Shape;67;p2: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2: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0: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99" name="Google Shape;399;p20:notes"/>
          <p:cNvSpPr txBox="1"/>
          <p:nvPr/>
        </p:nvSpPr>
        <p:spPr>
          <a:xfrm>
            <a:off x="4017962" y="0"/>
            <a:ext cx="3068637"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0" name="Google Shape;400;p20:notes"/>
          <p:cNvSpPr txBox="1"/>
          <p:nvPr/>
        </p:nvSpPr>
        <p:spPr>
          <a:xfrm>
            <a:off x="4017962" y="8958262"/>
            <a:ext cx="3068637" cy="471487"/>
          </a:xfrm>
          <a:prstGeom prst="rect">
            <a:avLst/>
          </a:prstGeom>
          <a:noFill/>
          <a:ln>
            <a:noFill/>
          </a:ln>
        </p:spPr>
        <p:txBody>
          <a:bodyPr anchorCtr="0" anchor="b" bIns="0" lIns="19650" spcFirstLastPara="1" rIns="196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15</a:t>
            </a:r>
            <a:endParaRPr/>
          </a:p>
        </p:txBody>
      </p:sp>
      <p:sp>
        <p:nvSpPr>
          <p:cNvPr id="401" name="Google Shape;401;p20:notes"/>
          <p:cNvSpPr txBox="1"/>
          <p:nvPr/>
        </p:nvSpPr>
        <p:spPr>
          <a:xfrm>
            <a:off x="0" y="8958262"/>
            <a:ext cx="3068637"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2" name="Google Shape;402;p20:notes"/>
          <p:cNvSpPr txBox="1"/>
          <p:nvPr/>
        </p:nvSpPr>
        <p:spPr>
          <a:xfrm>
            <a:off x="0" y="0"/>
            <a:ext cx="3068637"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3" name="Google Shape;403;p20:notes"/>
          <p:cNvSpPr/>
          <p:nvPr>
            <p:ph idx="2" type="sldImg"/>
          </p:nvPr>
        </p:nvSpPr>
        <p:spPr>
          <a:xfrm>
            <a:off x="1201737" y="714375"/>
            <a:ext cx="4697412" cy="352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04" name="Google Shape;404;p20:notes"/>
          <p:cNvSpPr txBox="1"/>
          <p:nvPr>
            <p:ph idx="1" type="body"/>
          </p:nvPr>
        </p:nvSpPr>
        <p:spPr>
          <a:xfrm>
            <a:off x="942975" y="4479925"/>
            <a:ext cx="5200650" cy="4243387"/>
          </a:xfrm>
          <a:prstGeom prst="rect">
            <a:avLst/>
          </a:prstGeom>
          <a:noFill/>
          <a:ln>
            <a:noFill/>
          </a:ln>
        </p:spPr>
        <p:txBody>
          <a:bodyPr anchorCtr="0" anchor="t" bIns="45850" lIns="93325" spcFirstLastPara="1" rIns="93325" wrap="square" tIns="4585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1: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13" name="Google Shape;513;p21:notes"/>
          <p:cNvSpPr txBox="1"/>
          <p:nvPr/>
        </p:nvSpPr>
        <p:spPr>
          <a:xfrm>
            <a:off x="4017962" y="0"/>
            <a:ext cx="3068637"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14" name="Google Shape;514;p21:notes"/>
          <p:cNvSpPr txBox="1"/>
          <p:nvPr/>
        </p:nvSpPr>
        <p:spPr>
          <a:xfrm>
            <a:off x="4017962" y="8958262"/>
            <a:ext cx="3068637" cy="471487"/>
          </a:xfrm>
          <a:prstGeom prst="rect">
            <a:avLst/>
          </a:prstGeom>
          <a:noFill/>
          <a:ln>
            <a:noFill/>
          </a:ln>
        </p:spPr>
        <p:txBody>
          <a:bodyPr anchorCtr="0" anchor="b" bIns="0" lIns="19650" spcFirstLastPara="1" rIns="196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15</a:t>
            </a:r>
            <a:endParaRPr/>
          </a:p>
        </p:txBody>
      </p:sp>
      <p:sp>
        <p:nvSpPr>
          <p:cNvPr id="515" name="Google Shape;515;p21:notes"/>
          <p:cNvSpPr txBox="1"/>
          <p:nvPr/>
        </p:nvSpPr>
        <p:spPr>
          <a:xfrm>
            <a:off x="0" y="8958262"/>
            <a:ext cx="3068637"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16" name="Google Shape;516;p21:notes"/>
          <p:cNvSpPr txBox="1"/>
          <p:nvPr/>
        </p:nvSpPr>
        <p:spPr>
          <a:xfrm>
            <a:off x="0" y="0"/>
            <a:ext cx="3068637"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17" name="Google Shape;517;p21:notes"/>
          <p:cNvSpPr/>
          <p:nvPr>
            <p:ph idx="2" type="sldImg"/>
          </p:nvPr>
        </p:nvSpPr>
        <p:spPr>
          <a:xfrm>
            <a:off x="1201737" y="714375"/>
            <a:ext cx="4697412" cy="352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18" name="Google Shape;518;p21:notes"/>
          <p:cNvSpPr txBox="1"/>
          <p:nvPr>
            <p:ph idx="1" type="body"/>
          </p:nvPr>
        </p:nvSpPr>
        <p:spPr>
          <a:xfrm>
            <a:off x="942975" y="4479925"/>
            <a:ext cx="5200650" cy="4243387"/>
          </a:xfrm>
          <a:prstGeom prst="rect">
            <a:avLst/>
          </a:prstGeom>
          <a:noFill/>
          <a:ln>
            <a:noFill/>
          </a:ln>
        </p:spPr>
        <p:txBody>
          <a:bodyPr anchorCtr="0" anchor="t" bIns="45850" lIns="93325" spcFirstLastPara="1" rIns="93325" wrap="square" tIns="45850">
            <a:noAutofit/>
          </a:bodyPr>
          <a:lstStyle/>
          <a:p>
            <a:pPr indent="0" lvl="0" marL="0" rtl="0" algn="l">
              <a:spcBef>
                <a:spcPts val="0"/>
              </a:spcBef>
              <a:spcAft>
                <a:spcPts val="0"/>
              </a:spcAft>
              <a:buSzPts val="1800"/>
              <a:buNone/>
            </a:pPr>
            <a:r>
              <a:rPr lang="en-US"/>
              <a:t>13&lt;x&lt;27: nine I/Os</a:t>
            </a:r>
            <a:endParaRPr/>
          </a:p>
          <a:p>
            <a:pPr indent="0" lvl="0" marL="0" rtl="0" algn="l">
              <a:spcBef>
                <a:spcPts val="0"/>
              </a:spcBef>
              <a:spcAft>
                <a:spcPts val="0"/>
              </a:spcAft>
              <a:buSzPts val="1800"/>
              <a:buNone/>
            </a:pPr>
            <a:r>
              <a:rPr lang="en-US"/>
              <a:t>3&lt;x&lt;=15: nine I/Os</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22: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21" name="Google Shape;621;p22:notes"/>
          <p:cNvSpPr txBox="1"/>
          <p:nvPr/>
        </p:nvSpPr>
        <p:spPr>
          <a:xfrm>
            <a:off x="4017962" y="0"/>
            <a:ext cx="3068637"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622" name="Google Shape;622;p22:notes"/>
          <p:cNvSpPr txBox="1"/>
          <p:nvPr/>
        </p:nvSpPr>
        <p:spPr>
          <a:xfrm>
            <a:off x="4017962" y="8958262"/>
            <a:ext cx="3068637" cy="471487"/>
          </a:xfrm>
          <a:prstGeom prst="rect">
            <a:avLst/>
          </a:prstGeom>
          <a:noFill/>
          <a:ln>
            <a:noFill/>
          </a:ln>
        </p:spPr>
        <p:txBody>
          <a:bodyPr anchorCtr="0" anchor="b" bIns="0" lIns="19650" spcFirstLastPara="1" rIns="196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4</a:t>
            </a:r>
            <a:endParaRPr/>
          </a:p>
        </p:txBody>
      </p:sp>
      <p:sp>
        <p:nvSpPr>
          <p:cNvPr id="623" name="Google Shape;623;p22:notes"/>
          <p:cNvSpPr txBox="1"/>
          <p:nvPr/>
        </p:nvSpPr>
        <p:spPr>
          <a:xfrm>
            <a:off x="0" y="8958262"/>
            <a:ext cx="3068637"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624" name="Google Shape;624;p22:notes"/>
          <p:cNvSpPr txBox="1"/>
          <p:nvPr/>
        </p:nvSpPr>
        <p:spPr>
          <a:xfrm>
            <a:off x="0" y="0"/>
            <a:ext cx="3068637"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625" name="Google Shape;625;p22:notes"/>
          <p:cNvSpPr/>
          <p:nvPr>
            <p:ph idx="2" type="sldImg"/>
          </p:nvPr>
        </p:nvSpPr>
        <p:spPr>
          <a:xfrm>
            <a:off x="1201737" y="714375"/>
            <a:ext cx="4697412" cy="352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26" name="Google Shape;626;p22:notes"/>
          <p:cNvSpPr txBox="1"/>
          <p:nvPr>
            <p:ph idx="1" type="body"/>
          </p:nvPr>
        </p:nvSpPr>
        <p:spPr>
          <a:xfrm>
            <a:off x="942975" y="4479925"/>
            <a:ext cx="5200650" cy="4243387"/>
          </a:xfrm>
          <a:prstGeom prst="rect">
            <a:avLst/>
          </a:prstGeom>
          <a:noFill/>
          <a:ln>
            <a:noFill/>
          </a:ln>
        </p:spPr>
        <p:txBody>
          <a:bodyPr anchorCtr="0" anchor="t" bIns="45850" lIns="93325" spcFirstLastPara="1" rIns="93325" wrap="square" tIns="4585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23: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60" name="Google Shape;760;p23: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1" name="Google Shape;761;p23: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Updates to the search key will be slower because the data records need to be updated AND the index needs to be updated also.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24: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67" name="Google Shape;767;p24:notes"/>
          <p:cNvSpPr txBox="1"/>
          <p:nvPr/>
        </p:nvSpPr>
        <p:spPr>
          <a:xfrm>
            <a:off x="4016375" y="-1587"/>
            <a:ext cx="3070225"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68" name="Google Shape;768;p24:notes"/>
          <p:cNvSpPr txBox="1"/>
          <p:nvPr/>
        </p:nvSpPr>
        <p:spPr>
          <a:xfrm>
            <a:off x="4016375" y="8956675"/>
            <a:ext cx="3070225" cy="473075"/>
          </a:xfrm>
          <a:prstGeom prst="rect">
            <a:avLst/>
          </a:prstGeom>
          <a:noFill/>
          <a:ln>
            <a:noFill/>
          </a:ln>
        </p:spPr>
        <p:txBody>
          <a:bodyPr anchorCtr="0" anchor="b" bIns="0" lIns="19650" spcFirstLastPara="1" rIns="196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11</a:t>
            </a:r>
            <a:endParaRPr/>
          </a:p>
        </p:txBody>
      </p:sp>
      <p:sp>
        <p:nvSpPr>
          <p:cNvPr id="769" name="Google Shape;769;p24:notes"/>
          <p:cNvSpPr txBox="1"/>
          <p:nvPr/>
        </p:nvSpPr>
        <p:spPr>
          <a:xfrm>
            <a:off x="-1587" y="8956675"/>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70" name="Google Shape;770;p24:notes"/>
          <p:cNvSpPr txBox="1"/>
          <p:nvPr/>
        </p:nvSpPr>
        <p:spPr>
          <a:xfrm>
            <a:off x="-1587" y="-1587"/>
            <a:ext cx="3068637"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71" name="Google Shape;771;p24:notes"/>
          <p:cNvSpPr/>
          <p:nvPr>
            <p:ph idx="2" type="sldImg"/>
          </p:nvPr>
        </p:nvSpPr>
        <p:spPr>
          <a:xfrm>
            <a:off x="1201737" y="714375"/>
            <a:ext cx="4697412" cy="352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72" name="Google Shape;772;p24:notes"/>
          <p:cNvSpPr txBox="1"/>
          <p:nvPr>
            <p:ph idx="1" type="body"/>
          </p:nvPr>
        </p:nvSpPr>
        <p:spPr>
          <a:xfrm>
            <a:off x="941387" y="4476750"/>
            <a:ext cx="5200650" cy="4243387"/>
          </a:xfrm>
          <a:prstGeom prst="rect">
            <a:avLst/>
          </a:prstGeom>
          <a:noFill/>
          <a:ln>
            <a:noFill/>
          </a:ln>
        </p:spPr>
        <p:txBody>
          <a:bodyPr anchorCtr="0" anchor="t" bIns="45850" lIns="93325" spcFirstLastPara="1" rIns="93325" wrap="square" tIns="4585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25: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80" name="Google Shape;780;p25:notes"/>
          <p:cNvSpPr txBox="1"/>
          <p:nvPr/>
        </p:nvSpPr>
        <p:spPr>
          <a:xfrm>
            <a:off x="4016375" y="-1587"/>
            <a:ext cx="3070225"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81" name="Google Shape;781;p25:notes"/>
          <p:cNvSpPr txBox="1"/>
          <p:nvPr/>
        </p:nvSpPr>
        <p:spPr>
          <a:xfrm>
            <a:off x="4016375" y="8956675"/>
            <a:ext cx="3070225" cy="473075"/>
          </a:xfrm>
          <a:prstGeom prst="rect">
            <a:avLst/>
          </a:prstGeom>
          <a:noFill/>
          <a:ln>
            <a:noFill/>
          </a:ln>
        </p:spPr>
        <p:txBody>
          <a:bodyPr anchorCtr="0" anchor="b" bIns="0" lIns="19650" spcFirstLastPara="1" rIns="196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11</a:t>
            </a:r>
            <a:endParaRPr/>
          </a:p>
        </p:txBody>
      </p:sp>
      <p:sp>
        <p:nvSpPr>
          <p:cNvPr id="782" name="Google Shape;782;p25:notes"/>
          <p:cNvSpPr txBox="1"/>
          <p:nvPr/>
        </p:nvSpPr>
        <p:spPr>
          <a:xfrm>
            <a:off x="-1587" y="8956675"/>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83" name="Google Shape;783;p25:notes"/>
          <p:cNvSpPr txBox="1"/>
          <p:nvPr/>
        </p:nvSpPr>
        <p:spPr>
          <a:xfrm>
            <a:off x="-1587" y="-1587"/>
            <a:ext cx="3068637" cy="4714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84" name="Google Shape;784;p25:notes"/>
          <p:cNvSpPr/>
          <p:nvPr>
            <p:ph idx="2" type="sldImg"/>
          </p:nvPr>
        </p:nvSpPr>
        <p:spPr>
          <a:xfrm>
            <a:off x="1201737" y="714375"/>
            <a:ext cx="4697412" cy="352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85" name="Google Shape;785;p25:notes"/>
          <p:cNvSpPr txBox="1"/>
          <p:nvPr>
            <p:ph idx="1" type="body"/>
          </p:nvPr>
        </p:nvSpPr>
        <p:spPr>
          <a:xfrm>
            <a:off x="941387" y="4476750"/>
            <a:ext cx="5200650" cy="4243387"/>
          </a:xfrm>
          <a:prstGeom prst="rect">
            <a:avLst/>
          </a:prstGeom>
          <a:noFill/>
          <a:ln>
            <a:noFill/>
          </a:ln>
        </p:spPr>
        <p:txBody>
          <a:bodyPr anchorCtr="0" anchor="t" bIns="45850" lIns="93325" spcFirstLastPara="1" rIns="93325" wrap="square" tIns="4585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26: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25" name="Google Shape;925;p26: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6" name="Google Shape;926;p26: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Keep in mind that for real B-trees, each page is at least 4K bytes and holds hundreds of records.</a:t>
            </a:r>
            <a:endParaRPr/>
          </a:p>
          <a:p>
            <a:pPr indent="0" lvl="0" marL="0" rtl="0" algn="l">
              <a:spcBef>
                <a:spcPts val="0"/>
              </a:spcBef>
              <a:spcAft>
                <a:spcPts val="0"/>
              </a:spcAft>
              <a:buSzPts val="1800"/>
              <a:buNone/>
            </a:pPr>
            <a:r>
              <a:rPr lang="en-US"/>
              <a:t>Retrieving 10 records with the same search key value from a clustered index: 4 I/Os.</a:t>
            </a:r>
            <a:endParaRPr/>
          </a:p>
          <a:p>
            <a:pPr indent="0" lvl="0" marL="0" rtl="0" algn="l">
              <a:spcBef>
                <a:spcPts val="0"/>
              </a:spcBef>
              <a:spcAft>
                <a:spcPts val="0"/>
              </a:spcAft>
              <a:buSzPts val="1800"/>
              <a:buNone/>
            </a:pPr>
            <a:r>
              <a:rPr lang="en-US"/>
              <a:t>Retrieving 10 records with the same search key value from an unclustered index: 13 I/Os.</a:t>
            </a:r>
            <a:endParaRPr/>
          </a:p>
          <a:p>
            <a:pPr indent="0" lvl="0" marL="0" rtl="0" algn="l">
              <a:spcBef>
                <a:spcPts val="0"/>
              </a:spcBef>
              <a:spcAft>
                <a:spcPts val="0"/>
              </a:spcAft>
              <a:buSzPts val="1800"/>
              <a:buNone/>
            </a:pPr>
            <a:r>
              <a:rPr lang="en-US"/>
              <a:t>A table can have only one clustered index because it can be sorted in only one order.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27: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32" name="Google Shape;932;p27: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3" name="Google Shape;933;p27: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28: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39" name="Google Shape;939;p28: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0" name="Google Shape;940;p28: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29: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46" name="Google Shape;946;p29: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7" name="Google Shape;947;p29: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4" name="Google Shape;74;p3:notes"/>
          <p:cNvSpPr txBox="1"/>
          <p:nvPr/>
        </p:nvSpPr>
        <p:spPr>
          <a:xfrm>
            <a:off x="4017962" y="-1587"/>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5" name="Google Shape;75;p3:notes"/>
          <p:cNvSpPr txBox="1"/>
          <p:nvPr/>
        </p:nvSpPr>
        <p:spPr>
          <a:xfrm>
            <a:off x="4017962" y="8956675"/>
            <a:ext cx="3068637" cy="473075"/>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Arial"/>
              <a:buNone/>
            </a:pPr>
            <a:r>
              <a:rPr b="0" i="1" lang="en-US" sz="1000" u="none">
                <a:solidFill>
                  <a:srgbClr val="000000"/>
                </a:solidFill>
                <a:latin typeface="Arial"/>
                <a:ea typeface="Arial"/>
                <a:cs typeface="Arial"/>
                <a:sym typeface="Arial"/>
              </a:rPr>
              <a:t>22</a:t>
            </a:r>
            <a:endParaRPr/>
          </a:p>
        </p:txBody>
      </p:sp>
      <p:sp>
        <p:nvSpPr>
          <p:cNvPr id="76" name="Google Shape;76;p3:notes"/>
          <p:cNvSpPr txBox="1"/>
          <p:nvPr/>
        </p:nvSpPr>
        <p:spPr>
          <a:xfrm>
            <a:off x="0" y="8956675"/>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7" name="Google Shape;77;p3:notes"/>
          <p:cNvSpPr txBox="1"/>
          <p:nvPr/>
        </p:nvSpPr>
        <p:spPr>
          <a:xfrm>
            <a:off x="0" y="-1587"/>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8" name="Google Shape;78;p3:notes"/>
          <p:cNvSpPr/>
          <p:nvPr>
            <p:ph idx="2" type="sldImg"/>
          </p:nvPr>
        </p:nvSpPr>
        <p:spPr>
          <a:xfrm>
            <a:off x="1196975" y="712787"/>
            <a:ext cx="4699000" cy="3524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9" name="Google Shape;79;p3:notes"/>
          <p:cNvSpPr txBox="1"/>
          <p:nvPr>
            <p:ph idx="1" type="body"/>
          </p:nvPr>
        </p:nvSpPr>
        <p:spPr>
          <a:xfrm>
            <a:off x="942975" y="4478337"/>
            <a:ext cx="5200650" cy="4243387"/>
          </a:xfrm>
          <a:prstGeom prst="rect">
            <a:avLst/>
          </a:prstGeom>
          <a:noFill/>
          <a:ln>
            <a:noFill/>
          </a:ln>
        </p:spPr>
        <p:txBody>
          <a:bodyPr anchorCtr="0" anchor="t" bIns="48475" lIns="95325" spcFirstLastPara="1" rIns="95325" wrap="square" tIns="4847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30: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53" name="Google Shape;953;p30: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4" name="Google Shape;954;p30: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31: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60" name="Google Shape;960;p31: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1" name="Google Shape;961;p31: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32: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68" name="Google Shape;968;p32:notes"/>
          <p:cNvSpPr txBox="1"/>
          <p:nvPr/>
        </p:nvSpPr>
        <p:spPr>
          <a:xfrm>
            <a:off x="4016375" y="-1587"/>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69" name="Google Shape;969;p32:notes"/>
          <p:cNvSpPr txBox="1"/>
          <p:nvPr/>
        </p:nvSpPr>
        <p:spPr>
          <a:xfrm>
            <a:off x="4016375" y="8956675"/>
            <a:ext cx="3070225" cy="473075"/>
          </a:xfrm>
          <a:prstGeom prst="rect">
            <a:avLst/>
          </a:prstGeom>
          <a:noFill/>
          <a:ln>
            <a:noFill/>
          </a:ln>
        </p:spPr>
        <p:txBody>
          <a:bodyPr anchorCtr="0" anchor="b" bIns="0" lIns="19250" spcFirstLastPara="1" rIns="192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6</a:t>
            </a:r>
            <a:endParaRPr/>
          </a:p>
        </p:txBody>
      </p:sp>
      <p:sp>
        <p:nvSpPr>
          <p:cNvPr id="970" name="Google Shape;970;p32:notes"/>
          <p:cNvSpPr txBox="1"/>
          <p:nvPr/>
        </p:nvSpPr>
        <p:spPr>
          <a:xfrm>
            <a:off x="0" y="8956675"/>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71" name="Google Shape;971;p32:notes"/>
          <p:cNvSpPr txBox="1"/>
          <p:nvPr/>
        </p:nvSpPr>
        <p:spPr>
          <a:xfrm>
            <a:off x="0" y="-1587"/>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72" name="Google Shape;972;p32:notes"/>
          <p:cNvSpPr/>
          <p:nvPr>
            <p:ph idx="2" type="sldImg"/>
          </p:nvPr>
        </p:nvSpPr>
        <p:spPr>
          <a:xfrm>
            <a:off x="1198562" y="712787"/>
            <a:ext cx="4699000" cy="3524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73" name="Google Shape;973;p32:notes"/>
          <p:cNvSpPr txBox="1"/>
          <p:nvPr>
            <p:ph idx="1" type="body"/>
          </p:nvPr>
        </p:nvSpPr>
        <p:spPr>
          <a:xfrm>
            <a:off x="944562" y="4478337"/>
            <a:ext cx="5197475" cy="4243387"/>
          </a:xfrm>
          <a:prstGeom prst="rect">
            <a:avLst/>
          </a:prstGeom>
          <a:noFill/>
          <a:ln>
            <a:noFill/>
          </a:ln>
        </p:spPr>
        <p:txBody>
          <a:bodyPr anchorCtr="0" anchor="t" bIns="49750" lIns="96325" spcFirstLastPara="1" rIns="96325" wrap="square" tIns="4975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33: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83" name="Google Shape;983;p33: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4" name="Google Shape;984;p33: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34: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99" name="Google Shape;999;p34: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0" name="Google Shape;1000;p34: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35: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23" name="Google Shape;1023;p35: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4" name="Google Shape;1024;p35: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36: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45" name="Google Shape;1045;p36: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6" name="Google Shape;1046;p36: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37: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68" name="Google Shape;1068;p37: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9" name="Google Shape;1069;p37: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38: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90" name="Google Shape;1090;p38: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1" name="Google Shape;1091;p38: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39: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113" name="Google Shape;1113;p39: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4" name="Google Shape;1114;p39: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5" name="Google Shape;135;p4: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4: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40: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135" name="Google Shape;1135;p40: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6" name="Google Shape;1136;p40: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41: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158" name="Google Shape;1158;p41: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9" name="Google Shape;1159;p41: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42: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180" name="Google Shape;1180;p42: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1" name="Google Shape;1181;p42: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43: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04" name="Google Shape;1204;p43:notes"/>
          <p:cNvSpPr txBox="1"/>
          <p:nvPr>
            <p:ph idx="1" type="body"/>
          </p:nvPr>
        </p:nvSpPr>
        <p:spPr>
          <a:xfrm>
            <a:off x="944562" y="4478337"/>
            <a:ext cx="5197475" cy="4243387"/>
          </a:xfrm>
          <a:prstGeom prst="rect">
            <a:avLst/>
          </a:prstGeom>
          <a:noFill/>
          <a:ln>
            <a:noFill/>
          </a:ln>
        </p:spPr>
        <p:txBody>
          <a:bodyPr anchorCtr="0" anchor="t" bIns="49750" lIns="96325" spcFirstLastPara="1" rIns="96325" wrap="square" tIns="49750">
            <a:noAutofit/>
          </a:bodyPr>
          <a:lstStyle/>
          <a:p>
            <a:pPr indent="0" lvl="0" marL="0" rtl="0" algn="l">
              <a:spcBef>
                <a:spcPts val="0"/>
              </a:spcBef>
              <a:spcAft>
                <a:spcPts val="0"/>
              </a:spcAft>
              <a:buNone/>
            </a:pPr>
            <a:r>
              <a:t/>
            </a:r>
            <a:endParaRPr/>
          </a:p>
        </p:txBody>
      </p:sp>
      <p:sp>
        <p:nvSpPr>
          <p:cNvPr id="1205" name="Google Shape;1205;p43:notes"/>
          <p:cNvSpPr/>
          <p:nvPr>
            <p:ph idx="2" type="sldImg"/>
          </p:nvPr>
        </p:nvSpPr>
        <p:spPr>
          <a:xfrm>
            <a:off x="1198562" y="712787"/>
            <a:ext cx="4699000" cy="3524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p44: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14" name="Google Shape;1214;p44: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5" name="Google Shape;1215;p44: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45: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34" name="Google Shape;1234;p45: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5" name="Google Shape;1235;p45: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46: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41" name="Google Shape;1241;p46: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2" name="Google Shape;1242;p46: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p47: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48" name="Google Shape;1248;p47: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9" name="Google Shape;1249;p47: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48: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55" name="Google Shape;1255;p48:notes"/>
          <p:cNvSpPr txBox="1"/>
          <p:nvPr/>
        </p:nvSpPr>
        <p:spPr>
          <a:xfrm>
            <a:off x="4016375" y="-1587"/>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256" name="Google Shape;1256;p48:notes"/>
          <p:cNvSpPr txBox="1"/>
          <p:nvPr/>
        </p:nvSpPr>
        <p:spPr>
          <a:xfrm>
            <a:off x="4016375" y="8956675"/>
            <a:ext cx="3070225" cy="473075"/>
          </a:xfrm>
          <a:prstGeom prst="rect">
            <a:avLst/>
          </a:prstGeom>
          <a:noFill/>
          <a:ln>
            <a:noFill/>
          </a:ln>
        </p:spPr>
        <p:txBody>
          <a:bodyPr anchorCtr="0" anchor="b" bIns="0" lIns="19250" spcFirstLastPara="1" rIns="192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12</a:t>
            </a:r>
            <a:endParaRPr/>
          </a:p>
        </p:txBody>
      </p:sp>
      <p:sp>
        <p:nvSpPr>
          <p:cNvPr id="1257" name="Google Shape;1257;p48:notes"/>
          <p:cNvSpPr txBox="1"/>
          <p:nvPr/>
        </p:nvSpPr>
        <p:spPr>
          <a:xfrm>
            <a:off x="0" y="8956675"/>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258" name="Google Shape;1258;p48:notes"/>
          <p:cNvSpPr txBox="1"/>
          <p:nvPr/>
        </p:nvSpPr>
        <p:spPr>
          <a:xfrm>
            <a:off x="0" y="-1587"/>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259" name="Google Shape;1259;p48:notes"/>
          <p:cNvSpPr/>
          <p:nvPr>
            <p:ph idx="2" type="sldImg"/>
          </p:nvPr>
        </p:nvSpPr>
        <p:spPr>
          <a:xfrm>
            <a:off x="1198562" y="712787"/>
            <a:ext cx="4699000" cy="3524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60" name="Google Shape;1260;p48:notes"/>
          <p:cNvSpPr txBox="1"/>
          <p:nvPr>
            <p:ph idx="1" type="body"/>
          </p:nvPr>
        </p:nvSpPr>
        <p:spPr>
          <a:xfrm>
            <a:off x="944562" y="4478337"/>
            <a:ext cx="5197475" cy="4243387"/>
          </a:xfrm>
          <a:prstGeom prst="rect">
            <a:avLst/>
          </a:prstGeom>
          <a:noFill/>
          <a:ln>
            <a:noFill/>
          </a:ln>
        </p:spPr>
        <p:txBody>
          <a:bodyPr anchorCtr="0" anchor="t" bIns="49750" lIns="96325" spcFirstLastPara="1" rIns="96325" wrap="square" tIns="4975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p49: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68" name="Google Shape;1268;p49: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9" name="Google Shape;1269;p49: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2" name="Google Shape;142;p5:notes"/>
          <p:cNvSpPr txBox="1"/>
          <p:nvPr/>
        </p:nvSpPr>
        <p:spPr>
          <a:xfrm>
            <a:off x="4017962" y="-1587"/>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43" name="Google Shape;143;p5:notes"/>
          <p:cNvSpPr txBox="1"/>
          <p:nvPr/>
        </p:nvSpPr>
        <p:spPr>
          <a:xfrm>
            <a:off x="4017962" y="8956675"/>
            <a:ext cx="3068637" cy="473075"/>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Arial"/>
              <a:buNone/>
            </a:pPr>
            <a:r>
              <a:rPr b="0" i="1" lang="en-US" sz="1000" u="none">
                <a:solidFill>
                  <a:srgbClr val="000000"/>
                </a:solidFill>
                <a:latin typeface="Arial"/>
                <a:ea typeface="Arial"/>
                <a:cs typeface="Arial"/>
                <a:sym typeface="Arial"/>
              </a:rPr>
              <a:t>21</a:t>
            </a:r>
            <a:endParaRPr/>
          </a:p>
        </p:txBody>
      </p:sp>
      <p:sp>
        <p:nvSpPr>
          <p:cNvPr id="144" name="Google Shape;144;p5:notes"/>
          <p:cNvSpPr txBox="1"/>
          <p:nvPr/>
        </p:nvSpPr>
        <p:spPr>
          <a:xfrm>
            <a:off x="0" y="8956675"/>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45" name="Google Shape;145;p5:notes"/>
          <p:cNvSpPr txBox="1"/>
          <p:nvPr/>
        </p:nvSpPr>
        <p:spPr>
          <a:xfrm>
            <a:off x="0" y="-1587"/>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46" name="Google Shape;146;p5:notes"/>
          <p:cNvSpPr/>
          <p:nvPr>
            <p:ph idx="2" type="sldImg"/>
          </p:nvPr>
        </p:nvSpPr>
        <p:spPr>
          <a:xfrm>
            <a:off x="1196975" y="712787"/>
            <a:ext cx="4699000" cy="3524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7" name="Google Shape;147;p5:notes"/>
          <p:cNvSpPr txBox="1"/>
          <p:nvPr>
            <p:ph idx="1" type="body"/>
          </p:nvPr>
        </p:nvSpPr>
        <p:spPr>
          <a:xfrm>
            <a:off x="942975" y="4478337"/>
            <a:ext cx="5200650" cy="4243387"/>
          </a:xfrm>
          <a:prstGeom prst="rect">
            <a:avLst/>
          </a:prstGeom>
          <a:noFill/>
          <a:ln>
            <a:noFill/>
          </a:ln>
        </p:spPr>
        <p:txBody>
          <a:bodyPr anchorCtr="0" anchor="t" bIns="50075" lIns="96925" spcFirstLastPara="1" rIns="96925" wrap="square" tIns="5007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50: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76" name="Google Shape;1276;p50: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7" name="Google Shape;1277;p50: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First we must retrieve statistics from the System Catalog.</a:t>
            </a:r>
            <a:endParaRPr/>
          </a:p>
          <a:p>
            <a:pPr indent="0" lvl="0" marL="0" rtl="0" algn="l">
              <a:spcBef>
                <a:spcPts val="0"/>
              </a:spcBef>
              <a:spcAft>
                <a:spcPts val="0"/>
              </a:spcAft>
              <a:buSzPts val="1800"/>
              <a:buNone/>
            </a:pPr>
            <a:r>
              <a:rPr lang="en-US"/>
              <a:t>We know from the previous query that</a:t>
            </a:r>
            <a:endParaRPr/>
          </a:p>
          <a:p>
            <a:pPr indent="0" lvl="0" marL="0" rtl="0" algn="l">
              <a:spcBef>
                <a:spcPts val="0"/>
              </a:spcBef>
              <a:spcAft>
                <a:spcPts val="0"/>
              </a:spcAft>
              <a:buSzPts val="1800"/>
              <a:buNone/>
            </a:pPr>
            <a:r>
              <a:rPr lang="en-US"/>
              <a:t>N = 414 pages in R, P</a:t>
            </a:r>
            <a:r>
              <a:rPr baseline="-25000" lang="en-US"/>
              <a:t>R </a:t>
            </a:r>
            <a:r>
              <a:rPr lang="en-US"/>
              <a:t>= 39 rows per page.</a:t>
            </a:r>
            <a:endParaRPr/>
          </a:p>
          <a:p>
            <a:pPr indent="0" lvl="0" marL="0" rtl="0" algn="l">
              <a:spcBef>
                <a:spcPts val="0"/>
              </a:spcBef>
              <a:spcAft>
                <a:spcPts val="0"/>
              </a:spcAft>
              <a:buSzPts val="1800"/>
              <a:buNone/>
            </a:pPr>
            <a:r>
              <a:rPr lang="en-US"/>
              <a:t>Using the query </a:t>
            </a:r>
            <a:r>
              <a:rPr lang="en-US">
                <a:solidFill>
                  <a:srgbClr val="FF00FF"/>
                </a:solidFill>
                <a:latin typeface="Arial"/>
                <a:ea typeface="Arial"/>
                <a:cs typeface="Arial"/>
                <a:sym typeface="Arial"/>
              </a:rPr>
              <a:t>SELECT pg_relation_size('pas')/8192;</a:t>
            </a:r>
            <a:r>
              <a:rPr lang="en-US"/>
              <a:t> we find</a:t>
            </a:r>
            <a:endParaRPr/>
          </a:p>
          <a:p>
            <a:pPr indent="0" lvl="0" marL="0" rtl="0" algn="l">
              <a:spcBef>
                <a:spcPts val="0"/>
              </a:spcBef>
              <a:spcAft>
                <a:spcPts val="0"/>
              </a:spcAft>
              <a:buSzPts val="1800"/>
              <a:buNone/>
            </a:pPr>
            <a:r>
              <a:rPr lang="en-US"/>
              <a:t>M = 2303 pages in R .</a:t>
            </a:r>
            <a:endParaRPr/>
          </a:p>
          <a:p>
            <a:pPr indent="0" lvl="0" marL="0" rtl="0" algn="l">
              <a:spcBef>
                <a:spcPts val="0"/>
              </a:spcBef>
              <a:spcAft>
                <a:spcPts val="0"/>
              </a:spcAft>
              <a:buSzPts val="1800"/>
              <a:buNone/>
            </a:pPr>
            <a:r>
              <a:rPr lang="en-US"/>
              <a:t>Using the query </a:t>
            </a:r>
            <a:r>
              <a:rPr lang="en-US">
                <a:solidFill>
                  <a:srgbClr val="FF00FF"/>
                </a:solidFill>
                <a:latin typeface="Arial"/>
                <a:ea typeface="Arial"/>
                <a:cs typeface="Arial"/>
                <a:sym typeface="Arial"/>
              </a:rPr>
              <a:t>SELECT COUNT(*)/2303 FROM pas;</a:t>
            </a:r>
            <a:r>
              <a:rPr lang="en-US"/>
              <a:t> we find</a:t>
            </a:r>
            <a:endParaRPr/>
          </a:p>
          <a:p>
            <a:pPr indent="0" lvl="0" marL="0" rtl="0" algn="l">
              <a:spcBef>
                <a:spcPts val="0"/>
              </a:spcBef>
              <a:spcAft>
                <a:spcPts val="0"/>
              </a:spcAft>
              <a:buSzPts val="1800"/>
              <a:buNone/>
            </a:pPr>
            <a:r>
              <a:rPr lang="en-US"/>
              <a:t>P</a:t>
            </a:r>
            <a:r>
              <a:rPr baseline="-25000" lang="en-US"/>
              <a:t>L</a:t>
            </a:r>
            <a:r>
              <a:rPr lang="en-US"/>
              <a:t> = 74 rows/page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Using the formulas on the previous slide, we get</a:t>
            </a:r>
            <a:endParaRPr/>
          </a:p>
          <a:p>
            <a:pPr indent="0" lvl="0" marL="0" rtl="0" algn="l">
              <a:spcBef>
                <a:spcPts val="0"/>
              </a:spcBef>
              <a:spcAft>
                <a:spcPts val="0"/>
              </a:spcAft>
              <a:buSzPts val="1800"/>
              <a:buNone/>
            </a:pPr>
            <a:r>
              <a:rPr lang="en-US"/>
              <a:t>Nested Loop: 2303 + 74*2303*414 =  = 70,557,011 I/Os </a:t>
            </a:r>
            <a:r>
              <a:rPr lang="en-US" sz="1400">
                <a:latin typeface="Courier New"/>
                <a:ea typeface="Courier New"/>
                <a:cs typeface="Courier New"/>
                <a:sym typeface="Courier New"/>
              </a:rPr>
              <a:t>≈</a:t>
            </a:r>
            <a:r>
              <a:rPr lang="en-US"/>
              <a:t> 705,570 secs </a:t>
            </a:r>
            <a:r>
              <a:rPr lang="en-US" sz="1400">
                <a:latin typeface="Courier New"/>
                <a:ea typeface="Courier New"/>
                <a:cs typeface="Courier New"/>
                <a:sym typeface="Courier New"/>
              </a:rPr>
              <a:t>≈</a:t>
            </a:r>
            <a:r>
              <a:rPr lang="en-US"/>
              <a:t> 8 days</a:t>
            </a:r>
            <a:endParaRPr/>
          </a:p>
          <a:p>
            <a:pPr indent="0" lvl="0" marL="0" rtl="0" algn="l">
              <a:spcBef>
                <a:spcPts val="0"/>
              </a:spcBef>
              <a:spcAft>
                <a:spcPts val="0"/>
              </a:spcAft>
              <a:buSzPts val="1800"/>
              <a:buNone/>
            </a:pPr>
            <a:r>
              <a:rPr lang="en-US"/>
              <a:t>Index Nested Loop: 2303+74*2303*3 = 513,569 I/Os </a:t>
            </a:r>
            <a:r>
              <a:rPr lang="en-US" sz="1400">
                <a:latin typeface="Courier New"/>
                <a:ea typeface="Courier New"/>
                <a:cs typeface="Courier New"/>
                <a:sym typeface="Courier New"/>
              </a:rPr>
              <a:t>≈</a:t>
            </a:r>
            <a:r>
              <a:rPr lang="en-US"/>
              <a:t> 5,135 secs </a:t>
            </a:r>
            <a:r>
              <a:rPr lang="en-US" sz="1400">
                <a:latin typeface="Courier New"/>
                <a:ea typeface="Courier New"/>
                <a:cs typeface="Courier New"/>
                <a:sym typeface="Courier New"/>
              </a:rPr>
              <a:t>≈</a:t>
            </a:r>
            <a:r>
              <a:rPr lang="en-US"/>
              <a:t> 1.4 hours</a:t>
            </a:r>
            <a:endParaRPr/>
          </a:p>
          <a:p>
            <a:pPr indent="0" lvl="0" marL="0" rtl="0" algn="l">
              <a:spcBef>
                <a:spcPts val="0"/>
              </a:spcBef>
              <a:spcAft>
                <a:spcPts val="0"/>
              </a:spcAft>
              <a:buSzPts val="1800"/>
              <a:buNone/>
            </a:pPr>
            <a:r>
              <a:rPr lang="en-US"/>
              <a:t>There is an index on comm.commid because commid is declared to be the primay key of comm, in the DDL.</a:t>
            </a:r>
            <a:endParaRPr/>
          </a:p>
          <a:p>
            <a:pPr indent="0" lvl="0" marL="0" rtl="0" algn="l">
              <a:spcBef>
                <a:spcPts val="0"/>
              </a:spcBef>
              <a:spcAft>
                <a:spcPts val="0"/>
              </a:spcAft>
              <a:buSzPts val="1800"/>
              <a:buNone/>
            </a:pPr>
            <a:r>
              <a:rPr lang="en-US"/>
              <a:t>Sort-merge: 5(2303+74) = 11885 I/Os </a:t>
            </a:r>
            <a:r>
              <a:rPr lang="en-US" sz="1400">
                <a:latin typeface="Courier New"/>
                <a:ea typeface="Courier New"/>
                <a:cs typeface="Courier New"/>
                <a:sym typeface="Courier New"/>
              </a:rPr>
              <a:t>≈ </a:t>
            </a:r>
            <a:r>
              <a:rPr lang="en-US"/>
              <a:t>118 secs </a:t>
            </a:r>
            <a:r>
              <a:rPr lang="en-US" sz="1400">
                <a:latin typeface="Courier New"/>
                <a:ea typeface="Courier New"/>
                <a:cs typeface="Courier New"/>
                <a:sym typeface="Courier New"/>
              </a:rPr>
              <a:t>≈</a:t>
            </a:r>
            <a:r>
              <a:rPr lang="en-US"/>
              <a:t> 2 mins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51: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83" name="Google Shape;1283;p51:notes"/>
          <p:cNvSpPr txBox="1"/>
          <p:nvPr/>
        </p:nvSpPr>
        <p:spPr>
          <a:xfrm>
            <a:off x="4017962" y="-1587"/>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284" name="Google Shape;1284;p51:notes"/>
          <p:cNvSpPr txBox="1"/>
          <p:nvPr/>
        </p:nvSpPr>
        <p:spPr>
          <a:xfrm>
            <a:off x="4017962" y="8956675"/>
            <a:ext cx="3068637" cy="473075"/>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Arial"/>
              <a:buNone/>
            </a:pPr>
            <a:r>
              <a:rPr b="0" i="1" lang="en-US" sz="1000" u="none">
                <a:solidFill>
                  <a:srgbClr val="000000"/>
                </a:solidFill>
                <a:latin typeface="Arial"/>
                <a:ea typeface="Arial"/>
                <a:cs typeface="Arial"/>
                <a:sym typeface="Arial"/>
              </a:rPr>
              <a:t>22</a:t>
            </a:r>
            <a:endParaRPr/>
          </a:p>
        </p:txBody>
      </p:sp>
      <p:sp>
        <p:nvSpPr>
          <p:cNvPr id="1285" name="Google Shape;1285;p51:notes"/>
          <p:cNvSpPr txBox="1"/>
          <p:nvPr/>
        </p:nvSpPr>
        <p:spPr>
          <a:xfrm>
            <a:off x="0" y="8956675"/>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286" name="Google Shape;1286;p51:notes"/>
          <p:cNvSpPr txBox="1"/>
          <p:nvPr/>
        </p:nvSpPr>
        <p:spPr>
          <a:xfrm>
            <a:off x="0" y="-1587"/>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287" name="Google Shape;1287;p51:notes"/>
          <p:cNvSpPr/>
          <p:nvPr>
            <p:ph idx="2" type="sldImg"/>
          </p:nvPr>
        </p:nvSpPr>
        <p:spPr>
          <a:xfrm>
            <a:off x="1196975" y="712787"/>
            <a:ext cx="4699000" cy="3524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88" name="Google Shape;1288;p51:notes"/>
          <p:cNvSpPr txBox="1"/>
          <p:nvPr>
            <p:ph idx="1" type="body"/>
          </p:nvPr>
        </p:nvSpPr>
        <p:spPr>
          <a:xfrm>
            <a:off x="942975" y="4478337"/>
            <a:ext cx="5200650" cy="4243387"/>
          </a:xfrm>
          <a:prstGeom prst="rect">
            <a:avLst/>
          </a:prstGeom>
          <a:noFill/>
          <a:ln>
            <a:noFill/>
          </a:ln>
        </p:spPr>
        <p:txBody>
          <a:bodyPr anchorCtr="0" anchor="t" bIns="48475" lIns="95325" spcFirstLastPara="1" rIns="95325" wrap="square" tIns="4847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p52: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28" name="Google Shape;1328;p52: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9" name="Google Shape;1329;p52: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53: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49" name="Google Shape;1349;p53: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0" name="Google Shape;1350;p53: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54: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56" name="Google Shape;1356;p54:notes"/>
          <p:cNvSpPr txBox="1"/>
          <p:nvPr/>
        </p:nvSpPr>
        <p:spPr>
          <a:xfrm>
            <a:off x="4016375" y="-1587"/>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357" name="Google Shape;1357;p54:notes"/>
          <p:cNvSpPr txBox="1"/>
          <p:nvPr/>
        </p:nvSpPr>
        <p:spPr>
          <a:xfrm>
            <a:off x="4016375" y="8956675"/>
            <a:ext cx="3070225" cy="473075"/>
          </a:xfrm>
          <a:prstGeom prst="rect">
            <a:avLst/>
          </a:prstGeom>
          <a:noFill/>
          <a:ln>
            <a:noFill/>
          </a:ln>
        </p:spPr>
        <p:txBody>
          <a:bodyPr anchorCtr="0" anchor="b" bIns="0" lIns="19275" spcFirstLastPara="1" rIns="19275"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4</a:t>
            </a:r>
            <a:endParaRPr/>
          </a:p>
        </p:txBody>
      </p:sp>
      <p:sp>
        <p:nvSpPr>
          <p:cNvPr id="1358" name="Google Shape;1358;p54:notes"/>
          <p:cNvSpPr txBox="1"/>
          <p:nvPr/>
        </p:nvSpPr>
        <p:spPr>
          <a:xfrm>
            <a:off x="0" y="8956675"/>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359" name="Google Shape;1359;p54:notes"/>
          <p:cNvSpPr txBox="1"/>
          <p:nvPr/>
        </p:nvSpPr>
        <p:spPr>
          <a:xfrm>
            <a:off x="0" y="-1587"/>
            <a:ext cx="307022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360" name="Google Shape;1360;p54:notes"/>
          <p:cNvSpPr/>
          <p:nvPr>
            <p:ph idx="2" type="sldImg"/>
          </p:nvPr>
        </p:nvSpPr>
        <p:spPr>
          <a:xfrm>
            <a:off x="1200150" y="712787"/>
            <a:ext cx="4699000" cy="3524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61" name="Google Shape;1361;p54:notes"/>
          <p:cNvSpPr txBox="1"/>
          <p:nvPr>
            <p:ph idx="1" type="body"/>
          </p:nvPr>
        </p:nvSpPr>
        <p:spPr>
          <a:xfrm>
            <a:off x="944562" y="4478337"/>
            <a:ext cx="5197475" cy="4243387"/>
          </a:xfrm>
          <a:prstGeom prst="rect">
            <a:avLst/>
          </a:prstGeom>
          <a:noFill/>
          <a:ln>
            <a:noFill/>
          </a:ln>
        </p:spPr>
        <p:txBody>
          <a:bodyPr anchorCtr="0" anchor="t" bIns="49800" lIns="96400" spcFirstLastPara="1" rIns="96400" wrap="square" tIns="498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55: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82" name="Google Shape;1382;p55: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3" name="Google Shape;1383;p55:notes"/>
          <p:cNvSpPr/>
          <p:nvPr/>
        </p:nvSpPr>
        <p:spPr>
          <a:xfrm>
            <a:off x="1998662" y="7275512"/>
            <a:ext cx="641350" cy="322262"/>
          </a:xfrm>
          <a:custGeom>
            <a:rect b="b" l="l" r="r" t="t"/>
            <a:pathLst>
              <a:path extrusionOk="0" h="200" w="399">
                <a:moveTo>
                  <a:pt x="0" y="199"/>
                </a:moveTo>
                <a:lnTo>
                  <a:pt x="398" y="0"/>
                </a:lnTo>
                <a:lnTo>
                  <a:pt x="0" y="199"/>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384" name="Google Shape;1384;p55:notes"/>
          <p:cNvSpPr/>
          <p:nvPr/>
        </p:nvSpPr>
        <p:spPr>
          <a:xfrm>
            <a:off x="2874962" y="7275512"/>
            <a:ext cx="655637" cy="322262"/>
          </a:xfrm>
          <a:custGeom>
            <a:rect b="b" l="l" r="r" t="t"/>
            <a:pathLst>
              <a:path extrusionOk="0" h="200" w="408">
                <a:moveTo>
                  <a:pt x="0" y="0"/>
                </a:moveTo>
                <a:lnTo>
                  <a:pt x="407" y="199"/>
                </a:lnTo>
                <a:lnTo>
                  <a:pt x="0" y="0"/>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385" name="Google Shape;1385;p55:notes"/>
          <p:cNvSpPr/>
          <p:nvPr/>
        </p:nvSpPr>
        <p:spPr>
          <a:xfrm>
            <a:off x="2738437" y="6243637"/>
            <a:ext cx="1587" cy="503237"/>
          </a:xfrm>
          <a:custGeom>
            <a:rect b="b" l="l" r="r" t="t"/>
            <a:pathLst>
              <a:path extrusionOk="0" h="312" w="1">
                <a:moveTo>
                  <a:pt x="0" y="0"/>
                </a:moveTo>
                <a:lnTo>
                  <a:pt x="0" y="311"/>
                </a:lnTo>
                <a:lnTo>
                  <a:pt x="0" y="0"/>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386" name="Google Shape;1386;p55:notes"/>
          <p:cNvSpPr/>
          <p:nvPr/>
        </p:nvSpPr>
        <p:spPr>
          <a:xfrm>
            <a:off x="2738437" y="5434012"/>
            <a:ext cx="1587" cy="461962"/>
          </a:xfrm>
          <a:custGeom>
            <a:rect b="b" l="l" r="r" t="t"/>
            <a:pathLst>
              <a:path extrusionOk="0" h="286" w="1">
                <a:moveTo>
                  <a:pt x="0" y="0"/>
                </a:moveTo>
                <a:lnTo>
                  <a:pt x="0" y="285"/>
                </a:lnTo>
                <a:lnTo>
                  <a:pt x="0" y="0"/>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387" name="Google Shape;1387;p55:notes"/>
          <p:cNvSpPr txBox="1"/>
          <p:nvPr/>
        </p:nvSpPr>
        <p:spPr>
          <a:xfrm>
            <a:off x="1460500" y="7562850"/>
            <a:ext cx="781050" cy="396875"/>
          </a:xfrm>
          <a:prstGeom prst="rect">
            <a:avLst/>
          </a:prstGeom>
          <a:noFill/>
          <a:ln>
            <a:noFill/>
          </a:ln>
        </p:spPr>
        <p:txBody>
          <a:bodyPr anchorCtr="0" anchor="t" bIns="46700" lIns="93400" spcFirstLastPara="1" rIns="93400" wrap="square" tIns="46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cand</a:t>
            </a:r>
            <a:endParaRPr/>
          </a:p>
        </p:txBody>
      </p:sp>
      <p:sp>
        <p:nvSpPr>
          <p:cNvPr id="1388" name="Google Shape;1388;p55:notes"/>
          <p:cNvSpPr txBox="1"/>
          <p:nvPr/>
        </p:nvSpPr>
        <p:spPr>
          <a:xfrm>
            <a:off x="3171825" y="7548562"/>
            <a:ext cx="625475" cy="396875"/>
          </a:xfrm>
          <a:prstGeom prst="rect">
            <a:avLst/>
          </a:prstGeom>
          <a:noFill/>
          <a:ln>
            <a:noFill/>
          </a:ln>
        </p:spPr>
        <p:txBody>
          <a:bodyPr anchorCtr="0" anchor="t" bIns="46700" lIns="93400" spcFirstLastPara="1" rIns="93400" wrap="square" tIns="46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pas</a:t>
            </a:r>
            <a:endParaRPr/>
          </a:p>
        </p:txBody>
      </p:sp>
      <p:sp>
        <p:nvSpPr>
          <p:cNvPr id="1389" name="Google Shape;1389;p55:notes"/>
          <p:cNvSpPr txBox="1"/>
          <p:nvPr/>
        </p:nvSpPr>
        <p:spPr>
          <a:xfrm>
            <a:off x="1900237" y="6915150"/>
            <a:ext cx="2160587" cy="304800"/>
          </a:xfrm>
          <a:prstGeom prst="rect">
            <a:avLst/>
          </a:prstGeom>
          <a:noFill/>
          <a:ln>
            <a:noFill/>
          </a:ln>
        </p:spPr>
        <p:txBody>
          <a:bodyPr anchorCtr="0" anchor="t" bIns="46700" lIns="93400" spcFirstLastPara="1" rIns="93400" wrap="square" tIns="46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candid=candid</a:t>
            </a:r>
            <a:endParaRPr/>
          </a:p>
        </p:txBody>
      </p:sp>
      <p:sp>
        <p:nvSpPr>
          <p:cNvPr id="1390" name="Google Shape;1390;p55:notes"/>
          <p:cNvSpPr txBox="1"/>
          <p:nvPr/>
        </p:nvSpPr>
        <p:spPr>
          <a:xfrm>
            <a:off x="2363787" y="5746750"/>
            <a:ext cx="2044700" cy="519112"/>
          </a:xfrm>
          <a:prstGeom prst="rect">
            <a:avLst/>
          </a:prstGeom>
          <a:noFill/>
          <a:ln>
            <a:noFill/>
          </a:ln>
        </p:spPr>
        <p:txBody>
          <a:bodyPr anchorCtr="0" anchor="t" bIns="46700" lIns="93400" spcFirstLastPara="1" rIns="93400" wrap="square" tIns="46700">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σ</a:t>
            </a:r>
            <a:r>
              <a:rPr b="0" i="0" lang="en-US" sz="2800" u="none">
                <a:solidFill>
                  <a:srgbClr val="000000"/>
                </a:solidFill>
                <a:latin typeface="Times New Roman"/>
                <a:ea typeface="Times New Roman"/>
                <a:cs typeface="Times New Roman"/>
                <a:sym typeface="Times New Roman"/>
              </a:rPr>
              <a:t> </a:t>
            </a:r>
            <a:r>
              <a:rPr b="1" baseline="-25000" i="0" lang="en-US" sz="2800" u="none">
                <a:solidFill>
                  <a:srgbClr val="000000"/>
                </a:solidFill>
                <a:latin typeface="Arial"/>
                <a:ea typeface="Arial"/>
                <a:cs typeface="Arial"/>
                <a:sym typeface="Arial"/>
              </a:rPr>
              <a:t>amount&gt;3000</a:t>
            </a:r>
            <a:endParaRPr/>
          </a:p>
        </p:txBody>
      </p:sp>
      <p:sp>
        <p:nvSpPr>
          <p:cNvPr id="1391" name="Google Shape;1391;p55:notes"/>
          <p:cNvSpPr txBox="1"/>
          <p:nvPr/>
        </p:nvSpPr>
        <p:spPr>
          <a:xfrm>
            <a:off x="2505075" y="4965700"/>
            <a:ext cx="1657350" cy="519112"/>
          </a:xfrm>
          <a:prstGeom prst="rect">
            <a:avLst/>
          </a:prstGeom>
          <a:noFill/>
          <a:ln>
            <a:noFill/>
          </a:ln>
        </p:spPr>
        <p:txBody>
          <a:bodyPr anchorCtr="0" anchor="t" bIns="46700" lIns="93400" spcFirstLastPara="1" rIns="93400" wrap="square" tIns="46700">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Π</a:t>
            </a:r>
            <a:r>
              <a:rPr b="1" baseline="-25000" i="0" lang="en-US" sz="2800" u="none">
                <a:solidFill>
                  <a:srgbClr val="000000"/>
                </a:solidFill>
                <a:latin typeface="Arial"/>
                <a:ea typeface="Arial"/>
                <a:cs typeface="Arial"/>
                <a:sym typeface="Arial"/>
              </a:rPr>
              <a:t>candname</a:t>
            </a:r>
            <a:endParaRPr/>
          </a:p>
        </p:txBody>
      </p:sp>
      <p:sp>
        <p:nvSpPr>
          <p:cNvPr id="1392" name="Google Shape;1392;p55:notes"/>
          <p:cNvSpPr txBox="1"/>
          <p:nvPr/>
        </p:nvSpPr>
        <p:spPr>
          <a:xfrm>
            <a:off x="2459037" y="6600825"/>
            <a:ext cx="541337" cy="519112"/>
          </a:xfrm>
          <a:prstGeom prst="rect">
            <a:avLst/>
          </a:prstGeom>
          <a:noFill/>
          <a:ln>
            <a:noFill/>
          </a:ln>
        </p:spPr>
        <p:txBody>
          <a:bodyPr anchorCtr="0" anchor="t" bIns="46375" lIns="92750" spcFirstLastPara="1" rIns="92750" wrap="square" tIns="46375">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a:t>
            </a:r>
            <a:endParaRPr/>
          </a:p>
        </p:txBody>
      </p:sp>
      <p:sp>
        <p:nvSpPr>
          <p:cNvPr id="1393" name="Google Shape;1393;p55:notes"/>
          <p:cNvSpPr txBox="1"/>
          <p:nvPr>
            <p:ph idx="1" type="body"/>
          </p:nvPr>
        </p:nvSpPr>
        <p:spPr>
          <a:xfrm>
            <a:off x="944562" y="4479925"/>
            <a:ext cx="5197475" cy="4241800"/>
          </a:xfrm>
          <a:prstGeom prst="rect">
            <a:avLst/>
          </a:prstGeom>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56: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99" name="Google Shape;1399;p56: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0" name="Google Shape;1400;p56: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57: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06" name="Google Shape;1406;p57: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7" name="Google Shape;1407;p57: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58: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13" name="Google Shape;1413;p58: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4" name="Google Shape;1414;p58: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59: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20" name="Google Shape;1420;p59: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1" name="Google Shape;1421;p59: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00" name="Google Shape;200;p6:notes"/>
          <p:cNvSpPr txBox="1"/>
          <p:nvPr/>
        </p:nvSpPr>
        <p:spPr>
          <a:xfrm>
            <a:off x="4017962" y="-1587"/>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1" name="Google Shape;201;p6:notes"/>
          <p:cNvSpPr txBox="1"/>
          <p:nvPr/>
        </p:nvSpPr>
        <p:spPr>
          <a:xfrm>
            <a:off x="4017962" y="8956675"/>
            <a:ext cx="3068637" cy="473075"/>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Arial"/>
              <a:buNone/>
            </a:pPr>
            <a:r>
              <a:rPr b="0" i="1" lang="en-US" sz="1000" u="none">
                <a:solidFill>
                  <a:srgbClr val="000000"/>
                </a:solidFill>
                <a:latin typeface="Arial"/>
                <a:ea typeface="Arial"/>
                <a:cs typeface="Arial"/>
                <a:sym typeface="Arial"/>
              </a:rPr>
              <a:t>21</a:t>
            </a:r>
            <a:endParaRPr/>
          </a:p>
        </p:txBody>
      </p:sp>
      <p:sp>
        <p:nvSpPr>
          <p:cNvPr id="202" name="Google Shape;202;p6:notes"/>
          <p:cNvSpPr txBox="1"/>
          <p:nvPr/>
        </p:nvSpPr>
        <p:spPr>
          <a:xfrm>
            <a:off x="0" y="8956675"/>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3" name="Google Shape;203;p6:notes"/>
          <p:cNvSpPr txBox="1"/>
          <p:nvPr/>
        </p:nvSpPr>
        <p:spPr>
          <a:xfrm>
            <a:off x="0" y="-1587"/>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4" name="Google Shape;204;p6:notes"/>
          <p:cNvSpPr/>
          <p:nvPr>
            <p:ph idx="2" type="sldImg"/>
          </p:nvPr>
        </p:nvSpPr>
        <p:spPr>
          <a:xfrm>
            <a:off x="1196975" y="712787"/>
            <a:ext cx="4699000" cy="3524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05" name="Google Shape;205;p6:notes"/>
          <p:cNvSpPr txBox="1"/>
          <p:nvPr>
            <p:ph idx="1" type="body"/>
          </p:nvPr>
        </p:nvSpPr>
        <p:spPr>
          <a:xfrm>
            <a:off x="942975" y="4478337"/>
            <a:ext cx="5200650" cy="4243387"/>
          </a:xfrm>
          <a:prstGeom prst="rect">
            <a:avLst/>
          </a:prstGeom>
          <a:noFill/>
          <a:ln>
            <a:noFill/>
          </a:ln>
        </p:spPr>
        <p:txBody>
          <a:bodyPr anchorCtr="0" anchor="t" bIns="50075" lIns="96925" spcFirstLastPara="1" rIns="96925" wrap="square" tIns="5007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p60: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38" name="Google Shape;1438;p60: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9" name="Google Shape;1439;p60: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61: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45" name="Google Shape;1445;p61: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6" name="Google Shape;1446;p61: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p62: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52" name="Google Shape;1452;p62: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3" name="Google Shape;1453;p62: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You can enlarge the windows to see everything</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Why is the Seq Scan on the right input, indiv, almost the same cost as the Sort?</a:t>
            </a:r>
            <a:endParaRPr/>
          </a:p>
          <a:p>
            <a:pPr indent="0" lvl="0" marL="0" rtl="0" algn="l">
              <a:spcBef>
                <a:spcPts val="0"/>
              </a:spcBef>
              <a:spcAft>
                <a:spcPts val="0"/>
              </a:spcAft>
              <a:buSzPts val="1800"/>
              <a:buNone/>
            </a:pPr>
            <a:r>
              <a:rPr lang="en-US"/>
              <a:t>The Seq Scan has applied the "zip=96828" filter, so there are only 198 rows to sort.  Additional cost is only 8 units.  (Note that the sort is on commid, the join attribute.  Click on Merge Join to see the join attribute in the statistics window.)</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Why is there an index scan on the joining attribute of comm?  </a:t>
            </a:r>
            <a:endParaRPr/>
          </a:p>
          <a:p>
            <a:pPr indent="0" lvl="0" marL="0" rtl="0" algn="l">
              <a:spcBef>
                <a:spcPts val="0"/>
              </a:spcBef>
              <a:spcAft>
                <a:spcPts val="0"/>
              </a:spcAft>
              <a:buSzPts val="1800"/>
              <a:buNone/>
            </a:pPr>
            <a:r>
              <a:rPr lang="en-US"/>
              <a:t>Because the joining attribute, commid, is declared a primary key in the DDL, and PG declares a clustered index on every primary key.</a:t>
            </a:r>
            <a:endParaRPr/>
          </a:p>
          <a:p>
            <a:pPr indent="0" lvl="0" marL="0" rtl="0" algn="l">
              <a:spcBef>
                <a:spcPts val="0"/>
              </a:spcBef>
              <a:spcAft>
                <a:spcPts val="0"/>
              </a:spcAft>
              <a:buSzPts val="1800"/>
              <a:buNone/>
            </a:pPr>
            <a:r>
              <a:rPr lang="en-US"/>
              <a:t>(The join attribute is commid.  In the DDL, commid is declared to be the primary key of comm.  The name of the primary key constraint is comm_pkey, which you can see in the statistics window.  PG declares a clustered index on every primary key.  Clustered means it is sorted on the search key commid.)</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p63: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59" name="Google Shape;1459;p63: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0" name="Google Shape;1460;p63: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What happened with the optimization of indiv? There was only one possible plan, and that was a sequential scan, cost of about 35,000.  The output (applying the fileter zip=96828) was 198 rows.  The 198 is an estimate based on the system catalog's statistics.  There is actually only one donation from zip code 96828.</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p64: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66" name="Google Shape;1466;p64: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7" name="Google Shape;1467;p64: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p65: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73" name="Google Shape;1473;p65:notes"/>
          <p:cNvSpPr/>
          <p:nvPr>
            <p:ph idx="2" type="sldImg"/>
          </p:nvPr>
        </p:nvSpPr>
        <p:spPr>
          <a:xfrm>
            <a:off x="1181100" y="67627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4" name="Google Shape;1474;p65: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Why is the second blue plan there?  Because its startup cost is 0, the fastest of all startup plans.  It also has the fastest total cost of all plans with 0 startup cost.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Why are the other merge join plans red?  Because they have a larger total cost than the blue one.  They require a materialize operator (beyond this course).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Find the most expensive plan:</a:t>
            </a:r>
            <a:endParaRPr/>
          </a:p>
          <a:p>
            <a:pPr indent="0" lvl="0" marL="0" rtl="0" algn="l">
              <a:spcBef>
                <a:spcPts val="0"/>
              </a:spcBef>
              <a:spcAft>
                <a:spcPts val="0"/>
              </a:spcAft>
              <a:buSzPts val="1800"/>
              <a:buNone/>
            </a:pPr>
            <a:r>
              <a:rPr lang="en-US"/>
              <a:t>Do a shift-click on the last nested loop to view it.  It is so expensive because each comm row (and there are 10,286 of them) requires a complete scan of the indiv table (at a cost of 34,835).</a:t>
            </a:r>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p66: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80" name="Google Shape;1480;p66: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1" name="Google Shape;1481;p66: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The optimal plan costs 1,381.</a:t>
            </a:r>
            <a:endParaRPr/>
          </a:p>
          <a:p>
            <a:pPr indent="0" lvl="0" marL="0" rtl="0" algn="l">
              <a:spcBef>
                <a:spcPts val="0"/>
              </a:spcBef>
              <a:spcAft>
                <a:spcPts val="0"/>
              </a:spcAft>
              <a:buSzPts val="1800"/>
              <a:buNone/>
            </a:pPr>
            <a:r>
              <a:rPr lang="en-US"/>
              <a:t>The difference is in the right input to the merge join.  There is still a sort operator costing 8 additional units, as before.  But the input to the sort costs only 745 instead of 34,835.  The input is an index scan, not a sequential scan, using an index on zip.</a:t>
            </a:r>
            <a:endParaRPr/>
          </a:p>
          <a:p>
            <a:pPr indent="0" lvl="0" marL="0" rtl="0" algn="l">
              <a:spcBef>
                <a:spcPts val="0"/>
              </a:spcBef>
              <a:spcAft>
                <a:spcPts val="0"/>
              </a:spcAft>
              <a:buSzPts val="1800"/>
              <a:buNone/>
            </a:pPr>
            <a:r>
              <a:rPr lang="en-US"/>
              <a:t>Note that the index scan is labeled "Bitmap" and is in two parts.  This is a detail beyond the current course content.</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p67: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87" name="Google Shape;1487;p67: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8" name="Google Shape;1488;p67: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Answer:  6</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p68: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94" name="Google Shape;1494;p68: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5" name="Google Shape;1495;p68: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First we need statistics from the system catalog.  </a:t>
            </a:r>
            <a:endParaRPr/>
          </a:p>
          <a:p>
            <a:pPr indent="0" lvl="0" marL="0" rtl="0" algn="l">
              <a:spcBef>
                <a:spcPts val="0"/>
              </a:spcBef>
              <a:spcAft>
                <a:spcPts val="0"/>
              </a:spcAft>
              <a:buSzPts val="1800"/>
              <a:buNone/>
            </a:pPr>
            <a:r>
              <a:rPr lang="en-US"/>
              <a:t>We've seen comm before, on slide 31, and its statistics are</a:t>
            </a:r>
            <a:endParaRPr/>
          </a:p>
          <a:p>
            <a:pPr indent="0" lvl="0" marL="0" rtl="0" algn="l">
              <a:spcBef>
                <a:spcPts val="0"/>
              </a:spcBef>
              <a:spcAft>
                <a:spcPts val="0"/>
              </a:spcAft>
              <a:buSzPts val="1800"/>
              <a:buNone/>
            </a:pPr>
            <a:r>
              <a:rPr lang="en-US"/>
              <a:t>M = 414 pages in L = comm, P</a:t>
            </a:r>
            <a:r>
              <a:rPr baseline="-25000" lang="en-US"/>
              <a:t>L</a:t>
            </a:r>
            <a:r>
              <a:rPr lang="en-US"/>
              <a:t> = 24 rows per page.</a:t>
            </a:r>
            <a:endParaRPr/>
          </a:p>
          <a:p>
            <a:pPr indent="0" lvl="0" marL="0" rtl="0" algn="l">
              <a:spcBef>
                <a:spcPts val="0"/>
              </a:spcBef>
              <a:spcAft>
                <a:spcPts val="0"/>
              </a:spcAft>
              <a:buSzPts val="1800"/>
              <a:buNone/>
            </a:pPr>
            <a:r>
              <a:rPr lang="en-US"/>
              <a:t>Using the query</a:t>
            </a:r>
            <a:r>
              <a:rPr lang="en-US">
                <a:solidFill>
                  <a:srgbClr val="FF00FF"/>
                </a:solidFill>
                <a:latin typeface="Arial"/>
                <a:ea typeface="Arial"/>
                <a:cs typeface="Arial"/>
                <a:sym typeface="Arial"/>
              </a:rPr>
              <a:t> SELECT pg_relation_size('cand')/8192</a:t>
            </a:r>
            <a:endParaRPr/>
          </a:p>
          <a:p>
            <a:pPr indent="0" lvl="0" marL="0" rtl="0" algn="l">
              <a:spcBef>
                <a:spcPts val="0"/>
              </a:spcBef>
              <a:spcAft>
                <a:spcPts val="0"/>
              </a:spcAft>
              <a:buSzPts val="1800"/>
              <a:buNone/>
            </a:pPr>
            <a:r>
              <a:rPr lang="en-US"/>
              <a:t>gives N = 96 pages in R</a:t>
            </a:r>
            <a:endParaRPr/>
          </a:p>
          <a:p>
            <a:pPr indent="0" lvl="0" marL="0" rtl="0" algn="l">
              <a:spcBef>
                <a:spcPts val="0"/>
              </a:spcBef>
              <a:spcAft>
                <a:spcPts val="0"/>
              </a:spcAft>
              <a:buSzPts val="1800"/>
              <a:buNone/>
            </a:pPr>
            <a:r>
              <a:rPr lang="en-US"/>
              <a:t>and using the query </a:t>
            </a:r>
            <a:r>
              <a:rPr lang="en-US">
                <a:solidFill>
                  <a:srgbClr val="FF00FF"/>
                </a:solidFill>
                <a:latin typeface="Arial"/>
                <a:ea typeface="Arial"/>
                <a:cs typeface="Arial"/>
                <a:sym typeface="Arial"/>
              </a:rPr>
              <a:t>SELECT COUNT(*)/96 FROM cand</a:t>
            </a:r>
            <a:r>
              <a:rPr lang="en-US"/>
              <a:t> </a:t>
            </a:r>
            <a:endParaRPr/>
          </a:p>
          <a:p>
            <a:pPr indent="0" lvl="0" marL="0" rtl="0" algn="l">
              <a:spcBef>
                <a:spcPts val="0"/>
              </a:spcBef>
              <a:spcAft>
                <a:spcPts val="0"/>
              </a:spcAft>
              <a:buSzPts val="1800"/>
              <a:buNone/>
            </a:pPr>
            <a:r>
              <a:rPr lang="en-US"/>
              <a:t>Gives P</a:t>
            </a:r>
            <a:r>
              <a:rPr baseline="-25000" lang="en-US"/>
              <a:t>R</a:t>
            </a:r>
            <a:r>
              <a:rPr lang="en-US"/>
              <a:t> = 39 rows per page in R = cand.</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Using the appropriate formulas, we get</a:t>
            </a:r>
            <a:endParaRPr/>
          </a:p>
          <a:p>
            <a:pPr indent="0" lvl="0" marL="0" rtl="0" algn="l">
              <a:spcBef>
                <a:spcPts val="0"/>
              </a:spcBef>
              <a:spcAft>
                <a:spcPts val="0"/>
              </a:spcAft>
              <a:buSzPts val="1800"/>
              <a:buNone/>
            </a:pPr>
            <a:r>
              <a:rPr lang="en-US"/>
              <a:t>Nested loop: 414 + 24*414*96 = 954,270 I/Os </a:t>
            </a:r>
            <a:r>
              <a:rPr lang="en-US" sz="1400">
                <a:latin typeface="Courier New"/>
                <a:ea typeface="Courier New"/>
                <a:cs typeface="Courier New"/>
                <a:sym typeface="Courier New"/>
              </a:rPr>
              <a:t>≈ </a:t>
            </a:r>
            <a:r>
              <a:rPr lang="en-US"/>
              <a:t>9,542 secs</a:t>
            </a:r>
            <a:r>
              <a:rPr lang="en-US" sz="1400">
                <a:latin typeface="Courier New"/>
                <a:ea typeface="Courier New"/>
                <a:cs typeface="Courier New"/>
                <a:sym typeface="Courier New"/>
              </a:rPr>
              <a:t> ≈ </a:t>
            </a:r>
            <a:r>
              <a:rPr lang="en-US"/>
              <a:t>3 hours</a:t>
            </a:r>
            <a:endParaRPr/>
          </a:p>
          <a:p>
            <a:pPr indent="0" lvl="0" marL="0" rtl="0" algn="l">
              <a:spcBef>
                <a:spcPts val="0"/>
              </a:spcBef>
              <a:spcAft>
                <a:spcPts val="0"/>
              </a:spcAft>
              <a:buSzPts val="1800"/>
              <a:buNone/>
            </a:pPr>
            <a:r>
              <a:rPr lang="en-US"/>
              <a:t>Index nested loop: 414 + 24*414*3 = 30,222 I/Os </a:t>
            </a:r>
            <a:r>
              <a:rPr lang="en-US" sz="1400">
                <a:latin typeface="Courier New"/>
                <a:ea typeface="Courier New"/>
                <a:cs typeface="Courier New"/>
                <a:sym typeface="Courier New"/>
              </a:rPr>
              <a:t>≈</a:t>
            </a:r>
            <a:r>
              <a:rPr lang="en-US"/>
              <a:t> 302 secs </a:t>
            </a:r>
            <a:r>
              <a:rPr lang="en-US" sz="1400">
                <a:latin typeface="Courier New"/>
                <a:ea typeface="Courier New"/>
                <a:cs typeface="Courier New"/>
                <a:sym typeface="Courier New"/>
              </a:rPr>
              <a:t>≈</a:t>
            </a:r>
            <a:r>
              <a:rPr lang="en-US"/>
              <a:t> 5 mins</a:t>
            </a:r>
            <a:endParaRPr/>
          </a:p>
          <a:p>
            <a:pPr indent="0" lvl="0" marL="0" rtl="0" algn="l">
              <a:spcBef>
                <a:spcPts val="0"/>
              </a:spcBef>
              <a:spcAft>
                <a:spcPts val="0"/>
              </a:spcAft>
              <a:buSzPts val="1800"/>
              <a:buNone/>
            </a:pPr>
            <a:r>
              <a:rPr lang="en-US"/>
              <a:t>There is an index on cand.candid because it is declared the primary key in the DDL.</a:t>
            </a:r>
            <a:endParaRPr/>
          </a:p>
          <a:p>
            <a:pPr indent="0" lvl="0" marL="0" rtl="0" algn="l">
              <a:spcBef>
                <a:spcPts val="0"/>
              </a:spcBef>
              <a:spcAft>
                <a:spcPts val="0"/>
              </a:spcAft>
              <a:buSzPts val="1800"/>
              <a:buNone/>
            </a:pPr>
            <a:r>
              <a:rPr lang="en-US"/>
              <a:t>Sort-merge: 5*(414+96) = 2550 I/Os </a:t>
            </a:r>
            <a:r>
              <a:rPr lang="en-US" sz="1400">
                <a:latin typeface="Courier New"/>
                <a:ea typeface="Courier New"/>
                <a:cs typeface="Courier New"/>
                <a:sym typeface="Courier New"/>
              </a:rPr>
              <a:t>≈</a:t>
            </a:r>
            <a:r>
              <a:rPr lang="en-US"/>
              <a:t> 25 secs</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69: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501" name="Google Shape;1501;p69: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2" name="Google Shape;1502;p69: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The startup cost of the left input is 0 and the total cost is 715.54</a:t>
            </a:r>
            <a:endParaRPr/>
          </a:p>
          <a:p>
            <a:pPr indent="0" lvl="0" marL="0" rtl="0" algn="l">
              <a:spcBef>
                <a:spcPts val="0"/>
              </a:spcBef>
              <a:spcAft>
                <a:spcPts val="0"/>
              </a:spcAft>
              <a:buSzPts val="1800"/>
              <a:buNone/>
            </a:pPr>
            <a:r>
              <a:rPr lang="en-US"/>
              <a:t>"Bitmap Index Scan" What index is being used? The index is named indiv_zip, so it is an index on the attribute "zip"</a:t>
            </a:r>
            <a:endParaRPr/>
          </a:p>
          <a:p>
            <a:pPr indent="0" lvl="0" marL="0" rtl="0" algn="l">
              <a:spcBef>
                <a:spcPts val="0"/>
              </a:spcBef>
              <a:spcAft>
                <a:spcPts val="0"/>
              </a:spcAft>
              <a:buSzPts val="1800"/>
              <a:buNone/>
            </a:pPr>
            <a:r>
              <a:rPr lang="en-US"/>
              <a:t>What is the order of the left input?  The left input is an index scan on zip.  If you click on it you will see that the index being used is called comm_pkey, which, according to the DDL you were given, is an index on commid, so the index is on commid.  So the order of the left input is "commid".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59" name="Google Shape;259;p7:notes"/>
          <p:cNvSpPr txBox="1"/>
          <p:nvPr/>
        </p:nvSpPr>
        <p:spPr>
          <a:xfrm>
            <a:off x="4017962" y="-1587"/>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60" name="Google Shape;260;p7:notes"/>
          <p:cNvSpPr txBox="1"/>
          <p:nvPr/>
        </p:nvSpPr>
        <p:spPr>
          <a:xfrm>
            <a:off x="4017962" y="8956675"/>
            <a:ext cx="3068637" cy="473075"/>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Arial"/>
              <a:buNone/>
            </a:pPr>
            <a:r>
              <a:rPr b="0" i="1" lang="en-US" sz="1000" u="none">
                <a:solidFill>
                  <a:srgbClr val="000000"/>
                </a:solidFill>
                <a:latin typeface="Arial"/>
                <a:ea typeface="Arial"/>
                <a:cs typeface="Arial"/>
                <a:sym typeface="Arial"/>
              </a:rPr>
              <a:t>22</a:t>
            </a:r>
            <a:endParaRPr/>
          </a:p>
        </p:txBody>
      </p:sp>
      <p:sp>
        <p:nvSpPr>
          <p:cNvPr id="261" name="Google Shape;261;p7:notes"/>
          <p:cNvSpPr txBox="1"/>
          <p:nvPr/>
        </p:nvSpPr>
        <p:spPr>
          <a:xfrm>
            <a:off x="0" y="8956675"/>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62" name="Google Shape;262;p7:notes"/>
          <p:cNvSpPr txBox="1"/>
          <p:nvPr/>
        </p:nvSpPr>
        <p:spPr>
          <a:xfrm>
            <a:off x="0" y="-1587"/>
            <a:ext cx="3068637"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63" name="Google Shape;263;p7:notes"/>
          <p:cNvSpPr/>
          <p:nvPr>
            <p:ph idx="2" type="sldImg"/>
          </p:nvPr>
        </p:nvSpPr>
        <p:spPr>
          <a:xfrm>
            <a:off x="1196975" y="712787"/>
            <a:ext cx="4699000" cy="3524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64" name="Google Shape;264;p7:notes"/>
          <p:cNvSpPr txBox="1"/>
          <p:nvPr>
            <p:ph idx="1" type="body"/>
          </p:nvPr>
        </p:nvSpPr>
        <p:spPr>
          <a:xfrm>
            <a:off x="942975" y="4478337"/>
            <a:ext cx="5200650" cy="4243387"/>
          </a:xfrm>
          <a:prstGeom prst="rect">
            <a:avLst/>
          </a:prstGeom>
          <a:noFill/>
          <a:ln>
            <a:noFill/>
          </a:ln>
        </p:spPr>
        <p:txBody>
          <a:bodyPr anchorCtr="0" anchor="t" bIns="50075" lIns="96925" spcFirstLastPara="1" rIns="96925" wrap="square" tIns="5007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72" name="Google Shape;272;p8: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8: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SzPts val="1800"/>
              <a:buNone/>
            </a:pPr>
            <a:r>
              <a:rPr lang="en-US"/>
              <a:t>http://www.seagate.com/staticfiles/support/disc/manuals/enterprise/Barracuda%20ES/SATA/100424667b.pdf</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txBox="1"/>
          <p:nvPr/>
        </p:nvSpPr>
        <p:spPr>
          <a:xfrm>
            <a:off x="4014787" y="8958262"/>
            <a:ext cx="3071812" cy="471487"/>
          </a:xfrm>
          <a:prstGeom prst="rect">
            <a:avLst/>
          </a:prstGeom>
          <a:noFill/>
          <a:ln>
            <a:noFill/>
          </a:ln>
        </p:spPr>
        <p:txBody>
          <a:bodyPr anchorCtr="0" anchor="b" bIns="47150" lIns="94325" spcFirstLastPara="1" rIns="94325" wrap="square" tIns="47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79" name="Google Shape;279;p9:notes"/>
          <p:cNvSpPr/>
          <p:nvPr>
            <p:ph idx="2" type="sldImg"/>
          </p:nvPr>
        </p:nvSpPr>
        <p:spPr>
          <a:xfrm>
            <a:off x="1185862" y="708025"/>
            <a:ext cx="4714875"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9:notes"/>
          <p:cNvSpPr txBox="1"/>
          <p:nvPr>
            <p:ph idx="1" type="body"/>
          </p:nvPr>
        </p:nvSpPr>
        <p:spPr>
          <a:xfrm>
            <a:off x="944562" y="4479925"/>
            <a:ext cx="5197475" cy="4241800"/>
          </a:xfrm>
          <a:prstGeom prst="rect">
            <a:avLst/>
          </a:prstGeom>
          <a:noFill/>
          <a:ln>
            <a:noFill/>
          </a:ln>
        </p:spPr>
        <p:txBody>
          <a:bodyPr anchorCtr="0" anchor="t" bIns="47150" lIns="94325" spcFirstLastPara="1" rIns="94325" wrap="square" tIns="4715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 name="Google Shape;16;p2"/>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2"/>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12"/>
          <p:cNvSpPr txBox="1"/>
          <p:nvPr>
            <p:ph idx="1" type="body"/>
          </p:nvPr>
        </p:nvSpPr>
        <p:spPr>
          <a:xfrm>
            <a:off x="685800" y="1600200"/>
            <a:ext cx="3810000" cy="4495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9" name="Google Shape;49;p12"/>
          <p:cNvSpPr txBox="1"/>
          <p:nvPr>
            <p:ph idx="2" type="body"/>
          </p:nvPr>
        </p:nvSpPr>
        <p:spPr>
          <a:xfrm>
            <a:off x="4648200" y="1600200"/>
            <a:ext cx="3810000" cy="4495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Arial"/>
              <a:buNone/>
              <a:defRPr/>
            </a:lvl1pPr>
            <a:lvl2pPr lvl="1" algn="ctr">
              <a:spcBef>
                <a:spcPts val="400"/>
              </a:spcBef>
              <a:spcAft>
                <a:spcPts val="0"/>
              </a:spcAft>
              <a:buClr>
                <a:schemeClr val="dk1"/>
              </a:buClr>
              <a:buSzPts val="2000"/>
              <a:buFont typeface="Arial"/>
              <a:buNone/>
              <a:defRPr/>
            </a:lvl2pPr>
            <a:lvl3pPr lvl="2" algn="ctr">
              <a:spcBef>
                <a:spcPts val="360"/>
              </a:spcBef>
              <a:spcAft>
                <a:spcPts val="0"/>
              </a:spcAft>
              <a:buClr>
                <a:schemeClr val="dk1"/>
              </a:buClr>
              <a:buSzPts val="1800"/>
              <a:buFont typeface="Arial"/>
              <a:buNone/>
              <a:defRPr/>
            </a:lvl3pPr>
            <a:lvl4pPr lvl="3" algn="ctr">
              <a:spcBef>
                <a:spcPts val="320"/>
              </a:spcBef>
              <a:spcAft>
                <a:spcPts val="0"/>
              </a:spcAft>
              <a:buClr>
                <a:schemeClr val="dk1"/>
              </a:buClr>
              <a:buSzPts val="1600"/>
              <a:buFont typeface="Arial"/>
              <a:buNone/>
              <a:defRPr/>
            </a:lvl4pPr>
            <a:lvl5pPr lvl="4" algn="ctr">
              <a:spcBef>
                <a:spcPts val="320"/>
              </a:spcBef>
              <a:spcAft>
                <a:spcPts val="0"/>
              </a:spcAft>
              <a:buClr>
                <a:schemeClr val="dk1"/>
              </a:buClr>
              <a:buSzPts val="1600"/>
              <a:buFont typeface="Arial"/>
              <a:buNone/>
              <a:defRPr/>
            </a:lvl5pPr>
            <a:lvl6pPr lvl="5" algn="ctr">
              <a:spcBef>
                <a:spcPts val="320"/>
              </a:spcBef>
              <a:spcAft>
                <a:spcPts val="0"/>
              </a:spcAft>
              <a:buClr>
                <a:schemeClr val="dk1"/>
              </a:buClr>
              <a:buSzPts val="1600"/>
              <a:buFont typeface="Arial"/>
              <a:buNone/>
              <a:defRPr/>
            </a:lvl6pPr>
            <a:lvl7pPr lvl="6" algn="ctr">
              <a:spcBef>
                <a:spcPts val="320"/>
              </a:spcBef>
              <a:spcAft>
                <a:spcPts val="0"/>
              </a:spcAft>
              <a:buClr>
                <a:schemeClr val="dk1"/>
              </a:buClr>
              <a:buSzPts val="1600"/>
              <a:buFont typeface="Arial"/>
              <a:buNone/>
              <a:defRPr/>
            </a:lvl7pPr>
            <a:lvl8pPr lvl="7" algn="ctr">
              <a:spcBef>
                <a:spcPts val="320"/>
              </a:spcBef>
              <a:spcAft>
                <a:spcPts val="0"/>
              </a:spcAft>
              <a:buClr>
                <a:schemeClr val="dk1"/>
              </a:buClr>
              <a:buSzPts val="1600"/>
              <a:buFont typeface="Arial"/>
              <a:buNone/>
              <a:defRPr/>
            </a:lvl8pPr>
            <a:lvl9pPr lvl="8" algn="ctr">
              <a:spcBef>
                <a:spcPts val="320"/>
              </a:spcBef>
              <a:spcAft>
                <a:spcPts val="0"/>
              </a:spcAft>
              <a:buClr>
                <a:schemeClr val="dk1"/>
              </a:buClr>
              <a:buSzPts val="16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7" name="Shape 17"/>
        <p:cNvGrpSpPr/>
        <p:nvPr/>
      </p:nvGrpSpPr>
      <p:grpSpPr>
        <a:xfrm>
          <a:off x="0" y="0"/>
          <a:ext cx="0" cy="0"/>
          <a:chOff x="0" y="0"/>
          <a:chExt cx="0" cy="0"/>
        </a:xfrm>
      </p:grpSpPr>
      <p:sp>
        <p:nvSpPr>
          <p:cNvPr id="18" name="Google Shape;18;p3"/>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body"/>
          </p:nvPr>
        </p:nvSpPr>
        <p:spPr>
          <a:xfrm>
            <a:off x="685800" y="1600200"/>
            <a:ext cx="3810000" cy="4495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p:nvPr>
            <p:ph idx="2" type="clipArt"/>
          </p:nvPr>
        </p:nvSpPr>
        <p:spPr>
          <a:xfrm>
            <a:off x="4648200" y="1600200"/>
            <a:ext cx="3810000" cy="44958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3" name="Shape 23"/>
        <p:cNvGrpSpPr/>
        <p:nvPr/>
      </p:nvGrpSpPr>
      <p:grpSpPr>
        <a:xfrm>
          <a:off x="0" y="0"/>
          <a:ext cx="0" cy="0"/>
          <a:chOff x="0" y="0"/>
          <a:chExt cx="0" cy="0"/>
        </a:xfrm>
      </p:grpSpPr>
      <p:sp>
        <p:nvSpPr>
          <p:cNvPr id="24" name="Google Shape;24;p5"/>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6"/>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6"/>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 name="Shape 28"/>
        <p:cNvGrpSpPr/>
        <p:nvPr/>
      </p:nvGrpSpPr>
      <p:grpSpPr>
        <a:xfrm>
          <a:off x="0" y="0"/>
          <a:ext cx="0" cy="0"/>
          <a:chOff x="0" y="0"/>
          <a:chExt cx="0" cy="0"/>
        </a:xfrm>
      </p:grpSpPr>
      <p:sp>
        <p:nvSpPr>
          <p:cNvPr id="29" name="Google Shape;29;p7"/>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7"/>
          <p:cNvSpPr txBox="1"/>
          <p:nvPr>
            <p:ph idx="1" type="body"/>
          </p:nvPr>
        </p:nvSpPr>
        <p:spPr>
          <a:xfrm rot="5400000">
            <a:off x="2324100" y="-38100"/>
            <a:ext cx="4495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8"/>
          <p:cNvSpPr/>
          <p:nvPr>
            <p:ph idx="2" type="pic"/>
          </p:nvPr>
        </p:nvSpPr>
        <p:spPr>
          <a:xfrm>
            <a:off x="1792288" y="612775"/>
            <a:ext cx="5486400" cy="4114800"/>
          </a:xfrm>
          <a:prstGeom prst="rect">
            <a:avLst/>
          </a:prstGeom>
          <a:noFill/>
          <a:ln>
            <a:noFill/>
          </a:ln>
        </p:spPr>
      </p:sp>
      <p:sp>
        <p:nvSpPr>
          <p:cNvPr id="34" name="Google Shape;34;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5" name="Shape 35"/>
        <p:cNvGrpSpPr/>
        <p:nvPr/>
      </p:nvGrpSpPr>
      <p:grpSpPr>
        <a:xfrm>
          <a:off x="0" y="0"/>
          <a:ext cx="0" cy="0"/>
          <a:chOff x="0" y="0"/>
          <a:chExt cx="0" cy="0"/>
        </a:xfrm>
      </p:grpSpPr>
      <p:sp>
        <p:nvSpPr>
          <p:cNvPr id="36" name="Google Shape;36;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38" name="Google Shape;38;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accent2"/>
                </a:solidFill>
                <a:latin typeface="Tahoma"/>
                <a:ea typeface="Tahoma"/>
                <a:cs typeface="Tahoma"/>
                <a:sym typeface="Tahoma"/>
              </a:defRPr>
            </a:lvl1pPr>
            <a:lvl2pPr lvl="1" marR="0" rtl="0" algn="ctr">
              <a:spcBef>
                <a:spcPts val="0"/>
              </a:spcBef>
              <a:spcAft>
                <a:spcPts val="0"/>
              </a:spcAft>
              <a:buSzPts val="1400"/>
              <a:buNone/>
              <a:defRPr b="0" i="0" sz="3200" u="none" cap="none" strike="noStrike">
                <a:solidFill>
                  <a:schemeClr val="accent2"/>
                </a:solidFill>
                <a:latin typeface="Tahoma"/>
                <a:ea typeface="Tahoma"/>
                <a:cs typeface="Tahoma"/>
                <a:sym typeface="Tahoma"/>
              </a:defRPr>
            </a:lvl2pPr>
            <a:lvl3pPr lvl="2" marR="0" rtl="0" algn="ctr">
              <a:spcBef>
                <a:spcPts val="0"/>
              </a:spcBef>
              <a:spcAft>
                <a:spcPts val="0"/>
              </a:spcAft>
              <a:buSzPts val="1400"/>
              <a:buNone/>
              <a:defRPr b="0" i="0" sz="3200" u="none" cap="none" strike="noStrike">
                <a:solidFill>
                  <a:schemeClr val="accent2"/>
                </a:solidFill>
                <a:latin typeface="Tahoma"/>
                <a:ea typeface="Tahoma"/>
                <a:cs typeface="Tahoma"/>
                <a:sym typeface="Tahoma"/>
              </a:defRPr>
            </a:lvl3pPr>
            <a:lvl4pPr lvl="3" marR="0" rtl="0" algn="ctr">
              <a:spcBef>
                <a:spcPts val="0"/>
              </a:spcBef>
              <a:spcAft>
                <a:spcPts val="0"/>
              </a:spcAft>
              <a:buSzPts val="1400"/>
              <a:buNone/>
              <a:defRPr b="0" i="0" sz="3200" u="none" cap="none" strike="noStrike">
                <a:solidFill>
                  <a:schemeClr val="accent2"/>
                </a:solidFill>
                <a:latin typeface="Tahoma"/>
                <a:ea typeface="Tahoma"/>
                <a:cs typeface="Tahoma"/>
                <a:sym typeface="Tahoma"/>
              </a:defRPr>
            </a:lvl4pPr>
            <a:lvl5pPr lvl="4" marR="0" rtl="0" algn="ctr">
              <a:spcBef>
                <a:spcPts val="0"/>
              </a:spcBef>
              <a:spcAft>
                <a:spcPts val="0"/>
              </a:spcAft>
              <a:buSzPts val="1400"/>
              <a:buNone/>
              <a:defRPr b="0" i="0" sz="3200" u="none" cap="none" strike="noStrike">
                <a:solidFill>
                  <a:schemeClr val="accent2"/>
                </a:solidFill>
                <a:latin typeface="Tahoma"/>
                <a:ea typeface="Tahoma"/>
                <a:cs typeface="Tahoma"/>
                <a:sym typeface="Tahoma"/>
              </a:defRPr>
            </a:lvl5pPr>
            <a:lvl6pPr lvl="5" marR="0" rtl="0" algn="ctr">
              <a:spcBef>
                <a:spcPts val="0"/>
              </a:spcBef>
              <a:spcAft>
                <a:spcPts val="0"/>
              </a:spcAft>
              <a:buSzPts val="1400"/>
              <a:buNone/>
              <a:defRPr b="0" i="0" sz="3200" u="none" cap="none" strike="noStrike">
                <a:solidFill>
                  <a:schemeClr val="accent2"/>
                </a:solidFill>
                <a:latin typeface="Tahoma"/>
                <a:ea typeface="Tahoma"/>
                <a:cs typeface="Tahoma"/>
                <a:sym typeface="Tahoma"/>
              </a:defRPr>
            </a:lvl6pPr>
            <a:lvl7pPr lvl="6" marR="0" rtl="0" algn="ctr">
              <a:spcBef>
                <a:spcPts val="0"/>
              </a:spcBef>
              <a:spcAft>
                <a:spcPts val="0"/>
              </a:spcAft>
              <a:buSzPts val="1400"/>
              <a:buNone/>
              <a:defRPr b="0" i="0" sz="3200" u="none" cap="none" strike="noStrike">
                <a:solidFill>
                  <a:schemeClr val="accent2"/>
                </a:solidFill>
                <a:latin typeface="Tahoma"/>
                <a:ea typeface="Tahoma"/>
                <a:cs typeface="Tahoma"/>
                <a:sym typeface="Tahoma"/>
              </a:defRPr>
            </a:lvl7pPr>
            <a:lvl8pPr lvl="7" marR="0" rtl="0" algn="ctr">
              <a:spcBef>
                <a:spcPts val="0"/>
              </a:spcBef>
              <a:spcAft>
                <a:spcPts val="0"/>
              </a:spcAft>
              <a:buSzPts val="1400"/>
              <a:buNone/>
              <a:defRPr b="0" i="0" sz="3200" u="none" cap="none" strike="noStrike">
                <a:solidFill>
                  <a:schemeClr val="accent2"/>
                </a:solidFill>
                <a:latin typeface="Tahoma"/>
                <a:ea typeface="Tahoma"/>
                <a:cs typeface="Tahoma"/>
                <a:sym typeface="Tahoma"/>
              </a:defRPr>
            </a:lvl8pPr>
            <a:lvl9pPr lvl="8" marR="0" rtl="0" algn="ctr">
              <a:spcBef>
                <a:spcPts val="0"/>
              </a:spcBef>
              <a:spcAft>
                <a:spcPts val="0"/>
              </a:spcAft>
              <a:buSzPts val="1400"/>
              <a:buNone/>
              <a:defRPr b="0" i="0" sz="3200" u="none" cap="none" strike="noStrike">
                <a:solidFill>
                  <a:schemeClr val="accent2"/>
                </a:solidFill>
                <a:latin typeface="Tahoma"/>
                <a:ea typeface="Tahoma"/>
                <a:cs typeface="Tahoma"/>
                <a:sym typeface="Tahoma"/>
              </a:defRPr>
            </a:lvl9pPr>
          </a:lstStyle>
          <a:p/>
        </p:txBody>
      </p:sp>
      <p:sp>
        <p:nvSpPr>
          <p:cNvPr id="11" name="Google Shape;11;p1"/>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cxnSp>
        <p:nvCxnSpPr>
          <p:cNvPr id="12" name="Google Shape;12;p1"/>
          <p:cNvCxnSpPr/>
          <p:nvPr/>
        </p:nvCxnSpPr>
        <p:spPr>
          <a:xfrm>
            <a:off x="533400" y="6248400"/>
            <a:ext cx="8153400" cy="0"/>
          </a:xfrm>
          <a:prstGeom prst="straightConnector1">
            <a:avLst/>
          </a:prstGeom>
          <a:noFill/>
          <a:ln cap="flat" cmpd="sng" w="28575">
            <a:solidFill>
              <a:schemeClr val="accent2"/>
            </a:solidFill>
            <a:prstDash val="solid"/>
            <a:miter lim="800000"/>
            <a:headEnd len="med" w="med" type="none"/>
            <a:tailEnd len="med" w="med" type="none"/>
          </a:ln>
        </p:spPr>
      </p:cxnSp>
      <p:sp>
        <p:nvSpPr>
          <p:cNvPr id="13" name="Google Shape;13;p1"/>
          <p:cNvSpPr txBox="1"/>
          <p:nvPr/>
        </p:nvSpPr>
        <p:spPr>
          <a:xfrm>
            <a:off x="7947025" y="6172200"/>
            <a:ext cx="8921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Slide </a:t>
            </a:r>
            <a:fld id="{00000000-1234-1234-1234-123412341234}" type="slidenum">
              <a:rPr b="0" i="0" lang="en-US" sz="1600" u="none" cap="none" strike="noStrike">
                <a:solidFill>
                  <a:schemeClr val="dk1"/>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hyperlink" Target="http://www.java.com/en/download/index.jsp"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5"/>
          <p:cNvSpPr txBox="1"/>
          <p:nvPr>
            <p:ph type="title"/>
          </p:nvPr>
        </p:nvSpPr>
        <p:spPr>
          <a:xfrm>
            <a:off x="6858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Lecture 6: Query Processing; </a:t>
            </a:r>
            <a:r>
              <a:rPr b="0" i="0" lang="en-US" sz="3200" u="none">
                <a:solidFill>
                  <a:srgbClr val="FF0000"/>
                </a:solidFill>
                <a:latin typeface="Tahoma"/>
                <a:ea typeface="Tahoma"/>
                <a:cs typeface="Tahoma"/>
                <a:sym typeface="Tahoma"/>
              </a:rPr>
              <a:t>Hurry up!</a:t>
            </a:r>
            <a:endParaRPr/>
          </a:p>
        </p:txBody>
      </p:sp>
      <p:sp>
        <p:nvSpPr>
          <p:cNvPr id="62" name="Google Shape;62;p15"/>
          <p:cNvSpPr txBox="1"/>
          <p:nvPr>
            <p:ph idx="1" type="body"/>
          </p:nvPr>
        </p:nvSpPr>
        <p:spPr>
          <a:xfrm>
            <a:off x="228600" y="1066800"/>
            <a:ext cx="4271962"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Overview</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EXPLAIN</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Measuring Performance</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Disk Architectures</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Indexes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Motivation, Definition, Demonstration</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Classification</a:t>
            </a:r>
            <a:endParaRPr/>
          </a:p>
          <a:p>
            <a:pPr indent="-228600" lvl="2" marL="11430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Primary vs. Secondary</a:t>
            </a:r>
            <a:endParaRPr/>
          </a:p>
          <a:p>
            <a:pPr indent="-228600" lvl="2" marL="11430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Unique</a:t>
            </a:r>
            <a:endParaRPr/>
          </a:p>
          <a:p>
            <a:pPr indent="-228600" lvl="2" marL="11430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Clustered vs UnClustered</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Join Algorithms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Nested Loop</a:t>
            </a:r>
            <a:endParaRPr/>
          </a:p>
          <a:p>
            <a:pPr indent="-228600" lvl="2" marL="11430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Simple</a:t>
            </a:r>
            <a:endParaRPr/>
          </a:p>
          <a:p>
            <a:pPr indent="-228600" lvl="2" marL="11430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Index</a:t>
            </a:r>
            <a:endParaRPr/>
          </a:p>
          <a:p>
            <a:pPr indent="-241300" lvl="0" marL="34290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
        <p:nvSpPr>
          <p:cNvPr id="63" name="Google Shape;63;p15"/>
          <p:cNvSpPr txBox="1"/>
          <p:nvPr/>
        </p:nvSpPr>
        <p:spPr>
          <a:xfrm>
            <a:off x="4419600" y="914400"/>
            <a:ext cx="4343400" cy="48307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Join Algorithms (ctd.)</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Sort-Merge</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External Sorting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Costs and Complexities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Mechanics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Parsing</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Optimization</a:t>
            </a:r>
            <a:endParaRPr/>
          </a:p>
        </p:txBody>
      </p:sp>
      <p:sp>
        <p:nvSpPr>
          <p:cNvPr id="64" name="Google Shape;64;p15"/>
          <p:cNvSpPr txBox="1"/>
          <p:nvPr/>
        </p:nvSpPr>
        <p:spPr>
          <a:xfrm>
            <a:off x="533400" y="6248400"/>
            <a:ext cx="815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CS3/586   </a:t>
            </a:r>
            <a:r>
              <a:rPr b="0" i="0" lang="en-US" sz="1300" u="none" cap="none" strike="noStrike">
                <a:solidFill>
                  <a:schemeClr val="dk1"/>
                </a:solidFill>
                <a:latin typeface="Arial"/>
                <a:ea typeface="Arial"/>
                <a:cs typeface="Arial"/>
                <a:sym typeface="Arial"/>
              </a:rPr>
              <a:t>	            	*                    Lecture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4"/>
          <p:cNvSpPr txBox="1"/>
          <p:nvPr>
            <p:ph type="title"/>
          </p:nvPr>
        </p:nvSpPr>
        <p:spPr>
          <a:xfrm>
            <a:off x="685800" y="457200"/>
            <a:ext cx="7772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Block, page and record sizes</a:t>
            </a:r>
            <a:endParaRPr/>
          </a:p>
        </p:txBody>
      </p:sp>
      <p:sp>
        <p:nvSpPr>
          <p:cNvPr id="291" name="Google Shape;291;p24"/>
          <p:cNvSpPr txBox="1"/>
          <p:nvPr>
            <p:ph idx="1" type="body"/>
          </p:nvPr>
        </p:nvSpPr>
        <p:spPr>
          <a:xfrm>
            <a:off x="901700" y="1884362"/>
            <a:ext cx="7340600" cy="42116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400"/>
              <a:buFont typeface="Arial"/>
              <a:buChar char="•"/>
            </a:pPr>
            <a:r>
              <a:rPr b="0" i="0" lang="en-US" sz="2400" u="none">
                <a:solidFill>
                  <a:srgbClr val="FF0000"/>
                </a:solidFill>
                <a:latin typeface="Arial"/>
                <a:ea typeface="Arial"/>
                <a:cs typeface="Arial"/>
                <a:sym typeface="Arial"/>
              </a:rPr>
              <a:t>Block</a:t>
            </a:r>
            <a:r>
              <a:rPr b="0" i="0" lang="en-US" sz="2400" u="none">
                <a:solidFill>
                  <a:schemeClr val="dk1"/>
                </a:solidFill>
                <a:latin typeface="Arial"/>
                <a:ea typeface="Arial"/>
                <a:cs typeface="Arial"/>
                <a:sym typeface="Arial"/>
              </a:rPr>
              <a:t> – According to text, smallest unit of I/O.</a:t>
            </a:r>
            <a:endParaRPr/>
          </a:p>
          <a:p>
            <a:pPr indent="-342900" lvl="0" marL="342900" rtl="0" algn="l">
              <a:lnSpc>
                <a:spcPct val="100000"/>
              </a:lnSpc>
              <a:spcBef>
                <a:spcPts val="480"/>
              </a:spcBef>
              <a:spcAft>
                <a:spcPts val="0"/>
              </a:spcAft>
              <a:buClr>
                <a:srgbClr val="FF0000"/>
              </a:buClr>
              <a:buSzPts val="2400"/>
              <a:buFont typeface="Arial"/>
              <a:buChar char="•"/>
            </a:pPr>
            <a:r>
              <a:rPr b="0" i="0" lang="en-US" sz="2400" u="none">
                <a:solidFill>
                  <a:srgbClr val="FF0000"/>
                </a:solidFill>
                <a:latin typeface="Arial"/>
                <a:ea typeface="Arial"/>
                <a:cs typeface="Arial"/>
                <a:sym typeface="Arial"/>
              </a:rPr>
              <a:t>Page </a:t>
            </a:r>
            <a:r>
              <a:rPr b="0" i="0" lang="en-US" sz="2400" u="none">
                <a:solidFill>
                  <a:schemeClr val="dk1"/>
                </a:solidFill>
                <a:latin typeface="Arial"/>
                <a:ea typeface="Arial"/>
                <a:cs typeface="Arial"/>
                <a:sym typeface="Arial"/>
              </a:rPr>
              <a:t>– often used in place of block</a:t>
            </a:r>
            <a:r>
              <a:rPr b="0" i="0" lang="en-US" sz="2400" u="none">
                <a:solidFill>
                  <a:srgbClr val="FF0000"/>
                </a:solidFill>
                <a:latin typeface="Arial"/>
                <a:ea typeface="Arial"/>
                <a:cs typeface="Arial"/>
                <a:sym typeface="Arial"/>
              </a:rPr>
              <a:t>.</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My notation is:</a:t>
            </a:r>
            <a:endParaRPr/>
          </a:p>
          <a:p>
            <a:pPr indent="-285750" lvl="1" marL="74295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Arial"/>
                <a:ea typeface="Arial"/>
                <a:cs typeface="Arial"/>
                <a:sym typeface="Arial"/>
              </a:rPr>
              <a:t>Page</a:t>
            </a:r>
            <a:r>
              <a:rPr b="0" i="0" lang="en-US" sz="2000" u="none">
                <a:solidFill>
                  <a:schemeClr val="dk1"/>
                </a:solidFill>
                <a:latin typeface="Arial"/>
                <a:ea typeface="Arial"/>
                <a:cs typeface="Arial"/>
                <a:sym typeface="Arial"/>
              </a:rPr>
              <a:t> is smallest I/O for </a:t>
            </a:r>
            <a:r>
              <a:rPr b="0" i="0" lang="en-US" sz="2000" u="none">
                <a:solidFill>
                  <a:srgbClr val="FF0000"/>
                </a:solidFill>
                <a:latin typeface="Arial"/>
                <a:ea typeface="Arial"/>
                <a:cs typeface="Arial"/>
                <a:sym typeface="Arial"/>
              </a:rPr>
              <a:t>operating system</a:t>
            </a:r>
            <a:endParaRPr/>
          </a:p>
          <a:p>
            <a:pPr indent="-285750" lvl="1" marL="74295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Arial"/>
                <a:ea typeface="Arial"/>
                <a:cs typeface="Arial"/>
                <a:sym typeface="Arial"/>
              </a:rPr>
              <a:t>Block</a:t>
            </a:r>
            <a:r>
              <a:rPr b="0" i="0" lang="en-US" sz="2000" u="none">
                <a:solidFill>
                  <a:schemeClr val="dk1"/>
                </a:solidFill>
                <a:latin typeface="Arial"/>
                <a:ea typeface="Arial"/>
                <a:cs typeface="Arial"/>
                <a:sym typeface="Arial"/>
              </a:rPr>
              <a:t> is smallest I/O for an </a:t>
            </a:r>
            <a:r>
              <a:rPr b="0" i="0" lang="en-US" sz="2000" u="none">
                <a:solidFill>
                  <a:srgbClr val="FF0000"/>
                </a:solidFill>
                <a:latin typeface="Arial"/>
                <a:ea typeface="Arial"/>
                <a:cs typeface="Arial"/>
                <a:sym typeface="Arial"/>
              </a:rPr>
              <a:t>application</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Block is integral number of units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“typical” record size: commonly hundreds, sometimes thousands of bytes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Unlike the toy records in textbooks </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“typical” page size 4K, 8K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ph type="title"/>
          </p:nvPr>
        </p:nvSpPr>
        <p:spPr>
          <a:xfrm>
            <a:off x="685800" y="1524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What Block Size is </a:t>
            </a:r>
            <a:r>
              <a:rPr b="1" i="0" lang="en-US" sz="3200" u="none">
                <a:solidFill>
                  <a:schemeClr val="accent2"/>
                </a:solidFill>
                <a:latin typeface="Tahoma"/>
                <a:ea typeface="Tahoma"/>
                <a:cs typeface="Tahoma"/>
                <a:sym typeface="Tahoma"/>
              </a:rPr>
              <a:t>Fast</a:t>
            </a:r>
            <a:r>
              <a:rPr b="0" i="0" lang="en-US" sz="3200" u="none">
                <a:solidFill>
                  <a:schemeClr val="accent2"/>
                </a:solidFill>
                <a:latin typeface="Tahoma"/>
                <a:ea typeface="Tahoma"/>
                <a:cs typeface="Tahoma"/>
                <a:sym typeface="Tahoma"/>
              </a:rPr>
              <a:t>er?*</a:t>
            </a:r>
            <a:endParaRPr/>
          </a:p>
        </p:txBody>
      </p:sp>
      <p:sp>
        <p:nvSpPr>
          <p:cNvPr id="298" name="Google Shape;298;p25"/>
          <p:cNvSpPr txBox="1"/>
          <p:nvPr>
            <p:ph idx="1" type="body"/>
          </p:nvPr>
        </p:nvSpPr>
        <p:spPr>
          <a:xfrm>
            <a:off x="381000" y="1295400"/>
            <a:ext cx="86868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At times you can choose a block size for an application.  How?</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 some OS's, e.g., IBM's, you can </a:t>
            </a:r>
            <a:r>
              <a:rPr b="0" i="0" lang="en-US" sz="2000" u="none">
                <a:solidFill>
                  <a:srgbClr val="FF0000"/>
                </a:solidFill>
                <a:latin typeface="Arial"/>
                <a:ea typeface="Arial"/>
                <a:cs typeface="Arial"/>
                <a:sym typeface="Arial"/>
              </a:rPr>
              <a:t>enforce</a:t>
            </a:r>
            <a:r>
              <a:rPr b="0" i="0" lang="en-US" sz="2000" u="none">
                <a:solidFill>
                  <a:schemeClr val="dk1"/>
                </a:solidFill>
                <a:latin typeface="Arial"/>
                <a:ea typeface="Arial"/>
                <a:cs typeface="Arial"/>
                <a:sym typeface="Arial"/>
              </a:rPr>
              <a:t> a block size</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Or you can perform several reads at once, imitating a large block size.  This is called </a:t>
            </a:r>
            <a:r>
              <a:rPr b="0" i="0" lang="en-US" sz="2000" u="none">
                <a:solidFill>
                  <a:srgbClr val="FF0000"/>
                </a:solidFill>
                <a:latin typeface="Arial"/>
                <a:ea typeface="Arial"/>
                <a:cs typeface="Arial"/>
                <a:sym typeface="Arial"/>
              </a:rPr>
              <a:t>asynchronous readahead</a:t>
            </a:r>
            <a:r>
              <a:rPr b="0" i="0" lang="en-US" sz="2000" u="none">
                <a:solidFill>
                  <a:schemeClr val="dk1"/>
                </a:solidFill>
                <a:latin typeface="Arial"/>
                <a:ea typeface="Arial"/>
                <a:cs typeface="Arial"/>
                <a:sym typeface="Arial"/>
              </a:rPr>
              <a:t>.</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This is like: </a:t>
            </a:r>
            <a:r>
              <a:rPr b="1" i="0" lang="en-US" sz="2000" u="none">
                <a:solidFill>
                  <a:srgbClr val="663300"/>
                </a:solidFill>
                <a:latin typeface="Arial"/>
                <a:ea typeface="Arial"/>
                <a:cs typeface="Arial"/>
                <a:sym typeface="Arial"/>
              </a:rPr>
              <a:t>should I buy one bottle or a case</a:t>
            </a:r>
            <a:r>
              <a:rPr b="0" i="0" lang="en-US" sz="2000" u="none">
                <a:solidFill>
                  <a:schemeClr val="dk1"/>
                </a:solidFill>
                <a:latin typeface="Arial"/>
                <a:ea typeface="Arial"/>
                <a:cs typeface="Arial"/>
                <a:sym typeface="Arial"/>
              </a:rPr>
              <a:t>?</a:t>
            </a:r>
            <a:endParaRPr/>
          </a:p>
          <a:p>
            <a:pPr indent="-342900" lvl="0" marL="342900" rtl="0" algn="l">
              <a:lnSpc>
                <a:spcPct val="100000"/>
              </a:lnSpc>
              <a:spcBef>
                <a:spcPts val="46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What application will run </a:t>
            </a:r>
            <a:r>
              <a:rPr b="1" i="0" lang="en-US" sz="2300" u="none">
                <a:solidFill>
                  <a:srgbClr val="FF0000"/>
                </a:solidFill>
                <a:latin typeface="Arial"/>
                <a:ea typeface="Arial"/>
                <a:cs typeface="Arial"/>
                <a:sym typeface="Arial"/>
              </a:rPr>
              <a:t>fast</a:t>
            </a:r>
            <a:r>
              <a:rPr b="0" i="0" lang="en-US" sz="2300" u="none">
                <a:solidFill>
                  <a:schemeClr val="dk1"/>
                </a:solidFill>
                <a:latin typeface="Arial"/>
                <a:ea typeface="Arial"/>
                <a:cs typeface="Arial"/>
                <a:sym typeface="Arial"/>
              </a:rPr>
              <a:t>er with a </a:t>
            </a:r>
            <a:r>
              <a:rPr b="0" i="0" lang="en-US" sz="2300" u="none">
                <a:solidFill>
                  <a:srgbClr val="FF0000"/>
                </a:solidFill>
                <a:latin typeface="Arial"/>
                <a:ea typeface="Arial"/>
                <a:cs typeface="Arial"/>
                <a:sym typeface="Arial"/>
              </a:rPr>
              <a:t>large</a:t>
            </a:r>
            <a:r>
              <a:rPr b="0" i="0" lang="en-US" sz="2300" u="none">
                <a:solidFill>
                  <a:schemeClr val="dk1"/>
                </a:solidFill>
                <a:latin typeface="Arial"/>
                <a:ea typeface="Arial"/>
                <a:cs typeface="Arial"/>
                <a:sym typeface="Arial"/>
              </a:rPr>
              <a:t> block size?</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Goal is for the disk to </a:t>
            </a:r>
            <a:r>
              <a:rPr b="0" i="0" lang="en-US" sz="2000" u="none">
                <a:solidFill>
                  <a:srgbClr val="FF0000"/>
                </a:solidFill>
                <a:latin typeface="Arial"/>
                <a:ea typeface="Arial"/>
                <a:cs typeface="Arial"/>
                <a:sym typeface="Arial"/>
              </a:rPr>
              <a:t>overlap</a:t>
            </a:r>
            <a:r>
              <a:rPr b="0" i="0" lang="en-US" sz="2000" u="none">
                <a:solidFill>
                  <a:schemeClr val="dk1"/>
                </a:solidFill>
                <a:latin typeface="Arial"/>
                <a:ea typeface="Arial"/>
                <a:cs typeface="Arial"/>
                <a:sym typeface="Arial"/>
              </a:rPr>
              <a:t> reads with the CPU's processing of records.  Potentially running twice as </a:t>
            </a:r>
            <a:r>
              <a:rPr b="1" i="0" lang="en-US" sz="2000" u="none">
                <a:solidFill>
                  <a:srgbClr val="FF0000"/>
                </a:solidFill>
                <a:latin typeface="Arial"/>
                <a:ea typeface="Arial"/>
                <a:cs typeface="Arial"/>
                <a:sym typeface="Arial"/>
              </a:rPr>
              <a:t>fast</a:t>
            </a:r>
            <a:r>
              <a:rPr b="0" i="0" lang="en-US" sz="2000" u="none">
                <a:solidFill>
                  <a:schemeClr val="dk1"/>
                </a:solidFill>
                <a:latin typeface="Arial"/>
                <a:ea typeface="Arial"/>
                <a:cs typeface="Arial"/>
                <a:sym typeface="Arial"/>
              </a:rPr>
              <a:t>.</a:t>
            </a:r>
            <a:endParaRPr/>
          </a:p>
          <a:p>
            <a:pPr indent="-1651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46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What application will run </a:t>
            </a:r>
            <a:r>
              <a:rPr b="1" i="0" lang="en-US" sz="2300" u="none">
                <a:solidFill>
                  <a:srgbClr val="FF0000"/>
                </a:solidFill>
                <a:latin typeface="Arial"/>
                <a:ea typeface="Arial"/>
                <a:cs typeface="Arial"/>
                <a:sym typeface="Arial"/>
              </a:rPr>
              <a:t>fast</a:t>
            </a:r>
            <a:r>
              <a:rPr b="0" i="0" lang="en-US" sz="2300" u="none">
                <a:solidFill>
                  <a:schemeClr val="dk1"/>
                </a:solidFill>
                <a:latin typeface="Arial"/>
                <a:ea typeface="Arial"/>
                <a:cs typeface="Arial"/>
                <a:sym typeface="Arial"/>
              </a:rPr>
              <a:t>er with a </a:t>
            </a:r>
            <a:r>
              <a:rPr b="0" i="0" lang="en-US" sz="2300" u="none">
                <a:solidFill>
                  <a:srgbClr val="FF0000"/>
                </a:solidFill>
                <a:latin typeface="Arial"/>
                <a:ea typeface="Arial"/>
                <a:cs typeface="Arial"/>
                <a:sym typeface="Arial"/>
              </a:rPr>
              <a:t>small</a:t>
            </a:r>
            <a:r>
              <a:rPr b="0" i="0" lang="en-US" sz="2300" u="none">
                <a:solidFill>
                  <a:schemeClr val="dk1"/>
                </a:solidFill>
                <a:latin typeface="Arial"/>
                <a:ea typeface="Arial"/>
                <a:cs typeface="Arial"/>
                <a:sym typeface="Arial"/>
              </a:rPr>
              <a:t> block size?</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Goal is not to waste memory or read time.</a:t>
            </a: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ph type="title"/>
          </p:nvPr>
        </p:nvSpPr>
        <p:spPr>
          <a:xfrm>
            <a:off x="685800" y="1524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Time for some Magic</a:t>
            </a:r>
            <a:endParaRPr/>
          </a:p>
        </p:txBody>
      </p:sp>
      <p:sp>
        <p:nvSpPr>
          <p:cNvPr id="305" name="Google Shape;305;p26"/>
          <p:cNvSpPr txBox="1"/>
          <p:nvPr>
            <p:ph idx="1" type="body"/>
          </p:nvPr>
        </p:nvSpPr>
        <p:spPr>
          <a:xfrm>
            <a:off x="685800" y="1066800"/>
            <a:ext cx="8077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You are in charge of a </a:t>
            </a:r>
            <a:r>
              <a:rPr b="0" i="0" lang="en-US" sz="2400" u="none">
                <a:solidFill>
                  <a:srgbClr val="FF0000"/>
                </a:solidFill>
                <a:latin typeface="Arial"/>
                <a:ea typeface="Arial"/>
                <a:cs typeface="Arial"/>
                <a:sym typeface="Arial"/>
              </a:rPr>
              <a:t>production</a:t>
            </a:r>
            <a:r>
              <a:rPr b="0" i="0" lang="en-US" sz="2400" u="none">
                <a:solidFill>
                  <a:schemeClr val="dk1"/>
                </a:solidFill>
                <a:latin typeface="Arial"/>
                <a:ea typeface="Arial"/>
                <a:cs typeface="Arial"/>
                <a:sym typeface="Arial"/>
              </a:rPr>
              <a:t> DBMS for the FEC.</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Production: an enterprise depends on the DBMS for its existence.</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Customers will ask queries like “find donations from 97223”.  You must ensure a reasonable response time.</a:t>
            </a:r>
            <a:endParaRPr/>
          </a:p>
          <a:p>
            <a:pPr indent="-342900" lvl="0" marL="342900" rtl="0" algn="l">
              <a:lnSpc>
                <a:spcPct val="90000"/>
              </a:lnSpc>
              <a:spcBef>
                <a:spcPts val="560"/>
              </a:spcBef>
              <a:spcAft>
                <a:spcPts val="0"/>
              </a:spcAft>
              <a:buClr>
                <a:srgbClr val="FF0000"/>
              </a:buClr>
              <a:buSzPts val="2400"/>
              <a:buFont typeface="Arial"/>
              <a:buChar char="•"/>
            </a:pPr>
            <a:r>
              <a:rPr b="0" i="0" lang="en-US" sz="2400" u="none">
                <a:solidFill>
                  <a:srgbClr val="FF0000"/>
                </a:solidFill>
                <a:latin typeface="Arial"/>
                <a:ea typeface="Arial"/>
                <a:cs typeface="Arial"/>
                <a:sym typeface="Arial"/>
              </a:rPr>
              <a:t>If</a:t>
            </a:r>
            <a:r>
              <a:rPr b="0" i="0" lang="en-US" sz="2400" u="none">
                <a:solidFill>
                  <a:schemeClr val="dk1"/>
                </a:solidFill>
                <a:latin typeface="Arial"/>
                <a:ea typeface="Arial"/>
                <a:cs typeface="Arial"/>
                <a:sym typeface="Arial"/>
              </a:rPr>
              <a:t> the queries run forever, customers will be unhappy and you will be </a:t>
            </a:r>
            <a:r>
              <a:rPr b="1" i="0" lang="en-US" sz="2800" u="none">
                <a:solidFill>
                  <a:srgbClr val="FF0000"/>
                </a:solidFill>
                <a:latin typeface="Arial"/>
                <a:ea typeface="Arial"/>
                <a:cs typeface="Arial"/>
                <a:sym typeface="Arial"/>
              </a:rPr>
              <a:t>DM</a:t>
            </a:r>
            <a:r>
              <a:rPr b="0" i="0" lang="en-US" sz="2400" u="none">
                <a:solidFill>
                  <a:schemeClr val="dk1"/>
                </a:solidFill>
                <a:latin typeface="Arial"/>
                <a:ea typeface="Arial"/>
                <a:cs typeface="Arial"/>
                <a:sym typeface="Arial"/>
              </a:rPr>
              <a:t>.</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DBMS will grind to a halt.  Customers will complain to congress, you will be out of a job.</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Wouldn't it be nice to know what plan the optimizer will choose, and how long that plan will take to execute?</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Rub the </a:t>
            </a:r>
            <a:r>
              <a:rPr b="1" i="0" lang="en-US" sz="2400" u="none">
                <a:solidFill>
                  <a:schemeClr val="accent1"/>
                </a:solidFill>
                <a:latin typeface="Arial"/>
                <a:ea typeface="Arial"/>
                <a:cs typeface="Arial"/>
                <a:sym typeface="Arial"/>
              </a:rPr>
              <a:t>magic lantern</a:t>
            </a:r>
            <a:r>
              <a:rPr b="0" i="0" lang="en-US" sz="2400" u="none">
                <a:solidFill>
                  <a:schemeClr val="dk1"/>
                </a:solidFill>
                <a:latin typeface="Arial"/>
                <a:ea typeface="Arial"/>
                <a:cs typeface="Arial"/>
                <a:sym typeface="Arial"/>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7"/>
          <p:cNvSpPr txBox="1"/>
          <p:nvPr>
            <p:ph type="title"/>
          </p:nvPr>
        </p:nvSpPr>
        <p:spPr>
          <a:xfrm>
            <a:off x="685800" y="1524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Postgres’ </a:t>
            </a:r>
            <a:r>
              <a:rPr b="1" i="0" lang="en-US" sz="3200" u="none">
                <a:solidFill>
                  <a:schemeClr val="accent1"/>
                </a:solidFill>
                <a:latin typeface="Arial"/>
                <a:ea typeface="Arial"/>
                <a:cs typeface="Arial"/>
                <a:sym typeface="Arial"/>
              </a:rPr>
              <a:t>EXPLAIN</a:t>
            </a:r>
            <a:endParaRPr/>
          </a:p>
        </p:txBody>
      </p:sp>
      <p:sp>
        <p:nvSpPr>
          <p:cNvPr id="312" name="Google Shape;312;p27"/>
          <p:cNvSpPr txBox="1"/>
          <p:nvPr>
            <p:ph idx="1" type="body"/>
          </p:nvPr>
        </p:nvSpPr>
        <p:spPr>
          <a:xfrm>
            <a:off x="304800" y="990600"/>
            <a:ext cx="8610600" cy="5715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Output</a:t>
            </a:r>
            <a:r>
              <a:rPr b="0" i="0" lang="en-US" sz="2400" u="none">
                <a:solidFill>
                  <a:schemeClr val="dk1"/>
                </a:solidFill>
                <a:latin typeface="Arial"/>
                <a:ea typeface="Arial"/>
                <a:cs typeface="Arial"/>
                <a:sym typeface="Arial"/>
              </a:rPr>
              <a:t> for </a:t>
            </a:r>
            <a:endParaRPr/>
          </a:p>
          <a:p>
            <a:pPr indent="-342900" lvl="0" marL="342900" rtl="0" algn="l">
              <a:lnSpc>
                <a:spcPct val="100000"/>
              </a:lnSpc>
              <a:spcBef>
                <a:spcPts val="48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EXPLAIN SELECT * FROM indiv WHERE zip = ‘97223’;</a:t>
            </a:r>
            <a:endParaRPr/>
          </a:p>
          <a:p>
            <a:pPr indent="-342900" lvl="0" marL="342900" rtl="0" algn="l">
              <a:lnSpc>
                <a:spcPct val="100000"/>
              </a:lnSpc>
              <a:spcBef>
                <a:spcPts val="1320"/>
              </a:spcBef>
              <a:spcAft>
                <a:spcPts val="0"/>
              </a:spcAft>
              <a:buClr>
                <a:schemeClr val="accent2"/>
              </a:buClr>
              <a:buSzPts val="1800"/>
              <a:buFont typeface="Courier New"/>
              <a:buNone/>
            </a:pPr>
            <a:r>
              <a:rPr b="1" i="0" lang="en-US" sz="1800" u="none">
                <a:solidFill>
                  <a:schemeClr val="accent2"/>
                </a:solidFill>
                <a:latin typeface="Courier New"/>
                <a:ea typeface="Courier New"/>
                <a:cs typeface="Courier New"/>
                <a:sym typeface="Courier New"/>
              </a:rPr>
              <a:t>Seq Scan on indiv (cost=0.00.. 109495.94 rows=221 width=166)</a:t>
            </a:r>
            <a:endParaRPr/>
          </a:p>
          <a:p>
            <a:pPr indent="-342900" lvl="0" marL="342900" rtl="0" algn="l">
              <a:lnSpc>
                <a:spcPct val="100000"/>
              </a:lnSpc>
              <a:spcBef>
                <a:spcPts val="360"/>
              </a:spcBef>
              <a:spcAft>
                <a:spcPts val="0"/>
              </a:spcAft>
              <a:buClr>
                <a:schemeClr val="accent2"/>
              </a:buClr>
              <a:buSzPts val="1800"/>
              <a:buFont typeface="Courier New"/>
              <a:buNone/>
            </a:pPr>
            <a:r>
              <a:rPr b="1" i="0" lang="en-US" sz="1800" u="none">
                <a:solidFill>
                  <a:schemeClr val="accent2"/>
                </a:solidFill>
                <a:latin typeface="Courier New"/>
                <a:ea typeface="Courier New"/>
                <a:cs typeface="Courier New"/>
                <a:sym typeface="Courier New"/>
              </a:rPr>
              <a:t>Filter:(zip = ‘97223’::bpchar)</a:t>
            </a:r>
            <a:r>
              <a:rPr b="0" i="0" lang="en-US" sz="1800" u="none">
                <a:solidFill>
                  <a:schemeClr val="dk1"/>
                </a:solidFill>
                <a:latin typeface="Courier New"/>
                <a:ea typeface="Courier New"/>
                <a:cs typeface="Courier New"/>
                <a:sym typeface="Courier New"/>
              </a:rPr>
              <a:t> </a:t>
            </a:r>
            <a:endParaRPr/>
          </a:p>
          <a:p>
            <a:pPr indent="-3429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3429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3429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3429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These values are </a:t>
            </a:r>
            <a:r>
              <a:rPr b="0" i="0" lang="en-US" sz="2400" u="none">
                <a:solidFill>
                  <a:srgbClr val="FF0000"/>
                </a:solidFill>
                <a:latin typeface="Arial"/>
                <a:ea typeface="Arial"/>
                <a:cs typeface="Arial"/>
                <a:sym typeface="Arial"/>
              </a:rPr>
              <a:t>estimates</a:t>
            </a:r>
            <a:r>
              <a:rPr b="0" i="0" lang="en-US" sz="2400" u="none">
                <a:solidFill>
                  <a:schemeClr val="dk1"/>
                </a:solidFill>
                <a:latin typeface="Arial"/>
                <a:ea typeface="Arial"/>
                <a:cs typeface="Arial"/>
                <a:sym typeface="Arial"/>
              </a:rPr>
              <a:t> from sampling.</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Most DBMS's provide this facility.</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Also useful when a query runs longer than expected.</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you are online, try it.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*Actually this includes CPU costs but we will call it I/O costs to simplify</a:t>
            </a:r>
            <a:endParaRPr/>
          </a:p>
        </p:txBody>
      </p:sp>
      <p:sp>
        <p:nvSpPr>
          <p:cNvPr id="313" name="Google Shape;313;p27"/>
          <p:cNvSpPr/>
          <p:nvPr/>
        </p:nvSpPr>
        <p:spPr>
          <a:xfrm>
            <a:off x="304800" y="1905000"/>
            <a:ext cx="1295400" cy="533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14" name="Google Shape;314;p27"/>
          <p:cNvCxnSpPr/>
          <p:nvPr/>
        </p:nvCxnSpPr>
        <p:spPr>
          <a:xfrm>
            <a:off x="685800" y="2438400"/>
            <a:ext cx="0" cy="457200"/>
          </a:xfrm>
          <a:prstGeom prst="straightConnector1">
            <a:avLst/>
          </a:prstGeom>
          <a:noFill/>
          <a:ln cap="flat" cmpd="sng" w="9525">
            <a:solidFill>
              <a:schemeClr val="dk1"/>
            </a:solidFill>
            <a:prstDash val="solid"/>
            <a:miter lim="800000"/>
            <a:headEnd len="med" w="med" type="none"/>
            <a:tailEnd len="med" w="med" type="triangle"/>
          </a:ln>
        </p:spPr>
      </p:cxnSp>
      <p:sp>
        <p:nvSpPr>
          <p:cNvPr id="315" name="Google Shape;315;p27"/>
          <p:cNvSpPr txBox="1"/>
          <p:nvPr/>
        </p:nvSpPr>
        <p:spPr>
          <a:xfrm>
            <a:off x="152400" y="2727325"/>
            <a:ext cx="12954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Sequential Scan</a:t>
            </a:r>
            <a:endParaRPr/>
          </a:p>
        </p:txBody>
      </p:sp>
      <p:sp>
        <p:nvSpPr>
          <p:cNvPr id="316" name="Google Shape;316;p27"/>
          <p:cNvSpPr/>
          <p:nvPr/>
        </p:nvSpPr>
        <p:spPr>
          <a:xfrm>
            <a:off x="3581400" y="1828800"/>
            <a:ext cx="685800" cy="533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17" name="Google Shape;317;p27"/>
          <p:cNvCxnSpPr/>
          <p:nvPr/>
        </p:nvCxnSpPr>
        <p:spPr>
          <a:xfrm flipH="1">
            <a:off x="2895600" y="2286000"/>
            <a:ext cx="762000" cy="609600"/>
          </a:xfrm>
          <a:prstGeom prst="straightConnector1">
            <a:avLst/>
          </a:prstGeom>
          <a:noFill/>
          <a:ln cap="flat" cmpd="sng" w="9525">
            <a:solidFill>
              <a:schemeClr val="dk1"/>
            </a:solidFill>
            <a:prstDash val="solid"/>
            <a:miter lim="800000"/>
            <a:headEnd len="med" w="med" type="none"/>
            <a:tailEnd len="med" w="med" type="triangle"/>
          </a:ln>
        </p:spPr>
      </p:cxnSp>
      <p:sp>
        <p:nvSpPr>
          <p:cNvPr id="318" name="Google Shape;318;p27"/>
          <p:cNvSpPr txBox="1"/>
          <p:nvPr/>
        </p:nvSpPr>
        <p:spPr>
          <a:xfrm>
            <a:off x="2133600" y="2727325"/>
            <a:ext cx="12954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I/Os to get first row</a:t>
            </a:r>
            <a:endParaRPr/>
          </a:p>
        </p:txBody>
      </p:sp>
      <p:sp>
        <p:nvSpPr>
          <p:cNvPr id="319" name="Google Shape;319;p27"/>
          <p:cNvSpPr/>
          <p:nvPr/>
        </p:nvSpPr>
        <p:spPr>
          <a:xfrm>
            <a:off x="4495800" y="1905000"/>
            <a:ext cx="1447800" cy="533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20" name="Google Shape;320;p27"/>
          <p:cNvCxnSpPr/>
          <p:nvPr/>
        </p:nvCxnSpPr>
        <p:spPr>
          <a:xfrm flipH="1">
            <a:off x="4419600" y="2438400"/>
            <a:ext cx="609600" cy="685800"/>
          </a:xfrm>
          <a:prstGeom prst="straightConnector1">
            <a:avLst/>
          </a:prstGeom>
          <a:noFill/>
          <a:ln cap="flat" cmpd="sng" w="9525">
            <a:solidFill>
              <a:schemeClr val="dk1"/>
            </a:solidFill>
            <a:prstDash val="solid"/>
            <a:miter lim="800000"/>
            <a:headEnd len="med" w="med" type="none"/>
            <a:tailEnd len="med" w="med" type="triangle"/>
          </a:ln>
        </p:spPr>
      </p:cxnSp>
      <p:sp>
        <p:nvSpPr>
          <p:cNvPr id="321" name="Google Shape;321;p27"/>
          <p:cNvSpPr txBox="1"/>
          <p:nvPr/>
        </p:nvSpPr>
        <p:spPr>
          <a:xfrm>
            <a:off x="3886200" y="2955925"/>
            <a:ext cx="12954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I/Os to get last row*</a:t>
            </a:r>
            <a:endParaRPr/>
          </a:p>
        </p:txBody>
      </p:sp>
      <p:sp>
        <p:nvSpPr>
          <p:cNvPr id="322" name="Google Shape;322;p27"/>
          <p:cNvSpPr/>
          <p:nvPr/>
        </p:nvSpPr>
        <p:spPr>
          <a:xfrm>
            <a:off x="6400800" y="1828800"/>
            <a:ext cx="893762" cy="533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3" name="Google Shape;323;p27"/>
          <p:cNvSpPr txBox="1"/>
          <p:nvPr/>
        </p:nvSpPr>
        <p:spPr>
          <a:xfrm>
            <a:off x="5562600" y="2955925"/>
            <a:ext cx="12192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Rows retrieved</a:t>
            </a:r>
            <a:endParaRPr/>
          </a:p>
        </p:txBody>
      </p:sp>
      <p:cxnSp>
        <p:nvCxnSpPr>
          <p:cNvPr id="324" name="Google Shape;324;p27"/>
          <p:cNvCxnSpPr/>
          <p:nvPr/>
        </p:nvCxnSpPr>
        <p:spPr>
          <a:xfrm flipH="1">
            <a:off x="6129337" y="2362200"/>
            <a:ext cx="609600" cy="762000"/>
          </a:xfrm>
          <a:prstGeom prst="straightConnector1">
            <a:avLst/>
          </a:prstGeom>
          <a:noFill/>
          <a:ln cap="flat" cmpd="sng" w="9525">
            <a:solidFill>
              <a:schemeClr val="dk1"/>
            </a:solidFill>
            <a:prstDash val="solid"/>
            <a:miter lim="800000"/>
            <a:headEnd len="med" w="med" type="none"/>
            <a:tailEnd len="med" w="med" type="triangle"/>
          </a:ln>
        </p:spPr>
      </p:cxnSp>
      <p:sp>
        <p:nvSpPr>
          <p:cNvPr id="325" name="Google Shape;325;p27"/>
          <p:cNvSpPr txBox="1"/>
          <p:nvPr/>
        </p:nvSpPr>
        <p:spPr>
          <a:xfrm>
            <a:off x="7010400" y="3413125"/>
            <a:ext cx="17526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Average Row Width</a:t>
            </a:r>
            <a:endParaRPr/>
          </a:p>
        </p:txBody>
      </p:sp>
      <p:sp>
        <p:nvSpPr>
          <p:cNvPr id="326" name="Google Shape;326;p27"/>
          <p:cNvSpPr/>
          <p:nvPr/>
        </p:nvSpPr>
        <p:spPr>
          <a:xfrm>
            <a:off x="8039100" y="1905000"/>
            <a:ext cx="457200" cy="533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27" name="Google Shape;327;p27"/>
          <p:cNvCxnSpPr/>
          <p:nvPr/>
        </p:nvCxnSpPr>
        <p:spPr>
          <a:xfrm flipH="1">
            <a:off x="8001000" y="2438400"/>
            <a:ext cx="304800" cy="11430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8"/>
          <p:cNvSpPr txBox="1"/>
          <p:nvPr>
            <p:ph type="title"/>
          </p:nvPr>
        </p:nvSpPr>
        <p:spPr>
          <a:xfrm>
            <a:off x="685800" y="762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You are now DM</a:t>
            </a:r>
            <a:endParaRPr/>
          </a:p>
        </p:txBody>
      </p:sp>
      <p:sp>
        <p:nvSpPr>
          <p:cNvPr id="334" name="Google Shape;334;p28"/>
          <p:cNvSpPr txBox="1"/>
          <p:nvPr>
            <p:ph idx="1" type="body"/>
          </p:nvPr>
        </p:nvSpPr>
        <p:spPr>
          <a:xfrm>
            <a:off x="533400" y="990600"/>
            <a:ext cx="7696200" cy="5867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More than 100K I/Os!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Response time is 1,000 seconds, or </a:t>
            </a:r>
            <a:r>
              <a:rPr b="0" i="0" lang="en-US" sz="2400" u="none">
                <a:solidFill>
                  <a:srgbClr val="FF0000"/>
                </a:solidFill>
                <a:latin typeface="Arial"/>
                <a:ea typeface="Arial"/>
                <a:cs typeface="Arial"/>
                <a:sym typeface="Arial"/>
              </a:rPr>
              <a:t>17 minutes</a:t>
            </a:r>
            <a:r>
              <a:rPr b="0" i="0" lang="en-US" sz="2400" u="none">
                <a:solidFill>
                  <a:schemeClr val="dk1"/>
                </a:solidFill>
                <a:latin typeface="Arial"/>
                <a:ea typeface="Arial"/>
                <a:cs typeface="Arial"/>
                <a:sym typeface="Arial"/>
              </a:rPr>
              <a:t>.</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Unacceptable!  Customers will </a:t>
            </a:r>
            <a:r>
              <a:rPr b="0" i="0" lang="en-US" sz="2800" u="none">
                <a:solidFill>
                  <a:srgbClr val="FF0000"/>
                </a:solidFill>
                <a:latin typeface="Arial"/>
                <a:ea typeface="Arial"/>
                <a:cs typeface="Arial"/>
                <a:sym typeface="Arial"/>
              </a:rPr>
              <a:t>complain</a:t>
            </a:r>
            <a:r>
              <a:rPr b="0" i="0" lang="en-US" sz="2800" u="none">
                <a:solidFill>
                  <a:schemeClr val="dk1"/>
                </a:solidFill>
                <a:latin typeface="Arial"/>
                <a:ea typeface="Arial"/>
                <a:cs typeface="Arial"/>
                <a:sym typeface="Arial"/>
              </a:rPr>
              <a:t>!</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Is there a faster way than Seq Scan?</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You must do something or you are </a:t>
            </a:r>
            <a:r>
              <a:rPr b="0" i="0" lang="en-US" sz="2800" u="none">
                <a:solidFill>
                  <a:srgbClr val="FF0000"/>
                </a:solidFill>
                <a:latin typeface="Arial"/>
                <a:ea typeface="Arial"/>
                <a:cs typeface="Arial"/>
                <a:sym typeface="Arial"/>
              </a:rPr>
              <a:t>out of a job!!!</a:t>
            </a:r>
            <a:endParaRPr/>
          </a:p>
          <a:p>
            <a:pPr indent="-342900" lvl="0" marL="342900" rtl="0" algn="l">
              <a:lnSpc>
                <a:spcPct val="100000"/>
              </a:lnSpc>
              <a:spcBef>
                <a:spcPts val="360"/>
              </a:spcBef>
              <a:spcAft>
                <a:spcPts val="0"/>
              </a:spcAft>
              <a:buClr>
                <a:schemeClr val="dk1"/>
              </a:buClr>
              <a:buSzPts val="1800"/>
              <a:buFont typeface="Arial"/>
              <a:buNone/>
            </a:pPr>
            <a:r>
              <a:t/>
            </a:r>
            <a:endParaRPr b="0" i="0" sz="1800" u="none">
              <a:solidFill>
                <a:srgbClr val="FF0000"/>
              </a:solidFill>
              <a:latin typeface="Arial"/>
              <a:ea typeface="Arial"/>
              <a:cs typeface="Arial"/>
              <a:sym typeface="Arial"/>
            </a:endParaRPr>
          </a:p>
          <a:p>
            <a:pPr indent="-228600" lvl="0" marL="342900" rtl="0" algn="l">
              <a:spcBef>
                <a:spcPts val="360"/>
              </a:spcBef>
              <a:spcAft>
                <a:spcPts val="0"/>
              </a:spcAft>
              <a:buClr>
                <a:schemeClr val="dk1"/>
              </a:buClr>
              <a:buSzPts val="1800"/>
              <a:buFont typeface="Arial"/>
              <a:buNone/>
            </a:pPr>
            <a:r>
              <a:t/>
            </a:r>
            <a:endParaRPr b="0" i="0" sz="1800" u="none">
              <a:solidFill>
                <a:srgbClr val="FF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9"/>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5" name="Google Shape;345;p29"/>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6" name="Google Shape;346;p29"/>
          <p:cNvSpPr txBox="1"/>
          <p:nvPr>
            <p:ph type="title"/>
          </p:nvPr>
        </p:nvSpPr>
        <p:spPr>
          <a:xfrm>
            <a:off x="685800" y="304800"/>
            <a:ext cx="7772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To the Rescue: Index</a:t>
            </a:r>
            <a:endParaRPr/>
          </a:p>
        </p:txBody>
      </p:sp>
      <p:sp>
        <p:nvSpPr>
          <p:cNvPr id="347" name="Google Shape;347;p29"/>
          <p:cNvSpPr txBox="1"/>
          <p:nvPr>
            <p:ph idx="1" type="body"/>
          </p:nvPr>
        </p:nvSpPr>
        <p:spPr>
          <a:xfrm>
            <a:off x="152400" y="1219200"/>
            <a:ext cx="87630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An</a:t>
            </a:r>
            <a:r>
              <a:rPr b="0" i="1" lang="en-US" sz="2400" u="none">
                <a:solidFill>
                  <a:srgbClr val="FF00FF"/>
                </a:solidFill>
                <a:latin typeface="Arial"/>
                <a:ea typeface="Arial"/>
                <a:cs typeface="Arial"/>
                <a:sym typeface="Arial"/>
              </a:rPr>
              <a:t> </a:t>
            </a:r>
            <a:r>
              <a:rPr b="0" i="1" lang="en-US" sz="2400" u="none">
                <a:solidFill>
                  <a:srgbClr val="FF0000"/>
                </a:solidFill>
                <a:latin typeface="Arial"/>
                <a:ea typeface="Arial"/>
                <a:cs typeface="Arial"/>
                <a:sym typeface="Arial"/>
              </a:rPr>
              <a:t>Index </a:t>
            </a:r>
            <a:r>
              <a:rPr b="0" i="0" lang="en-US" sz="2400" u="none">
                <a:solidFill>
                  <a:schemeClr val="dk1"/>
                </a:solidFill>
                <a:latin typeface="Arial"/>
                <a:ea typeface="Arial"/>
                <a:cs typeface="Arial"/>
                <a:sym typeface="Arial"/>
              </a:rPr>
              <a:t>is a data structure that</a:t>
            </a:r>
            <a:r>
              <a:rPr b="0" i="1" lang="en-US" sz="2400" u="none">
                <a:solidFill>
                  <a:schemeClr val="accent2"/>
                </a:solidFill>
                <a:latin typeface="Arial"/>
                <a:ea typeface="Arial"/>
                <a:cs typeface="Arial"/>
                <a:sym typeface="Arial"/>
              </a:rPr>
              <a:t> </a:t>
            </a:r>
            <a:r>
              <a:rPr b="0" i="0" lang="en-US" sz="2400" u="none">
                <a:solidFill>
                  <a:schemeClr val="dk1"/>
                </a:solidFill>
                <a:latin typeface="Arial"/>
                <a:ea typeface="Arial"/>
                <a:cs typeface="Arial"/>
                <a:sym typeface="Arial"/>
              </a:rPr>
              <a:t>speeds up access to records based on some </a:t>
            </a:r>
            <a:r>
              <a:rPr b="0" i="1" lang="en-US" sz="2400" u="none">
                <a:solidFill>
                  <a:schemeClr val="accent2"/>
                </a:solidFill>
                <a:latin typeface="Arial"/>
                <a:ea typeface="Arial"/>
                <a:cs typeface="Arial"/>
                <a:sym typeface="Arial"/>
              </a:rPr>
              <a:t>search key field(s). </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Indexes are not part of the SQL standard</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Because of physical data independence</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Typical SQL command to create an index:</a:t>
            </a:r>
            <a:endParaRPr/>
          </a:p>
          <a:p>
            <a:pPr indent="-342900" lvl="0" marL="342900" rtl="0" algn="l">
              <a:lnSpc>
                <a:spcPct val="100000"/>
              </a:lnSpc>
              <a:spcBef>
                <a:spcPts val="480"/>
              </a:spcBef>
              <a:spcAft>
                <a:spcPts val="0"/>
              </a:spcAft>
              <a:buClr>
                <a:srgbClr val="FF0000"/>
              </a:buClr>
              <a:buSzPts val="2400"/>
              <a:buFont typeface="Courier New"/>
              <a:buNone/>
            </a:pPr>
            <a:r>
              <a:rPr b="1" i="0" lang="en-US" sz="2400" u="none">
                <a:solidFill>
                  <a:srgbClr val="FF0000"/>
                </a:solidFill>
                <a:latin typeface="Courier New"/>
                <a:ea typeface="Courier New"/>
                <a:cs typeface="Courier New"/>
                <a:sym typeface="Courier New"/>
              </a:rPr>
              <a:t>CREATE</a:t>
            </a:r>
            <a:r>
              <a:rPr b="1" i="0" lang="en-US" sz="2400" u="none">
                <a:solidFill>
                  <a:schemeClr val="dk1"/>
                </a:solidFill>
                <a:latin typeface="Courier New"/>
                <a:ea typeface="Courier New"/>
                <a:cs typeface="Courier New"/>
                <a:sym typeface="Courier New"/>
              </a:rPr>
              <a:t> </a:t>
            </a:r>
            <a:r>
              <a:rPr b="1" i="0" lang="en-US" sz="2400" u="none">
                <a:solidFill>
                  <a:srgbClr val="FF0000"/>
                </a:solidFill>
                <a:latin typeface="Courier New"/>
                <a:ea typeface="Courier New"/>
                <a:cs typeface="Courier New"/>
                <a:sym typeface="Courier New"/>
              </a:rPr>
              <a:t>INDEX</a:t>
            </a:r>
            <a:r>
              <a:rPr b="1" i="0" lang="en-US" sz="2400" u="none">
                <a:solidFill>
                  <a:schemeClr val="dk1"/>
                </a:solidFill>
                <a:latin typeface="Courier New"/>
                <a:ea typeface="Courier New"/>
                <a:cs typeface="Courier New"/>
                <a:sym typeface="Courier New"/>
              </a:rPr>
              <a:t> indexname </a:t>
            </a:r>
            <a:endParaRPr/>
          </a:p>
          <a:p>
            <a:pPr indent="-342900" lvl="0" marL="342900" rtl="0" algn="l">
              <a:lnSpc>
                <a:spcPct val="100000"/>
              </a:lnSpc>
              <a:spcBef>
                <a:spcPts val="48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		ON tablename (searchkeyname[s]);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For example</a:t>
            </a:r>
            <a:endParaRPr/>
          </a:p>
          <a:p>
            <a:pPr indent="-342900" lvl="0" marL="342900" rtl="0" algn="l">
              <a:lnSpc>
                <a:spcPct val="100000"/>
              </a:lnSpc>
              <a:spcBef>
                <a:spcPts val="480"/>
              </a:spcBef>
              <a:spcAft>
                <a:spcPts val="0"/>
              </a:spcAft>
              <a:buClr>
                <a:srgbClr val="FF00FF"/>
              </a:buClr>
              <a:buSzPts val="2400"/>
              <a:buFont typeface="Courier New"/>
              <a:buNone/>
            </a:pPr>
            <a:r>
              <a:rPr b="1" i="0" lang="en-US" sz="2400" u="none">
                <a:solidFill>
                  <a:srgbClr val="FF00FF"/>
                </a:solidFill>
                <a:latin typeface="Courier New"/>
                <a:ea typeface="Courier New"/>
                <a:cs typeface="Courier New"/>
                <a:sym typeface="Courier New"/>
              </a:rPr>
              <a:t>CREATE INDEX indiv_zip_idx ON indiv(zip);</a:t>
            </a:r>
            <a:endParaRPr/>
          </a:p>
          <a:p>
            <a:pPr indent="-342900" lvl="0" marL="342900" rtl="0" algn="l">
              <a:lnSpc>
                <a:spcPct val="100000"/>
              </a:lnSpc>
              <a:spcBef>
                <a:spcPts val="48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Nota Bene</a:t>
            </a:r>
            <a:endParaRPr/>
          </a:p>
          <a:p>
            <a:pPr indent="-342900" lvl="0" marL="342900" rtl="0" algn="l">
              <a:lnSpc>
                <a:spcPct val="100000"/>
              </a:lnSpc>
              <a:spcBef>
                <a:spcPts val="480"/>
              </a:spcBef>
              <a:spcAft>
                <a:spcPts val="0"/>
              </a:spcAft>
              <a:buClr>
                <a:schemeClr val="accent2"/>
              </a:buClr>
              <a:buSzPts val="2400"/>
              <a:buFont typeface="Arial"/>
              <a:buChar char="•"/>
            </a:pPr>
            <a:r>
              <a:rPr b="0" i="1" lang="en-US" sz="2400" u="none">
                <a:solidFill>
                  <a:schemeClr val="accent2"/>
                </a:solidFill>
                <a:latin typeface="Arial"/>
                <a:ea typeface="Arial"/>
                <a:cs typeface="Arial"/>
                <a:sym typeface="Arial"/>
              </a:rPr>
              <a:t>“Search key” </a:t>
            </a:r>
            <a:r>
              <a:rPr b="0" i="0" lang="en-US" sz="2400" u="none">
                <a:solidFill>
                  <a:schemeClr val="dk1"/>
                </a:solidFill>
                <a:latin typeface="Arial"/>
                <a:ea typeface="Arial"/>
                <a:cs typeface="Arial"/>
                <a:sym typeface="Arial"/>
              </a:rPr>
              <a:t>is </a:t>
            </a:r>
            <a:r>
              <a:rPr b="0" i="0" lang="en-US" sz="2400" u="none">
                <a:solidFill>
                  <a:schemeClr val="accent2"/>
                </a:solidFill>
                <a:latin typeface="Arial"/>
                <a:ea typeface="Arial"/>
                <a:cs typeface="Arial"/>
                <a:sym typeface="Arial"/>
              </a:rPr>
              <a:t>not</a:t>
            </a:r>
            <a:r>
              <a:rPr b="0" i="0" lang="en-US" sz="2400" u="none">
                <a:solidFill>
                  <a:schemeClr val="dk1"/>
                </a:solidFill>
                <a:latin typeface="Arial"/>
                <a:ea typeface="Arial"/>
                <a:cs typeface="Arial"/>
                <a:sym typeface="Arial"/>
              </a:rPr>
              <a:t> the same as a </a:t>
            </a:r>
            <a:r>
              <a:rPr b="0" i="1" lang="en-US" sz="2400" u="none">
                <a:solidFill>
                  <a:schemeClr val="accent2"/>
                </a:solidFill>
                <a:latin typeface="Arial"/>
                <a:ea typeface="Arial"/>
                <a:cs typeface="Arial"/>
                <a:sym typeface="Arial"/>
              </a:rPr>
              <a:t>key</a:t>
            </a:r>
            <a:r>
              <a:rPr b="0" i="0" lang="en-US" sz="2400" u="none">
                <a:solidFill>
                  <a:schemeClr val="accent2"/>
                </a:solidFill>
                <a:latin typeface="Arial"/>
                <a:ea typeface="Arial"/>
                <a:cs typeface="Arial"/>
                <a:sym typeface="Arial"/>
              </a:rPr>
              <a:t> </a:t>
            </a:r>
            <a:r>
              <a:rPr b="0" i="0" lang="en-US" sz="2400" u="none">
                <a:solidFill>
                  <a:schemeClr val="dk1"/>
                </a:solidFill>
                <a:latin typeface="Arial"/>
                <a:ea typeface="Arial"/>
                <a:cs typeface="Arial"/>
                <a:sym typeface="Arial"/>
              </a:rPr>
              <a:t>for the table.  Attributes in a “search key” need not be unique.  </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685800" y="1524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Index Demonstration: </a:t>
            </a:r>
            <a:r>
              <a:rPr b="0" i="0" lang="en-US" sz="3200" u="none">
                <a:solidFill>
                  <a:srgbClr val="FF00FF"/>
                </a:solidFill>
                <a:latin typeface="Tahoma"/>
                <a:ea typeface="Tahoma"/>
                <a:cs typeface="Tahoma"/>
                <a:sym typeface="Tahoma"/>
              </a:rPr>
              <a:t>Input</a:t>
            </a:r>
            <a:r>
              <a:rPr b="0" i="0" lang="en-US" sz="3200" u="none">
                <a:solidFill>
                  <a:schemeClr val="accent2"/>
                </a:solidFill>
                <a:latin typeface="Tahoma"/>
                <a:ea typeface="Tahoma"/>
                <a:cs typeface="Tahoma"/>
                <a:sym typeface="Tahoma"/>
              </a:rPr>
              <a:t>, </a:t>
            </a:r>
            <a:r>
              <a:rPr b="0" i="0" lang="en-US" sz="3200" u="none">
                <a:solidFill>
                  <a:schemeClr val="dk1"/>
                </a:solidFill>
                <a:latin typeface="Tahoma"/>
                <a:ea typeface="Tahoma"/>
                <a:cs typeface="Tahoma"/>
                <a:sym typeface="Tahoma"/>
              </a:rPr>
              <a:t>Output</a:t>
            </a:r>
            <a:endParaRPr/>
          </a:p>
        </p:txBody>
      </p:sp>
      <p:sp>
        <p:nvSpPr>
          <p:cNvPr id="354" name="Google Shape;354;p30"/>
          <p:cNvSpPr txBox="1"/>
          <p:nvPr>
            <p:ph idx="1" type="body"/>
          </p:nvPr>
        </p:nvSpPr>
        <p:spPr>
          <a:xfrm>
            <a:off x="152400" y="1295400"/>
            <a:ext cx="88392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FF"/>
              </a:buClr>
              <a:buSzPts val="2400"/>
              <a:buFont typeface="Courier New"/>
              <a:buNone/>
            </a:pPr>
            <a:r>
              <a:rPr b="1" i="0" lang="en-US" sz="2400" u="none">
                <a:solidFill>
                  <a:srgbClr val="FF00FF"/>
                </a:solidFill>
                <a:latin typeface="Courier New"/>
                <a:ea typeface="Courier New"/>
                <a:cs typeface="Courier New"/>
                <a:sym typeface="Courier New"/>
              </a:rPr>
              <a:t>EXPLAIN SELECT * FROM indiv WHERE zip='97223';</a:t>
            </a:r>
            <a:endParaRPr b="1" i="0" sz="2400" u="none">
              <a:solidFill>
                <a:srgbClr val="FF0000"/>
              </a:solidFill>
              <a:latin typeface="Courier New"/>
              <a:ea typeface="Courier New"/>
              <a:cs typeface="Courier New"/>
              <a:sym typeface="Courier New"/>
            </a:endParaRPr>
          </a:p>
          <a:p>
            <a:pPr indent="-342900" lvl="0" marL="342900" rtl="0" algn="l">
              <a:lnSpc>
                <a:spcPct val="100000"/>
              </a:lnSpc>
              <a:spcBef>
                <a:spcPts val="44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Seq Scan on indiv (cost=0.00..</a:t>
            </a:r>
            <a:r>
              <a:rPr b="0" i="0" lang="en-US" sz="2200" u="none">
                <a:solidFill>
                  <a:schemeClr val="dk1"/>
                </a:solidFill>
                <a:latin typeface="Arial"/>
                <a:ea typeface="Arial"/>
                <a:cs typeface="Arial"/>
                <a:sym typeface="Arial"/>
              </a:rPr>
              <a:t>109495.94</a:t>
            </a:r>
            <a:r>
              <a:rPr b="1" i="0" lang="en-US" sz="2200" u="none">
                <a:solidFill>
                  <a:schemeClr val="dk1"/>
                </a:solidFill>
                <a:latin typeface="Arial"/>
                <a:ea typeface="Arial"/>
                <a:cs typeface="Arial"/>
                <a:sym typeface="Arial"/>
              </a:rPr>
              <a:t> rows=221 width=166) Filter: (zip = '97223'::bpchar)</a:t>
            </a:r>
            <a:endParaRPr b="1" i="0" sz="2200" u="none">
              <a:solidFill>
                <a:srgbClr val="FF0000"/>
              </a:solidFill>
              <a:latin typeface="Courier New"/>
              <a:ea typeface="Courier New"/>
              <a:cs typeface="Courier New"/>
              <a:sym typeface="Courier New"/>
            </a:endParaRPr>
          </a:p>
          <a:p>
            <a:pPr indent="-342900" lvl="0" marL="342900" rtl="0" algn="l">
              <a:lnSpc>
                <a:spcPct val="100000"/>
              </a:lnSpc>
              <a:spcBef>
                <a:spcPts val="0"/>
              </a:spcBef>
              <a:spcAft>
                <a:spcPts val="0"/>
              </a:spcAft>
              <a:buClr>
                <a:srgbClr val="FF00FF"/>
              </a:buClr>
              <a:buSzPts val="2400"/>
              <a:buFont typeface="Courier New"/>
              <a:buNone/>
            </a:pPr>
            <a:r>
              <a:rPr b="1" i="0" lang="en-US" sz="2400" u="none">
                <a:solidFill>
                  <a:srgbClr val="FF00FF"/>
                </a:solidFill>
                <a:latin typeface="Courier New"/>
                <a:ea typeface="Courier New"/>
                <a:cs typeface="Courier New"/>
                <a:sym typeface="Courier New"/>
              </a:rPr>
              <a:t>CREATE INDEX indiv_zip_idx ON indiv(zip);</a:t>
            </a:r>
            <a:r>
              <a:rPr b="1" i="0" lang="en-US" sz="2200" u="none">
                <a:solidFill>
                  <a:srgbClr val="FF00FF"/>
                </a:solidFill>
                <a:latin typeface="Courier New"/>
                <a:ea typeface="Courier New"/>
                <a:cs typeface="Courier New"/>
                <a:sym typeface="Courier New"/>
              </a:rPr>
              <a:t> </a:t>
            </a:r>
            <a:endParaRPr/>
          </a:p>
          <a:p>
            <a:pPr indent="-342900" lvl="0" marL="342900" rtl="0" algn="l">
              <a:lnSpc>
                <a:spcPct val="100000"/>
              </a:lnSpc>
              <a:spcBef>
                <a:spcPts val="480"/>
              </a:spcBef>
              <a:spcAft>
                <a:spcPts val="0"/>
              </a:spcAft>
              <a:buClr>
                <a:srgbClr val="FF00FF"/>
              </a:buClr>
              <a:buSzPts val="2400"/>
              <a:buFont typeface="Courier New"/>
              <a:buNone/>
            </a:pPr>
            <a:r>
              <a:rPr b="1" i="0" lang="en-US" sz="2400" u="none">
                <a:solidFill>
                  <a:srgbClr val="FF00FF"/>
                </a:solidFill>
                <a:latin typeface="Courier New"/>
                <a:ea typeface="Courier New"/>
                <a:cs typeface="Courier New"/>
                <a:sym typeface="Courier New"/>
              </a:rPr>
              <a:t>EXPLAIN SELECT * FROM indiv WHERE zip='97223';</a:t>
            </a:r>
            <a:endParaRPr b="1" i="0" sz="2400" u="none">
              <a:solidFill>
                <a:srgbClr val="FF0000"/>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Bitmap Heap Scan on indiv (cost=6.06..</a:t>
            </a:r>
            <a:r>
              <a:rPr b="0" i="0" lang="en-US" sz="2000" u="none">
                <a:solidFill>
                  <a:schemeClr val="dk1"/>
                </a:solidFill>
                <a:latin typeface="Arial"/>
                <a:ea typeface="Arial"/>
                <a:cs typeface="Arial"/>
                <a:sym typeface="Arial"/>
              </a:rPr>
              <a:t>861.32</a:t>
            </a:r>
            <a:r>
              <a:rPr b="1" i="0" lang="en-US" sz="2000" u="none">
                <a:solidFill>
                  <a:schemeClr val="dk1"/>
                </a:solidFill>
                <a:latin typeface="Arial"/>
                <a:ea typeface="Arial"/>
                <a:cs typeface="Arial"/>
                <a:sym typeface="Arial"/>
              </a:rPr>
              <a:t> rows=221 width=166)</a:t>
            </a:r>
            <a:endParaRPr/>
          </a:p>
          <a:p>
            <a:pPr indent="-342900" lvl="0" marL="342900" rtl="0" algn="l">
              <a:lnSpc>
                <a:spcPct val="10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Recheck Cond: (zip = '97223'::bpchar)</a:t>
            </a:r>
            <a:endParaRPr/>
          </a:p>
          <a:p>
            <a:pPr indent="-342900" lvl="0" marL="342900" rtl="0" algn="l">
              <a:lnSpc>
                <a:spcPct val="10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-&gt; Bitmap Index Scan on indiv_zip_idx (cost=0.00..6.01 rows=221 width=0)</a:t>
            </a:r>
            <a:endParaRPr/>
          </a:p>
          <a:p>
            <a:pPr indent="-342900" lvl="0" marL="342900" rtl="0" algn="l">
              <a:lnSpc>
                <a:spcPct val="10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Index Cond: (zip = '97223'::bpchar)</a:t>
            </a:r>
            <a:endParaRPr/>
          </a:p>
          <a:p>
            <a:pPr indent="-342900" lvl="0" marL="342900" rtl="0" algn="l">
              <a:lnSpc>
                <a:spcPct val="100000"/>
              </a:lnSpc>
              <a:spcBef>
                <a:spcPts val="480"/>
              </a:spcBef>
              <a:spcAft>
                <a:spcPts val="0"/>
              </a:spcAft>
              <a:buClr>
                <a:srgbClr val="FF0000"/>
              </a:buClr>
              <a:buSzPts val="2400"/>
              <a:buFont typeface="Arial"/>
              <a:buChar char="•"/>
            </a:pPr>
            <a:r>
              <a:rPr b="0" i="0" lang="en-US" sz="2400" u="none">
                <a:solidFill>
                  <a:srgbClr val="FF0000"/>
                </a:solidFill>
                <a:latin typeface="Arial"/>
                <a:ea typeface="Arial"/>
                <a:cs typeface="Arial"/>
                <a:sym typeface="Arial"/>
              </a:rPr>
              <a:t>With an index, the I/Os went from 109,495 to 861!</a:t>
            </a:r>
            <a:endParaRPr/>
          </a:p>
          <a:p>
            <a:pPr indent="-342900" lvl="0" marL="342900" rtl="0" algn="l">
              <a:lnSpc>
                <a:spcPct val="100000"/>
              </a:lnSpc>
              <a:spcBef>
                <a:spcPts val="480"/>
              </a:spcBef>
              <a:spcAft>
                <a:spcPts val="0"/>
              </a:spcAft>
              <a:buClr>
                <a:srgbClr val="FF0000"/>
              </a:buClr>
              <a:buSzPts val="2400"/>
              <a:buFont typeface="Arial"/>
              <a:buChar char="•"/>
            </a:pPr>
            <a:r>
              <a:rPr b="0" i="0" lang="en-US" sz="2400" u="none">
                <a:solidFill>
                  <a:srgbClr val="FF0000"/>
                </a:solidFill>
                <a:latin typeface="Arial"/>
                <a:ea typeface="Arial"/>
                <a:cs typeface="Arial"/>
                <a:sym typeface="Arial"/>
              </a:rPr>
              <a:t>That’s 17 minutes to 9 seconds!</a:t>
            </a:r>
            <a:endParaRPr/>
          </a:p>
        </p:txBody>
      </p:sp>
      <p:sp>
        <p:nvSpPr>
          <p:cNvPr id="355" name="Google Shape;355;p30"/>
          <p:cNvSpPr/>
          <p:nvPr/>
        </p:nvSpPr>
        <p:spPr>
          <a:xfrm>
            <a:off x="4267200" y="1695450"/>
            <a:ext cx="1381125" cy="485775"/>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6" name="Google Shape;356;p30"/>
          <p:cNvSpPr/>
          <p:nvPr/>
        </p:nvSpPr>
        <p:spPr>
          <a:xfrm>
            <a:off x="4876800" y="3276600"/>
            <a:ext cx="1066800" cy="3810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LO6.1: Practice with indexes*</a:t>
            </a:r>
            <a:endParaRPr/>
          </a:p>
        </p:txBody>
      </p:sp>
      <p:sp>
        <p:nvSpPr>
          <p:cNvPr id="363" name="Google Shape;363;p31"/>
          <p:cNvSpPr txBox="1"/>
          <p:nvPr>
            <p:ph idx="1" type="body"/>
          </p:nvPr>
        </p:nvSpPr>
        <p:spPr>
          <a:xfrm>
            <a:off x="304800" y="1600200"/>
            <a:ext cx="83058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When you declare a primary key, most modern DBMSs (including Postgres) create a </a:t>
            </a:r>
            <a:r>
              <a:rPr b="0" i="0" lang="en-US" sz="2400" u="none">
                <a:solidFill>
                  <a:srgbClr val="FF0000"/>
                </a:solidFill>
                <a:latin typeface="Arial"/>
                <a:ea typeface="Arial"/>
                <a:cs typeface="Arial"/>
                <a:sym typeface="Arial"/>
              </a:rPr>
              <a:t>clustered (sorted) index</a:t>
            </a:r>
            <a:r>
              <a:rPr b="0" i="0" lang="en-US" sz="2400" u="none">
                <a:solidFill>
                  <a:schemeClr val="dk1"/>
                </a:solidFill>
                <a:latin typeface="Arial"/>
                <a:ea typeface="Arial"/>
                <a:cs typeface="Arial"/>
                <a:sym typeface="Arial"/>
              </a:rPr>
              <a:t> on the primary key attribute (s).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Give the SQL for creating all possible single-attribute indexes on the table  </a:t>
            </a:r>
            <a:r>
              <a:rPr b="0" i="0" lang="en-US" sz="2400" u="none">
                <a:solidFill>
                  <a:srgbClr val="FF00FF"/>
                </a:solidFill>
                <a:latin typeface="Arial"/>
                <a:ea typeface="Arial"/>
                <a:cs typeface="Arial"/>
                <a:sym typeface="Arial"/>
              </a:rPr>
              <a:t>Emp(ssn PRIMARY KEY, name)</a:t>
            </a:r>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What are the search keys of each index?</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2"/>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Data Entries*</a:t>
            </a:r>
            <a:endParaRPr/>
          </a:p>
        </p:txBody>
      </p:sp>
      <p:sp>
        <p:nvSpPr>
          <p:cNvPr id="378" name="Google Shape;378;p32"/>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Before we learn about how indexes are built, we must understand the concept of </a:t>
            </a:r>
            <a:r>
              <a:rPr b="0" i="0" lang="en-US" sz="1800" u="none">
                <a:solidFill>
                  <a:schemeClr val="accent2"/>
                </a:solidFill>
                <a:latin typeface="Arial"/>
                <a:ea typeface="Arial"/>
                <a:cs typeface="Arial"/>
                <a:sym typeface="Arial"/>
              </a:rPr>
              <a:t>data entries</a:t>
            </a:r>
            <a:r>
              <a:rPr b="0" i="0" lang="en-US" sz="1800" u="none">
                <a:solidFill>
                  <a:schemeClr val="dk1"/>
                </a:solidFill>
                <a:latin typeface="Arial"/>
                <a:ea typeface="Arial"/>
                <a:cs typeface="Arial"/>
                <a:sym typeface="Arial"/>
              </a:rPr>
              <a:t>.</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Given a search key value, the index produces a </a:t>
            </a:r>
            <a:r>
              <a:rPr b="0" i="0" lang="en-US" sz="1800" u="none">
                <a:solidFill>
                  <a:schemeClr val="accent2"/>
                </a:solidFill>
                <a:latin typeface="Arial"/>
                <a:ea typeface="Arial"/>
                <a:cs typeface="Arial"/>
                <a:sym typeface="Arial"/>
              </a:rPr>
              <a:t>data entry</a:t>
            </a:r>
            <a:r>
              <a:rPr b="0" i="0" lang="en-US" sz="1800" u="none">
                <a:solidFill>
                  <a:schemeClr val="dk1"/>
                </a:solidFill>
                <a:latin typeface="Arial"/>
                <a:ea typeface="Arial"/>
                <a:cs typeface="Arial"/>
                <a:sym typeface="Arial"/>
              </a:rPr>
              <a:t>, which produces the data record in one I/O.</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Other real-life indexes will help motivate this concept.</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Each of the following indexes  speeds up data retrieval.  What is the search key, data entry, and data record for each one?</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0" lang="en-US" sz="1800" u="none">
                <a:solidFill>
                  <a:schemeClr val="dk1"/>
                </a:solidFill>
                <a:latin typeface="Times New Roman"/>
                <a:ea typeface="Times New Roman"/>
                <a:cs typeface="Times New Roman"/>
                <a:sym typeface="Times New Roman"/>
              </a:rPr>
              <a:t>Search Key	Data Entry	Data Record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Library Catalog</a:t>
            </a:r>
            <a:endParaRPr/>
          </a:p>
          <a:p>
            <a:pPr indent="-3429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Google</a:t>
            </a:r>
            <a:endParaRPr/>
          </a:p>
          <a:p>
            <a:pPr indent="-3429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Mapquest</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p:txBody>
      </p:sp>
      <p:sp>
        <p:nvSpPr>
          <p:cNvPr id="379" name="Google Shape;379;p32"/>
          <p:cNvSpPr txBox="1"/>
          <p:nvPr/>
        </p:nvSpPr>
        <p:spPr>
          <a:xfrm>
            <a:off x="2362200" y="4038600"/>
            <a:ext cx="5791200" cy="1981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80" name="Google Shape;380;p32"/>
          <p:cNvCxnSpPr/>
          <p:nvPr/>
        </p:nvCxnSpPr>
        <p:spPr>
          <a:xfrm>
            <a:off x="4038600" y="4038600"/>
            <a:ext cx="0" cy="1981200"/>
          </a:xfrm>
          <a:prstGeom prst="straightConnector1">
            <a:avLst/>
          </a:prstGeom>
          <a:noFill/>
          <a:ln cap="flat" cmpd="sng" w="9525">
            <a:solidFill>
              <a:schemeClr val="dk1"/>
            </a:solidFill>
            <a:prstDash val="solid"/>
            <a:miter lim="800000"/>
            <a:headEnd len="med" w="med" type="none"/>
            <a:tailEnd len="med" w="med" type="none"/>
          </a:ln>
        </p:spPr>
      </p:cxnSp>
      <p:cxnSp>
        <p:nvCxnSpPr>
          <p:cNvPr id="381" name="Google Shape;381;p32"/>
          <p:cNvCxnSpPr/>
          <p:nvPr/>
        </p:nvCxnSpPr>
        <p:spPr>
          <a:xfrm>
            <a:off x="5943600" y="4038600"/>
            <a:ext cx="0" cy="1981200"/>
          </a:xfrm>
          <a:prstGeom prst="straightConnector1">
            <a:avLst/>
          </a:prstGeom>
          <a:noFill/>
          <a:ln cap="flat" cmpd="sng" w="9525">
            <a:solidFill>
              <a:schemeClr val="dk1"/>
            </a:solidFill>
            <a:prstDash val="solid"/>
            <a:miter lim="800000"/>
            <a:headEnd len="med" w="med" type="none"/>
            <a:tailEnd len="med" w="med" type="none"/>
          </a:ln>
        </p:spPr>
      </p:cxnSp>
      <p:cxnSp>
        <p:nvCxnSpPr>
          <p:cNvPr id="382" name="Google Shape;382;p32"/>
          <p:cNvCxnSpPr/>
          <p:nvPr/>
        </p:nvCxnSpPr>
        <p:spPr>
          <a:xfrm>
            <a:off x="2362200" y="4648200"/>
            <a:ext cx="5791200" cy="0"/>
          </a:xfrm>
          <a:prstGeom prst="straightConnector1">
            <a:avLst/>
          </a:prstGeom>
          <a:noFill/>
          <a:ln cap="flat" cmpd="sng" w="9525">
            <a:solidFill>
              <a:schemeClr val="dk1"/>
            </a:solidFill>
            <a:prstDash val="solid"/>
            <a:miter lim="800000"/>
            <a:headEnd len="med" w="med" type="none"/>
            <a:tailEnd len="med" w="med" type="none"/>
          </a:ln>
        </p:spPr>
      </p:cxnSp>
      <p:cxnSp>
        <p:nvCxnSpPr>
          <p:cNvPr id="383" name="Google Shape;383;p32"/>
          <p:cNvCxnSpPr/>
          <p:nvPr/>
        </p:nvCxnSpPr>
        <p:spPr>
          <a:xfrm>
            <a:off x="2362200" y="5257800"/>
            <a:ext cx="57912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3"/>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4" name="Google Shape;394;p33"/>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5" name="Google Shape;395;p33"/>
          <p:cNvSpPr txBox="1"/>
          <p:nvPr>
            <p:ph type="title"/>
          </p:nvPr>
        </p:nvSpPr>
        <p:spPr>
          <a:xfrm>
            <a:off x="685800" y="609600"/>
            <a:ext cx="7772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2800"/>
              <a:buFont typeface="Tahoma"/>
              <a:buNone/>
            </a:pPr>
            <a:r>
              <a:rPr b="0" i="0" lang="en-US" sz="2800" u="none">
                <a:solidFill>
                  <a:schemeClr val="accent2"/>
                </a:solidFill>
                <a:latin typeface="Tahoma"/>
                <a:ea typeface="Tahoma"/>
                <a:cs typeface="Tahoma"/>
                <a:sym typeface="Tahoma"/>
              </a:rPr>
              <a:t>Essentially all DBMS Indexes are B+ Trees</a:t>
            </a:r>
            <a:endParaRPr/>
          </a:p>
        </p:txBody>
      </p:sp>
      <p:sp>
        <p:nvSpPr>
          <p:cNvPr id="396" name="Google Shape;396;p33"/>
          <p:cNvSpPr txBox="1"/>
          <p:nvPr>
            <p:ph idx="1" type="body"/>
          </p:nvPr>
        </p:nvSpPr>
        <p:spPr>
          <a:xfrm>
            <a:off x="838200" y="1603375"/>
            <a:ext cx="7620000" cy="411162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Oracle, SQLServer and DB2 support only B+Tree indexes.  Postgres supports hash indexes but does not recommend using them.</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 tree indexes support </a:t>
            </a:r>
            <a:r>
              <a:rPr b="0" i="1" lang="en-US" sz="2000" u="none">
                <a:solidFill>
                  <a:schemeClr val="accent2"/>
                </a:solidFill>
                <a:latin typeface="Arial"/>
                <a:ea typeface="Arial"/>
                <a:cs typeface="Arial"/>
                <a:sym typeface="Arial"/>
              </a:rPr>
              <a:t>range searches </a:t>
            </a:r>
            <a:r>
              <a:rPr b="0" i="1" lang="en-US" sz="2000" u="none">
                <a:solidFill>
                  <a:schemeClr val="dk1"/>
                </a:solidFill>
                <a:latin typeface="Arial"/>
                <a:ea typeface="Arial"/>
                <a:cs typeface="Arial"/>
                <a:sym typeface="Arial"/>
              </a:rPr>
              <a:t>(</a:t>
            </a:r>
            <a:r>
              <a:rPr b="0" i="1" lang="en-US" sz="1600" u="none">
                <a:solidFill>
                  <a:schemeClr val="dk1"/>
                </a:solidFill>
                <a:latin typeface="Courier New"/>
                <a:ea typeface="Courier New"/>
                <a:cs typeface="Courier New"/>
                <a:sym typeface="Courier New"/>
              </a:rPr>
              <a:t>WHERE const &lt; attribute</a:t>
            </a:r>
            <a:r>
              <a:rPr b="0" i="1" lang="en-US" sz="2000" u="none">
                <a:solidFill>
                  <a:schemeClr val="dk1"/>
                </a:solidFill>
                <a:latin typeface="Arial"/>
                <a:ea typeface="Arial"/>
                <a:cs typeface="Arial"/>
                <a:sym typeface="Arial"/>
              </a:rPr>
              <a:t>)</a:t>
            </a:r>
            <a:r>
              <a:rPr b="0" i="1" lang="en-US" sz="2000" u="none">
                <a:solidFill>
                  <a:schemeClr val="accent2"/>
                </a:solidFill>
                <a:latin typeface="Arial"/>
                <a:ea typeface="Arial"/>
                <a:cs typeface="Arial"/>
                <a:sym typeface="Arial"/>
              </a:rPr>
              <a:t> </a:t>
            </a:r>
            <a:r>
              <a:rPr b="0" i="0" lang="en-US" sz="2000" u="none">
                <a:solidFill>
                  <a:schemeClr val="dk1"/>
                </a:solidFill>
                <a:latin typeface="Arial"/>
                <a:ea typeface="Arial"/>
                <a:cs typeface="Arial"/>
                <a:sym typeface="Arial"/>
              </a:rPr>
              <a:t>and </a:t>
            </a:r>
            <a:r>
              <a:rPr b="0" i="1" lang="en-US" sz="2000" u="none">
                <a:solidFill>
                  <a:schemeClr val="accent2"/>
                </a:solidFill>
                <a:latin typeface="Arial"/>
                <a:ea typeface="Arial"/>
                <a:cs typeface="Arial"/>
                <a:sym typeface="Arial"/>
              </a:rPr>
              <a:t>equality searches </a:t>
            </a:r>
            <a:r>
              <a:rPr b="0" i="1" lang="en-US" sz="2000" u="none">
                <a:solidFill>
                  <a:schemeClr val="dk1"/>
                </a:solidFill>
                <a:latin typeface="Arial"/>
                <a:ea typeface="Arial"/>
                <a:cs typeface="Arial"/>
                <a:sym typeface="Arial"/>
              </a:rPr>
              <a:t>(</a:t>
            </a:r>
            <a:r>
              <a:rPr b="0" i="1" lang="en-US" sz="1600" u="none">
                <a:solidFill>
                  <a:schemeClr val="dk1"/>
                </a:solidFill>
                <a:latin typeface="Courier New"/>
                <a:ea typeface="Courier New"/>
                <a:cs typeface="Courier New"/>
                <a:sym typeface="Courier New"/>
              </a:rPr>
              <a:t>WHERE const = attribute</a:t>
            </a:r>
            <a:r>
              <a:rPr b="0" i="1" lang="en-US" sz="2000" u="none">
                <a:solidFill>
                  <a:schemeClr val="dk1"/>
                </a:solidFill>
                <a:latin typeface="Arial"/>
                <a:ea typeface="Arial"/>
                <a:cs typeface="Arial"/>
                <a:sym typeface="Arial"/>
              </a:rPr>
              <a:t>)</a:t>
            </a:r>
            <a:r>
              <a:rPr b="0" i="0" lang="en-US" sz="2000" u="none">
                <a:solidFill>
                  <a:schemeClr val="dk1"/>
                </a:solidFill>
                <a:latin typeface="Arial"/>
                <a:ea typeface="Arial"/>
                <a:cs typeface="Arial"/>
                <a:sym typeface="Arial"/>
              </a:rPr>
              <a:t>. </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next page contains a sample B+ tree index.  Think of it as an </a:t>
            </a:r>
            <a:r>
              <a:rPr b="0" i="0" lang="en-US" sz="2000" u="none">
                <a:solidFill>
                  <a:schemeClr val="accent2"/>
                </a:solidFill>
                <a:latin typeface="Arial"/>
                <a:ea typeface="Arial"/>
                <a:cs typeface="Arial"/>
                <a:sym typeface="Arial"/>
              </a:rPr>
              <a:t>index on the first two digits of zip code</a:t>
            </a:r>
            <a:r>
              <a:rPr b="0" i="0" lang="en-US" sz="2000" u="none">
                <a:solidFill>
                  <a:schemeClr val="dk1"/>
                </a:solidFill>
                <a:latin typeface="Arial"/>
                <a:ea typeface="Arial"/>
                <a:cs typeface="Arial"/>
                <a:sym typeface="Arial"/>
              </a:rPr>
              <a:t>.</a:t>
            </a:r>
            <a:endParaRPr/>
          </a:p>
          <a:p>
            <a:pPr indent="-342900" lvl="0" marL="342900" rtl="0" algn="l">
              <a:lnSpc>
                <a:spcPct val="100000"/>
              </a:lnSpc>
              <a:spcBef>
                <a:spcPts val="400"/>
              </a:spcBef>
              <a:spcAft>
                <a:spcPts val="0"/>
              </a:spcAft>
              <a:buClr>
                <a:schemeClr val="accent2"/>
              </a:buClr>
              <a:buSzPts val="2000"/>
              <a:buFont typeface="Arial"/>
              <a:buChar char="•"/>
            </a:pPr>
            <a:r>
              <a:rPr b="0" i="0" lang="en-US" sz="2000" u="none">
                <a:solidFill>
                  <a:schemeClr val="accent2"/>
                </a:solidFill>
                <a:latin typeface="Arial"/>
                <a:ea typeface="Arial"/>
                <a:cs typeface="Arial"/>
                <a:sym typeface="Arial"/>
              </a:rPr>
              <a:t>28*</a:t>
            </a:r>
            <a:r>
              <a:rPr b="0" i="0" lang="en-US" sz="2000" u="none">
                <a:solidFill>
                  <a:schemeClr val="dk1"/>
                </a:solidFill>
                <a:latin typeface="Arial"/>
                <a:ea typeface="Arial"/>
                <a:cs typeface="Arial"/>
                <a:sym typeface="Arial"/>
              </a:rPr>
              <a:t> is a </a:t>
            </a:r>
            <a:r>
              <a:rPr b="0" i="0" lang="en-US" sz="2000" u="none">
                <a:solidFill>
                  <a:schemeClr val="accent2"/>
                </a:solidFill>
                <a:latin typeface="Arial"/>
                <a:ea typeface="Arial"/>
                <a:cs typeface="Arial"/>
                <a:sym typeface="Arial"/>
              </a:rPr>
              <a:t>data entry</a:t>
            </a:r>
            <a:r>
              <a:rPr b="0" i="0" lang="en-US" sz="2000" u="none">
                <a:solidFill>
                  <a:schemeClr val="dk1"/>
                </a:solidFill>
                <a:latin typeface="Arial"/>
                <a:ea typeface="Arial"/>
                <a:cs typeface="Arial"/>
                <a:sym typeface="Arial"/>
              </a:rPr>
              <a:t> that points to the donations from zip codes that start with 28. </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Above the data entries are </a:t>
            </a:r>
            <a:r>
              <a:rPr b="0" i="0" lang="en-US" sz="2000" u="none">
                <a:solidFill>
                  <a:schemeClr val="accent2"/>
                </a:solidFill>
                <a:latin typeface="Arial"/>
                <a:ea typeface="Arial"/>
                <a:cs typeface="Arial"/>
                <a:sym typeface="Arial"/>
              </a:rPr>
              <a:t>index entries</a:t>
            </a:r>
            <a:r>
              <a:rPr b="0" i="0" lang="en-US" sz="2000" u="none">
                <a:solidFill>
                  <a:schemeClr val="dk1"/>
                </a:solidFill>
                <a:latin typeface="Arial"/>
                <a:ea typeface="Arial"/>
                <a:cs typeface="Arial"/>
                <a:sym typeface="Arial"/>
              </a:rPr>
              <a:t> that help find the correct data entry.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Learning objectives</a:t>
            </a:r>
            <a:endParaRPr/>
          </a:p>
        </p:txBody>
      </p:sp>
      <p:sp>
        <p:nvSpPr>
          <p:cNvPr id="71" name="Google Shape;71;p16"/>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LO6.1: Use SQL to declare indexes</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LO6.2: Determine the I/O cost of finding record(s) using a B+ tree</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LO6.3: Given a join query, calculate the cost using each join algorithm: Nested loops, Index Nested Loops, Sort-Merge</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LO6.4: Parse a query</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LO6.5: Use VP to answer questions about optimization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4"/>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7" name="Google Shape;407;p34"/>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8" name="Google Shape;408;p34"/>
          <p:cNvSpPr txBox="1"/>
          <p:nvPr>
            <p:ph type="title"/>
          </p:nvPr>
        </p:nvSpPr>
        <p:spPr>
          <a:xfrm>
            <a:off x="685800" y="76200"/>
            <a:ext cx="7772400" cy="9144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Example B+ Tree</a:t>
            </a:r>
            <a:endParaRPr/>
          </a:p>
        </p:txBody>
      </p:sp>
      <p:sp>
        <p:nvSpPr>
          <p:cNvPr id="409" name="Google Shape;409;p34"/>
          <p:cNvSpPr txBox="1"/>
          <p:nvPr>
            <p:ph idx="1" type="body"/>
          </p:nvPr>
        </p:nvSpPr>
        <p:spPr>
          <a:xfrm>
            <a:off x="973137" y="4038600"/>
            <a:ext cx="7485062" cy="1701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Find 29*?     28*?     All &gt; 15* and &lt; 30*</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Insert/delete:  Find data entry in leaf, then change it. Need to adjust parent sometimes.</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And change sometimes bubbles up the tree</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This keeps the tree </a:t>
            </a:r>
            <a:r>
              <a:rPr b="0" i="1" lang="en-US" sz="1800" u="none">
                <a:solidFill>
                  <a:srgbClr val="FF0000"/>
                </a:solidFill>
                <a:latin typeface="Arial"/>
                <a:ea typeface="Arial"/>
                <a:cs typeface="Arial"/>
                <a:sym typeface="Arial"/>
              </a:rPr>
              <a:t>balanced</a:t>
            </a:r>
            <a:r>
              <a:rPr b="0"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each data retrieval takes the same number of I/Os.</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Each page is always at least </a:t>
            </a:r>
            <a:r>
              <a:rPr b="0" i="1" lang="en-US" sz="1800" u="none">
                <a:solidFill>
                  <a:srgbClr val="FF0000"/>
                </a:solidFill>
                <a:latin typeface="Arial"/>
                <a:ea typeface="Arial"/>
                <a:cs typeface="Arial"/>
                <a:sym typeface="Arial"/>
              </a:rPr>
              <a:t>half full</a:t>
            </a:r>
            <a:r>
              <a:rPr b="0" i="0" lang="en-US" sz="1800" u="none">
                <a:solidFill>
                  <a:srgbClr val="00FF00"/>
                </a:solidFill>
                <a:latin typeface="Arial"/>
                <a:ea typeface="Arial"/>
                <a:cs typeface="Arial"/>
                <a:sym typeface="Arial"/>
              </a:rPr>
              <a:t>.</a:t>
            </a:r>
            <a:endParaRPr/>
          </a:p>
        </p:txBody>
      </p:sp>
      <p:grpSp>
        <p:nvGrpSpPr>
          <p:cNvPr id="410" name="Google Shape;410;p34"/>
          <p:cNvGrpSpPr/>
          <p:nvPr/>
        </p:nvGrpSpPr>
        <p:grpSpPr>
          <a:xfrm>
            <a:off x="293687" y="685800"/>
            <a:ext cx="8366125" cy="3043237"/>
            <a:chOff x="185" y="823"/>
            <a:chExt cx="5270" cy="1917"/>
          </a:xfrm>
        </p:grpSpPr>
        <p:sp>
          <p:nvSpPr>
            <p:cNvPr id="411" name="Google Shape;411;p34"/>
            <p:cNvSpPr/>
            <p:nvPr/>
          </p:nvSpPr>
          <p:spPr>
            <a:xfrm>
              <a:off x="4128" y="1440"/>
              <a:ext cx="288" cy="288"/>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2" name="Google Shape;412;p34"/>
            <p:cNvSpPr/>
            <p:nvPr/>
          </p:nvSpPr>
          <p:spPr>
            <a:xfrm>
              <a:off x="2208" y="1056"/>
              <a:ext cx="288" cy="288"/>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3" name="Google Shape;413;p34"/>
            <p:cNvSpPr/>
            <p:nvPr/>
          </p:nvSpPr>
          <p:spPr>
            <a:xfrm>
              <a:off x="1488" y="1440"/>
              <a:ext cx="288" cy="288"/>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4" name="Google Shape;414;p34"/>
            <p:cNvSpPr/>
            <p:nvPr/>
          </p:nvSpPr>
          <p:spPr>
            <a:xfrm>
              <a:off x="185" y="2530"/>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5" name="Google Shape;415;p34"/>
            <p:cNvSpPr/>
            <p:nvPr/>
          </p:nvSpPr>
          <p:spPr>
            <a:xfrm>
              <a:off x="390" y="2530"/>
              <a:ext cx="205" cy="205"/>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6" name="Google Shape;416;p34"/>
            <p:cNvSpPr/>
            <p:nvPr/>
          </p:nvSpPr>
          <p:spPr>
            <a:xfrm>
              <a:off x="594" y="2530"/>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7" name="Google Shape;417;p34"/>
            <p:cNvSpPr/>
            <p:nvPr/>
          </p:nvSpPr>
          <p:spPr>
            <a:xfrm>
              <a:off x="799" y="2530"/>
              <a:ext cx="205" cy="205"/>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8" name="Google Shape;418;p34"/>
            <p:cNvSpPr txBox="1"/>
            <p:nvPr/>
          </p:nvSpPr>
          <p:spPr>
            <a:xfrm>
              <a:off x="192" y="2517"/>
              <a:ext cx="212"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2*</a:t>
              </a:r>
              <a:endParaRPr/>
            </a:p>
          </p:txBody>
        </p:sp>
        <p:sp>
          <p:nvSpPr>
            <p:cNvPr id="419" name="Google Shape;419;p34"/>
            <p:cNvSpPr txBox="1"/>
            <p:nvPr/>
          </p:nvSpPr>
          <p:spPr>
            <a:xfrm>
              <a:off x="397" y="2517"/>
              <a:ext cx="212"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3*</a:t>
              </a:r>
              <a:endParaRPr/>
            </a:p>
          </p:txBody>
        </p:sp>
        <p:sp>
          <p:nvSpPr>
            <p:cNvPr id="420" name="Google Shape;420;p34"/>
            <p:cNvSpPr/>
            <p:nvPr/>
          </p:nvSpPr>
          <p:spPr>
            <a:xfrm>
              <a:off x="2173" y="1086"/>
              <a:ext cx="307" cy="255"/>
            </a:xfrm>
            <a:custGeom>
              <a:rect b="b" l="l" r="r" t="t"/>
              <a:pathLst>
                <a:path extrusionOk="0" h="255" w="307">
                  <a:moveTo>
                    <a:pt x="0" y="254"/>
                  </a:moveTo>
                  <a:lnTo>
                    <a:pt x="0" y="0"/>
                  </a:lnTo>
                  <a:lnTo>
                    <a:pt x="306" y="0"/>
                  </a:lnTo>
                  <a:lnTo>
                    <a:pt x="306"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1" name="Google Shape;421;p34"/>
            <p:cNvSpPr/>
            <p:nvPr/>
          </p:nvSpPr>
          <p:spPr>
            <a:xfrm>
              <a:off x="2223" y="1086"/>
              <a:ext cx="1" cy="255"/>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2" name="Google Shape;422;p34"/>
            <p:cNvSpPr/>
            <p:nvPr/>
          </p:nvSpPr>
          <p:spPr>
            <a:xfrm>
              <a:off x="2479" y="1086"/>
              <a:ext cx="308" cy="255"/>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3" name="Google Shape;423;p34"/>
            <p:cNvSpPr/>
            <p:nvPr/>
          </p:nvSpPr>
          <p:spPr>
            <a:xfrm>
              <a:off x="2530" y="1086"/>
              <a:ext cx="1" cy="255"/>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4" name="Google Shape;424;p34"/>
            <p:cNvSpPr/>
            <p:nvPr/>
          </p:nvSpPr>
          <p:spPr>
            <a:xfrm>
              <a:off x="2786" y="1086"/>
              <a:ext cx="308" cy="255"/>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5" name="Google Shape;425;p34"/>
            <p:cNvSpPr/>
            <p:nvPr/>
          </p:nvSpPr>
          <p:spPr>
            <a:xfrm>
              <a:off x="2837" y="1086"/>
              <a:ext cx="1" cy="255"/>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6" name="Google Shape;426;p34"/>
            <p:cNvSpPr/>
            <p:nvPr/>
          </p:nvSpPr>
          <p:spPr>
            <a:xfrm>
              <a:off x="3093" y="1086"/>
              <a:ext cx="308" cy="255"/>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7" name="Google Shape;427;p34"/>
            <p:cNvSpPr/>
            <p:nvPr/>
          </p:nvSpPr>
          <p:spPr>
            <a:xfrm>
              <a:off x="3144" y="1086"/>
              <a:ext cx="1" cy="255"/>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8" name="Google Shape;428;p34"/>
            <p:cNvSpPr/>
            <p:nvPr/>
          </p:nvSpPr>
          <p:spPr>
            <a:xfrm>
              <a:off x="3400" y="1086"/>
              <a:ext cx="52" cy="255"/>
            </a:xfrm>
            <a:custGeom>
              <a:rect b="b" l="l" r="r" t="t"/>
              <a:pathLst>
                <a:path extrusionOk="0" h="255" w="52">
                  <a:moveTo>
                    <a:pt x="0" y="254"/>
                  </a:moveTo>
                  <a:lnTo>
                    <a:pt x="0" y="0"/>
                  </a:lnTo>
                  <a:lnTo>
                    <a:pt x="51" y="0"/>
                  </a:lnTo>
                  <a:lnTo>
                    <a:pt x="51"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9" name="Google Shape;429;p34"/>
            <p:cNvSpPr/>
            <p:nvPr/>
          </p:nvSpPr>
          <p:spPr>
            <a:xfrm>
              <a:off x="1937" y="2535"/>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0" name="Google Shape;430;p34"/>
            <p:cNvSpPr/>
            <p:nvPr/>
          </p:nvSpPr>
          <p:spPr>
            <a:xfrm>
              <a:off x="2142" y="2535"/>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1" name="Google Shape;431;p34"/>
            <p:cNvSpPr/>
            <p:nvPr/>
          </p:nvSpPr>
          <p:spPr>
            <a:xfrm>
              <a:off x="2347" y="2535"/>
              <a:ext cx="205" cy="205"/>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2" name="Google Shape;432;p34"/>
            <p:cNvSpPr/>
            <p:nvPr/>
          </p:nvSpPr>
          <p:spPr>
            <a:xfrm>
              <a:off x="2551" y="2535"/>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3" name="Google Shape;433;p34"/>
            <p:cNvSpPr/>
            <p:nvPr/>
          </p:nvSpPr>
          <p:spPr>
            <a:xfrm>
              <a:off x="2826" y="2535"/>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4" name="Google Shape;434;p34"/>
            <p:cNvSpPr/>
            <p:nvPr/>
          </p:nvSpPr>
          <p:spPr>
            <a:xfrm>
              <a:off x="3031" y="2535"/>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5" name="Google Shape;435;p34"/>
            <p:cNvSpPr/>
            <p:nvPr/>
          </p:nvSpPr>
          <p:spPr>
            <a:xfrm>
              <a:off x="3236" y="2535"/>
              <a:ext cx="204" cy="205"/>
            </a:xfrm>
            <a:custGeom>
              <a:rect b="b" l="l" r="r" t="t"/>
              <a:pathLst>
                <a:path extrusionOk="0" h="205" w="204">
                  <a:moveTo>
                    <a:pt x="0" y="204"/>
                  </a:moveTo>
                  <a:lnTo>
                    <a:pt x="0" y="0"/>
                  </a:lnTo>
                  <a:lnTo>
                    <a:pt x="203" y="0"/>
                  </a:lnTo>
                  <a:lnTo>
                    <a:pt x="203"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6" name="Google Shape;436;p34"/>
            <p:cNvSpPr/>
            <p:nvPr/>
          </p:nvSpPr>
          <p:spPr>
            <a:xfrm>
              <a:off x="3439" y="2535"/>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7" name="Google Shape;437;p34"/>
            <p:cNvSpPr/>
            <p:nvPr/>
          </p:nvSpPr>
          <p:spPr>
            <a:xfrm>
              <a:off x="3715" y="2535"/>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8" name="Google Shape;438;p34"/>
            <p:cNvSpPr/>
            <p:nvPr/>
          </p:nvSpPr>
          <p:spPr>
            <a:xfrm>
              <a:off x="3920" y="2535"/>
              <a:ext cx="205" cy="205"/>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9" name="Google Shape;439;p34"/>
            <p:cNvSpPr/>
            <p:nvPr/>
          </p:nvSpPr>
          <p:spPr>
            <a:xfrm>
              <a:off x="4124" y="2535"/>
              <a:ext cx="205" cy="205"/>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0" name="Google Shape;440;p34"/>
            <p:cNvSpPr/>
            <p:nvPr/>
          </p:nvSpPr>
          <p:spPr>
            <a:xfrm>
              <a:off x="4328" y="2535"/>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1" name="Google Shape;441;p34"/>
            <p:cNvSpPr/>
            <p:nvPr/>
          </p:nvSpPr>
          <p:spPr>
            <a:xfrm>
              <a:off x="4597" y="2535"/>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2" name="Google Shape;442;p34"/>
            <p:cNvSpPr/>
            <p:nvPr/>
          </p:nvSpPr>
          <p:spPr>
            <a:xfrm>
              <a:off x="4802" y="2535"/>
              <a:ext cx="205" cy="205"/>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3" name="Google Shape;443;p34"/>
            <p:cNvSpPr/>
            <p:nvPr/>
          </p:nvSpPr>
          <p:spPr>
            <a:xfrm>
              <a:off x="5006" y="2535"/>
              <a:ext cx="205" cy="205"/>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4" name="Google Shape;444;p34"/>
            <p:cNvSpPr/>
            <p:nvPr/>
          </p:nvSpPr>
          <p:spPr>
            <a:xfrm>
              <a:off x="5210" y="2535"/>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5" name="Google Shape;445;p34"/>
            <p:cNvSpPr/>
            <p:nvPr/>
          </p:nvSpPr>
          <p:spPr>
            <a:xfrm>
              <a:off x="845" y="1995"/>
              <a:ext cx="307" cy="255"/>
            </a:xfrm>
            <a:custGeom>
              <a:rect b="b" l="l" r="r" t="t"/>
              <a:pathLst>
                <a:path extrusionOk="0" h="255" w="307">
                  <a:moveTo>
                    <a:pt x="0" y="254"/>
                  </a:moveTo>
                  <a:lnTo>
                    <a:pt x="0" y="0"/>
                  </a:lnTo>
                  <a:lnTo>
                    <a:pt x="306" y="0"/>
                  </a:lnTo>
                  <a:lnTo>
                    <a:pt x="306"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6" name="Google Shape;446;p34"/>
            <p:cNvSpPr/>
            <p:nvPr/>
          </p:nvSpPr>
          <p:spPr>
            <a:xfrm>
              <a:off x="896" y="1995"/>
              <a:ext cx="1" cy="255"/>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7" name="Google Shape;447;p34"/>
            <p:cNvSpPr/>
            <p:nvPr/>
          </p:nvSpPr>
          <p:spPr>
            <a:xfrm>
              <a:off x="1151" y="1995"/>
              <a:ext cx="308" cy="255"/>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8" name="Google Shape;448;p34"/>
            <p:cNvSpPr/>
            <p:nvPr/>
          </p:nvSpPr>
          <p:spPr>
            <a:xfrm>
              <a:off x="1202" y="1995"/>
              <a:ext cx="1" cy="255"/>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9" name="Google Shape;449;p34"/>
            <p:cNvSpPr/>
            <p:nvPr/>
          </p:nvSpPr>
          <p:spPr>
            <a:xfrm>
              <a:off x="1458" y="1995"/>
              <a:ext cx="308" cy="255"/>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0" name="Google Shape;450;p34"/>
            <p:cNvSpPr/>
            <p:nvPr/>
          </p:nvSpPr>
          <p:spPr>
            <a:xfrm>
              <a:off x="1509" y="1995"/>
              <a:ext cx="1" cy="255"/>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1" name="Google Shape;451;p34"/>
            <p:cNvSpPr/>
            <p:nvPr/>
          </p:nvSpPr>
          <p:spPr>
            <a:xfrm>
              <a:off x="1765" y="1995"/>
              <a:ext cx="308" cy="255"/>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2" name="Google Shape;452;p34"/>
            <p:cNvSpPr/>
            <p:nvPr/>
          </p:nvSpPr>
          <p:spPr>
            <a:xfrm>
              <a:off x="1816" y="1995"/>
              <a:ext cx="1" cy="255"/>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3" name="Google Shape;453;p34"/>
            <p:cNvSpPr/>
            <p:nvPr/>
          </p:nvSpPr>
          <p:spPr>
            <a:xfrm>
              <a:off x="2072" y="1995"/>
              <a:ext cx="52" cy="255"/>
            </a:xfrm>
            <a:custGeom>
              <a:rect b="b" l="l" r="r" t="t"/>
              <a:pathLst>
                <a:path extrusionOk="0" h="255" w="52">
                  <a:moveTo>
                    <a:pt x="0" y="254"/>
                  </a:moveTo>
                  <a:lnTo>
                    <a:pt x="0" y="0"/>
                  </a:lnTo>
                  <a:lnTo>
                    <a:pt x="51" y="0"/>
                  </a:lnTo>
                  <a:lnTo>
                    <a:pt x="51"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4" name="Google Shape;454;p34"/>
            <p:cNvSpPr/>
            <p:nvPr/>
          </p:nvSpPr>
          <p:spPr>
            <a:xfrm>
              <a:off x="3497" y="1995"/>
              <a:ext cx="308" cy="255"/>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5" name="Google Shape;455;p34"/>
            <p:cNvSpPr/>
            <p:nvPr/>
          </p:nvSpPr>
          <p:spPr>
            <a:xfrm>
              <a:off x="3548" y="1995"/>
              <a:ext cx="1" cy="255"/>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6" name="Google Shape;456;p34"/>
            <p:cNvSpPr/>
            <p:nvPr/>
          </p:nvSpPr>
          <p:spPr>
            <a:xfrm>
              <a:off x="3804" y="1995"/>
              <a:ext cx="308" cy="255"/>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7" name="Google Shape;457;p34"/>
            <p:cNvSpPr/>
            <p:nvPr/>
          </p:nvSpPr>
          <p:spPr>
            <a:xfrm>
              <a:off x="3855" y="1995"/>
              <a:ext cx="1" cy="255"/>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8" name="Google Shape;458;p34"/>
            <p:cNvSpPr/>
            <p:nvPr/>
          </p:nvSpPr>
          <p:spPr>
            <a:xfrm>
              <a:off x="4111" y="1995"/>
              <a:ext cx="307" cy="255"/>
            </a:xfrm>
            <a:custGeom>
              <a:rect b="b" l="l" r="r" t="t"/>
              <a:pathLst>
                <a:path extrusionOk="0" h="255" w="307">
                  <a:moveTo>
                    <a:pt x="0" y="254"/>
                  </a:moveTo>
                  <a:lnTo>
                    <a:pt x="0" y="0"/>
                  </a:lnTo>
                  <a:lnTo>
                    <a:pt x="306" y="0"/>
                  </a:lnTo>
                  <a:lnTo>
                    <a:pt x="306"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9" name="Google Shape;459;p34"/>
            <p:cNvSpPr/>
            <p:nvPr/>
          </p:nvSpPr>
          <p:spPr>
            <a:xfrm>
              <a:off x="4162" y="1995"/>
              <a:ext cx="1" cy="255"/>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0" name="Google Shape;460;p34"/>
            <p:cNvSpPr/>
            <p:nvPr/>
          </p:nvSpPr>
          <p:spPr>
            <a:xfrm>
              <a:off x="4417" y="1995"/>
              <a:ext cx="308" cy="255"/>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1" name="Google Shape;461;p34"/>
            <p:cNvSpPr/>
            <p:nvPr/>
          </p:nvSpPr>
          <p:spPr>
            <a:xfrm>
              <a:off x="4470" y="1995"/>
              <a:ext cx="1" cy="255"/>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2" name="Google Shape;462;p34"/>
            <p:cNvSpPr/>
            <p:nvPr/>
          </p:nvSpPr>
          <p:spPr>
            <a:xfrm>
              <a:off x="4724" y="1995"/>
              <a:ext cx="53" cy="255"/>
            </a:xfrm>
            <a:custGeom>
              <a:rect b="b" l="l" r="r" t="t"/>
              <a:pathLst>
                <a:path extrusionOk="0" h="255" w="53">
                  <a:moveTo>
                    <a:pt x="0" y="254"/>
                  </a:moveTo>
                  <a:lnTo>
                    <a:pt x="0" y="0"/>
                  </a:lnTo>
                  <a:lnTo>
                    <a:pt x="52" y="0"/>
                  </a:lnTo>
                  <a:lnTo>
                    <a:pt x="52"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3" name="Google Shape;463;p34"/>
            <p:cNvSpPr/>
            <p:nvPr/>
          </p:nvSpPr>
          <p:spPr>
            <a:xfrm>
              <a:off x="583" y="2198"/>
              <a:ext cx="281" cy="313"/>
            </a:xfrm>
            <a:custGeom>
              <a:rect b="b" l="l" r="r" t="t"/>
              <a:pathLst>
                <a:path extrusionOk="0" h="313" w="281">
                  <a:moveTo>
                    <a:pt x="280" y="0"/>
                  </a:moveTo>
                  <a:lnTo>
                    <a:pt x="0" y="312"/>
                  </a:lnTo>
                  <a:lnTo>
                    <a:pt x="28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4" name="Google Shape;464;p34"/>
            <p:cNvSpPr/>
            <p:nvPr/>
          </p:nvSpPr>
          <p:spPr>
            <a:xfrm>
              <a:off x="583" y="2452"/>
              <a:ext cx="55" cy="59"/>
            </a:xfrm>
            <a:custGeom>
              <a:rect b="b" l="l" r="r" t="t"/>
              <a:pathLst>
                <a:path extrusionOk="0" h="59" w="55">
                  <a:moveTo>
                    <a:pt x="54" y="21"/>
                  </a:moveTo>
                  <a:lnTo>
                    <a:pt x="0" y="58"/>
                  </a:lnTo>
                  <a:lnTo>
                    <a:pt x="30" y="0"/>
                  </a:lnTo>
                  <a:lnTo>
                    <a:pt x="54" y="2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5" name="Google Shape;465;p34"/>
            <p:cNvSpPr/>
            <p:nvPr/>
          </p:nvSpPr>
          <p:spPr>
            <a:xfrm>
              <a:off x="1170" y="2198"/>
              <a:ext cx="283" cy="319"/>
            </a:xfrm>
            <a:custGeom>
              <a:rect b="b" l="l" r="r" t="t"/>
              <a:pathLst>
                <a:path extrusionOk="0" h="319" w="283">
                  <a:moveTo>
                    <a:pt x="0" y="0"/>
                  </a:moveTo>
                  <a:lnTo>
                    <a:pt x="282" y="318"/>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6" name="Google Shape;466;p34"/>
            <p:cNvSpPr/>
            <p:nvPr/>
          </p:nvSpPr>
          <p:spPr>
            <a:xfrm>
              <a:off x="1397" y="2459"/>
              <a:ext cx="56" cy="58"/>
            </a:xfrm>
            <a:custGeom>
              <a:rect b="b" l="l" r="r" t="t"/>
              <a:pathLst>
                <a:path extrusionOk="0" h="58" w="56">
                  <a:moveTo>
                    <a:pt x="24" y="0"/>
                  </a:moveTo>
                  <a:lnTo>
                    <a:pt x="55" y="57"/>
                  </a:lnTo>
                  <a:lnTo>
                    <a:pt x="0" y="21"/>
                  </a:lnTo>
                  <a:lnTo>
                    <a:pt x="24"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7" name="Google Shape;467;p34"/>
            <p:cNvSpPr/>
            <p:nvPr/>
          </p:nvSpPr>
          <p:spPr>
            <a:xfrm>
              <a:off x="1484" y="2198"/>
              <a:ext cx="838" cy="326"/>
            </a:xfrm>
            <a:custGeom>
              <a:rect b="b" l="l" r="r" t="t"/>
              <a:pathLst>
                <a:path extrusionOk="0" h="326" w="838">
                  <a:moveTo>
                    <a:pt x="0" y="0"/>
                  </a:moveTo>
                  <a:lnTo>
                    <a:pt x="837" y="325"/>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8" name="Google Shape;468;p34"/>
            <p:cNvSpPr/>
            <p:nvPr/>
          </p:nvSpPr>
          <p:spPr>
            <a:xfrm>
              <a:off x="2256" y="2485"/>
              <a:ext cx="66" cy="39"/>
            </a:xfrm>
            <a:custGeom>
              <a:rect b="b" l="l" r="r" t="t"/>
              <a:pathLst>
                <a:path extrusionOk="0" h="39" w="66">
                  <a:moveTo>
                    <a:pt x="11" y="0"/>
                  </a:moveTo>
                  <a:lnTo>
                    <a:pt x="65" y="38"/>
                  </a:lnTo>
                  <a:lnTo>
                    <a:pt x="0" y="30"/>
                  </a:lnTo>
                  <a:lnTo>
                    <a:pt x="11"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9" name="Google Shape;469;p34"/>
            <p:cNvSpPr/>
            <p:nvPr/>
          </p:nvSpPr>
          <p:spPr>
            <a:xfrm>
              <a:off x="3236" y="2211"/>
              <a:ext cx="281" cy="313"/>
            </a:xfrm>
            <a:custGeom>
              <a:rect b="b" l="l" r="r" t="t"/>
              <a:pathLst>
                <a:path extrusionOk="0" h="313" w="281">
                  <a:moveTo>
                    <a:pt x="280" y="0"/>
                  </a:moveTo>
                  <a:lnTo>
                    <a:pt x="0" y="312"/>
                  </a:lnTo>
                  <a:lnTo>
                    <a:pt x="28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0" name="Google Shape;470;p34"/>
            <p:cNvSpPr/>
            <p:nvPr/>
          </p:nvSpPr>
          <p:spPr>
            <a:xfrm>
              <a:off x="3236" y="2465"/>
              <a:ext cx="55" cy="59"/>
            </a:xfrm>
            <a:custGeom>
              <a:rect b="b" l="l" r="r" t="t"/>
              <a:pathLst>
                <a:path extrusionOk="0" h="59" w="55">
                  <a:moveTo>
                    <a:pt x="54" y="21"/>
                  </a:moveTo>
                  <a:lnTo>
                    <a:pt x="0" y="58"/>
                  </a:lnTo>
                  <a:lnTo>
                    <a:pt x="30" y="0"/>
                  </a:lnTo>
                  <a:lnTo>
                    <a:pt x="54" y="2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1" name="Google Shape;471;p34"/>
            <p:cNvSpPr/>
            <p:nvPr/>
          </p:nvSpPr>
          <p:spPr>
            <a:xfrm>
              <a:off x="3823" y="2211"/>
              <a:ext cx="289" cy="300"/>
            </a:xfrm>
            <a:custGeom>
              <a:rect b="b" l="l" r="r" t="t"/>
              <a:pathLst>
                <a:path extrusionOk="0" h="300" w="289">
                  <a:moveTo>
                    <a:pt x="0" y="0"/>
                  </a:moveTo>
                  <a:lnTo>
                    <a:pt x="288" y="299"/>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2" name="Google Shape;472;p34"/>
            <p:cNvSpPr/>
            <p:nvPr/>
          </p:nvSpPr>
          <p:spPr>
            <a:xfrm>
              <a:off x="4055" y="2453"/>
              <a:ext cx="57" cy="58"/>
            </a:xfrm>
            <a:custGeom>
              <a:rect b="b" l="l" r="r" t="t"/>
              <a:pathLst>
                <a:path extrusionOk="0" h="58" w="57">
                  <a:moveTo>
                    <a:pt x="23" y="0"/>
                  </a:moveTo>
                  <a:lnTo>
                    <a:pt x="56" y="57"/>
                  </a:lnTo>
                  <a:lnTo>
                    <a:pt x="0" y="22"/>
                  </a:lnTo>
                  <a:lnTo>
                    <a:pt x="2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3" name="Google Shape;473;p34"/>
            <p:cNvSpPr/>
            <p:nvPr/>
          </p:nvSpPr>
          <p:spPr>
            <a:xfrm>
              <a:off x="4130" y="2217"/>
              <a:ext cx="858" cy="300"/>
            </a:xfrm>
            <a:custGeom>
              <a:rect b="b" l="l" r="r" t="t"/>
              <a:pathLst>
                <a:path extrusionOk="0" h="300" w="858">
                  <a:moveTo>
                    <a:pt x="0" y="0"/>
                  </a:moveTo>
                  <a:lnTo>
                    <a:pt x="857" y="299"/>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4" name="Google Shape;474;p34"/>
            <p:cNvSpPr/>
            <p:nvPr/>
          </p:nvSpPr>
          <p:spPr>
            <a:xfrm>
              <a:off x="4921" y="2480"/>
              <a:ext cx="67" cy="37"/>
            </a:xfrm>
            <a:custGeom>
              <a:rect b="b" l="l" r="r" t="t"/>
              <a:pathLst>
                <a:path extrusionOk="0" h="37" w="67">
                  <a:moveTo>
                    <a:pt x="11" y="0"/>
                  </a:moveTo>
                  <a:lnTo>
                    <a:pt x="66" y="36"/>
                  </a:lnTo>
                  <a:lnTo>
                    <a:pt x="0" y="31"/>
                  </a:lnTo>
                  <a:lnTo>
                    <a:pt x="11"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5" name="Google Shape;475;p34"/>
            <p:cNvSpPr/>
            <p:nvPr/>
          </p:nvSpPr>
          <p:spPr>
            <a:xfrm>
              <a:off x="1458" y="1248"/>
              <a:ext cx="750" cy="733"/>
            </a:xfrm>
            <a:custGeom>
              <a:rect b="b" l="l" r="r" t="t"/>
              <a:pathLst>
                <a:path extrusionOk="0" h="733" w="750">
                  <a:moveTo>
                    <a:pt x="749" y="0"/>
                  </a:moveTo>
                  <a:lnTo>
                    <a:pt x="0" y="732"/>
                  </a:lnTo>
                  <a:lnTo>
                    <a:pt x="749"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6" name="Google Shape;476;p34"/>
            <p:cNvSpPr/>
            <p:nvPr/>
          </p:nvSpPr>
          <p:spPr>
            <a:xfrm>
              <a:off x="1392" y="1968"/>
              <a:ext cx="67" cy="37"/>
            </a:xfrm>
            <a:custGeom>
              <a:rect b="b" l="l" r="r" t="t"/>
              <a:pathLst>
                <a:path extrusionOk="0" h="37" w="67">
                  <a:moveTo>
                    <a:pt x="66" y="31"/>
                  </a:moveTo>
                  <a:lnTo>
                    <a:pt x="0" y="36"/>
                  </a:lnTo>
                  <a:lnTo>
                    <a:pt x="56" y="0"/>
                  </a:lnTo>
                  <a:lnTo>
                    <a:pt x="66" y="3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7" name="Google Shape;477;p34"/>
            <p:cNvSpPr/>
            <p:nvPr/>
          </p:nvSpPr>
          <p:spPr>
            <a:xfrm>
              <a:off x="2496" y="1248"/>
              <a:ext cx="1200" cy="718"/>
            </a:xfrm>
            <a:custGeom>
              <a:rect b="b" l="l" r="r" t="t"/>
              <a:pathLst>
                <a:path extrusionOk="0" h="718" w="1200">
                  <a:moveTo>
                    <a:pt x="0" y="0"/>
                  </a:moveTo>
                  <a:lnTo>
                    <a:pt x="1199" y="717"/>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8" name="Google Shape;478;p34"/>
            <p:cNvSpPr/>
            <p:nvPr/>
          </p:nvSpPr>
          <p:spPr>
            <a:xfrm>
              <a:off x="3694" y="1954"/>
              <a:ext cx="67" cy="32"/>
            </a:xfrm>
            <a:custGeom>
              <a:rect b="b" l="l" r="r" t="t"/>
              <a:pathLst>
                <a:path extrusionOk="0" h="32" w="67">
                  <a:moveTo>
                    <a:pt x="6" y="0"/>
                  </a:moveTo>
                  <a:lnTo>
                    <a:pt x="66" y="28"/>
                  </a:lnTo>
                  <a:lnTo>
                    <a:pt x="0" y="31"/>
                  </a:lnTo>
                  <a:lnTo>
                    <a:pt x="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9" name="Google Shape;479;p34"/>
            <p:cNvSpPr/>
            <p:nvPr/>
          </p:nvSpPr>
          <p:spPr>
            <a:xfrm>
              <a:off x="1056" y="2535"/>
              <a:ext cx="205" cy="205"/>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0" name="Google Shape;480;p34"/>
            <p:cNvSpPr/>
            <p:nvPr/>
          </p:nvSpPr>
          <p:spPr>
            <a:xfrm>
              <a:off x="1260" y="2535"/>
              <a:ext cx="206" cy="205"/>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1" name="Google Shape;481;p34"/>
            <p:cNvSpPr/>
            <p:nvPr/>
          </p:nvSpPr>
          <p:spPr>
            <a:xfrm>
              <a:off x="1465" y="2535"/>
              <a:ext cx="205" cy="205"/>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2" name="Google Shape;482;p34"/>
            <p:cNvSpPr/>
            <p:nvPr/>
          </p:nvSpPr>
          <p:spPr>
            <a:xfrm>
              <a:off x="1669" y="2535"/>
              <a:ext cx="205" cy="205"/>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3" name="Google Shape;483;p34"/>
            <p:cNvSpPr txBox="1"/>
            <p:nvPr/>
          </p:nvSpPr>
          <p:spPr>
            <a:xfrm>
              <a:off x="1799" y="853"/>
              <a:ext cx="369"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Root</a:t>
              </a:r>
              <a:endParaRPr/>
            </a:p>
          </p:txBody>
        </p:sp>
        <p:sp>
          <p:nvSpPr>
            <p:cNvPr id="484" name="Google Shape;484;p34"/>
            <p:cNvSpPr txBox="1"/>
            <p:nvPr/>
          </p:nvSpPr>
          <p:spPr>
            <a:xfrm>
              <a:off x="2208" y="1104"/>
              <a:ext cx="266" cy="21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2"/>
                </a:buClr>
                <a:buSzPts val="1700"/>
                <a:buFont typeface="Arial"/>
                <a:buNone/>
              </a:pPr>
              <a:r>
                <a:rPr b="1" i="0" lang="en-US" sz="1700" u="none">
                  <a:solidFill>
                    <a:schemeClr val="accent2"/>
                  </a:solidFill>
                  <a:latin typeface="Arial"/>
                  <a:ea typeface="Arial"/>
                  <a:cs typeface="Arial"/>
                  <a:sym typeface="Arial"/>
                </a:rPr>
                <a:t>17</a:t>
              </a:r>
              <a:endParaRPr/>
            </a:p>
          </p:txBody>
        </p:sp>
        <p:sp>
          <p:nvSpPr>
            <p:cNvPr id="485" name="Google Shape;485;p34"/>
            <p:cNvSpPr txBox="1"/>
            <p:nvPr/>
          </p:nvSpPr>
          <p:spPr>
            <a:xfrm>
              <a:off x="3881" y="2013"/>
              <a:ext cx="23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30</a:t>
              </a:r>
              <a:endParaRPr/>
            </a:p>
          </p:txBody>
        </p:sp>
        <p:sp>
          <p:nvSpPr>
            <p:cNvPr id="486" name="Google Shape;486;p34"/>
            <p:cNvSpPr txBox="1"/>
            <p:nvPr/>
          </p:nvSpPr>
          <p:spPr>
            <a:xfrm>
              <a:off x="1913" y="2534"/>
              <a:ext cx="27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14*</a:t>
              </a:r>
              <a:endParaRPr/>
            </a:p>
          </p:txBody>
        </p:sp>
        <p:sp>
          <p:nvSpPr>
            <p:cNvPr id="487" name="Google Shape;487;p34"/>
            <p:cNvSpPr txBox="1"/>
            <p:nvPr/>
          </p:nvSpPr>
          <p:spPr>
            <a:xfrm>
              <a:off x="2117" y="2534"/>
              <a:ext cx="27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16*</a:t>
              </a:r>
              <a:endParaRPr/>
            </a:p>
          </p:txBody>
        </p:sp>
        <p:sp>
          <p:nvSpPr>
            <p:cNvPr id="488" name="Google Shape;488;p34"/>
            <p:cNvSpPr txBox="1"/>
            <p:nvPr/>
          </p:nvSpPr>
          <p:spPr>
            <a:xfrm>
              <a:off x="4578" y="2528"/>
              <a:ext cx="27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33*</a:t>
              </a:r>
              <a:endParaRPr/>
            </a:p>
          </p:txBody>
        </p:sp>
        <p:sp>
          <p:nvSpPr>
            <p:cNvPr id="489" name="Google Shape;489;p34"/>
            <p:cNvSpPr txBox="1"/>
            <p:nvPr/>
          </p:nvSpPr>
          <p:spPr>
            <a:xfrm>
              <a:off x="4783" y="2528"/>
              <a:ext cx="27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34*</a:t>
              </a:r>
              <a:endParaRPr/>
            </a:p>
          </p:txBody>
        </p:sp>
        <p:sp>
          <p:nvSpPr>
            <p:cNvPr id="490" name="Google Shape;490;p34"/>
            <p:cNvSpPr txBox="1"/>
            <p:nvPr/>
          </p:nvSpPr>
          <p:spPr>
            <a:xfrm>
              <a:off x="4981" y="2521"/>
              <a:ext cx="27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38*</a:t>
              </a:r>
              <a:endParaRPr/>
            </a:p>
          </p:txBody>
        </p:sp>
        <p:sp>
          <p:nvSpPr>
            <p:cNvPr id="491" name="Google Shape;491;p34"/>
            <p:cNvSpPr txBox="1"/>
            <p:nvPr/>
          </p:nvSpPr>
          <p:spPr>
            <a:xfrm>
              <a:off x="5185" y="2515"/>
              <a:ext cx="27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39*</a:t>
              </a:r>
              <a:endParaRPr/>
            </a:p>
          </p:txBody>
        </p:sp>
        <p:sp>
          <p:nvSpPr>
            <p:cNvPr id="492" name="Google Shape;492;p34"/>
            <p:cNvSpPr txBox="1"/>
            <p:nvPr/>
          </p:nvSpPr>
          <p:spPr>
            <a:xfrm>
              <a:off x="1222" y="2013"/>
              <a:ext cx="23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13</a:t>
              </a:r>
              <a:endParaRPr/>
            </a:p>
          </p:txBody>
        </p:sp>
        <p:sp>
          <p:nvSpPr>
            <p:cNvPr id="493" name="Google Shape;493;p34"/>
            <p:cNvSpPr txBox="1"/>
            <p:nvPr/>
          </p:nvSpPr>
          <p:spPr>
            <a:xfrm>
              <a:off x="928" y="2013"/>
              <a:ext cx="172"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5</a:t>
              </a:r>
              <a:endParaRPr/>
            </a:p>
          </p:txBody>
        </p:sp>
        <p:sp>
          <p:nvSpPr>
            <p:cNvPr id="494" name="Google Shape;494;p34"/>
            <p:cNvSpPr txBox="1"/>
            <p:nvPr/>
          </p:nvSpPr>
          <p:spPr>
            <a:xfrm>
              <a:off x="1266" y="2521"/>
              <a:ext cx="212"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7*</a:t>
              </a:r>
              <a:endParaRPr/>
            </a:p>
          </p:txBody>
        </p:sp>
        <p:sp>
          <p:nvSpPr>
            <p:cNvPr id="495" name="Google Shape;495;p34"/>
            <p:cNvSpPr txBox="1"/>
            <p:nvPr/>
          </p:nvSpPr>
          <p:spPr>
            <a:xfrm>
              <a:off x="1063" y="2521"/>
              <a:ext cx="212"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5*</a:t>
              </a:r>
              <a:endParaRPr/>
            </a:p>
          </p:txBody>
        </p:sp>
        <p:sp>
          <p:nvSpPr>
            <p:cNvPr id="496" name="Google Shape;496;p34"/>
            <p:cNvSpPr txBox="1"/>
            <p:nvPr/>
          </p:nvSpPr>
          <p:spPr>
            <a:xfrm>
              <a:off x="1465" y="2521"/>
              <a:ext cx="212"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8*</a:t>
              </a:r>
              <a:endParaRPr/>
            </a:p>
          </p:txBody>
        </p:sp>
        <p:sp>
          <p:nvSpPr>
            <p:cNvPr id="497" name="Google Shape;497;p34"/>
            <p:cNvSpPr txBox="1"/>
            <p:nvPr/>
          </p:nvSpPr>
          <p:spPr>
            <a:xfrm>
              <a:off x="2826" y="2521"/>
              <a:ext cx="27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22*</a:t>
              </a:r>
              <a:endParaRPr/>
            </a:p>
          </p:txBody>
        </p:sp>
        <p:sp>
          <p:nvSpPr>
            <p:cNvPr id="498" name="Google Shape;498;p34"/>
            <p:cNvSpPr txBox="1"/>
            <p:nvPr/>
          </p:nvSpPr>
          <p:spPr>
            <a:xfrm>
              <a:off x="3019" y="2521"/>
              <a:ext cx="27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24*</a:t>
              </a:r>
              <a:endParaRPr/>
            </a:p>
          </p:txBody>
        </p:sp>
        <p:sp>
          <p:nvSpPr>
            <p:cNvPr id="499" name="Google Shape;499;p34"/>
            <p:cNvSpPr txBox="1"/>
            <p:nvPr/>
          </p:nvSpPr>
          <p:spPr>
            <a:xfrm>
              <a:off x="3568" y="2006"/>
              <a:ext cx="23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27</a:t>
              </a:r>
              <a:endParaRPr/>
            </a:p>
          </p:txBody>
        </p:sp>
        <p:sp>
          <p:nvSpPr>
            <p:cNvPr id="500" name="Google Shape;500;p34"/>
            <p:cNvSpPr txBox="1"/>
            <p:nvPr/>
          </p:nvSpPr>
          <p:spPr>
            <a:xfrm>
              <a:off x="3690" y="2521"/>
              <a:ext cx="27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27*</a:t>
              </a:r>
              <a:endParaRPr/>
            </a:p>
          </p:txBody>
        </p:sp>
        <p:sp>
          <p:nvSpPr>
            <p:cNvPr id="501" name="Google Shape;501;p34"/>
            <p:cNvSpPr txBox="1"/>
            <p:nvPr/>
          </p:nvSpPr>
          <p:spPr>
            <a:xfrm>
              <a:off x="3901" y="2521"/>
              <a:ext cx="270" cy="18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29*</a:t>
              </a:r>
              <a:endParaRPr/>
            </a:p>
          </p:txBody>
        </p:sp>
        <p:cxnSp>
          <p:nvCxnSpPr>
            <p:cNvPr id="502" name="Google Shape;502;p34"/>
            <p:cNvCxnSpPr/>
            <p:nvPr/>
          </p:nvCxnSpPr>
          <p:spPr>
            <a:xfrm>
              <a:off x="2056" y="823"/>
              <a:ext cx="384" cy="240"/>
            </a:xfrm>
            <a:prstGeom prst="straightConnector1">
              <a:avLst/>
            </a:prstGeom>
            <a:noFill/>
            <a:ln cap="flat" cmpd="sng" w="12700">
              <a:solidFill>
                <a:schemeClr val="dk1"/>
              </a:solidFill>
              <a:prstDash val="solid"/>
              <a:miter lim="800000"/>
              <a:headEnd len="med" w="med" type="none"/>
              <a:tailEnd len="med" w="med" type="stealth"/>
            </a:ln>
          </p:spPr>
        </p:cxnSp>
        <p:sp>
          <p:nvSpPr>
            <p:cNvPr id="503" name="Google Shape;503;p34"/>
            <p:cNvSpPr/>
            <p:nvPr/>
          </p:nvSpPr>
          <p:spPr>
            <a:xfrm rot="-3180000">
              <a:off x="912" y="2410"/>
              <a:ext cx="192" cy="24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4" name="Google Shape;504;p34"/>
            <p:cNvSpPr/>
            <p:nvPr/>
          </p:nvSpPr>
          <p:spPr>
            <a:xfrm rot="-3180000">
              <a:off x="1824" y="2410"/>
              <a:ext cx="192" cy="24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5" name="Google Shape;505;p34"/>
            <p:cNvSpPr/>
            <p:nvPr/>
          </p:nvSpPr>
          <p:spPr>
            <a:xfrm rot="-3180000">
              <a:off x="2688" y="2410"/>
              <a:ext cx="192" cy="24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6" name="Google Shape;506;p34"/>
            <p:cNvSpPr/>
            <p:nvPr/>
          </p:nvSpPr>
          <p:spPr>
            <a:xfrm rot="-3180000">
              <a:off x="3600" y="2410"/>
              <a:ext cx="192" cy="24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7" name="Google Shape;507;p34"/>
            <p:cNvSpPr/>
            <p:nvPr/>
          </p:nvSpPr>
          <p:spPr>
            <a:xfrm rot="-3180000">
              <a:off x="4512" y="2410"/>
              <a:ext cx="192" cy="24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8" name="Google Shape;508;p34"/>
            <p:cNvSpPr txBox="1"/>
            <p:nvPr/>
          </p:nvSpPr>
          <p:spPr>
            <a:xfrm>
              <a:off x="576" y="1440"/>
              <a:ext cx="1211" cy="28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Entries &lt;=  17</a:t>
              </a:r>
              <a:endParaRPr/>
            </a:p>
          </p:txBody>
        </p:sp>
        <p:sp>
          <p:nvSpPr>
            <p:cNvPr id="509" name="Google Shape;509;p34"/>
            <p:cNvSpPr txBox="1"/>
            <p:nvPr/>
          </p:nvSpPr>
          <p:spPr>
            <a:xfrm>
              <a:off x="3312" y="1440"/>
              <a:ext cx="1103" cy="28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Entries &gt;  17</a:t>
              </a:r>
              <a:endParaRPr/>
            </a:p>
          </p:txBody>
        </p:sp>
      </p:grpSp>
      <p:sp>
        <p:nvSpPr>
          <p:cNvPr id="510" name="Google Shape;510;p34"/>
          <p:cNvSpPr txBox="1"/>
          <p:nvPr/>
        </p:nvSpPr>
        <p:spPr>
          <a:xfrm>
            <a:off x="5943600" y="762000"/>
            <a:ext cx="2900362" cy="835025"/>
          </a:xfrm>
          <a:prstGeom prst="rect">
            <a:avLst/>
          </a:prstGeom>
          <a:noFill/>
          <a:ln cap="flat" cmpd="sng" w="127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Note how data entries</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in leaf level are sorted</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5"/>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1" name="Google Shape;521;p35"/>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2" name="Google Shape;522;p35"/>
          <p:cNvSpPr txBox="1"/>
          <p:nvPr>
            <p:ph type="title"/>
          </p:nvPr>
        </p:nvSpPr>
        <p:spPr>
          <a:xfrm>
            <a:off x="685800" y="76200"/>
            <a:ext cx="7772400" cy="9144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LO6.2: I/O Cost in a B+ Tree*</a:t>
            </a:r>
            <a:endParaRPr/>
          </a:p>
        </p:txBody>
      </p:sp>
      <p:sp>
        <p:nvSpPr>
          <p:cNvPr id="523" name="Google Shape;523;p35"/>
          <p:cNvSpPr/>
          <p:nvPr/>
        </p:nvSpPr>
        <p:spPr>
          <a:xfrm>
            <a:off x="3505200" y="1055687"/>
            <a:ext cx="457200" cy="457200"/>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4" name="Google Shape;524;p35"/>
          <p:cNvSpPr/>
          <p:nvPr/>
        </p:nvSpPr>
        <p:spPr>
          <a:xfrm>
            <a:off x="293687" y="3395662"/>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5" name="Google Shape;525;p35"/>
          <p:cNvSpPr/>
          <p:nvPr/>
        </p:nvSpPr>
        <p:spPr>
          <a:xfrm>
            <a:off x="619125" y="3395662"/>
            <a:ext cx="325437" cy="325437"/>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6" name="Google Shape;526;p35"/>
          <p:cNvSpPr/>
          <p:nvPr/>
        </p:nvSpPr>
        <p:spPr>
          <a:xfrm>
            <a:off x="942975" y="3395662"/>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7" name="Google Shape;527;p35"/>
          <p:cNvSpPr/>
          <p:nvPr/>
        </p:nvSpPr>
        <p:spPr>
          <a:xfrm>
            <a:off x="1268412" y="3395662"/>
            <a:ext cx="325437" cy="325437"/>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8" name="Google Shape;528;p35"/>
          <p:cNvSpPr txBox="1"/>
          <p:nvPr/>
        </p:nvSpPr>
        <p:spPr>
          <a:xfrm>
            <a:off x="304800" y="3375025"/>
            <a:ext cx="336550"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2*</a:t>
            </a:r>
            <a:endParaRPr/>
          </a:p>
        </p:txBody>
      </p:sp>
      <p:sp>
        <p:nvSpPr>
          <p:cNvPr id="529" name="Google Shape;529;p35"/>
          <p:cNvSpPr txBox="1"/>
          <p:nvPr/>
        </p:nvSpPr>
        <p:spPr>
          <a:xfrm>
            <a:off x="630237" y="3375025"/>
            <a:ext cx="336550"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3*</a:t>
            </a:r>
            <a:endParaRPr/>
          </a:p>
        </p:txBody>
      </p:sp>
      <p:sp>
        <p:nvSpPr>
          <p:cNvPr id="530" name="Google Shape;530;p35"/>
          <p:cNvSpPr/>
          <p:nvPr/>
        </p:nvSpPr>
        <p:spPr>
          <a:xfrm>
            <a:off x="3449637" y="1103312"/>
            <a:ext cx="487362" cy="404812"/>
          </a:xfrm>
          <a:custGeom>
            <a:rect b="b" l="l" r="r" t="t"/>
            <a:pathLst>
              <a:path extrusionOk="0" h="255" w="307">
                <a:moveTo>
                  <a:pt x="0" y="254"/>
                </a:moveTo>
                <a:lnTo>
                  <a:pt x="0" y="0"/>
                </a:lnTo>
                <a:lnTo>
                  <a:pt x="306" y="0"/>
                </a:lnTo>
                <a:lnTo>
                  <a:pt x="306"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1" name="Google Shape;531;p35"/>
          <p:cNvSpPr/>
          <p:nvPr/>
        </p:nvSpPr>
        <p:spPr>
          <a:xfrm>
            <a:off x="3529012" y="1103312"/>
            <a:ext cx="1587" cy="404812"/>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2" name="Google Shape;532;p35"/>
          <p:cNvSpPr/>
          <p:nvPr/>
        </p:nvSpPr>
        <p:spPr>
          <a:xfrm>
            <a:off x="3935412" y="1103312"/>
            <a:ext cx="488950" cy="404812"/>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3" name="Google Shape;533;p35"/>
          <p:cNvSpPr/>
          <p:nvPr/>
        </p:nvSpPr>
        <p:spPr>
          <a:xfrm>
            <a:off x="4016375" y="1103312"/>
            <a:ext cx="1587" cy="404812"/>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4" name="Google Shape;534;p35"/>
          <p:cNvSpPr/>
          <p:nvPr/>
        </p:nvSpPr>
        <p:spPr>
          <a:xfrm>
            <a:off x="4422775" y="1103312"/>
            <a:ext cx="488950" cy="404812"/>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5" name="Google Shape;535;p35"/>
          <p:cNvSpPr/>
          <p:nvPr/>
        </p:nvSpPr>
        <p:spPr>
          <a:xfrm>
            <a:off x="4503737" y="1103312"/>
            <a:ext cx="1587" cy="404812"/>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6" name="Google Shape;536;p35"/>
          <p:cNvSpPr/>
          <p:nvPr/>
        </p:nvSpPr>
        <p:spPr>
          <a:xfrm>
            <a:off x="4910137" y="1103312"/>
            <a:ext cx="488950" cy="404812"/>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7" name="Google Shape;537;p35"/>
          <p:cNvSpPr/>
          <p:nvPr/>
        </p:nvSpPr>
        <p:spPr>
          <a:xfrm>
            <a:off x="4991100" y="1103312"/>
            <a:ext cx="1587" cy="404812"/>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8" name="Google Shape;538;p35"/>
          <p:cNvSpPr/>
          <p:nvPr/>
        </p:nvSpPr>
        <p:spPr>
          <a:xfrm>
            <a:off x="5397500" y="1103312"/>
            <a:ext cx="82550" cy="404812"/>
          </a:xfrm>
          <a:custGeom>
            <a:rect b="b" l="l" r="r" t="t"/>
            <a:pathLst>
              <a:path extrusionOk="0" h="255" w="52">
                <a:moveTo>
                  <a:pt x="0" y="254"/>
                </a:moveTo>
                <a:lnTo>
                  <a:pt x="0" y="0"/>
                </a:lnTo>
                <a:lnTo>
                  <a:pt x="51" y="0"/>
                </a:lnTo>
                <a:lnTo>
                  <a:pt x="51"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9" name="Google Shape;539;p35"/>
          <p:cNvSpPr/>
          <p:nvPr/>
        </p:nvSpPr>
        <p:spPr>
          <a:xfrm>
            <a:off x="3074987" y="3403600"/>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0" name="Google Shape;540;p35"/>
          <p:cNvSpPr/>
          <p:nvPr/>
        </p:nvSpPr>
        <p:spPr>
          <a:xfrm>
            <a:off x="3400425" y="3403600"/>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1" name="Google Shape;541;p35"/>
          <p:cNvSpPr/>
          <p:nvPr/>
        </p:nvSpPr>
        <p:spPr>
          <a:xfrm>
            <a:off x="3725862" y="3403600"/>
            <a:ext cx="325437" cy="325437"/>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2" name="Google Shape;542;p35"/>
          <p:cNvSpPr/>
          <p:nvPr/>
        </p:nvSpPr>
        <p:spPr>
          <a:xfrm>
            <a:off x="4049712" y="3403600"/>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3" name="Google Shape;543;p35"/>
          <p:cNvSpPr/>
          <p:nvPr/>
        </p:nvSpPr>
        <p:spPr>
          <a:xfrm>
            <a:off x="4486275" y="3403600"/>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4" name="Google Shape;544;p35"/>
          <p:cNvSpPr/>
          <p:nvPr/>
        </p:nvSpPr>
        <p:spPr>
          <a:xfrm>
            <a:off x="4811712" y="3403600"/>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5" name="Google Shape;545;p35"/>
          <p:cNvSpPr/>
          <p:nvPr/>
        </p:nvSpPr>
        <p:spPr>
          <a:xfrm>
            <a:off x="5137150" y="3403600"/>
            <a:ext cx="323850" cy="325437"/>
          </a:xfrm>
          <a:custGeom>
            <a:rect b="b" l="l" r="r" t="t"/>
            <a:pathLst>
              <a:path extrusionOk="0" h="205" w="204">
                <a:moveTo>
                  <a:pt x="0" y="204"/>
                </a:moveTo>
                <a:lnTo>
                  <a:pt x="0" y="0"/>
                </a:lnTo>
                <a:lnTo>
                  <a:pt x="203" y="0"/>
                </a:lnTo>
                <a:lnTo>
                  <a:pt x="203"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6" name="Google Shape;546;p35"/>
          <p:cNvSpPr/>
          <p:nvPr/>
        </p:nvSpPr>
        <p:spPr>
          <a:xfrm>
            <a:off x="5459412" y="3403600"/>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7" name="Google Shape;547;p35"/>
          <p:cNvSpPr/>
          <p:nvPr/>
        </p:nvSpPr>
        <p:spPr>
          <a:xfrm>
            <a:off x="5897562" y="3403600"/>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8" name="Google Shape;548;p35"/>
          <p:cNvSpPr/>
          <p:nvPr/>
        </p:nvSpPr>
        <p:spPr>
          <a:xfrm>
            <a:off x="6223000" y="3403600"/>
            <a:ext cx="325437" cy="325437"/>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9" name="Google Shape;549;p35"/>
          <p:cNvSpPr/>
          <p:nvPr/>
        </p:nvSpPr>
        <p:spPr>
          <a:xfrm>
            <a:off x="6546850" y="3403600"/>
            <a:ext cx="325437" cy="325437"/>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0" name="Google Shape;550;p35"/>
          <p:cNvSpPr/>
          <p:nvPr/>
        </p:nvSpPr>
        <p:spPr>
          <a:xfrm>
            <a:off x="6870700" y="3403600"/>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1" name="Google Shape;551;p35"/>
          <p:cNvSpPr/>
          <p:nvPr/>
        </p:nvSpPr>
        <p:spPr>
          <a:xfrm>
            <a:off x="7297737" y="3403600"/>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2" name="Google Shape;552;p35"/>
          <p:cNvSpPr/>
          <p:nvPr/>
        </p:nvSpPr>
        <p:spPr>
          <a:xfrm>
            <a:off x="7623175" y="3403600"/>
            <a:ext cx="325437" cy="325437"/>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3" name="Google Shape;553;p35"/>
          <p:cNvSpPr/>
          <p:nvPr/>
        </p:nvSpPr>
        <p:spPr>
          <a:xfrm>
            <a:off x="7947025" y="3403600"/>
            <a:ext cx="325437" cy="325437"/>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4" name="Google Shape;554;p35"/>
          <p:cNvSpPr/>
          <p:nvPr/>
        </p:nvSpPr>
        <p:spPr>
          <a:xfrm>
            <a:off x="8270875" y="3403600"/>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5" name="Google Shape;555;p35"/>
          <p:cNvSpPr/>
          <p:nvPr/>
        </p:nvSpPr>
        <p:spPr>
          <a:xfrm>
            <a:off x="1341437" y="2546350"/>
            <a:ext cx="487362" cy="404812"/>
          </a:xfrm>
          <a:custGeom>
            <a:rect b="b" l="l" r="r" t="t"/>
            <a:pathLst>
              <a:path extrusionOk="0" h="255" w="307">
                <a:moveTo>
                  <a:pt x="0" y="254"/>
                </a:moveTo>
                <a:lnTo>
                  <a:pt x="0" y="0"/>
                </a:lnTo>
                <a:lnTo>
                  <a:pt x="306" y="0"/>
                </a:lnTo>
                <a:lnTo>
                  <a:pt x="306"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6" name="Google Shape;556;p35"/>
          <p:cNvSpPr/>
          <p:nvPr/>
        </p:nvSpPr>
        <p:spPr>
          <a:xfrm>
            <a:off x="1422400" y="2546350"/>
            <a:ext cx="1587" cy="404812"/>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7" name="Google Shape;557;p35"/>
          <p:cNvSpPr/>
          <p:nvPr/>
        </p:nvSpPr>
        <p:spPr>
          <a:xfrm>
            <a:off x="1827212" y="2546350"/>
            <a:ext cx="488950" cy="404812"/>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8" name="Google Shape;558;p35"/>
          <p:cNvSpPr/>
          <p:nvPr/>
        </p:nvSpPr>
        <p:spPr>
          <a:xfrm>
            <a:off x="1908175" y="2546350"/>
            <a:ext cx="1587" cy="404812"/>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9" name="Google Shape;559;p35"/>
          <p:cNvSpPr/>
          <p:nvPr/>
        </p:nvSpPr>
        <p:spPr>
          <a:xfrm>
            <a:off x="2314575" y="2546350"/>
            <a:ext cx="488950" cy="404812"/>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0" name="Google Shape;560;p35"/>
          <p:cNvSpPr/>
          <p:nvPr/>
        </p:nvSpPr>
        <p:spPr>
          <a:xfrm>
            <a:off x="2395537" y="2546350"/>
            <a:ext cx="1587" cy="404812"/>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1" name="Google Shape;561;p35"/>
          <p:cNvSpPr/>
          <p:nvPr/>
        </p:nvSpPr>
        <p:spPr>
          <a:xfrm>
            <a:off x="2801937" y="2546350"/>
            <a:ext cx="488950" cy="404812"/>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2" name="Google Shape;562;p35"/>
          <p:cNvSpPr/>
          <p:nvPr/>
        </p:nvSpPr>
        <p:spPr>
          <a:xfrm>
            <a:off x="2882900" y="2546350"/>
            <a:ext cx="1587" cy="404812"/>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3" name="Google Shape;563;p35"/>
          <p:cNvSpPr/>
          <p:nvPr/>
        </p:nvSpPr>
        <p:spPr>
          <a:xfrm>
            <a:off x="3289300" y="2546350"/>
            <a:ext cx="82550" cy="404812"/>
          </a:xfrm>
          <a:custGeom>
            <a:rect b="b" l="l" r="r" t="t"/>
            <a:pathLst>
              <a:path extrusionOk="0" h="255" w="52">
                <a:moveTo>
                  <a:pt x="0" y="254"/>
                </a:moveTo>
                <a:lnTo>
                  <a:pt x="0" y="0"/>
                </a:lnTo>
                <a:lnTo>
                  <a:pt x="51" y="0"/>
                </a:lnTo>
                <a:lnTo>
                  <a:pt x="51"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4" name="Google Shape;564;p35"/>
          <p:cNvSpPr/>
          <p:nvPr/>
        </p:nvSpPr>
        <p:spPr>
          <a:xfrm>
            <a:off x="5551487" y="2546350"/>
            <a:ext cx="488950" cy="404812"/>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5" name="Google Shape;565;p35"/>
          <p:cNvSpPr/>
          <p:nvPr/>
        </p:nvSpPr>
        <p:spPr>
          <a:xfrm>
            <a:off x="5632450" y="2546350"/>
            <a:ext cx="1587" cy="404812"/>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6" name="Google Shape;566;p35"/>
          <p:cNvSpPr/>
          <p:nvPr/>
        </p:nvSpPr>
        <p:spPr>
          <a:xfrm>
            <a:off x="6038850" y="2546350"/>
            <a:ext cx="488950" cy="404812"/>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7" name="Google Shape;567;p35"/>
          <p:cNvSpPr/>
          <p:nvPr/>
        </p:nvSpPr>
        <p:spPr>
          <a:xfrm>
            <a:off x="6119812" y="2546350"/>
            <a:ext cx="1587" cy="404812"/>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8" name="Google Shape;568;p35"/>
          <p:cNvSpPr/>
          <p:nvPr/>
        </p:nvSpPr>
        <p:spPr>
          <a:xfrm>
            <a:off x="6526212" y="2546350"/>
            <a:ext cx="487362" cy="404812"/>
          </a:xfrm>
          <a:custGeom>
            <a:rect b="b" l="l" r="r" t="t"/>
            <a:pathLst>
              <a:path extrusionOk="0" h="255" w="307">
                <a:moveTo>
                  <a:pt x="0" y="254"/>
                </a:moveTo>
                <a:lnTo>
                  <a:pt x="0" y="0"/>
                </a:lnTo>
                <a:lnTo>
                  <a:pt x="306" y="0"/>
                </a:lnTo>
                <a:lnTo>
                  <a:pt x="306"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9" name="Google Shape;569;p35"/>
          <p:cNvSpPr/>
          <p:nvPr/>
        </p:nvSpPr>
        <p:spPr>
          <a:xfrm>
            <a:off x="6607175" y="2546350"/>
            <a:ext cx="1587" cy="404812"/>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0" name="Google Shape;570;p35"/>
          <p:cNvSpPr/>
          <p:nvPr/>
        </p:nvSpPr>
        <p:spPr>
          <a:xfrm>
            <a:off x="7011987" y="2546350"/>
            <a:ext cx="488950" cy="404812"/>
          </a:xfrm>
          <a:custGeom>
            <a:rect b="b" l="l" r="r" t="t"/>
            <a:pathLst>
              <a:path extrusionOk="0" h="255" w="308">
                <a:moveTo>
                  <a:pt x="0" y="254"/>
                </a:moveTo>
                <a:lnTo>
                  <a:pt x="0" y="0"/>
                </a:lnTo>
                <a:lnTo>
                  <a:pt x="307" y="0"/>
                </a:lnTo>
                <a:lnTo>
                  <a:pt x="307"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1" name="Google Shape;571;p35"/>
          <p:cNvSpPr/>
          <p:nvPr/>
        </p:nvSpPr>
        <p:spPr>
          <a:xfrm>
            <a:off x="7096125" y="2546350"/>
            <a:ext cx="1587" cy="404812"/>
          </a:xfrm>
          <a:custGeom>
            <a:rect b="b" l="l" r="r" t="t"/>
            <a:pathLst>
              <a:path extrusionOk="0" h="255" w="1">
                <a:moveTo>
                  <a:pt x="0" y="0"/>
                </a:moveTo>
                <a:lnTo>
                  <a:pt x="0" y="2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2" name="Google Shape;572;p35"/>
          <p:cNvSpPr/>
          <p:nvPr/>
        </p:nvSpPr>
        <p:spPr>
          <a:xfrm>
            <a:off x="7499350" y="2546350"/>
            <a:ext cx="84137" cy="404812"/>
          </a:xfrm>
          <a:custGeom>
            <a:rect b="b" l="l" r="r" t="t"/>
            <a:pathLst>
              <a:path extrusionOk="0" h="255" w="53">
                <a:moveTo>
                  <a:pt x="0" y="254"/>
                </a:moveTo>
                <a:lnTo>
                  <a:pt x="0" y="0"/>
                </a:lnTo>
                <a:lnTo>
                  <a:pt x="52" y="0"/>
                </a:lnTo>
                <a:lnTo>
                  <a:pt x="52" y="254"/>
                </a:lnTo>
                <a:lnTo>
                  <a:pt x="0" y="25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3" name="Google Shape;573;p35"/>
          <p:cNvSpPr/>
          <p:nvPr/>
        </p:nvSpPr>
        <p:spPr>
          <a:xfrm>
            <a:off x="925512" y="2868612"/>
            <a:ext cx="446087" cy="496887"/>
          </a:xfrm>
          <a:custGeom>
            <a:rect b="b" l="l" r="r" t="t"/>
            <a:pathLst>
              <a:path extrusionOk="0" h="313" w="281">
                <a:moveTo>
                  <a:pt x="280" y="0"/>
                </a:moveTo>
                <a:lnTo>
                  <a:pt x="0" y="312"/>
                </a:lnTo>
                <a:lnTo>
                  <a:pt x="28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4" name="Google Shape;574;p35"/>
          <p:cNvSpPr/>
          <p:nvPr/>
        </p:nvSpPr>
        <p:spPr>
          <a:xfrm>
            <a:off x="925512" y="3271837"/>
            <a:ext cx="87312" cy="93662"/>
          </a:xfrm>
          <a:custGeom>
            <a:rect b="b" l="l" r="r" t="t"/>
            <a:pathLst>
              <a:path extrusionOk="0" h="59" w="55">
                <a:moveTo>
                  <a:pt x="54" y="21"/>
                </a:moveTo>
                <a:lnTo>
                  <a:pt x="0" y="58"/>
                </a:lnTo>
                <a:lnTo>
                  <a:pt x="30" y="0"/>
                </a:lnTo>
                <a:lnTo>
                  <a:pt x="54" y="2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5" name="Google Shape;575;p35"/>
          <p:cNvSpPr/>
          <p:nvPr/>
        </p:nvSpPr>
        <p:spPr>
          <a:xfrm>
            <a:off x="1857375" y="2868612"/>
            <a:ext cx="449262" cy="506412"/>
          </a:xfrm>
          <a:custGeom>
            <a:rect b="b" l="l" r="r" t="t"/>
            <a:pathLst>
              <a:path extrusionOk="0" h="319" w="283">
                <a:moveTo>
                  <a:pt x="0" y="0"/>
                </a:moveTo>
                <a:lnTo>
                  <a:pt x="282" y="318"/>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6" name="Google Shape;576;p35"/>
          <p:cNvSpPr/>
          <p:nvPr/>
        </p:nvSpPr>
        <p:spPr>
          <a:xfrm>
            <a:off x="2217737" y="3282950"/>
            <a:ext cx="88900" cy="92075"/>
          </a:xfrm>
          <a:custGeom>
            <a:rect b="b" l="l" r="r" t="t"/>
            <a:pathLst>
              <a:path extrusionOk="0" h="58" w="56">
                <a:moveTo>
                  <a:pt x="24" y="0"/>
                </a:moveTo>
                <a:lnTo>
                  <a:pt x="55" y="57"/>
                </a:lnTo>
                <a:lnTo>
                  <a:pt x="0" y="21"/>
                </a:lnTo>
                <a:lnTo>
                  <a:pt x="24"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7" name="Google Shape;577;p35"/>
          <p:cNvSpPr/>
          <p:nvPr/>
        </p:nvSpPr>
        <p:spPr>
          <a:xfrm>
            <a:off x="2355850" y="2868612"/>
            <a:ext cx="1330325" cy="517525"/>
          </a:xfrm>
          <a:custGeom>
            <a:rect b="b" l="l" r="r" t="t"/>
            <a:pathLst>
              <a:path extrusionOk="0" h="326" w="838">
                <a:moveTo>
                  <a:pt x="0" y="0"/>
                </a:moveTo>
                <a:lnTo>
                  <a:pt x="837" y="325"/>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8" name="Google Shape;578;p35"/>
          <p:cNvSpPr/>
          <p:nvPr/>
        </p:nvSpPr>
        <p:spPr>
          <a:xfrm>
            <a:off x="3581400" y="3324225"/>
            <a:ext cx="104775" cy="61912"/>
          </a:xfrm>
          <a:custGeom>
            <a:rect b="b" l="l" r="r" t="t"/>
            <a:pathLst>
              <a:path extrusionOk="0" h="39" w="66">
                <a:moveTo>
                  <a:pt x="11" y="0"/>
                </a:moveTo>
                <a:lnTo>
                  <a:pt x="65" y="38"/>
                </a:lnTo>
                <a:lnTo>
                  <a:pt x="0" y="30"/>
                </a:lnTo>
                <a:lnTo>
                  <a:pt x="11"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9" name="Google Shape;579;p35"/>
          <p:cNvSpPr/>
          <p:nvPr/>
        </p:nvSpPr>
        <p:spPr>
          <a:xfrm>
            <a:off x="5137150" y="2889250"/>
            <a:ext cx="446087" cy="496887"/>
          </a:xfrm>
          <a:custGeom>
            <a:rect b="b" l="l" r="r" t="t"/>
            <a:pathLst>
              <a:path extrusionOk="0" h="313" w="281">
                <a:moveTo>
                  <a:pt x="280" y="0"/>
                </a:moveTo>
                <a:lnTo>
                  <a:pt x="0" y="312"/>
                </a:lnTo>
                <a:lnTo>
                  <a:pt x="28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0" name="Google Shape;580;p35"/>
          <p:cNvSpPr/>
          <p:nvPr/>
        </p:nvSpPr>
        <p:spPr>
          <a:xfrm>
            <a:off x="5137150" y="3292475"/>
            <a:ext cx="87312" cy="93662"/>
          </a:xfrm>
          <a:custGeom>
            <a:rect b="b" l="l" r="r" t="t"/>
            <a:pathLst>
              <a:path extrusionOk="0" h="59" w="55">
                <a:moveTo>
                  <a:pt x="54" y="21"/>
                </a:moveTo>
                <a:lnTo>
                  <a:pt x="0" y="58"/>
                </a:lnTo>
                <a:lnTo>
                  <a:pt x="30" y="0"/>
                </a:lnTo>
                <a:lnTo>
                  <a:pt x="54" y="2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1" name="Google Shape;581;p35"/>
          <p:cNvSpPr/>
          <p:nvPr/>
        </p:nvSpPr>
        <p:spPr>
          <a:xfrm>
            <a:off x="6069012" y="2889250"/>
            <a:ext cx="458787" cy="476250"/>
          </a:xfrm>
          <a:custGeom>
            <a:rect b="b" l="l" r="r" t="t"/>
            <a:pathLst>
              <a:path extrusionOk="0" h="300" w="289">
                <a:moveTo>
                  <a:pt x="0" y="0"/>
                </a:moveTo>
                <a:lnTo>
                  <a:pt x="288" y="299"/>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2" name="Google Shape;582;p35"/>
          <p:cNvSpPr/>
          <p:nvPr/>
        </p:nvSpPr>
        <p:spPr>
          <a:xfrm>
            <a:off x="6437312" y="3273425"/>
            <a:ext cx="90487" cy="92075"/>
          </a:xfrm>
          <a:custGeom>
            <a:rect b="b" l="l" r="r" t="t"/>
            <a:pathLst>
              <a:path extrusionOk="0" h="58" w="57">
                <a:moveTo>
                  <a:pt x="23" y="0"/>
                </a:moveTo>
                <a:lnTo>
                  <a:pt x="56" y="57"/>
                </a:lnTo>
                <a:lnTo>
                  <a:pt x="0" y="22"/>
                </a:lnTo>
                <a:lnTo>
                  <a:pt x="2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3" name="Google Shape;583;p35"/>
          <p:cNvSpPr/>
          <p:nvPr/>
        </p:nvSpPr>
        <p:spPr>
          <a:xfrm>
            <a:off x="6556375" y="2898775"/>
            <a:ext cx="1362075" cy="476250"/>
          </a:xfrm>
          <a:custGeom>
            <a:rect b="b" l="l" r="r" t="t"/>
            <a:pathLst>
              <a:path extrusionOk="0" h="300" w="858">
                <a:moveTo>
                  <a:pt x="0" y="0"/>
                </a:moveTo>
                <a:lnTo>
                  <a:pt x="857" y="299"/>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4" name="Google Shape;584;p35"/>
          <p:cNvSpPr/>
          <p:nvPr/>
        </p:nvSpPr>
        <p:spPr>
          <a:xfrm>
            <a:off x="7812087" y="3316287"/>
            <a:ext cx="106362" cy="58737"/>
          </a:xfrm>
          <a:custGeom>
            <a:rect b="b" l="l" r="r" t="t"/>
            <a:pathLst>
              <a:path extrusionOk="0" h="37" w="67">
                <a:moveTo>
                  <a:pt x="11" y="0"/>
                </a:moveTo>
                <a:lnTo>
                  <a:pt x="66" y="36"/>
                </a:lnTo>
                <a:lnTo>
                  <a:pt x="0" y="31"/>
                </a:lnTo>
                <a:lnTo>
                  <a:pt x="11"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5" name="Google Shape;585;p35"/>
          <p:cNvSpPr/>
          <p:nvPr/>
        </p:nvSpPr>
        <p:spPr>
          <a:xfrm>
            <a:off x="2314575" y="1360487"/>
            <a:ext cx="1190625" cy="1163637"/>
          </a:xfrm>
          <a:custGeom>
            <a:rect b="b" l="l" r="r" t="t"/>
            <a:pathLst>
              <a:path extrusionOk="0" h="733" w="750">
                <a:moveTo>
                  <a:pt x="749" y="0"/>
                </a:moveTo>
                <a:lnTo>
                  <a:pt x="0" y="732"/>
                </a:lnTo>
                <a:lnTo>
                  <a:pt x="749"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6" name="Google Shape;586;p35"/>
          <p:cNvSpPr/>
          <p:nvPr/>
        </p:nvSpPr>
        <p:spPr>
          <a:xfrm>
            <a:off x="2209800" y="2503487"/>
            <a:ext cx="106362" cy="58737"/>
          </a:xfrm>
          <a:custGeom>
            <a:rect b="b" l="l" r="r" t="t"/>
            <a:pathLst>
              <a:path extrusionOk="0" h="37" w="67">
                <a:moveTo>
                  <a:pt x="66" y="31"/>
                </a:moveTo>
                <a:lnTo>
                  <a:pt x="0" y="36"/>
                </a:lnTo>
                <a:lnTo>
                  <a:pt x="56" y="0"/>
                </a:lnTo>
                <a:lnTo>
                  <a:pt x="66" y="3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7" name="Google Shape;587;p35"/>
          <p:cNvSpPr/>
          <p:nvPr/>
        </p:nvSpPr>
        <p:spPr>
          <a:xfrm>
            <a:off x="3962400" y="1360487"/>
            <a:ext cx="1905000" cy="1139825"/>
          </a:xfrm>
          <a:custGeom>
            <a:rect b="b" l="l" r="r" t="t"/>
            <a:pathLst>
              <a:path extrusionOk="0" h="718" w="1200">
                <a:moveTo>
                  <a:pt x="0" y="0"/>
                </a:moveTo>
                <a:lnTo>
                  <a:pt x="1199" y="717"/>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8" name="Google Shape;588;p35"/>
          <p:cNvSpPr/>
          <p:nvPr/>
        </p:nvSpPr>
        <p:spPr>
          <a:xfrm>
            <a:off x="5864225" y="2481262"/>
            <a:ext cx="106362" cy="50800"/>
          </a:xfrm>
          <a:custGeom>
            <a:rect b="b" l="l" r="r" t="t"/>
            <a:pathLst>
              <a:path extrusionOk="0" h="32" w="67">
                <a:moveTo>
                  <a:pt x="6" y="0"/>
                </a:moveTo>
                <a:lnTo>
                  <a:pt x="66" y="28"/>
                </a:lnTo>
                <a:lnTo>
                  <a:pt x="0" y="31"/>
                </a:lnTo>
                <a:lnTo>
                  <a:pt x="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9" name="Google Shape;589;p35"/>
          <p:cNvSpPr/>
          <p:nvPr/>
        </p:nvSpPr>
        <p:spPr>
          <a:xfrm>
            <a:off x="1676400" y="3403600"/>
            <a:ext cx="325437" cy="325437"/>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0" name="Google Shape;590;p35"/>
          <p:cNvSpPr/>
          <p:nvPr/>
        </p:nvSpPr>
        <p:spPr>
          <a:xfrm>
            <a:off x="2000250" y="3403600"/>
            <a:ext cx="327025" cy="325437"/>
          </a:xfrm>
          <a:custGeom>
            <a:rect b="b" l="l" r="r" t="t"/>
            <a:pathLst>
              <a:path extrusionOk="0" h="205" w="206">
                <a:moveTo>
                  <a:pt x="0" y="204"/>
                </a:moveTo>
                <a:lnTo>
                  <a:pt x="0" y="0"/>
                </a:lnTo>
                <a:lnTo>
                  <a:pt x="205" y="0"/>
                </a:lnTo>
                <a:lnTo>
                  <a:pt x="205"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1" name="Google Shape;591;p35"/>
          <p:cNvSpPr/>
          <p:nvPr/>
        </p:nvSpPr>
        <p:spPr>
          <a:xfrm>
            <a:off x="2325687" y="3403600"/>
            <a:ext cx="325437" cy="325437"/>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2" name="Google Shape;592;p35"/>
          <p:cNvSpPr/>
          <p:nvPr/>
        </p:nvSpPr>
        <p:spPr>
          <a:xfrm>
            <a:off x="2649537" y="3403600"/>
            <a:ext cx="325437" cy="325437"/>
          </a:xfrm>
          <a:custGeom>
            <a:rect b="b" l="l" r="r" t="t"/>
            <a:pathLst>
              <a:path extrusionOk="0" h="205" w="205">
                <a:moveTo>
                  <a:pt x="0" y="204"/>
                </a:moveTo>
                <a:lnTo>
                  <a:pt x="0" y="0"/>
                </a:lnTo>
                <a:lnTo>
                  <a:pt x="204" y="0"/>
                </a:lnTo>
                <a:lnTo>
                  <a:pt x="204" y="204"/>
                </a:lnTo>
                <a:lnTo>
                  <a:pt x="0" y="20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3" name="Google Shape;593;p35"/>
          <p:cNvSpPr txBox="1"/>
          <p:nvPr/>
        </p:nvSpPr>
        <p:spPr>
          <a:xfrm>
            <a:off x="2855912" y="733425"/>
            <a:ext cx="585787" cy="3016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Root</a:t>
            </a:r>
            <a:endParaRPr/>
          </a:p>
        </p:txBody>
      </p:sp>
      <p:sp>
        <p:nvSpPr>
          <p:cNvPr id="594" name="Google Shape;594;p35"/>
          <p:cNvSpPr txBox="1"/>
          <p:nvPr/>
        </p:nvSpPr>
        <p:spPr>
          <a:xfrm>
            <a:off x="3505200" y="1131887"/>
            <a:ext cx="422275" cy="34766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2"/>
              </a:buClr>
              <a:buSzPts val="1700"/>
              <a:buFont typeface="Arial"/>
              <a:buNone/>
            </a:pPr>
            <a:r>
              <a:rPr b="1" i="0" lang="en-US" sz="1700" u="none">
                <a:solidFill>
                  <a:schemeClr val="accent2"/>
                </a:solidFill>
                <a:latin typeface="Arial"/>
                <a:ea typeface="Arial"/>
                <a:cs typeface="Arial"/>
                <a:sym typeface="Arial"/>
              </a:rPr>
              <a:t>17</a:t>
            </a:r>
            <a:endParaRPr/>
          </a:p>
        </p:txBody>
      </p:sp>
      <p:sp>
        <p:nvSpPr>
          <p:cNvPr id="595" name="Google Shape;595;p35"/>
          <p:cNvSpPr txBox="1"/>
          <p:nvPr/>
        </p:nvSpPr>
        <p:spPr>
          <a:xfrm>
            <a:off x="6161087" y="2574925"/>
            <a:ext cx="3651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30</a:t>
            </a:r>
            <a:endParaRPr/>
          </a:p>
        </p:txBody>
      </p:sp>
      <p:sp>
        <p:nvSpPr>
          <p:cNvPr id="596" name="Google Shape;596;p35"/>
          <p:cNvSpPr txBox="1"/>
          <p:nvPr/>
        </p:nvSpPr>
        <p:spPr>
          <a:xfrm>
            <a:off x="3036887" y="3402012"/>
            <a:ext cx="4286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14*</a:t>
            </a:r>
            <a:endParaRPr/>
          </a:p>
        </p:txBody>
      </p:sp>
      <p:sp>
        <p:nvSpPr>
          <p:cNvPr id="597" name="Google Shape;597;p35"/>
          <p:cNvSpPr txBox="1"/>
          <p:nvPr/>
        </p:nvSpPr>
        <p:spPr>
          <a:xfrm>
            <a:off x="3360737" y="3402012"/>
            <a:ext cx="4286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16*</a:t>
            </a:r>
            <a:endParaRPr/>
          </a:p>
        </p:txBody>
      </p:sp>
      <p:sp>
        <p:nvSpPr>
          <p:cNvPr id="598" name="Google Shape;598;p35"/>
          <p:cNvSpPr txBox="1"/>
          <p:nvPr/>
        </p:nvSpPr>
        <p:spPr>
          <a:xfrm>
            <a:off x="7267575" y="3392487"/>
            <a:ext cx="4286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33*</a:t>
            </a:r>
            <a:endParaRPr/>
          </a:p>
        </p:txBody>
      </p:sp>
      <p:sp>
        <p:nvSpPr>
          <p:cNvPr id="599" name="Google Shape;599;p35"/>
          <p:cNvSpPr txBox="1"/>
          <p:nvPr/>
        </p:nvSpPr>
        <p:spPr>
          <a:xfrm>
            <a:off x="7593012" y="3392487"/>
            <a:ext cx="4286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34*</a:t>
            </a:r>
            <a:endParaRPr/>
          </a:p>
        </p:txBody>
      </p:sp>
      <p:sp>
        <p:nvSpPr>
          <p:cNvPr id="600" name="Google Shape;600;p35"/>
          <p:cNvSpPr txBox="1"/>
          <p:nvPr/>
        </p:nvSpPr>
        <p:spPr>
          <a:xfrm>
            <a:off x="7907337" y="3381375"/>
            <a:ext cx="4286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38*</a:t>
            </a:r>
            <a:endParaRPr/>
          </a:p>
        </p:txBody>
      </p:sp>
      <p:sp>
        <p:nvSpPr>
          <p:cNvPr id="601" name="Google Shape;601;p35"/>
          <p:cNvSpPr txBox="1"/>
          <p:nvPr/>
        </p:nvSpPr>
        <p:spPr>
          <a:xfrm>
            <a:off x="8231187" y="3371850"/>
            <a:ext cx="4286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39*</a:t>
            </a:r>
            <a:endParaRPr/>
          </a:p>
        </p:txBody>
      </p:sp>
      <p:sp>
        <p:nvSpPr>
          <p:cNvPr id="602" name="Google Shape;602;p35"/>
          <p:cNvSpPr txBox="1"/>
          <p:nvPr/>
        </p:nvSpPr>
        <p:spPr>
          <a:xfrm>
            <a:off x="1939925" y="2574925"/>
            <a:ext cx="3651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13</a:t>
            </a:r>
            <a:endParaRPr/>
          </a:p>
        </p:txBody>
      </p:sp>
      <p:sp>
        <p:nvSpPr>
          <p:cNvPr id="603" name="Google Shape;603;p35"/>
          <p:cNvSpPr txBox="1"/>
          <p:nvPr/>
        </p:nvSpPr>
        <p:spPr>
          <a:xfrm>
            <a:off x="1473200" y="2574925"/>
            <a:ext cx="273050"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5</a:t>
            </a:r>
            <a:endParaRPr/>
          </a:p>
        </p:txBody>
      </p:sp>
      <p:sp>
        <p:nvSpPr>
          <p:cNvPr id="604" name="Google Shape;604;p35"/>
          <p:cNvSpPr txBox="1"/>
          <p:nvPr/>
        </p:nvSpPr>
        <p:spPr>
          <a:xfrm>
            <a:off x="2009775" y="3381375"/>
            <a:ext cx="336550"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7*</a:t>
            </a:r>
            <a:endParaRPr/>
          </a:p>
        </p:txBody>
      </p:sp>
      <p:sp>
        <p:nvSpPr>
          <p:cNvPr id="605" name="Google Shape;605;p35"/>
          <p:cNvSpPr txBox="1"/>
          <p:nvPr/>
        </p:nvSpPr>
        <p:spPr>
          <a:xfrm>
            <a:off x="1687512" y="3381375"/>
            <a:ext cx="336550"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5*</a:t>
            </a:r>
            <a:endParaRPr/>
          </a:p>
        </p:txBody>
      </p:sp>
      <p:sp>
        <p:nvSpPr>
          <p:cNvPr id="606" name="Google Shape;606;p35"/>
          <p:cNvSpPr txBox="1"/>
          <p:nvPr/>
        </p:nvSpPr>
        <p:spPr>
          <a:xfrm>
            <a:off x="2325687" y="3381375"/>
            <a:ext cx="336550"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8*</a:t>
            </a:r>
            <a:endParaRPr/>
          </a:p>
        </p:txBody>
      </p:sp>
      <p:sp>
        <p:nvSpPr>
          <p:cNvPr id="607" name="Google Shape;607;p35"/>
          <p:cNvSpPr txBox="1"/>
          <p:nvPr/>
        </p:nvSpPr>
        <p:spPr>
          <a:xfrm>
            <a:off x="4486275" y="3381375"/>
            <a:ext cx="4286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22*</a:t>
            </a:r>
            <a:endParaRPr/>
          </a:p>
        </p:txBody>
      </p:sp>
      <p:sp>
        <p:nvSpPr>
          <p:cNvPr id="608" name="Google Shape;608;p35"/>
          <p:cNvSpPr txBox="1"/>
          <p:nvPr/>
        </p:nvSpPr>
        <p:spPr>
          <a:xfrm>
            <a:off x="4792662" y="3381375"/>
            <a:ext cx="4286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24*</a:t>
            </a:r>
            <a:endParaRPr/>
          </a:p>
        </p:txBody>
      </p:sp>
      <p:sp>
        <p:nvSpPr>
          <p:cNvPr id="609" name="Google Shape;609;p35"/>
          <p:cNvSpPr txBox="1"/>
          <p:nvPr/>
        </p:nvSpPr>
        <p:spPr>
          <a:xfrm>
            <a:off x="5664200" y="2563812"/>
            <a:ext cx="3651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27</a:t>
            </a:r>
            <a:endParaRPr/>
          </a:p>
        </p:txBody>
      </p:sp>
      <p:sp>
        <p:nvSpPr>
          <p:cNvPr id="610" name="Google Shape;610;p35"/>
          <p:cNvSpPr txBox="1"/>
          <p:nvPr/>
        </p:nvSpPr>
        <p:spPr>
          <a:xfrm>
            <a:off x="5857875" y="3381375"/>
            <a:ext cx="4286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27*</a:t>
            </a:r>
            <a:endParaRPr/>
          </a:p>
        </p:txBody>
      </p:sp>
      <p:sp>
        <p:nvSpPr>
          <p:cNvPr id="611" name="Google Shape;611;p35"/>
          <p:cNvSpPr txBox="1"/>
          <p:nvPr/>
        </p:nvSpPr>
        <p:spPr>
          <a:xfrm>
            <a:off x="6192837" y="3381375"/>
            <a:ext cx="428625" cy="2873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a:solidFill>
                  <a:srgbClr val="000000"/>
                </a:solidFill>
                <a:latin typeface="Arial"/>
                <a:ea typeface="Arial"/>
                <a:cs typeface="Arial"/>
                <a:sym typeface="Arial"/>
              </a:rPr>
              <a:t>29*</a:t>
            </a:r>
            <a:endParaRPr/>
          </a:p>
        </p:txBody>
      </p:sp>
      <p:sp>
        <p:nvSpPr>
          <p:cNvPr id="612" name="Google Shape;612;p35"/>
          <p:cNvSpPr/>
          <p:nvPr/>
        </p:nvSpPr>
        <p:spPr>
          <a:xfrm rot="-3180000">
            <a:off x="1447800" y="3205162"/>
            <a:ext cx="304800" cy="38100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3" name="Google Shape;613;p35"/>
          <p:cNvSpPr/>
          <p:nvPr/>
        </p:nvSpPr>
        <p:spPr>
          <a:xfrm rot="-3180000">
            <a:off x="2895600" y="3205162"/>
            <a:ext cx="304800" cy="38100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4" name="Google Shape;614;p35"/>
          <p:cNvSpPr/>
          <p:nvPr/>
        </p:nvSpPr>
        <p:spPr>
          <a:xfrm rot="-3180000">
            <a:off x="4267200" y="3205162"/>
            <a:ext cx="304800" cy="38100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5" name="Google Shape;615;p35"/>
          <p:cNvSpPr/>
          <p:nvPr/>
        </p:nvSpPr>
        <p:spPr>
          <a:xfrm rot="-3180000">
            <a:off x="5715000" y="3205162"/>
            <a:ext cx="304800" cy="38100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6" name="Google Shape;616;p35"/>
          <p:cNvSpPr/>
          <p:nvPr/>
        </p:nvSpPr>
        <p:spPr>
          <a:xfrm rot="-3180000">
            <a:off x="7162800" y="3205162"/>
            <a:ext cx="304800" cy="38100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7" name="Google Shape;617;p35"/>
          <p:cNvSpPr txBox="1"/>
          <p:nvPr/>
        </p:nvSpPr>
        <p:spPr>
          <a:xfrm>
            <a:off x="457200" y="4495800"/>
            <a:ext cx="7467600" cy="1463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Times New Roman"/>
              <a:buNone/>
            </a:pPr>
            <a:r>
              <a:rPr b="1" i="0" lang="en-US" sz="2000" u="none">
                <a:solidFill>
                  <a:schemeClr val="accent1"/>
                </a:solidFill>
                <a:latin typeface="Times New Roman"/>
                <a:ea typeface="Times New Roman"/>
                <a:cs typeface="Times New Roman"/>
                <a:sym typeface="Times New Roman"/>
              </a:rPr>
              <a:t>How many I/Os are required to retrieve data records with search key values x,  13 &lt; x &lt; 27?  Assume x is a unique key.</a:t>
            </a:r>
            <a:endParaRPr/>
          </a:p>
          <a:p>
            <a:pPr indent="0" lvl="0" marL="0" marR="0" rtl="0" algn="l">
              <a:lnSpc>
                <a:spcPct val="100000"/>
              </a:lnSpc>
              <a:spcBef>
                <a:spcPts val="1000"/>
              </a:spcBef>
              <a:spcAft>
                <a:spcPts val="0"/>
              </a:spcAft>
              <a:buClr>
                <a:schemeClr val="accent1"/>
              </a:buClr>
              <a:buSzPts val="2000"/>
              <a:buFont typeface="Times New Roman"/>
              <a:buNone/>
            </a:pPr>
            <a:r>
              <a:rPr b="1" i="0" lang="en-US" sz="2000" u="none">
                <a:solidFill>
                  <a:schemeClr val="accent1"/>
                </a:solidFill>
                <a:latin typeface="Times New Roman"/>
                <a:ea typeface="Times New Roman"/>
                <a:cs typeface="Times New Roman"/>
                <a:sym typeface="Times New Roman"/>
              </a:rPr>
              <a:t>How many I/Os are required to retrieve data records with search key values x,  3 &lt; x &lt; 15?  Assume x is a unique key.</a:t>
            </a:r>
            <a:endParaRPr/>
          </a:p>
        </p:txBody>
      </p:sp>
      <p:cxnSp>
        <p:nvCxnSpPr>
          <p:cNvPr id="618" name="Google Shape;618;p35"/>
          <p:cNvCxnSpPr/>
          <p:nvPr/>
        </p:nvCxnSpPr>
        <p:spPr>
          <a:xfrm>
            <a:off x="3124200" y="990600"/>
            <a:ext cx="304800" cy="1524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6"/>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9" name="Google Shape;629;p36"/>
          <p:cNvSpPr txBox="1"/>
          <p:nvPr>
            <p:ph type="title"/>
          </p:nvPr>
        </p:nvSpPr>
        <p:spPr>
          <a:xfrm>
            <a:off x="990600" y="0"/>
            <a:ext cx="71628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B+ Tree Indexes</a:t>
            </a:r>
            <a:endParaRPr/>
          </a:p>
        </p:txBody>
      </p:sp>
      <p:sp>
        <p:nvSpPr>
          <p:cNvPr id="630" name="Google Shape;630;p36"/>
          <p:cNvSpPr txBox="1"/>
          <p:nvPr/>
        </p:nvSpPr>
        <p:spPr>
          <a:xfrm>
            <a:off x="304800" y="3962400"/>
            <a:ext cx="8850312" cy="819150"/>
          </a:xfrm>
          <a:prstGeom prst="rect">
            <a:avLst/>
          </a:prstGeom>
          <a:noFill/>
          <a:ln>
            <a:noFill/>
          </a:ln>
        </p:spPr>
        <p:txBody>
          <a:bodyPr anchorCtr="0" anchor="t" bIns="44450" lIns="90475" spcFirstLastPara="1" rIns="90475" wrap="square" tIns="44450">
            <a:spAutoFit/>
          </a:bodyPr>
          <a:lstStyle/>
          <a:p>
            <a:pPr indent="-114300" lvl="0" marL="0" marR="0" rtl="0" algn="l">
              <a:lnSpc>
                <a:spcPct val="100000"/>
              </a:lnSpc>
              <a:spcBef>
                <a:spcPts val="0"/>
              </a:spcBef>
              <a:spcAft>
                <a:spcPts val="0"/>
              </a:spcAft>
              <a:buClr>
                <a:schemeClr val="dk1"/>
              </a:buClr>
              <a:buSzPts val="1800"/>
              <a:buFont typeface="Noto Sans Symbols"/>
              <a:buChar char="❖"/>
            </a:pPr>
            <a:r>
              <a:rPr b="0" i="0" lang="en-US" sz="2400" u="none">
                <a:solidFill>
                  <a:schemeClr val="dk1"/>
                </a:solidFill>
                <a:latin typeface="Book Antiqua"/>
                <a:ea typeface="Book Antiqua"/>
                <a:cs typeface="Book Antiqua"/>
                <a:sym typeface="Book Antiqua"/>
              </a:rPr>
              <a:t> Leaf pages contain</a:t>
            </a:r>
            <a:r>
              <a:rPr b="0" i="1" lang="en-US" sz="2400" u="none">
                <a:solidFill>
                  <a:schemeClr val="dk1"/>
                </a:solidFill>
                <a:latin typeface="Book Antiqua"/>
                <a:ea typeface="Book Antiqua"/>
                <a:cs typeface="Book Antiqua"/>
                <a:sym typeface="Book Antiqua"/>
              </a:rPr>
              <a:t> </a:t>
            </a:r>
            <a:r>
              <a:rPr b="0" i="1" lang="en-US" sz="2400" u="none">
                <a:solidFill>
                  <a:schemeClr val="accent2"/>
                </a:solidFill>
                <a:latin typeface="Book Antiqua"/>
                <a:ea typeface="Book Antiqua"/>
                <a:cs typeface="Book Antiqua"/>
                <a:sym typeface="Book Antiqua"/>
              </a:rPr>
              <a:t>data entries</a:t>
            </a:r>
            <a:r>
              <a:rPr b="0" i="0" lang="en-US" sz="2400" u="none">
                <a:solidFill>
                  <a:schemeClr val="dk1"/>
                </a:solidFill>
                <a:latin typeface="Book Antiqua"/>
                <a:ea typeface="Book Antiqua"/>
                <a:cs typeface="Book Antiqua"/>
                <a:sym typeface="Book Antiqua"/>
              </a:rPr>
              <a:t>, and are chained (prev &amp; next)</a:t>
            </a:r>
            <a:endParaRPr/>
          </a:p>
          <a:p>
            <a:pPr indent="-114300" lvl="0" marL="0" marR="0" rtl="0" algn="l">
              <a:lnSpc>
                <a:spcPct val="100000"/>
              </a:lnSpc>
              <a:spcBef>
                <a:spcPts val="0"/>
              </a:spcBef>
              <a:spcAft>
                <a:spcPts val="0"/>
              </a:spcAft>
              <a:buClr>
                <a:schemeClr val="dk1"/>
              </a:buClr>
              <a:buSzPts val="1800"/>
              <a:buFont typeface="Noto Sans Symbols"/>
              <a:buChar char="❖"/>
            </a:pPr>
            <a:r>
              <a:rPr b="0" i="0" lang="en-US" sz="2400" u="none">
                <a:solidFill>
                  <a:schemeClr val="dk1"/>
                </a:solidFill>
                <a:latin typeface="Book Antiqua"/>
                <a:ea typeface="Book Antiqua"/>
                <a:cs typeface="Book Antiqua"/>
                <a:sym typeface="Book Antiqua"/>
              </a:rPr>
              <a:t> Non-leaf pages have </a:t>
            </a:r>
            <a:r>
              <a:rPr b="0" i="1" lang="en-US" sz="2400" u="none">
                <a:solidFill>
                  <a:schemeClr val="accent2"/>
                </a:solidFill>
                <a:latin typeface="Book Antiqua"/>
                <a:ea typeface="Book Antiqua"/>
                <a:cs typeface="Book Antiqua"/>
                <a:sym typeface="Book Antiqua"/>
              </a:rPr>
              <a:t>index entries;</a:t>
            </a:r>
            <a:r>
              <a:rPr b="0" i="0" lang="en-US" sz="2400" u="none">
                <a:solidFill>
                  <a:schemeClr val="dk1"/>
                </a:solidFill>
                <a:latin typeface="Book Antiqua"/>
                <a:ea typeface="Book Antiqua"/>
                <a:cs typeface="Book Antiqua"/>
                <a:sym typeface="Book Antiqua"/>
              </a:rPr>
              <a:t> only used to direct searches:</a:t>
            </a:r>
            <a:endParaRPr/>
          </a:p>
        </p:txBody>
      </p:sp>
      <p:grpSp>
        <p:nvGrpSpPr>
          <p:cNvPr id="631" name="Google Shape;631;p36"/>
          <p:cNvGrpSpPr/>
          <p:nvPr/>
        </p:nvGrpSpPr>
        <p:grpSpPr>
          <a:xfrm>
            <a:off x="1828800" y="4648200"/>
            <a:ext cx="6329362" cy="1752600"/>
            <a:chOff x="1152" y="3120"/>
            <a:chExt cx="3987" cy="1104"/>
          </a:xfrm>
        </p:grpSpPr>
        <p:sp>
          <p:nvSpPr>
            <p:cNvPr id="632" name="Google Shape;632;p36"/>
            <p:cNvSpPr txBox="1"/>
            <p:nvPr/>
          </p:nvSpPr>
          <p:spPr>
            <a:xfrm>
              <a:off x="1968" y="3936"/>
              <a:ext cx="1824" cy="28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3" name="Google Shape;633;p36"/>
            <p:cNvSpPr/>
            <p:nvPr/>
          </p:nvSpPr>
          <p:spPr>
            <a:xfrm>
              <a:off x="1152" y="3498"/>
              <a:ext cx="3974" cy="419"/>
            </a:xfrm>
            <a:custGeom>
              <a:rect b="b" l="l" r="r" t="t"/>
              <a:pathLst>
                <a:path extrusionOk="0" h="419" w="3974">
                  <a:moveTo>
                    <a:pt x="0" y="418"/>
                  </a:moveTo>
                  <a:lnTo>
                    <a:pt x="0" y="0"/>
                  </a:lnTo>
                  <a:lnTo>
                    <a:pt x="3973" y="0"/>
                  </a:lnTo>
                  <a:lnTo>
                    <a:pt x="3973" y="418"/>
                  </a:lnTo>
                  <a:lnTo>
                    <a:pt x="0" y="41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4" name="Google Shape;634;p36"/>
            <p:cNvSpPr/>
            <p:nvPr/>
          </p:nvSpPr>
          <p:spPr>
            <a:xfrm>
              <a:off x="1469" y="3498"/>
              <a:ext cx="402" cy="419"/>
            </a:xfrm>
            <a:custGeom>
              <a:rect b="b" l="l" r="r" t="t"/>
              <a:pathLst>
                <a:path extrusionOk="0" h="419" w="402">
                  <a:moveTo>
                    <a:pt x="0" y="418"/>
                  </a:moveTo>
                  <a:lnTo>
                    <a:pt x="0" y="0"/>
                  </a:lnTo>
                  <a:lnTo>
                    <a:pt x="401" y="0"/>
                  </a:lnTo>
                  <a:lnTo>
                    <a:pt x="401" y="418"/>
                  </a:lnTo>
                  <a:lnTo>
                    <a:pt x="0" y="41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5" name="Google Shape;635;p36"/>
            <p:cNvSpPr/>
            <p:nvPr/>
          </p:nvSpPr>
          <p:spPr>
            <a:xfrm>
              <a:off x="2175" y="3498"/>
              <a:ext cx="411" cy="419"/>
            </a:xfrm>
            <a:custGeom>
              <a:rect b="b" l="l" r="r" t="t"/>
              <a:pathLst>
                <a:path extrusionOk="0" h="419" w="411">
                  <a:moveTo>
                    <a:pt x="0" y="418"/>
                  </a:moveTo>
                  <a:lnTo>
                    <a:pt x="0" y="0"/>
                  </a:lnTo>
                  <a:lnTo>
                    <a:pt x="410" y="0"/>
                  </a:lnTo>
                  <a:lnTo>
                    <a:pt x="410" y="418"/>
                  </a:lnTo>
                  <a:lnTo>
                    <a:pt x="0" y="41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6" name="Google Shape;636;p36"/>
            <p:cNvSpPr/>
            <p:nvPr/>
          </p:nvSpPr>
          <p:spPr>
            <a:xfrm>
              <a:off x="3396" y="3683"/>
              <a:ext cx="49" cy="33"/>
            </a:xfrm>
            <a:custGeom>
              <a:rect b="b" l="l" r="r" t="t"/>
              <a:pathLst>
                <a:path extrusionOk="0" h="33" w="49">
                  <a:moveTo>
                    <a:pt x="48" y="16"/>
                  </a:moveTo>
                  <a:lnTo>
                    <a:pt x="25" y="0"/>
                  </a:lnTo>
                  <a:lnTo>
                    <a:pt x="0" y="16"/>
                  </a:lnTo>
                  <a:lnTo>
                    <a:pt x="25" y="32"/>
                  </a:lnTo>
                  <a:lnTo>
                    <a:pt x="48" y="16"/>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7" name="Google Shape;637;p36"/>
            <p:cNvSpPr/>
            <p:nvPr/>
          </p:nvSpPr>
          <p:spPr>
            <a:xfrm>
              <a:off x="3610" y="3683"/>
              <a:ext cx="46" cy="33"/>
            </a:xfrm>
            <a:custGeom>
              <a:rect b="b" l="l" r="r" t="t"/>
              <a:pathLst>
                <a:path extrusionOk="0" h="33" w="46">
                  <a:moveTo>
                    <a:pt x="45" y="16"/>
                  </a:moveTo>
                  <a:lnTo>
                    <a:pt x="22" y="0"/>
                  </a:lnTo>
                  <a:lnTo>
                    <a:pt x="0" y="16"/>
                  </a:lnTo>
                  <a:lnTo>
                    <a:pt x="22" y="32"/>
                  </a:lnTo>
                  <a:lnTo>
                    <a:pt x="45" y="16"/>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8" name="Google Shape;638;p36"/>
            <p:cNvSpPr/>
            <p:nvPr/>
          </p:nvSpPr>
          <p:spPr>
            <a:xfrm>
              <a:off x="3818" y="3683"/>
              <a:ext cx="48" cy="33"/>
            </a:xfrm>
            <a:custGeom>
              <a:rect b="b" l="l" r="r" t="t"/>
              <a:pathLst>
                <a:path extrusionOk="0" h="33" w="48">
                  <a:moveTo>
                    <a:pt x="47" y="16"/>
                  </a:moveTo>
                  <a:lnTo>
                    <a:pt x="24" y="0"/>
                  </a:lnTo>
                  <a:lnTo>
                    <a:pt x="0" y="16"/>
                  </a:lnTo>
                  <a:lnTo>
                    <a:pt x="24" y="32"/>
                  </a:lnTo>
                  <a:lnTo>
                    <a:pt x="47" y="16"/>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9" name="Google Shape;639;p36"/>
            <p:cNvSpPr/>
            <p:nvPr/>
          </p:nvSpPr>
          <p:spPr>
            <a:xfrm>
              <a:off x="4406" y="3498"/>
              <a:ext cx="413" cy="419"/>
            </a:xfrm>
            <a:custGeom>
              <a:rect b="b" l="l" r="r" t="t"/>
              <a:pathLst>
                <a:path extrusionOk="0" h="419" w="413">
                  <a:moveTo>
                    <a:pt x="0" y="418"/>
                  </a:moveTo>
                  <a:lnTo>
                    <a:pt x="0" y="0"/>
                  </a:lnTo>
                  <a:lnTo>
                    <a:pt x="412" y="0"/>
                  </a:lnTo>
                  <a:lnTo>
                    <a:pt x="412" y="418"/>
                  </a:lnTo>
                  <a:lnTo>
                    <a:pt x="0" y="41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0" name="Google Shape;640;p36"/>
            <p:cNvSpPr/>
            <p:nvPr/>
          </p:nvSpPr>
          <p:spPr>
            <a:xfrm>
              <a:off x="2585" y="3498"/>
              <a:ext cx="307" cy="419"/>
            </a:xfrm>
            <a:custGeom>
              <a:rect b="b" l="l" r="r" t="t"/>
              <a:pathLst>
                <a:path extrusionOk="0" h="419" w="307">
                  <a:moveTo>
                    <a:pt x="0" y="418"/>
                  </a:moveTo>
                  <a:lnTo>
                    <a:pt x="0" y="0"/>
                  </a:lnTo>
                  <a:lnTo>
                    <a:pt x="306" y="0"/>
                  </a:lnTo>
                  <a:lnTo>
                    <a:pt x="306" y="418"/>
                  </a:lnTo>
                  <a:lnTo>
                    <a:pt x="0" y="41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1" name="Google Shape;641;p36"/>
            <p:cNvSpPr/>
            <p:nvPr/>
          </p:nvSpPr>
          <p:spPr>
            <a:xfrm>
              <a:off x="1257" y="3780"/>
              <a:ext cx="1" cy="348"/>
            </a:xfrm>
            <a:custGeom>
              <a:rect b="b" l="l" r="r" t="t"/>
              <a:pathLst>
                <a:path extrusionOk="0" h="348" w="1">
                  <a:moveTo>
                    <a:pt x="0" y="0"/>
                  </a:moveTo>
                  <a:lnTo>
                    <a:pt x="0" y="347"/>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2" name="Google Shape;642;p36"/>
            <p:cNvSpPr/>
            <p:nvPr/>
          </p:nvSpPr>
          <p:spPr>
            <a:xfrm>
              <a:off x="1234" y="4063"/>
              <a:ext cx="48" cy="65"/>
            </a:xfrm>
            <a:custGeom>
              <a:rect b="b" l="l" r="r" t="t"/>
              <a:pathLst>
                <a:path extrusionOk="0" h="65" w="48">
                  <a:moveTo>
                    <a:pt x="47" y="0"/>
                  </a:moveTo>
                  <a:lnTo>
                    <a:pt x="24" y="64"/>
                  </a:lnTo>
                  <a:lnTo>
                    <a:pt x="0" y="0"/>
                  </a:lnTo>
                  <a:lnTo>
                    <a:pt x="47"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3" name="Google Shape;643;p36"/>
            <p:cNvSpPr/>
            <p:nvPr/>
          </p:nvSpPr>
          <p:spPr>
            <a:xfrm>
              <a:off x="1963" y="3780"/>
              <a:ext cx="1" cy="348"/>
            </a:xfrm>
            <a:custGeom>
              <a:rect b="b" l="l" r="r" t="t"/>
              <a:pathLst>
                <a:path extrusionOk="0" h="348" w="1">
                  <a:moveTo>
                    <a:pt x="0" y="0"/>
                  </a:moveTo>
                  <a:lnTo>
                    <a:pt x="0" y="347"/>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4" name="Google Shape;644;p36"/>
            <p:cNvSpPr/>
            <p:nvPr/>
          </p:nvSpPr>
          <p:spPr>
            <a:xfrm>
              <a:off x="1940" y="4063"/>
              <a:ext cx="49" cy="65"/>
            </a:xfrm>
            <a:custGeom>
              <a:rect b="b" l="l" r="r" t="t"/>
              <a:pathLst>
                <a:path extrusionOk="0" h="65" w="49">
                  <a:moveTo>
                    <a:pt x="48" y="0"/>
                  </a:moveTo>
                  <a:lnTo>
                    <a:pt x="24" y="64"/>
                  </a:lnTo>
                  <a:lnTo>
                    <a:pt x="0" y="0"/>
                  </a:lnTo>
                  <a:lnTo>
                    <a:pt x="48"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5" name="Google Shape;645;p36"/>
            <p:cNvSpPr/>
            <p:nvPr/>
          </p:nvSpPr>
          <p:spPr>
            <a:xfrm>
              <a:off x="2678" y="3780"/>
              <a:ext cx="1" cy="348"/>
            </a:xfrm>
            <a:custGeom>
              <a:rect b="b" l="l" r="r" t="t"/>
              <a:pathLst>
                <a:path extrusionOk="0" h="348" w="1">
                  <a:moveTo>
                    <a:pt x="0" y="0"/>
                  </a:moveTo>
                  <a:lnTo>
                    <a:pt x="0" y="347"/>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6" name="Google Shape;646;p36"/>
            <p:cNvSpPr/>
            <p:nvPr/>
          </p:nvSpPr>
          <p:spPr>
            <a:xfrm>
              <a:off x="2655" y="4063"/>
              <a:ext cx="49" cy="65"/>
            </a:xfrm>
            <a:custGeom>
              <a:rect b="b" l="l" r="r" t="t"/>
              <a:pathLst>
                <a:path extrusionOk="0" h="65" w="49">
                  <a:moveTo>
                    <a:pt x="48" y="0"/>
                  </a:moveTo>
                  <a:lnTo>
                    <a:pt x="25" y="64"/>
                  </a:lnTo>
                  <a:lnTo>
                    <a:pt x="0" y="0"/>
                  </a:lnTo>
                  <a:lnTo>
                    <a:pt x="48"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7" name="Google Shape;647;p36"/>
            <p:cNvSpPr/>
            <p:nvPr/>
          </p:nvSpPr>
          <p:spPr>
            <a:xfrm>
              <a:off x="4912" y="3780"/>
              <a:ext cx="1" cy="348"/>
            </a:xfrm>
            <a:custGeom>
              <a:rect b="b" l="l" r="r" t="t"/>
              <a:pathLst>
                <a:path extrusionOk="0" h="348" w="1">
                  <a:moveTo>
                    <a:pt x="0" y="0"/>
                  </a:moveTo>
                  <a:lnTo>
                    <a:pt x="0" y="347"/>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8" name="Google Shape;648;p36"/>
            <p:cNvSpPr/>
            <p:nvPr/>
          </p:nvSpPr>
          <p:spPr>
            <a:xfrm>
              <a:off x="4888" y="4063"/>
              <a:ext cx="47" cy="65"/>
            </a:xfrm>
            <a:custGeom>
              <a:rect b="b" l="l" r="r" t="t"/>
              <a:pathLst>
                <a:path extrusionOk="0" h="65" w="47">
                  <a:moveTo>
                    <a:pt x="46" y="0"/>
                  </a:moveTo>
                  <a:lnTo>
                    <a:pt x="23" y="64"/>
                  </a:lnTo>
                  <a:lnTo>
                    <a:pt x="0" y="0"/>
                  </a:lnTo>
                  <a:lnTo>
                    <a:pt x="4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9" name="Google Shape;649;p36"/>
            <p:cNvSpPr/>
            <p:nvPr/>
          </p:nvSpPr>
          <p:spPr>
            <a:xfrm>
              <a:off x="1469" y="3360"/>
              <a:ext cx="707" cy="1"/>
            </a:xfrm>
            <a:custGeom>
              <a:rect b="b" l="l" r="r" t="t"/>
              <a:pathLst>
                <a:path extrusionOk="0" h="1" w="707">
                  <a:moveTo>
                    <a:pt x="0" y="0"/>
                  </a:moveTo>
                  <a:lnTo>
                    <a:pt x="706" y="0"/>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0" name="Google Shape;650;p36"/>
            <p:cNvSpPr/>
            <p:nvPr/>
          </p:nvSpPr>
          <p:spPr>
            <a:xfrm>
              <a:off x="2185" y="3360"/>
              <a:ext cx="1" cy="50"/>
            </a:xfrm>
            <a:custGeom>
              <a:rect b="b" l="l" r="r" t="t"/>
              <a:pathLst>
                <a:path extrusionOk="0" h="50" w="1">
                  <a:moveTo>
                    <a:pt x="0" y="0"/>
                  </a:moveTo>
                  <a:lnTo>
                    <a:pt x="0" y="49"/>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1" name="Google Shape;651;p36"/>
            <p:cNvSpPr/>
            <p:nvPr/>
          </p:nvSpPr>
          <p:spPr>
            <a:xfrm>
              <a:off x="1469" y="3360"/>
              <a:ext cx="1" cy="67"/>
            </a:xfrm>
            <a:custGeom>
              <a:rect b="b" l="l" r="r" t="t"/>
              <a:pathLst>
                <a:path extrusionOk="0" h="67" w="1">
                  <a:moveTo>
                    <a:pt x="0" y="66"/>
                  </a:moveTo>
                  <a:lnTo>
                    <a:pt x="0" y="0"/>
                  </a:lnTo>
                  <a:lnTo>
                    <a:pt x="0" y="66"/>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2" name="Google Shape;652;p36"/>
            <p:cNvSpPr txBox="1"/>
            <p:nvPr/>
          </p:nvSpPr>
          <p:spPr>
            <a:xfrm>
              <a:off x="1178" y="3558"/>
              <a:ext cx="189"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P</a:t>
              </a:r>
              <a:endParaRPr/>
            </a:p>
          </p:txBody>
        </p:sp>
        <p:sp>
          <p:nvSpPr>
            <p:cNvPr id="653" name="Google Shape;653;p36"/>
            <p:cNvSpPr txBox="1"/>
            <p:nvPr/>
          </p:nvSpPr>
          <p:spPr>
            <a:xfrm>
              <a:off x="1247" y="3606"/>
              <a:ext cx="176"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0</a:t>
              </a:r>
              <a:endParaRPr/>
            </a:p>
          </p:txBody>
        </p:sp>
        <p:sp>
          <p:nvSpPr>
            <p:cNvPr id="654" name="Google Shape;654;p36"/>
            <p:cNvSpPr txBox="1"/>
            <p:nvPr/>
          </p:nvSpPr>
          <p:spPr>
            <a:xfrm>
              <a:off x="1530" y="3558"/>
              <a:ext cx="195"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K</a:t>
              </a:r>
              <a:endParaRPr/>
            </a:p>
          </p:txBody>
        </p:sp>
        <p:sp>
          <p:nvSpPr>
            <p:cNvPr id="655" name="Google Shape;655;p36"/>
            <p:cNvSpPr txBox="1"/>
            <p:nvPr/>
          </p:nvSpPr>
          <p:spPr>
            <a:xfrm>
              <a:off x="1672" y="3606"/>
              <a:ext cx="176"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1</a:t>
              </a:r>
              <a:endParaRPr/>
            </a:p>
          </p:txBody>
        </p:sp>
        <p:sp>
          <p:nvSpPr>
            <p:cNvPr id="656" name="Google Shape;656;p36"/>
            <p:cNvSpPr txBox="1"/>
            <p:nvPr/>
          </p:nvSpPr>
          <p:spPr>
            <a:xfrm>
              <a:off x="1894" y="3566"/>
              <a:ext cx="189"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P</a:t>
              </a:r>
              <a:endParaRPr/>
            </a:p>
          </p:txBody>
        </p:sp>
        <p:sp>
          <p:nvSpPr>
            <p:cNvPr id="657" name="Google Shape;657;p36"/>
            <p:cNvSpPr txBox="1"/>
            <p:nvPr/>
          </p:nvSpPr>
          <p:spPr>
            <a:xfrm>
              <a:off x="2012" y="3615"/>
              <a:ext cx="176"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1</a:t>
              </a:r>
              <a:endParaRPr/>
            </a:p>
          </p:txBody>
        </p:sp>
        <p:sp>
          <p:nvSpPr>
            <p:cNvPr id="658" name="Google Shape;658;p36"/>
            <p:cNvSpPr txBox="1"/>
            <p:nvPr/>
          </p:nvSpPr>
          <p:spPr>
            <a:xfrm>
              <a:off x="2259" y="3566"/>
              <a:ext cx="195"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K</a:t>
              </a:r>
              <a:endParaRPr/>
            </a:p>
          </p:txBody>
        </p:sp>
        <p:sp>
          <p:nvSpPr>
            <p:cNvPr id="659" name="Google Shape;659;p36"/>
            <p:cNvSpPr txBox="1"/>
            <p:nvPr/>
          </p:nvSpPr>
          <p:spPr>
            <a:xfrm>
              <a:off x="2411" y="3606"/>
              <a:ext cx="176"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2</a:t>
              </a:r>
              <a:endParaRPr/>
            </a:p>
          </p:txBody>
        </p:sp>
        <p:sp>
          <p:nvSpPr>
            <p:cNvPr id="660" name="Google Shape;660;p36"/>
            <p:cNvSpPr txBox="1"/>
            <p:nvPr/>
          </p:nvSpPr>
          <p:spPr>
            <a:xfrm>
              <a:off x="2612" y="3573"/>
              <a:ext cx="189"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P</a:t>
              </a:r>
              <a:endParaRPr/>
            </a:p>
          </p:txBody>
        </p:sp>
        <p:sp>
          <p:nvSpPr>
            <p:cNvPr id="661" name="Google Shape;661;p36"/>
            <p:cNvSpPr txBox="1"/>
            <p:nvPr/>
          </p:nvSpPr>
          <p:spPr>
            <a:xfrm>
              <a:off x="2741" y="3623"/>
              <a:ext cx="176"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2</a:t>
              </a:r>
              <a:endParaRPr/>
            </a:p>
          </p:txBody>
        </p:sp>
        <p:sp>
          <p:nvSpPr>
            <p:cNvPr id="662" name="Google Shape;662;p36"/>
            <p:cNvSpPr txBox="1"/>
            <p:nvPr/>
          </p:nvSpPr>
          <p:spPr>
            <a:xfrm>
              <a:off x="4456" y="3573"/>
              <a:ext cx="195"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K</a:t>
              </a:r>
              <a:endParaRPr/>
            </a:p>
          </p:txBody>
        </p:sp>
        <p:sp>
          <p:nvSpPr>
            <p:cNvPr id="663" name="Google Shape;663;p36"/>
            <p:cNvSpPr txBox="1"/>
            <p:nvPr/>
          </p:nvSpPr>
          <p:spPr>
            <a:xfrm>
              <a:off x="4598" y="3615"/>
              <a:ext cx="214"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m</a:t>
              </a:r>
              <a:endParaRPr/>
            </a:p>
          </p:txBody>
        </p:sp>
        <p:sp>
          <p:nvSpPr>
            <p:cNvPr id="664" name="Google Shape;664;p36"/>
            <p:cNvSpPr txBox="1"/>
            <p:nvPr/>
          </p:nvSpPr>
          <p:spPr>
            <a:xfrm>
              <a:off x="4808" y="3566"/>
              <a:ext cx="189"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P</a:t>
              </a:r>
              <a:endParaRPr/>
            </a:p>
          </p:txBody>
        </p:sp>
        <p:sp>
          <p:nvSpPr>
            <p:cNvPr id="665" name="Google Shape;665;p36"/>
            <p:cNvSpPr txBox="1"/>
            <p:nvPr/>
          </p:nvSpPr>
          <p:spPr>
            <a:xfrm>
              <a:off x="4925" y="3591"/>
              <a:ext cx="214"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m</a:t>
              </a:r>
              <a:endParaRPr/>
            </a:p>
          </p:txBody>
        </p:sp>
        <p:sp>
          <p:nvSpPr>
            <p:cNvPr id="666" name="Google Shape;666;p36"/>
            <p:cNvSpPr txBox="1"/>
            <p:nvPr/>
          </p:nvSpPr>
          <p:spPr>
            <a:xfrm>
              <a:off x="1440" y="3120"/>
              <a:ext cx="841" cy="21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a:solidFill>
                    <a:srgbClr val="000000"/>
                  </a:solidFill>
                  <a:latin typeface="Arial"/>
                  <a:ea typeface="Arial"/>
                  <a:cs typeface="Arial"/>
                  <a:sym typeface="Arial"/>
                </a:rPr>
                <a:t>index entry</a:t>
              </a:r>
              <a:endParaRPr/>
            </a:p>
          </p:txBody>
        </p:sp>
      </p:grpSp>
      <p:sp>
        <p:nvSpPr>
          <p:cNvPr id="667" name="Google Shape;667;p36"/>
          <p:cNvSpPr/>
          <p:nvPr/>
        </p:nvSpPr>
        <p:spPr>
          <a:xfrm>
            <a:off x="1466850" y="3135312"/>
            <a:ext cx="450850" cy="225425"/>
          </a:xfrm>
          <a:custGeom>
            <a:rect b="b" l="l" r="r" t="t"/>
            <a:pathLst>
              <a:path extrusionOk="0" h="142" w="284">
                <a:moveTo>
                  <a:pt x="0" y="141"/>
                </a:moveTo>
                <a:lnTo>
                  <a:pt x="0" y="0"/>
                </a:lnTo>
                <a:lnTo>
                  <a:pt x="283" y="0"/>
                </a:lnTo>
                <a:lnTo>
                  <a:pt x="283"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8" name="Google Shape;668;p36"/>
          <p:cNvSpPr/>
          <p:nvPr/>
        </p:nvSpPr>
        <p:spPr>
          <a:xfrm>
            <a:off x="2368550" y="3135312"/>
            <a:ext cx="450850" cy="225425"/>
          </a:xfrm>
          <a:custGeom>
            <a:rect b="b" l="l" r="r" t="t"/>
            <a:pathLst>
              <a:path extrusionOk="0" h="142" w="284">
                <a:moveTo>
                  <a:pt x="0" y="141"/>
                </a:moveTo>
                <a:lnTo>
                  <a:pt x="0" y="0"/>
                </a:lnTo>
                <a:lnTo>
                  <a:pt x="283" y="0"/>
                </a:lnTo>
                <a:lnTo>
                  <a:pt x="283"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9" name="Google Shape;669;p36"/>
          <p:cNvSpPr/>
          <p:nvPr/>
        </p:nvSpPr>
        <p:spPr>
          <a:xfrm>
            <a:off x="3381375" y="3135312"/>
            <a:ext cx="452437" cy="225425"/>
          </a:xfrm>
          <a:custGeom>
            <a:rect b="b" l="l" r="r" t="t"/>
            <a:pathLst>
              <a:path extrusionOk="0" h="142" w="285">
                <a:moveTo>
                  <a:pt x="0" y="141"/>
                </a:moveTo>
                <a:lnTo>
                  <a:pt x="0" y="0"/>
                </a:lnTo>
                <a:lnTo>
                  <a:pt x="284" y="0"/>
                </a:lnTo>
                <a:lnTo>
                  <a:pt x="284"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0" name="Google Shape;670;p36"/>
          <p:cNvSpPr/>
          <p:nvPr/>
        </p:nvSpPr>
        <p:spPr>
          <a:xfrm>
            <a:off x="4281487" y="3135312"/>
            <a:ext cx="452437" cy="225425"/>
          </a:xfrm>
          <a:custGeom>
            <a:rect b="b" l="l" r="r" t="t"/>
            <a:pathLst>
              <a:path extrusionOk="0" h="142" w="285">
                <a:moveTo>
                  <a:pt x="0" y="141"/>
                </a:moveTo>
                <a:lnTo>
                  <a:pt x="0" y="0"/>
                </a:lnTo>
                <a:lnTo>
                  <a:pt x="284" y="0"/>
                </a:lnTo>
                <a:lnTo>
                  <a:pt x="284"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1" name="Google Shape;671;p36"/>
          <p:cNvSpPr/>
          <p:nvPr/>
        </p:nvSpPr>
        <p:spPr>
          <a:xfrm>
            <a:off x="5295900" y="3135312"/>
            <a:ext cx="450850" cy="225425"/>
          </a:xfrm>
          <a:custGeom>
            <a:rect b="b" l="l" r="r" t="t"/>
            <a:pathLst>
              <a:path extrusionOk="0" h="142" w="284">
                <a:moveTo>
                  <a:pt x="0" y="141"/>
                </a:moveTo>
                <a:lnTo>
                  <a:pt x="0" y="0"/>
                </a:lnTo>
                <a:lnTo>
                  <a:pt x="283" y="0"/>
                </a:lnTo>
                <a:lnTo>
                  <a:pt x="283"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2" name="Google Shape;672;p36"/>
          <p:cNvSpPr/>
          <p:nvPr/>
        </p:nvSpPr>
        <p:spPr>
          <a:xfrm>
            <a:off x="6196012" y="3135312"/>
            <a:ext cx="450850" cy="225425"/>
          </a:xfrm>
          <a:custGeom>
            <a:rect b="b" l="l" r="r" t="t"/>
            <a:pathLst>
              <a:path extrusionOk="0" h="142" w="284">
                <a:moveTo>
                  <a:pt x="0" y="141"/>
                </a:moveTo>
                <a:lnTo>
                  <a:pt x="0" y="0"/>
                </a:lnTo>
                <a:lnTo>
                  <a:pt x="283" y="0"/>
                </a:lnTo>
                <a:lnTo>
                  <a:pt x="283"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3" name="Google Shape;673;p36"/>
          <p:cNvSpPr/>
          <p:nvPr/>
        </p:nvSpPr>
        <p:spPr>
          <a:xfrm>
            <a:off x="7210425" y="3135312"/>
            <a:ext cx="450850" cy="225425"/>
          </a:xfrm>
          <a:custGeom>
            <a:rect b="b" l="l" r="r" t="t"/>
            <a:pathLst>
              <a:path extrusionOk="0" h="142" w="284">
                <a:moveTo>
                  <a:pt x="0" y="141"/>
                </a:moveTo>
                <a:lnTo>
                  <a:pt x="0" y="0"/>
                </a:lnTo>
                <a:lnTo>
                  <a:pt x="283" y="0"/>
                </a:lnTo>
                <a:lnTo>
                  <a:pt x="283"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4" name="Google Shape;674;p36"/>
          <p:cNvSpPr/>
          <p:nvPr/>
        </p:nvSpPr>
        <p:spPr>
          <a:xfrm>
            <a:off x="8108950" y="3135312"/>
            <a:ext cx="454025" cy="225425"/>
          </a:xfrm>
          <a:custGeom>
            <a:rect b="b" l="l" r="r" t="t"/>
            <a:pathLst>
              <a:path extrusionOk="0" h="142" w="286">
                <a:moveTo>
                  <a:pt x="0" y="141"/>
                </a:moveTo>
                <a:lnTo>
                  <a:pt x="0" y="0"/>
                </a:lnTo>
                <a:lnTo>
                  <a:pt x="285" y="0"/>
                </a:lnTo>
                <a:lnTo>
                  <a:pt x="285"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5" name="Google Shape;675;p36"/>
          <p:cNvSpPr/>
          <p:nvPr/>
        </p:nvSpPr>
        <p:spPr>
          <a:xfrm>
            <a:off x="1916112" y="2573337"/>
            <a:ext cx="454025" cy="225425"/>
          </a:xfrm>
          <a:custGeom>
            <a:rect b="b" l="l" r="r" t="t"/>
            <a:pathLst>
              <a:path extrusionOk="0" h="142" w="286">
                <a:moveTo>
                  <a:pt x="0" y="141"/>
                </a:moveTo>
                <a:lnTo>
                  <a:pt x="0" y="0"/>
                </a:lnTo>
                <a:lnTo>
                  <a:pt x="285" y="0"/>
                </a:lnTo>
                <a:lnTo>
                  <a:pt x="285"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6" name="Google Shape;676;p36"/>
          <p:cNvSpPr/>
          <p:nvPr/>
        </p:nvSpPr>
        <p:spPr>
          <a:xfrm>
            <a:off x="3832225" y="2573337"/>
            <a:ext cx="450850" cy="225425"/>
          </a:xfrm>
          <a:custGeom>
            <a:rect b="b" l="l" r="r" t="t"/>
            <a:pathLst>
              <a:path extrusionOk="0" h="142" w="284">
                <a:moveTo>
                  <a:pt x="0" y="141"/>
                </a:moveTo>
                <a:lnTo>
                  <a:pt x="0" y="0"/>
                </a:lnTo>
                <a:lnTo>
                  <a:pt x="283" y="0"/>
                </a:lnTo>
                <a:lnTo>
                  <a:pt x="283"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7" name="Google Shape;677;p36"/>
          <p:cNvSpPr/>
          <p:nvPr/>
        </p:nvSpPr>
        <p:spPr>
          <a:xfrm>
            <a:off x="5745162" y="2573337"/>
            <a:ext cx="452437" cy="225425"/>
          </a:xfrm>
          <a:custGeom>
            <a:rect b="b" l="l" r="r" t="t"/>
            <a:pathLst>
              <a:path extrusionOk="0" h="142" w="285">
                <a:moveTo>
                  <a:pt x="0" y="141"/>
                </a:moveTo>
                <a:lnTo>
                  <a:pt x="0" y="0"/>
                </a:lnTo>
                <a:lnTo>
                  <a:pt x="284" y="0"/>
                </a:lnTo>
                <a:lnTo>
                  <a:pt x="284"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8" name="Google Shape;678;p36"/>
          <p:cNvSpPr/>
          <p:nvPr/>
        </p:nvSpPr>
        <p:spPr>
          <a:xfrm>
            <a:off x="7659687" y="2573337"/>
            <a:ext cx="450850" cy="225425"/>
          </a:xfrm>
          <a:custGeom>
            <a:rect b="b" l="l" r="r" t="t"/>
            <a:pathLst>
              <a:path extrusionOk="0" h="142" w="284">
                <a:moveTo>
                  <a:pt x="0" y="141"/>
                </a:moveTo>
                <a:lnTo>
                  <a:pt x="0" y="0"/>
                </a:lnTo>
                <a:lnTo>
                  <a:pt x="283" y="0"/>
                </a:lnTo>
                <a:lnTo>
                  <a:pt x="283"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9" name="Google Shape;679;p36"/>
          <p:cNvSpPr/>
          <p:nvPr/>
        </p:nvSpPr>
        <p:spPr>
          <a:xfrm>
            <a:off x="6761162" y="1898650"/>
            <a:ext cx="450850" cy="225425"/>
          </a:xfrm>
          <a:custGeom>
            <a:rect b="b" l="l" r="r" t="t"/>
            <a:pathLst>
              <a:path extrusionOk="0" h="142" w="284">
                <a:moveTo>
                  <a:pt x="0" y="141"/>
                </a:moveTo>
                <a:lnTo>
                  <a:pt x="0" y="0"/>
                </a:lnTo>
                <a:lnTo>
                  <a:pt x="283" y="0"/>
                </a:lnTo>
                <a:lnTo>
                  <a:pt x="283"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0" name="Google Shape;680;p36"/>
          <p:cNvSpPr/>
          <p:nvPr/>
        </p:nvSpPr>
        <p:spPr>
          <a:xfrm>
            <a:off x="2928937" y="1898650"/>
            <a:ext cx="454025" cy="225425"/>
          </a:xfrm>
          <a:custGeom>
            <a:rect b="b" l="l" r="r" t="t"/>
            <a:pathLst>
              <a:path extrusionOk="0" h="142" w="286">
                <a:moveTo>
                  <a:pt x="0" y="141"/>
                </a:moveTo>
                <a:lnTo>
                  <a:pt x="0" y="0"/>
                </a:lnTo>
                <a:lnTo>
                  <a:pt x="285" y="0"/>
                </a:lnTo>
                <a:lnTo>
                  <a:pt x="285" y="141"/>
                </a:lnTo>
                <a:lnTo>
                  <a:pt x="0" y="14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1" name="Google Shape;681;p36"/>
          <p:cNvSpPr/>
          <p:nvPr/>
        </p:nvSpPr>
        <p:spPr>
          <a:xfrm>
            <a:off x="4732337" y="1111250"/>
            <a:ext cx="450850" cy="227012"/>
          </a:xfrm>
          <a:custGeom>
            <a:rect b="b" l="l" r="r" t="t"/>
            <a:pathLst>
              <a:path extrusionOk="0" h="143" w="284">
                <a:moveTo>
                  <a:pt x="0" y="142"/>
                </a:moveTo>
                <a:lnTo>
                  <a:pt x="0" y="0"/>
                </a:lnTo>
                <a:lnTo>
                  <a:pt x="283" y="0"/>
                </a:lnTo>
                <a:lnTo>
                  <a:pt x="283" y="142"/>
                </a:lnTo>
                <a:lnTo>
                  <a:pt x="0" y="142"/>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2" name="Google Shape;682;p36"/>
          <p:cNvSpPr/>
          <p:nvPr/>
        </p:nvSpPr>
        <p:spPr>
          <a:xfrm>
            <a:off x="3381375" y="1336675"/>
            <a:ext cx="1465262" cy="563562"/>
          </a:xfrm>
          <a:custGeom>
            <a:rect b="b" l="l" r="r" t="t"/>
            <a:pathLst>
              <a:path extrusionOk="0" h="355" w="923">
                <a:moveTo>
                  <a:pt x="922" y="0"/>
                </a:moveTo>
                <a:lnTo>
                  <a:pt x="0" y="354"/>
                </a:lnTo>
                <a:lnTo>
                  <a:pt x="922"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3" name="Google Shape;683;p36"/>
          <p:cNvSpPr/>
          <p:nvPr/>
        </p:nvSpPr>
        <p:spPr>
          <a:xfrm>
            <a:off x="3381375" y="1830387"/>
            <a:ext cx="115887" cy="69850"/>
          </a:xfrm>
          <a:custGeom>
            <a:rect b="b" l="l" r="r" t="t"/>
            <a:pathLst>
              <a:path extrusionOk="0" h="44" w="73">
                <a:moveTo>
                  <a:pt x="72" y="34"/>
                </a:moveTo>
                <a:lnTo>
                  <a:pt x="0" y="43"/>
                </a:lnTo>
                <a:lnTo>
                  <a:pt x="59" y="0"/>
                </a:lnTo>
                <a:lnTo>
                  <a:pt x="72" y="3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4" name="Google Shape;684;p36"/>
          <p:cNvSpPr/>
          <p:nvPr/>
        </p:nvSpPr>
        <p:spPr>
          <a:xfrm>
            <a:off x="4957762" y="1336675"/>
            <a:ext cx="1587" cy="449262"/>
          </a:xfrm>
          <a:custGeom>
            <a:rect b="b" l="l" r="r" t="t"/>
            <a:pathLst>
              <a:path extrusionOk="0" h="283" w="1">
                <a:moveTo>
                  <a:pt x="0" y="0"/>
                </a:moveTo>
                <a:lnTo>
                  <a:pt x="0" y="282"/>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5" name="Google Shape;685;p36"/>
          <p:cNvSpPr/>
          <p:nvPr/>
        </p:nvSpPr>
        <p:spPr>
          <a:xfrm>
            <a:off x="4927600" y="1673225"/>
            <a:ext cx="60325" cy="112712"/>
          </a:xfrm>
          <a:custGeom>
            <a:rect b="b" l="l" r="r" t="t"/>
            <a:pathLst>
              <a:path extrusionOk="0" h="71" w="38">
                <a:moveTo>
                  <a:pt x="37" y="0"/>
                </a:moveTo>
                <a:lnTo>
                  <a:pt x="19" y="70"/>
                </a:lnTo>
                <a:lnTo>
                  <a:pt x="0" y="0"/>
                </a:lnTo>
                <a:lnTo>
                  <a:pt x="37"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6" name="Google Shape;686;p36"/>
          <p:cNvSpPr/>
          <p:nvPr/>
        </p:nvSpPr>
        <p:spPr>
          <a:xfrm>
            <a:off x="5068887" y="1336675"/>
            <a:ext cx="1693862" cy="563562"/>
          </a:xfrm>
          <a:custGeom>
            <a:rect b="b" l="l" r="r" t="t"/>
            <a:pathLst>
              <a:path extrusionOk="0" h="355" w="1067">
                <a:moveTo>
                  <a:pt x="0" y="0"/>
                </a:moveTo>
                <a:lnTo>
                  <a:pt x="1066" y="3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7" name="Google Shape;687;p36"/>
          <p:cNvSpPr/>
          <p:nvPr/>
        </p:nvSpPr>
        <p:spPr>
          <a:xfrm>
            <a:off x="6642100" y="1833562"/>
            <a:ext cx="120650" cy="66675"/>
          </a:xfrm>
          <a:custGeom>
            <a:rect b="b" l="l" r="r" t="t"/>
            <a:pathLst>
              <a:path extrusionOk="0" h="42" w="76">
                <a:moveTo>
                  <a:pt x="12" y="0"/>
                </a:moveTo>
                <a:lnTo>
                  <a:pt x="75" y="41"/>
                </a:lnTo>
                <a:lnTo>
                  <a:pt x="0" y="35"/>
                </a:lnTo>
                <a:lnTo>
                  <a:pt x="12"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8" name="Google Shape;688;p36"/>
          <p:cNvSpPr/>
          <p:nvPr/>
        </p:nvSpPr>
        <p:spPr>
          <a:xfrm>
            <a:off x="2368550" y="2122487"/>
            <a:ext cx="676275" cy="452437"/>
          </a:xfrm>
          <a:custGeom>
            <a:rect b="b" l="l" r="r" t="t"/>
            <a:pathLst>
              <a:path extrusionOk="0" h="285" w="426">
                <a:moveTo>
                  <a:pt x="425" y="0"/>
                </a:moveTo>
                <a:lnTo>
                  <a:pt x="0" y="284"/>
                </a:lnTo>
                <a:lnTo>
                  <a:pt x="425"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9" name="Google Shape;689;p36"/>
          <p:cNvSpPr/>
          <p:nvPr/>
        </p:nvSpPr>
        <p:spPr>
          <a:xfrm>
            <a:off x="2368550" y="2487612"/>
            <a:ext cx="109537" cy="87312"/>
          </a:xfrm>
          <a:custGeom>
            <a:rect b="b" l="l" r="r" t="t"/>
            <a:pathLst>
              <a:path extrusionOk="0" h="55" w="69">
                <a:moveTo>
                  <a:pt x="68" y="29"/>
                </a:moveTo>
                <a:lnTo>
                  <a:pt x="0" y="54"/>
                </a:lnTo>
                <a:lnTo>
                  <a:pt x="49" y="0"/>
                </a:lnTo>
                <a:lnTo>
                  <a:pt x="68" y="2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0" name="Google Shape;690;p36"/>
          <p:cNvSpPr/>
          <p:nvPr/>
        </p:nvSpPr>
        <p:spPr>
          <a:xfrm>
            <a:off x="3268662" y="2122487"/>
            <a:ext cx="565150" cy="452437"/>
          </a:xfrm>
          <a:custGeom>
            <a:rect b="b" l="l" r="r" t="t"/>
            <a:pathLst>
              <a:path extrusionOk="0" h="285" w="356">
                <a:moveTo>
                  <a:pt x="0" y="0"/>
                </a:moveTo>
                <a:lnTo>
                  <a:pt x="355" y="28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1" name="Google Shape;691;p36"/>
          <p:cNvSpPr/>
          <p:nvPr/>
        </p:nvSpPr>
        <p:spPr>
          <a:xfrm>
            <a:off x="3725862" y="2481262"/>
            <a:ext cx="107950" cy="93662"/>
          </a:xfrm>
          <a:custGeom>
            <a:rect b="b" l="l" r="r" t="t"/>
            <a:pathLst>
              <a:path extrusionOk="0" h="59" w="68">
                <a:moveTo>
                  <a:pt x="22" y="0"/>
                </a:moveTo>
                <a:lnTo>
                  <a:pt x="67" y="58"/>
                </a:lnTo>
                <a:lnTo>
                  <a:pt x="0" y="27"/>
                </a:lnTo>
                <a:lnTo>
                  <a:pt x="22"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2" name="Google Shape;692;p36"/>
          <p:cNvSpPr/>
          <p:nvPr/>
        </p:nvSpPr>
        <p:spPr>
          <a:xfrm>
            <a:off x="3155950" y="2122487"/>
            <a:ext cx="1587" cy="338137"/>
          </a:xfrm>
          <a:custGeom>
            <a:rect b="b" l="l" r="r" t="t"/>
            <a:pathLst>
              <a:path extrusionOk="0" h="213" w="1">
                <a:moveTo>
                  <a:pt x="0" y="0"/>
                </a:moveTo>
                <a:lnTo>
                  <a:pt x="0" y="212"/>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3" name="Google Shape;693;p36"/>
          <p:cNvSpPr/>
          <p:nvPr/>
        </p:nvSpPr>
        <p:spPr>
          <a:xfrm>
            <a:off x="3127375" y="2346325"/>
            <a:ext cx="58737" cy="114300"/>
          </a:xfrm>
          <a:custGeom>
            <a:rect b="b" l="l" r="r" t="t"/>
            <a:pathLst>
              <a:path extrusionOk="0" h="72" w="37">
                <a:moveTo>
                  <a:pt x="36" y="0"/>
                </a:moveTo>
                <a:lnTo>
                  <a:pt x="18" y="71"/>
                </a:lnTo>
                <a:lnTo>
                  <a:pt x="0" y="0"/>
                </a:lnTo>
                <a:lnTo>
                  <a:pt x="3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4" name="Google Shape;694;p36"/>
          <p:cNvSpPr/>
          <p:nvPr/>
        </p:nvSpPr>
        <p:spPr>
          <a:xfrm>
            <a:off x="6196012" y="2122487"/>
            <a:ext cx="677862" cy="452437"/>
          </a:xfrm>
          <a:custGeom>
            <a:rect b="b" l="l" r="r" t="t"/>
            <a:pathLst>
              <a:path extrusionOk="0" h="285" w="427">
                <a:moveTo>
                  <a:pt x="426" y="0"/>
                </a:moveTo>
                <a:lnTo>
                  <a:pt x="0" y="284"/>
                </a:lnTo>
                <a:lnTo>
                  <a:pt x="42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5" name="Google Shape;695;p36"/>
          <p:cNvSpPr/>
          <p:nvPr/>
        </p:nvSpPr>
        <p:spPr>
          <a:xfrm>
            <a:off x="6196012" y="2487612"/>
            <a:ext cx="111125" cy="87312"/>
          </a:xfrm>
          <a:custGeom>
            <a:rect b="b" l="l" r="r" t="t"/>
            <a:pathLst>
              <a:path extrusionOk="0" h="55" w="70">
                <a:moveTo>
                  <a:pt x="69" y="29"/>
                </a:moveTo>
                <a:lnTo>
                  <a:pt x="0" y="54"/>
                </a:lnTo>
                <a:lnTo>
                  <a:pt x="49" y="0"/>
                </a:lnTo>
                <a:lnTo>
                  <a:pt x="69" y="2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6" name="Google Shape;696;p36"/>
          <p:cNvSpPr/>
          <p:nvPr/>
        </p:nvSpPr>
        <p:spPr>
          <a:xfrm>
            <a:off x="7097712" y="2122487"/>
            <a:ext cx="563562" cy="452437"/>
          </a:xfrm>
          <a:custGeom>
            <a:rect b="b" l="l" r="r" t="t"/>
            <a:pathLst>
              <a:path extrusionOk="0" h="285" w="355">
                <a:moveTo>
                  <a:pt x="0" y="0"/>
                </a:moveTo>
                <a:lnTo>
                  <a:pt x="354" y="28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7" name="Google Shape;697;p36"/>
          <p:cNvSpPr/>
          <p:nvPr/>
        </p:nvSpPr>
        <p:spPr>
          <a:xfrm>
            <a:off x="7556500" y="2481262"/>
            <a:ext cx="104775" cy="93662"/>
          </a:xfrm>
          <a:custGeom>
            <a:rect b="b" l="l" r="r" t="t"/>
            <a:pathLst>
              <a:path extrusionOk="0" h="59" w="66">
                <a:moveTo>
                  <a:pt x="21" y="0"/>
                </a:moveTo>
                <a:lnTo>
                  <a:pt x="65" y="58"/>
                </a:lnTo>
                <a:lnTo>
                  <a:pt x="0" y="27"/>
                </a:lnTo>
                <a:lnTo>
                  <a:pt x="21"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8" name="Google Shape;698;p36"/>
          <p:cNvSpPr/>
          <p:nvPr/>
        </p:nvSpPr>
        <p:spPr>
          <a:xfrm>
            <a:off x="6985000" y="2122487"/>
            <a:ext cx="1587" cy="338137"/>
          </a:xfrm>
          <a:custGeom>
            <a:rect b="b" l="l" r="r" t="t"/>
            <a:pathLst>
              <a:path extrusionOk="0" h="213" w="1">
                <a:moveTo>
                  <a:pt x="0" y="0"/>
                </a:moveTo>
                <a:lnTo>
                  <a:pt x="0" y="212"/>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9" name="Google Shape;699;p36"/>
          <p:cNvSpPr/>
          <p:nvPr/>
        </p:nvSpPr>
        <p:spPr>
          <a:xfrm>
            <a:off x="6956425" y="2346325"/>
            <a:ext cx="58737" cy="114300"/>
          </a:xfrm>
          <a:custGeom>
            <a:rect b="b" l="l" r="r" t="t"/>
            <a:pathLst>
              <a:path extrusionOk="0" h="72" w="37">
                <a:moveTo>
                  <a:pt x="36" y="0"/>
                </a:moveTo>
                <a:lnTo>
                  <a:pt x="18" y="71"/>
                </a:lnTo>
                <a:lnTo>
                  <a:pt x="0" y="0"/>
                </a:lnTo>
                <a:lnTo>
                  <a:pt x="3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0" name="Google Shape;700;p36"/>
          <p:cNvSpPr/>
          <p:nvPr/>
        </p:nvSpPr>
        <p:spPr>
          <a:xfrm>
            <a:off x="1916112" y="2797175"/>
            <a:ext cx="114300" cy="339725"/>
          </a:xfrm>
          <a:custGeom>
            <a:rect b="b" l="l" r="r" t="t"/>
            <a:pathLst>
              <a:path extrusionOk="0" h="214" w="72">
                <a:moveTo>
                  <a:pt x="71" y="0"/>
                </a:moveTo>
                <a:lnTo>
                  <a:pt x="0" y="213"/>
                </a:lnTo>
                <a:lnTo>
                  <a:pt x="71"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1" name="Google Shape;701;p36"/>
          <p:cNvSpPr/>
          <p:nvPr/>
        </p:nvSpPr>
        <p:spPr>
          <a:xfrm>
            <a:off x="1916112" y="3019425"/>
            <a:ext cx="65087" cy="117475"/>
          </a:xfrm>
          <a:custGeom>
            <a:rect b="b" l="l" r="r" t="t"/>
            <a:pathLst>
              <a:path extrusionOk="0" h="74" w="41">
                <a:moveTo>
                  <a:pt x="40" y="10"/>
                </a:moveTo>
                <a:lnTo>
                  <a:pt x="0" y="73"/>
                </a:lnTo>
                <a:lnTo>
                  <a:pt x="6" y="0"/>
                </a:lnTo>
                <a:lnTo>
                  <a:pt x="40" y="1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2" name="Google Shape;702;p36"/>
          <p:cNvSpPr/>
          <p:nvPr/>
        </p:nvSpPr>
        <p:spPr>
          <a:xfrm>
            <a:off x="2254250" y="2797175"/>
            <a:ext cx="115887" cy="339725"/>
          </a:xfrm>
          <a:custGeom>
            <a:rect b="b" l="l" r="r" t="t"/>
            <a:pathLst>
              <a:path extrusionOk="0" h="214" w="73">
                <a:moveTo>
                  <a:pt x="0" y="0"/>
                </a:moveTo>
                <a:lnTo>
                  <a:pt x="72" y="213"/>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3" name="Google Shape;703;p36"/>
          <p:cNvSpPr/>
          <p:nvPr/>
        </p:nvSpPr>
        <p:spPr>
          <a:xfrm>
            <a:off x="2305050" y="3019425"/>
            <a:ext cx="65087" cy="117475"/>
          </a:xfrm>
          <a:custGeom>
            <a:rect b="b" l="l" r="r" t="t"/>
            <a:pathLst>
              <a:path extrusionOk="0" h="74" w="41">
                <a:moveTo>
                  <a:pt x="33" y="0"/>
                </a:moveTo>
                <a:lnTo>
                  <a:pt x="40" y="73"/>
                </a:lnTo>
                <a:lnTo>
                  <a:pt x="0" y="10"/>
                </a:lnTo>
                <a:lnTo>
                  <a:pt x="3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4" name="Google Shape;704;p36"/>
          <p:cNvSpPr/>
          <p:nvPr/>
        </p:nvSpPr>
        <p:spPr>
          <a:xfrm>
            <a:off x="2139950" y="2797175"/>
            <a:ext cx="1587" cy="225425"/>
          </a:xfrm>
          <a:custGeom>
            <a:rect b="b" l="l" r="r" t="t"/>
            <a:pathLst>
              <a:path extrusionOk="0" h="142" w="1">
                <a:moveTo>
                  <a:pt x="0" y="0"/>
                </a:moveTo>
                <a:lnTo>
                  <a:pt x="0" y="141"/>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5" name="Google Shape;705;p36"/>
          <p:cNvSpPr/>
          <p:nvPr/>
        </p:nvSpPr>
        <p:spPr>
          <a:xfrm>
            <a:off x="2112962" y="2908300"/>
            <a:ext cx="58737" cy="114300"/>
          </a:xfrm>
          <a:custGeom>
            <a:rect b="b" l="l" r="r" t="t"/>
            <a:pathLst>
              <a:path extrusionOk="0" h="72" w="37">
                <a:moveTo>
                  <a:pt x="36" y="0"/>
                </a:moveTo>
                <a:lnTo>
                  <a:pt x="17" y="71"/>
                </a:lnTo>
                <a:lnTo>
                  <a:pt x="0" y="0"/>
                </a:lnTo>
                <a:lnTo>
                  <a:pt x="3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6" name="Google Shape;706;p36"/>
          <p:cNvSpPr/>
          <p:nvPr/>
        </p:nvSpPr>
        <p:spPr>
          <a:xfrm>
            <a:off x="3832225" y="2797175"/>
            <a:ext cx="114300" cy="339725"/>
          </a:xfrm>
          <a:custGeom>
            <a:rect b="b" l="l" r="r" t="t"/>
            <a:pathLst>
              <a:path extrusionOk="0" h="214" w="72">
                <a:moveTo>
                  <a:pt x="71" y="0"/>
                </a:moveTo>
                <a:lnTo>
                  <a:pt x="0" y="213"/>
                </a:lnTo>
                <a:lnTo>
                  <a:pt x="71"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7" name="Google Shape;707;p36"/>
          <p:cNvSpPr/>
          <p:nvPr/>
        </p:nvSpPr>
        <p:spPr>
          <a:xfrm>
            <a:off x="3832225" y="3019425"/>
            <a:ext cx="61912" cy="117475"/>
          </a:xfrm>
          <a:custGeom>
            <a:rect b="b" l="l" r="r" t="t"/>
            <a:pathLst>
              <a:path extrusionOk="0" h="74" w="39">
                <a:moveTo>
                  <a:pt x="38" y="10"/>
                </a:moveTo>
                <a:lnTo>
                  <a:pt x="0" y="73"/>
                </a:lnTo>
                <a:lnTo>
                  <a:pt x="5" y="0"/>
                </a:lnTo>
                <a:lnTo>
                  <a:pt x="38" y="1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8" name="Google Shape;708;p36"/>
          <p:cNvSpPr/>
          <p:nvPr/>
        </p:nvSpPr>
        <p:spPr>
          <a:xfrm>
            <a:off x="4168775" y="2797175"/>
            <a:ext cx="114300" cy="339725"/>
          </a:xfrm>
          <a:custGeom>
            <a:rect b="b" l="l" r="r" t="t"/>
            <a:pathLst>
              <a:path extrusionOk="0" h="214" w="72">
                <a:moveTo>
                  <a:pt x="0" y="0"/>
                </a:moveTo>
                <a:lnTo>
                  <a:pt x="71" y="213"/>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9" name="Google Shape;709;p36"/>
          <p:cNvSpPr/>
          <p:nvPr/>
        </p:nvSpPr>
        <p:spPr>
          <a:xfrm>
            <a:off x="4219575" y="3019425"/>
            <a:ext cx="63500" cy="117475"/>
          </a:xfrm>
          <a:custGeom>
            <a:rect b="b" l="l" r="r" t="t"/>
            <a:pathLst>
              <a:path extrusionOk="0" h="74" w="40">
                <a:moveTo>
                  <a:pt x="33" y="0"/>
                </a:moveTo>
                <a:lnTo>
                  <a:pt x="39" y="73"/>
                </a:lnTo>
                <a:lnTo>
                  <a:pt x="0" y="10"/>
                </a:lnTo>
                <a:lnTo>
                  <a:pt x="3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0" name="Google Shape;710;p36"/>
          <p:cNvSpPr/>
          <p:nvPr/>
        </p:nvSpPr>
        <p:spPr>
          <a:xfrm>
            <a:off x="4056062" y="2797175"/>
            <a:ext cx="1587" cy="225425"/>
          </a:xfrm>
          <a:custGeom>
            <a:rect b="b" l="l" r="r" t="t"/>
            <a:pathLst>
              <a:path extrusionOk="0" h="142" w="1">
                <a:moveTo>
                  <a:pt x="0" y="0"/>
                </a:moveTo>
                <a:lnTo>
                  <a:pt x="0" y="141"/>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1" name="Google Shape;711;p36"/>
          <p:cNvSpPr/>
          <p:nvPr/>
        </p:nvSpPr>
        <p:spPr>
          <a:xfrm>
            <a:off x="4027487" y="2908300"/>
            <a:ext cx="58737" cy="114300"/>
          </a:xfrm>
          <a:custGeom>
            <a:rect b="b" l="l" r="r" t="t"/>
            <a:pathLst>
              <a:path extrusionOk="0" h="72" w="37">
                <a:moveTo>
                  <a:pt x="36" y="0"/>
                </a:moveTo>
                <a:lnTo>
                  <a:pt x="18" y="71"/>
                </a:lnTo>
                <a:lnTo>
                  <a:pt x="0" y="0"/>
                </a:lnTo>
                <a:lnTo>
                  <a:pt x="3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2" name="Google Shape;712;p36"/>
          <p:cNvSpPr/>
          <p:nvPr/>
        </p:nvSpPr>
        <p:spPr>
          <a:xfrm>
            <a:off x="5745162" y="2797175"/>
            <a:ext cx="114300" cy="339725"/>
          </a:xfrm>
          <a:custGeom>
            <a:rect b="b" l="l" r="r" t="t"/>
            <a:pathLst>
              <a:path extrusionOk="0" h="214" w="72">
                <a:moveTo>
                  <a:pt x="71" y="0"/>
                </a:moveTo>
                <a:lnTo>
                  <a:pt x="0" y="213"/>
                </a:lnTo>
                <a:lnTo>
                  <a:pt x="71"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3" name="Google Shape;713;p36"/>
          <p:cNvSpPr/>
          <p:nvPr/>
        </p:nvSpPr>
        <p:spPr>
          <a:xfrm>
            <a:off x="5745162" y="3019425"/>
            <a:ext cx="63500" cy="117475"/>
          </a:xfrm>
          <a:custGeom>
            <a:rect b="b" l="l" r="r" t="t"/>
            <a:pathLst>
              <a:path extrusionOk="0" h="74" w="40">
                <a:moveTo>
                  <a:pt x="39" y="10"/>
                </a:moveTo>
                <a:lnTo>
                  <a:pt x="0" y="73"/>
                </a:lnTo>
                <a:lnTo>
                  <a:pt x="6" y="0"/>
                </a:lnTo>
                <a:lnTo>
                  <a:pt x="39" y="1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4" name="Google Shape;714;p36"/>
          <p:cNvSpPr/>
          <p:nvPr/>
        </p:nvSpPr>
        <p:spPr>
          <a:xfrm>
            <a:off x="6083300" y="2797175"/>
            <a:ext cx="114300" cy="339725"/>
          </a:xfrm>
          <a:custGeom>
            <a:rect b="b" l="l" r="r" t="t"/>
            <a:pathLst>
              <a:path extrusionOk="0" h="214" w="72">
                <a:moveTo>
                  <a:pt x="0" y="0"/>
                </a:moveTo>
                <a:lnTo>
                  <a:pt x="71" y="213"/>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5" name="Google Shape;715;p36"/>
          <p:cNvSpPr/>
          <p:nvPr/>
        </p:nvSpPr>
        <p:spPr>
          <a:xfrm>
            <a:off x="6134100" y="3019425"/>
            <a:ext cx="63500" cy="117475"/>
          </a:xfrm>
          <a:custGeom>
            <a:rect b="b" l="l" r="r" t="t"/>
            <a:pathLst>
              <a:path extrusionOk="0" h="74" w="40">
                <a:moveTo>
                  <a:pt x="33" y="0"/>
                </a:moveTo>
                <a:lnTo>
                  <a:pt x="39" y="73"/>
                </a:lnTo>
                <a:lnTo>
                  <a:pt x="0" y="10"/>
                </a:lnTo>
                <a:lnTo>
                  <a:pt x="3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6" name="Google Shape;716;p36"/>
          <p:cNvSpPr/>
          <p:nvPr/>
        </p:nvSpPr>
        <p:spPr>
          <a:xfrm>
            <a:off x="5972175" y="2797175"/>
            <a:ext cx="1587" cy="225425"/>
          </a:xfrm>
          <a:custGeom>
            <a:rect b="b" l="l" r="r" t="t"/>
            <a:pathLst>
              <a:path extrusionOk="0" h="142" w="1">
                <a:moveTo>
                  <a:pt x="0" y="0"/>
                </a:moveTo>
                <a:lnTo>
                  <a:pt x="0" y="141"/>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7" name="Google Shape;717;p36"/>
          <p:cNvSpPr/>
          <p:nvPr/>
        </p:nvSpPr>
        <p:spPr>
          <a:xfrm>
            <a:off x="5942012" y="2908300"/>
            <a:ext cx="58737" cy="114300"/>
          </a:xfrm>
          <a:custGeom>
            <a:rect b="b" l="l" r="r" t="t"/>
            <a:pathLst>
              <a:path extrusionOk="0" h="72" w="37">
                <a:moveTo>
                  <a:pt x="36" y="0"/>
                </a:moveTo>
                <a:lnTo>
                  <a:pt x="19" y="71"/>
                </a:lnTo>
                <a:lnTo>
                  <a:pt x="0" y="0"/>
                </a:lnTo>
                <a:lnTo>
                  <a:pt x="3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8" name="Google Shape;718;p36"/>
          <p:cNvSpPr/>
          <p:nvPr/>
        </p:nvSpPr>
        <p:spPr>
          <a:xfrm>
            <a:off x="7659687" y="2797175"/>
            <a:ext cx="115887" cy="339725"/>
          </a:xfrm>
          <a:custGeom>
            <a:rect b="b" l="l" r="r" t="t"/>
            <a:pathLst>
              <a:path extrusionOk="0" h="214" w="73">
                <a:moveTo>
                  <a:pt x="72" y="0"/>
                </a:moveTo>
                <a:lnTo>
                  <a:pt x="0" y="213"/>
                </a:lnTo>
                <a:lnTo>
                  <a:pt x="72"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9" name="Google Shape;719;p36"/>
          <p:cNvSpPr/>
          <p:nvPr/>
        </p:nvSpPr>
        <p:spPr>
          <a:xfrm>
            <a:off x="7659687" y="3019425"/>
            <a:ext cx="63500" cy="117475"/>
          </a:xfrm>
          <a:custGeom>
            <a:rect b="b" l="l" r="r" t="t"/>
            <a:pathLst>
              <a:path extrusionOk="0" h="74" w="40">
                <a:moveTo>
                  <a:pt x="39" y="10"/>
                </a:moveTo>
                <a:lnTo>
                  <a:pt x="0" y="73"/>
                </a:lnTo>
                <a:lnTo>
                  <a:pt x="6" y="0"/>
                </a:lnTo>
                <a:lnTo>
                  <a:pt x="39" y="1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0" name="Google Shape;720;p36"/>
          <p:cNvSpPr/>
          <p:nvPr/>
        </p:nvSpPr>
        <p:spPr>
          <a:xfrm>
            <a:off x="7997825" y="2797175"/>
            <a:ext cx="112712" cy="339725"/>
          </a:xfrm>
          <a:custGeom>
            <a:rect b="b" l="l" r="r" t="t"/>
            <a:pathLst>
              <a:path extrusionOk="0" h="214" w="71">
                <a:moveTo>
                  <a:pt x="0" y="0"/>
                </a:moveTo>
                <a:lnTo>
                  <a:pt x="70" y="213"/>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1" name="Google Shape;721;p36"/>
          <p:cNvSpPr/>
          <p:nvPr/>
        </p:nvSpPr>
        <p:spPr>
          <a:xfrm>
            <a:off x="8048625" y="3019425"/>
            <a:ext cx="61912" cy="117475"/>
          </a:xfrm>
          <a:custGeom>
            <a:rect b="b" l="l" r="r" t="t"/>
            <a:pathLst>
              <a:path extrusionOk="0" h="74" w="39">
                <a:moveTo>
                  <a:pt x="33" y="0"/>
                </a:moveTo>
                <a:lnTo>
                  <a:pt x="38" y="73"/>
                </a:lnTo>
                <a:lnTo>
                  <a:pt x="0" y="10"/>
                </a:lnTo>
                <a:lnTo>
                  <a:pt x="3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2" name="Google Shape;722;p36"/>
          <p:cNvSpPr/>
          <p:nvPr/>
        </p:nvSpPr>
        <p:spPr>
          <a:xfrm>
            <a:off x="7886700" y="2797175"/>
            <a:ext cx="1587" cy="225425"/>
          </a:xfrm>
          <a:custGeom>
            <a:rect b="b" l="l" r="r" t="t"/>
            <a:pathLst>
              <a:path extrusionOk="0" h="142" w="1">
                <a:moveTo>
                  <a:pt x="0" y="0"/>
                </a:moveTo>
                <a:lnTo>
                  <a:pt x="0" y="141"/>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3" name="Google Shape;723;p36"/>
          <p:cNvSpPr/>
          <p:nvPr/>
        </p:nvSpPr>
        <p:spPr>
          <a:xfrm>
            <a:off x="7856537" y="2908300"/>
            <a:ext cx="58737" cy="114300"/>
          </a:xfrm>
          <a:custGeom>
            <a:rect b="b" l="l" r="r" t="t"/>
            <a:pathLst>
              <a:path extrusionOk="0" h="72" w="37">
                <a:moveTo>
                  <a:pt x="36" y="0"/>
                </a:moveTo>
                <a:lnTo>
                  <a:pt x="19" y="71"/>
                </a:lnTo>
                <a:lnTo>
                  <a:pt x="0" y="0"/>
                </a:lnTo>
                <a:lnTo>
                  <a:pt x="3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4" name="Google Shape;724;p36"/>
          <p:cNvSpPr/>
          <p:nvPr/>
        </p:nvSpPr>
        <p:spPr>
          <a:xfrm>
            <a:off x="1987550" y="3233737"/>
            <a:ext cx="57150" cy="28575"/>
          </a:xfrm>
          <a:custGeom>
            <a:rect b="b" l="l" r="r" t="t"/>
            <a:pathLst>
              <a:path extrusionOk="0" h="18" w="36">
                <a:moveTo>
                  <a:pt x="35" y="9"/>
                </a:moveTo>
                <a:lnTo>
                  <a:pt x="18" y="0"/>
                </a:lnTo>
                <a:lnTo>
                  <a:pt x="0" y="9"/>
                </a:lnTo>
                <a:lnTo>
                  <a:pt x="18" y="17"/>
                </a:lnTo>
                <a:lnTo>
                  <a:pt x="35"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5" name="Google Shape;725;p36"/>
          <p:cNvSpPr/>
          <p:nvPr/>
        </p:nvSpPr>
        <p:spPr>
          <a:xfrm>
            <a:off x="2112962" y="3233737"/>
            <a:ext cx="58737" cy="28575"/>
          </a:xfrm>
          <a:custGeom>
            <a:rect b="b" l="l" r="r" t="t"/>
            <a:pathLst>
              <a:path extrusionOk="0" h="18" w="37">
                <a:moveTo>
                  <a:pt x="36" y="9"/>
                </a:moveTo>
                <a:lnTo>
                  <a:pt x="17" y="0"/>
                </a:lnTo>
                <a:lnTo>
                  <a:pt x="0" y="9"/>
                </a:lnTo>
                <a:lnTo>
                  <a:pt x="17" y="17"/>
                </a:lnTo>
                <a:lnTo>
                  <a:pt x="36"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6" name="Google Shape;726;p36"/>
          <p:cNvSpPr/>
          <p:nvPr/>
        </p:nvSpPr>
        <p:spPr>
          <a:xfrm>
            <a:off x="2239962" y="3233737"/>
            <a:ext cx="58737" cy="28575"/>
          </a:xfrm>
          <a:custGeom>
            <a:rect b="b" l="l" r="r" t="t"/>
            <a:pathLst>
              <a:path extrusionOk="0" h="18" w="37">
                <a:moveTo>
                  <a:pt x="36" y="9"/>
                </a:moveTo>
                <a:lnTo>
                  <a:pt x="18" y="0"/>
                </a:lnTo>
                <a:lnTo>
                  <a:pt x="0" y="9"/>
                </a:lnTo>
                <a:lnTo>
                  <a:pt x="18" y="17"/>
                </a:lnTo>
                <a:lnTo>
                  <a:pt x="36"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7" name="Google Shape;727;p36"/>
          <p:cNvSpPr/>
          <p:nvPr/>
        </p:nvSpPr>
        <p:spPr>
          <a:xfrm>
            <a:off x="3887787" y="3233737"/>
            <a:ext cx="58737" cy="28575"/>
          </a:xfrm>
          <a:custGeom>
            <a:rect b="b" l="l" r="r" t="t"/>
            <a:pathLst>
              <a:path extrusionOk="0" h="18" w="37">
                <a:moveTo>
                  <a:pt x="36" y="9"/>
                </a:moveTo>
                <a:lnTo>
                  <a:pt x="18" y="0"/>
                </a:lnTo>
                <a:lnTo>
                  <a:pt x="0" y="9"/>
                </a:lnTo>
                <a:lnTo>
                  <a:pt x="18" y="17"/>
                </a:lnTo>
                <a:lnTo>
                  <a:pt x="36"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8" name="Google Shape;728;p36"/>
          <p:cNvSpPr/>
          <p:nvPr/>
        </p:nvSpPr>
        <p:spPr>
          <a:xfrm>
            <a:off x="4014787" y="3233737"/>
            <a:ext cx="55562" cy="28575"/>
          </a:xfrm>
          <a:custGeom>
            <a:rect b="b" l="l" r="r" t="t"/>
            <a:pathLst>
              <a:path extrusionOk="0" h="18" w="35">
                <a:moveTo>
                  <a:pt x="34" y="9"/>
                </a:moveTo>
                <a:lnTo>
                  <a:pt x="18" y="0"/>
                </a:lnTo>
                <a:lnTo>
                  <a:pt x="0" y="9"/>
                </a:lnTo>
                <a:lnTo>
                  <a:pt x="18" y="17"/>
                </a:lnTo>
                <a:lnTo>
                  <a:pt x="34"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9" name="Google Shape;729;p36"/>
          <p:cNvSpPr/>
          <p:nvPr/>
        </p:nvSpPr>
        <p:spPr>
          <a:xfrm>
            <a:off x="4140200" y="3233737"/>
            <a:ext cx="58737" cy="28575"/>
          </a:xfrm>
          <a:custGeom>
            <a:rect b="b" l="l" r="r" t="t"/>
            <a:pathLst>
              <a:path extrusionOk="0" h="18" w="37">
                <a:moveTo>
                  <a:pt x="36" y="9"/>
                </a:moveTo>
                <a:lnTo>
                  <a:pt x="18" y="0"/>
                </a:lnTo>
                <a:lnTo>
                  <a:pt x="0" y="9"/>
                </a:lnTo>
                <a:lnTo>
                  <a:pt x="18" y="17"/>
                </a:lnTo>
                <a:lnTo>
                  <a:pt x="36"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0" name="Google Shape;730;p36"/>
          <p:cNvSpPr/>
          <p:nvPr/>
        </p:nvSpPr>
        <p:spPr>
          <a:xfrm>
            <a:off x="5802312" y="3233737"/>
            <a:ext cx="57150" cy="28575"/>
          </a:xfrm>
          <a:custGeom>
            <a:rect b="b" l="l" r="r" t="t"/>
            <a:pathLst>
              <a:path extrusionOk="0" h="18" w="36">
                <a:moveTo>
                  <a:pt x="35" y="9"/>
                </a:moveTo>
                <a:lnTo>
                  <a:pt x="17" y="0"/>
                </a:lnTo>
                <a:lnTo>
                  <a:pt x="0" y="9"/>
                </a:lnTo>
                <a:lnTo>
                  <a:pt x="17" y="17"/>
                </a:lnTo>
                <a:lnTo>
                  <a:pt x="35"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1" name="Google Shape;731;p36"/>
          <p:cNvSpPr/>
          <p:nvPr/>
        </p:nvSpPr>
        <p:spPr>
          <a:xfrm>
            <a:off x="5927725" y="3233737"/>
            <a:ext cx="60325" cy="28575"/>
          </a:xfrm>
          <a:custGeom>
            <a:rect b="b" l="l" r="r" t="t"/>
            <a:pathLst>
              <a:path extrusionOk="0" h="18" w="38">
                <a:moveTo>
                  <a:pt x="37" y="9"/>
                </a:moveTo>
                <a:lnTo>
                  <a:pt x="18" y="0"/>
                </a:lnTo>
                <a:lnTo>
                  <a:pt x="0" y="9"/>
                </a:lnTo>
                <a:lnTo>
                  <a:pt x="18" y="17"/>
                </a:lnTo>
                <a:lnTo>
                  <a:pt x="37"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2" name="Google Shape;732;p36"/>
          <p:cNvSpPr/>
          <p:nvPr/>
        </p:nvSpPr>
        <p:spPr>
          <a:xfrm>
            <a:off x="6056312" y="3233737"/>
            <a:ext cx="57150" cy="28575"/>
          </a:xfrm>
          <a:custGeom>
            <a:rect b="b" l="l" r="r" t="t"/>
            <a:pathLst>
              <a:path extrusionOk="0" h="18" w="36">
                <a:moveTo>
                  <a:pt x="35" y="9"/>
                </a:moveTo>
                <a:lnTo>
                  <a:pt x="17" y="0"/>
                </a:lnTo>
                <a:lnTo>
                  <a:pt x="0" y="9"/>
                </a:lnTo>
                <a:lnTo>
                  <a:pt x="17" y="17"/>
                </a:lnTo>
                <a:lnTo>
                  <a:pt x="35"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3" name="Google Shape;733;p36"/>
          <p:cNvSpPr/>
          <p:nvPr/>
        </p:nvSpPr>
        <p:spPr>
          <a:xfrm>
            <a:off x="7731125" y="3233737"/>
            <a:ext cx="57150" cy="28575"/>
          </a:xfrm>
          <a:custGeom>
            <a:rect b="b" l="l" r="r" t="t"/>
            <a:pathLst>
              <a:path extrusionOk="0" h="18" w="36">
                <a:moveTo>
                  <a:pt x="35" y="9"/>
                </a:moveTo>
                <a:lnTo>
                  <a:pt x="17" y="0"/>
                </a:lnTo>
                <a:lnTo>
                  <a:pt x="0" y="9"/>
                </a:lnTo>
                <a:lnTo>
                  <a:pt x="17" y="17"/>
                </a:lnTo>
                <a:lnTo>
                  <a:pt x="35"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4" name="Google Shape;734;p36"/>
          <p:cNvSpPr/>
          <p:nvPr/>
        </p:nvSpPr>
        <p:spPr>
          <a:xfrm>
            <a:off x="7856537" y="3233737"/>
            <a:ext cx="58737" cy="28575"/>
          </a:xfrm>
          <a:custGeom>
            <a:rect b="b" l="l" r="r" t="t"/>
            <a:pathLst>
              <a:path extrusionOk="0" h="18" w="37">
                <a:moveTo>
                  <a:pt x="36" y="9"/>
                </a:moveTo>
                <a:lnTo>
                  <a:pt x="19" y="0"/>
                </a:lnTo>
                <a:lnTo>
                  <a:pt x="0" y="9"/>
                </a:lnTo>
                <a:lnTo>
                  <a:pt x="19" y="17"/>
                </a:lnTo>
                <a:lnTo>
                  <a:pt x="36"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5" name="Google Shape;735;p36"/>
          <p:cNvSpPr/>
          <p:nvPr/>
        </p:nvSpPr>
        <p:spPr>
          <a:xfrm>
            <a:off x="7983537" y="3233737"/>
            <a:ext cx="57150" cy="28575"/>
          </a:xfrm>
          <a:custGeom>
            <a:rect b="b" l="l" r="r" t="t"/>
            <a:pathLst>
              <a:path extrusionOk="0" h="18" w="36">
                <a:moveTo>
                  <a:pt x="35" y="9"/>
                </a:moveTo>
                <a:lnTo>
                  <a:pt x="17" y="0"/>
                </a:lnTo>
                <a:lnTo>
                  <a:pt x="0" y="9"/>
                </a:lnTo>
                <a:lnTo>
                  <a:pt x="17" y="17"/>
                </a:lnTo>
                <a:lnTo>
                  <a:pt x="35"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6" name="Google Shape;736;p36"/>
          <p:cNvSpPr/>
          <p:nvPr/>
        </p:nvSpPr>
        <p:spPr>
          <a:xfrm>
            <a:off x="6815137" y="2684462"/>
            <a:ext cx="58737" cy="30162"/>
          </a:xfrm>
          <a:custGeom>
            <a:rect b="b" l="l" r="r" t="t"/>
            <a:pathLst>
              <a:path extrusionOk="0" h="19" w="37">
                <a:moveTo>
                  <a:pt x="36" y="9"/>
                </a:moveTo>
                <a:lnTo>
                  <a:pt x="18" y="0"/>
                </a:lnTo>
                <a:lnTo>
                  <a:pt x="0" y="9"/>
                </a:lnTo>
                <a:lnTo>
                  <a:pt x="18" y="18"/>
                </a:lnTo>
                <a:lnTo>
                  <a:pt x="36"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7" name="Google Shape;737;p36"/>
          <p:cNvSpPr/>
          <p:nvPr/>
        </p:nvSpPr>
        <p:spPr>
          <a:xfrm>
            <a:off x="6942137" y="2684462"/>
            <a:ext cx="57150" cy="30162"/>
          </a:xfrm>
          <a:custGeom>
            <a:rect b="b" l="l" r="r" t="t"/>
            <a:pathLst>
              <a:path extrusionOk="0" h="19" w="36">
                <a:moveTo>
                  <a:pt x="35" y="9"/>
                </a:moveTo>
                <a:lnTo>
                  <a:pt x="18" y="0"/>
                </a:lnTo>
                <a:lnTo>
                  <a:pt x="0" y="9"/>
                </a:lnTo>
                <a:lnTo>
                  <a:pt x="18" y="18"/>
                </a:lnTo>
                <a:lnTo>
                  <a:pt x="35"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8" name="Google Shape;738;p36"/>
          <p:cNvSpPr/>
          <p:nvPr/>
        </p:nvSpPr>
        <p:spPr>
          <a:xfrm>
            <a:off x="7069137" y="2684462"/>
            <a:ext cx="58737" cy="30162"/>
          </a:xfrm>
          <a:custGeom>
            <a:rect b="b" l="l" r="r" t="t"/>
            <a:pathLst>
              <a:path extrusionOk="0" h="19" w="37">
                <a:moveTo>
                  <a:pt x="36" y="9"/>
                </a:moveTo>
                <a:lnTo>
                  <a:pt x="18" y="0"/>
                </a:lnTo>
                <a:lnTo>
                  <a:pt x="0" y="9"/>
                </a:lnTo>
                <a:lnTo>
                  <a:pt x="18" y="18"/>
                </a:lnTo>
                <a:lnTo>
                  <a:pt x="36" y="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9" name="Google Shape;739;p36"/>
          <p:cNvSpPr/>
          <p:nvPr/>
        </p:nvSpPr>
        <p:spPr>
          <a:xfrm>
            <a:off x="4803775" y="2025650"/>
            <a:ext cx="55562" cy="28575"/>
          </a:xfrm>
          <a:custGeom>
            <a:rect b="b" l="l" r="r" t="t"/>
            <a:pathLst>
              <a:path extrusionOk="0" h="18" w="35">
                <a:moveTo>
                  <a:pt x="34" y="8"/>
                </a:moveTo>
                <a:lnTo>
                  <a:pt x="17" y="0"/>
                </a:lnTo>
                <a:lnTo>
                  <a:pt x="0" y="8"/>
                </a:lnTo>
                <a:lnTo>
                  <a:pt x="17" y="17"/>
                </a:lnTo>
                <a:lnTo>
                  <a:pt x="34" y="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0" name="Google Shape;740;p36"/>
          <p:cNvSpPr/>
          <p:nvPr/>
        </p:nvSpPr>
        <p:spPr>
          <a:xfrm>
            <a:off x="4927600" y="2025650"/>
            <a:ext cx="60325" cy="28575"/>
          </a:xfrm>
          <a:custGeom>
            <a:rect b="b" l="l" r="r" t="t"/>
            <a:pathLst>
              <a:path extrusionOk="0" h="18" w="38">
                <a:moveTo>
                  <a:pt x="37" y="8"/>
                </a:moveTo>
                <a:lnTo>
                  <a:pt x="19" y="0"/>
                </a:lnTo>
                <a:lnTo>
                  <a:pt x="0" y="8"/>
                </a:lnTo>
                <a:lnTo>
                  <a:pt x="19" y="17"/>
                </a:lnTo>
                <a:lnTo>
                  <a:pt x="37" y="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1" name="Google Shape;741;p36"/>
          <p:cNvSpPr/>
          <p:nvPr/>
        </p:nvSpPr>
        <p:spPr>
          <a:xfrm>
            <a:off x="5056187" y="2025650"/>
            <a:ext cx="57150" cy="28575"/>
          </a:xfrm>
          <a:custGeom>
            <a:rect b="b" l="l" r="r" t="t"/>
            <a:pathLst>
              <a:path extrusionOk="0" h="18" w="36">
                <a:moveTo>
                  <a:pt x="35" y="8"/>
                </a:moveTo>
                <a:lnTo>
                  <a:pt x="17" y="0"/>
                </a:lnTo>
                <a:lnTo>
                  <a:pt x="0" y="8"/>
                </a:lnTo>
                <a:lnTo>
                  <a:pt x="17" y="17"/>
                </a:lnTo>
                <a:lnTo>
                  <a:pt x="35" y="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2" name="Google Shape;742;p36"/>
          <p:cNvSpPr/>
          <p:nvPr/>
        </p:nvSpPr>
        <p:spPr>
          <a:xfrm>
            <a:off x="2957512" y="2671762"/>
            <a:ext cx="58737" cy="28575"/>
          </a:xfrm>
          <a:custGeom>
            <a:rect b="b" l="l" r="r" t="t"/>
            <a:pathLst>
              <a:path extrusionOk="0" h="18" w="37">
                <a:moveTo>
                  <a:pt x="36" y="8"/>
                </a:moveTo>
                <a:lnTo>
                  <a:pt x="18" y="0"/>
                </a:lnTo>
                <a:lnTo>
                  <a:pt x="0" y="8"/>
                </a:lnTo>
                <a:lnTo>
                  <a:pt x="18" y="17"/>
                </a:lnTo>
                <a:lnTo>
                  <a:pt x="36" y="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3" name="Google Shape;743;p36"/>
          <p:cNvSpPr/>
          <p:nvPr/>
        </p:nvSpPr>
        <p:spPr>
          <a:xfrm>
            <a:off x="3086100" y="2671762"/>
            <a:ext cx="57150" cy="28575"/>
          </a:xfrm>
          <a:custGeom>
            <a:rect b="b" l="l" r="r" t="t"/>
            <a:pathLst>
              <a:path extrusionOk="0" h="18" w="36">
                <a:moveTo>
                  <a:pt x="35" y="8"/>
                </a:moveTo>
                <a:lnTo>
                  <a:pt x="17" y="0"/>
                </a:lnTo>
                <a:lnTo>
                  <a:pt x="0" y="8"/>
                </a:lnTo>
                <a:lnTo>
                  <a:pt x="17" y="17"/>
                </a:lnTo>
                <a:lnTo>
                  <a:pt x="35" y="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4" name="Google Shape;744;p36"/>
          <p:cNvSpPr/>
          <p:nvPr/>
        </p:nvSpPr>
        <p:spPr>
          <a:xfrm>
            <a:off x="3211512" y="2671762"/>
            <a:ext cx="58737" cy="28575"/>
          </a:xfrm>
          <a:custGeom>
            <a:rect b="b" l="l" r="r" t="t"/>
            <a:pathLst>
              <a:path extrusionOk="0" h="18" w="37">
                <a:moveTo>
                  <a:pt x="36" y="8"/>
                </a:moveTo>
                <a:lnTo>
                  <a:pt x="18" y="0"/>
                </a:lnTo>
                <a:lnTo>
                  <a:pt x="0" y="8"/>
                </a:lnTo>
                <a:lnTo>
                  <a:pt x="18" y="17"/>
                </a:lnTo>
                <a:lnTo>
                  <a:pt x="36" y="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5" name="Google Shape;745;p36"/>
          <p:cNvSpPr/>
          <p:nvPr/>
        </p:nvSpPr>
        <p:spPr>
          <a:xfrm>
            <a:off x="1704975" y="996950"/>
            <a:ext cx="1587" cy="1912937"/>
          </a:xfrm>
          <a:custGeom>
            <a:rect b="b" l="l" r="r" t="t"/>
            <a:pathLst>
              <a:path extrusionOk="0" h="1205" w="1">
                <a:moveTo>
                  <a:pt x="0" y="0"/>
                </a:moveTo>
                <a:lnTo>
                  <a:pt x="0" y="120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6" name="Google Shape;746;p36"/>
          <p:cNvSpPr/>
          <p:nvPr/>
        </p:nvSpPr>
        <p:spPr>
          <a:xfrm>
            <a:off x="1719262" y="2881312"/>
            <a:ext cx="114300" cy="1587"/>
          </a:xfrm>
          <a:custGeom>
            <a:rect b="b" l="l" r="r" t="t"/>
            <a:pathLst>
              <a:path extrusionOk="0" h="1" w="72">
                <a:moveTo>
                  <a:pt x="0" y="0"/>
                </a:moveTo>
                <a:lnTo>
                  <a:pt x="71" y="0"/>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7" name="Google Shape;747;p36"/>
          <p:cNvSpPr/>
          <p:nvPr/>
        </p:nvSpPr>
        <p:spPr>
          <a:xfrm>
            <a:off x="1704975" y="1025525"/>
            <a:ext cx="142875" cy="1587"/>
          </a:xfrm>
          <a:custGeom>
            <a:rect b="b" l="l" r="r" t="t"/>
            <a:pathLst>
              <a:path extrusionOk="0" h="1" w="90">
                <a:moveTo>
                  <a:pt x="0" y="0"/>
                </a:moveTo>
                <a:lnTo>
                  <a:pt x="89" y="0"/>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8" name="Google Shape;748;p36"/>
          <p:cNvSpPr/>
          <p:nvPr/>
        </p:nvSpPr>
        <p:spPr>
          <a:xfrm>
            <a:off x="790575" y="2963862"/>
            <a:ext cx="7800975" cy="1587"/>
          </a:xfrm>
          <a:custGeom>
            <a:rect b="b" l="l" r="r" t="t"/>
            <a:pathLst>
              <a:path extrusionOk="0" h="1" w="4914">
                <a:moveTo>
                  <a:pt x="0" y="0"/>
                </a:moveTo>
                <a:lnTo>
                  <a:pt x="4913" y="0"/>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9" name="Google Shape;749;p36"/>
          <p:cNvSpPr/>
          <p:nvPr/>
        </p:nvSpPr>
        <p:spPr>
          <a:xfrm>
            <a:off x="1927225" y="3341687"/>
            <a:ext cx="69850" cy="187325"/>
          </a:xfrm>
          <a:custGeom>
            <a:rect b="b" l="l" r="r" t="t"/>
            <a:pathLst>
              <a:path extrusionOk="0" h="118" w="44">
                <a:moveTo>
                  <a:pt x="9" y="0"/>
                </a:moveTo>
                <a:lnTo>
                  <a:pt x="19" y="11"/>
                </a:lnTo>
                <a:lnTo>
                  <a:pt x="43" y="62"/>
                </a:lnTo>
                <a:lnTo>
                  <a:pt x="9" y="108"/>
                </a:lnTo>
                <a:lnTo>
                  <a:pt x="0" y="117"/>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0" name="Google Shape;750;p36"/>
          <p:cNvSpPr/>
          <p:nvPr/>
        </p:nvSpPr>
        <p:spPr>
          <a:xfrm>
            <a:off x="1927225" y="3433762"/>
            <a:ext cx="104775" cy="95250"/>
          </a:xfrm>
          <a:custGeom>
            <a:rect b="b" l="l" r="r" t="t"/>
            <a:pathLst>
              <a:path extrusionOk="0" h="60" w="66">
                <a:moveTo>
                  <a:pt x="65" y="26"/>
                </a:moveTo>
                <a:lnTo>
                  <a:pt x="0" y="59"/>
                </a:lnTo>
                <a:lnTo>
                  <a:pt x="42" y="0"/>
                </a:lnTo>
                <a:lnTo>
                  <a:pt x="65" y="26"/>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1" name="Google Shape;751;p36"/>
          <p:cNvSpPr txBox="1"/>
          <p:nvPr/>
        </p:nvSpPr>
        <p:spPr>
          <a:xfrm>
            <a:off x="681037" y="1633537"/>
            <a:ext cx="889000" cy="3016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Non-leaf</a:t>
            </a:r>
            <a:endParaRPr/>
          </a:p>
        </p:txBody>
      </p:sp>
      <p:sp>
        <p:nvSpPr>
          <p:cNvPr id="752" name="Google Shape;752;p36"/>
          <p:cNvSpPr txBox="1"/>
          <p:nvPr/>
        </p:nvSpPr>
        <p:spPr>
          <a:xfrm>
            <a:off x="714375" y="1887537"/>
            <a:ext cx="704850" cy="3016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Pages</a:t>
            </a:r>
            <a:endParaRPr/>
          </a:p>
        </p:txBody>
      </p:sp>
      <p:sp>
        <p:nvSpPr>
          <p:cNvPr id="753" name="Google Shape;753;p36"/>
          <p:cNvSpPr txBox="1"/>
          <p:nvPr/>
        </p:nvSpPr>
        <p:spPr>
          <a:xfrm>
            <a:off x="685800" y="3276600"/>
            <a:ext cx="2081212" cy="51435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Pages </a:t>
            </a:r>
            <a:endParaRPr/>
          </a:p>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(Sorted by search key)</a:t>
            </a:r>
            <a:endParaRPr/>
          </a:p>
        </p:txBody>
      </p:sp>
      <p:sp>
        <p:nvSpPr>
          <p:cNvPr id="754" name="Google Shape;754;p36"/>
          <p:cNvSpPr txBox="1"/>
          <p:nvPr/>
        </p:nvSpPr>
        <p:spPr>
          <a:xfrm>
            <a:off x="714375" y="3011487"/>
            <a:ext cx="546100" cy="3016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Leaf</a:t>
            </a:r>
            <a:endParaRPr/>
          </a:p>
        </p:txBody>
      </p:sp>
      <p:cxnSp>
        <p:nvCxnSpPr>
          <p:cNvPr id="755" name="Google Shape;755;p36"/>
          <p:cNvCxnSpPr/>
          <p:nvPr/>
        </p:nvCxnSpPr>
        <p:spPr>
          <a:xfrm>
            <a:off x="2857500" y="3246437"/>
            <a:ext cx="457200" cy="0"/>
          </a:xfrm>
          <a:prstGeom prst="straightConnector1">
            <a:avLst/>
          </a:prstGeom>
          <a:noFill/>
          <a:ln cap="flat" cmpd="sng" w="12700">
            <a:solidFill>
              <a:schemeClr val="dk1"/>
            </a:solidFill>
            <a:prstDash val="solid"/>
            <a:miter lim="800000"/>
            <a:headEnd len="med" w="med" type="stealth"/>
            <a:tailEnd len="med" w="med" type="stealth"/>
          </a:ln>
        </p:spPr>
      </p:cxnSp>
      <p:cxnSp>
        <p:nvCxnSpPr>
          <p:cNvPr id="756" name="Google Shape;756;p36"/>
          <p:cNvCxnSpPr/>
          <p:nvPr/>
        </p:nvCxnSpPr>
        <p:spPr>
          <a:xfrm>
            <a:off x="4762500" y="3246437"/>
            <a:ext cx="457200" cy="0"/>
          </a:xfrm>
          <a:prstGeom prst="straightConnector1">
            <a:avLst/>
          </a:prstGeom>
          <a:noFill/>
          <a:ln cap="flat" cmpd="sng" w="12700">
            <a:solidFill>
              <a:schemeClr val="dk1"/>
            </a:solidFill>
            <a:prstDash val="solid"/>
            <a:miter lim="800000"/>
            <a:headEnd len="med" w="med" type="stealth"/>
            <a:tailEnd len="med" w="med" type="stealth"/>
          </a:ln>
        </p:spPr>
      </p:cxnSp>
      <p:cxnSp>
        <p:nvCxnSpPr>
          <p:cNvPr id="757" name="Google Shape;757;p36"/>
          <p:cNvCxnSpPr/>
          <p:nvPr/>
        </p:nvCxnSpPr>
        <p:spPr>
          <a:xfrm>
            <a:off x="6667500" y="3246437"/>
            <a:ext cx="457200" cy="0"/>
          </a:xfrm>
          <a:prstGeom prst="straightConnector1">
            <a:avLst/>
          </a:prstGeom>
          <a:noFill/>
          <a:ln cap="flat" cmpd="sng" w="12700">
            <a:solidFill>
              <a:schemeClr val="dk1"/>
            </a:solidFill>
            <a:prstDash val="solid"/>
            <a:miter lim="800000"/>
            <a:headEnd len="med" w="med" type="stealth"/>
            <a:tailEnd len="med" w="med" type="stealth"/>
          </a:ln>
        </p:spPr>
      </p:cxn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37"/>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Don’t get carried away!*</a:t>
            </a:r>
            <a:endParaRPr/>
          </a:p>
        </p:txBody>
      </p:sp>
      <p:sp>
        <p:nvSpPr>
          <p:cNvPr id="764" name="Google Shape;764;p37"/>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Now I don’t want you to run out and index every attribute and set of attributes in all your tables!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you define an index, you will incur three </a:t>
            </a:r>
            <a:r>
              <a:rPr b="0" i="0" lang="en-US" sz="2400" u="none">
                <a:solidFill>
                  <a:srgbClr val="FF0000"/>
                </a:solidFill>
                <a:latin typeface="Arial"/>
                <a:ea typeface="Arial"/>
                <a:cs typeface="Arial"/>
                <a:sym typeface="Arial"/>
              </a:rPr>
              <a:t>costs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Space to store the index</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Updates to the search key will be slower – why?</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optimizer will take longer to choose the best plan because it has more plans to choose from.</a:t>
            </a:r>
            <a:endParaRPr/>
          </a:p>
          <a:p>
            <a:pPr indent="-228600" lvl="2" marL="11430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We will see that sometimes it is better not to use an index</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There is one </a:t>
            </a:r>
            <a:r>
              <a:rPr b="0" i="0" lang="en-US" sz="2400" u="none">
                <a:solidFill>
                  <a:srgbClr val="FF0000"/>
                </a:solidFill>
                <a:latin typeface="Arial"/>
                <a:ea typeface="Arial"/>
                <a:cs typeface="Arial"/>
                <a:sym typeface="Arial"/>
              </a:rPr>
              <a:t>advantage</a:t>
            </a:r>
            <a:r>
              <a:rPr b="0" i="0" lang="en-US" sz="2400" u="none">
                <a:solidFill>
                  <a:schemeClr val="dk1"/>
                </a:solidFill>
                <a:latin typeface="Arial"/>
                <a:ea typeface="Arial"/>
                <a:cs typeface="Arial"/>
                <a:sym typeface="Arial"/>
              </a:rPr>
              <a:t> to having an index</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Some queries run faster (better be sure about this).</a:t>
            </a: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8"/>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5" name="Google Shape;775;p38"/>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6" name="Google Shape;776;p38"/>
          <p:cNvSpPr txBox="1"/>
          <p:nvPr>
            <p:ph type="title"/>
          </p:nvPr>
        </p:nvSpPr>
        <p:spPr>
          <a:xfrm>
            <a:off x="685800" y="228600"/>
            <a:ext cx="7772400" cy="9144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Index Classification</a:t>
            </a:r>
            <a:endParaRPr/>
          </a:p>
        </p:txBody>
      </p:sp>
      <p:sp>
        <p:nvSpPr>
          <p:cNvPr id="777" name="Google Shape;777;p38"/>
          <p:cNvSpPr txBox="1"/>
          <p:nvPr>
            <p:ph idx="1" type="body"/>
          </p:nvPr>
        </p:nvSpPr>
        <p:spPr>
          <a:xfrm>
            <a:off x="533400" y="1219200"/>
            <a:ext cx="8153400" cy="40767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accent2"/>
              </a:buClr>
              <a:buSzPts val="2400"/>
              <a:buFont typeface="Arial"/>
              <a:buChar char="•"/>
            </a:pPr>
            <a:r>
              <a:rPr b="0" i="1" lang="en-US" sz="2400" u="none">
                <a:solidFill>
                  <a:schemeClr val="accent2"/>
                </a:solidFill>
                <a:latin typeface="Arial"/>
                <a:ea typeface="Arial"/>
                <a:cs typeface="Arial"/>
                <a:sym typeface="Arial"/>
              </a:rPr>
              <a:t>Primary</a:t>
            </a:r>
            <a:r>
              <a:rPr b="0" i="0" lang="en-US" sz="2400" u="none">
                <a:solidFill>
                  <a:schemeClr val="accent2"/>
                </a:solidFill>
                <a:latin typeface="Arial"/>
                <a:ea typeface="Arial"/>
                <a:cs typeface="Arial"/>
                <a:sym typeface="Arial"/>
              </a:rPr>
              <a:t> vs. </a:t>
            </a:r>
            <a:r>
              <a:rPr b="0" i="1" lang="en-US" sz="2400" u="none">
                <a:solidFill>
                  <a:schemeClr val="accent2"/>
                </a:solidFill>
                <a:latin typeface="Arial"/>
                <a:ea typeface="Arial"/>
                <a:cs typeface="Arial"/>
                <a:sym typeface="Arial"/>
              </a:rPr>
              <a:t>secondary</a:t>
            </a:r>
            <a:r>
              <a:rPr b="0" i="0" lang="en-US" sz="2400" u="none">
                <a:solidFill>
                  <a:schemeClr val="accent2"/>
                </a:solidFill>
                <a:latin typeface="Arial"/>
                <a:ea typeface="Arial"/>
                <a:cs typeface="Arial"/>
                <a:sym typeface="Arial"/>
              </a:rPr>
              <a:t>:  </a:t>
            </a:r>
            <a:r>
              <a:rPr b="0" i="0" lang="en-US" sz="2400" u="none">
                <a:solidFill>
                  <a:schemeClr val="dk1"/>
                </a:solidFill>
                <a:latin typeface="Arial"/>
                <a:ea typeface="Arial"/>
                <a:cs typeface="Arial"/>
                <a:sym typeface="Arial"/>
              </a:rPr>
              <a:t>If the index’s search key contains the relation’s primary key, then the index is called a </a:t>
            </a:r>
            <a:r>
              <a:rPr b="0" i="0" lang="en-US" sz="2400" u="none">
                <a:solidFill>
                  <a:schemeClr val="accent2"/>
                </a:solidFill>
                <a:latin typeface="Arial"/>
                <a:ea typeface="Arial"/>
                <a:cs typeface="Arial"/>
                <a:sym typeface="Arial"/>
              </a:rPr>
              <a:t>primary</a:t>
            </a:r>
            <a:r>
              <a:rPr b="0" i="0" lang="en-US" sz="2400" u="none">
                <a:solidFill>
                  <a:schemeClr val="dk1"/>
                </a:solidFill>
                <a:latin typeface="Arial"/>
                <a:ea typeface="Arial"/>
                <a:cs typeface="Arial"/>
                <a:sym typeface="Arial"/>
              </a:rPr>
              <a:t> index, otherwise a </a:t>
            </a:r>
            <a:r>
              <a:rPr b="0" i="0" lang="en-US" sz="2400" u="none">
                <a:solidFill>
                  <a:schemeClr val="accent2"/>
                </a:solidFill>
                <a:latin typeface="Arial"/>
                <a:ea typeface="Arial"/>
                <a:cs typeface="Arial"/>
                <a:sym typeface="Arial"/>
              </a:rPr>
              <a:t>secondary</a:t>
            </a:r>
            <a:r>
              <a:rPr b="0" i="0" lang="en-US" sz="2400" u="none">
                <a:solidFill>
                  <a:schemeClr val="dk1"/>
                </a:solidFill>
                <a:latin typeface="Arial"/>
                <a:ea typeface="Arial"/>
                <a:cs typeface="Arial"/>
                <a:sym typeface="Arial"/>
              </a:rPr>
              <a:t> index.</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index created by the DBMS for the primary key is usually called </a:t>
            </a:r>
            <a:r>
              <a:rPr b="0" i="0" lang="en-US" sz="2000" u="none">
                <a:solidFill>
                  <a:srgbClr val="FF0000"/>
                </a:solidFill>
                <a:latin typeface="Arial"/>
                <a:ea typeface="Arial"/>
                <a:cs typeface="Arial"/>
                <a:sym typeface="Arial"/>
              </a:rPr>
              <a:t>the primary index</a:t>
            </a:r>
            <a:r>
              <a:rPr b="0" i="0" lang="en-US" sz="2000" u="none">
                <a:solidFill>
                  <a:schemeClr val="dk1"/>
                </a:solidFill>
                <a:latin typeface="Arial"/>
                <a:ea typeface="Arial"/>
                <a:cs typeface="Arial"/>
                <a:sym typeface="Arial"/>
              </a:rPr>
              <a:t>.</a:t>
            </a:r>
            <a:endParaRPr/>
          </a:p>
          <a:p>
            <a:pPr indent="-342900" lvl="0" marL="342900" rtl="0" algn="l">
              <a:lnSpc>
                <a:spcPct val="100000"/>
              </a:lnSpc>
              <a:spcBef>
                <a:spcPts val="520"/>
              </a:spcBef>
              <a:spcAft>
                <a:spcPts val="0"/>
              </a:spcAft>
              <a:buClr>
                <a:schemeClr val="accent2"/>
              </a:buClr>
              <a:buSzPts val="1950"/>
              <a:buFont typeface="Arial"/>
              <a:buChar char="•"/>
            </a:pPr>
            <a:r>
              <a:rPr b="0" i="1" lang="en-US" sz="2600" u="none">
                <a:solidFill>
                  <a:schemeClr val="accent2"/>
                </a:solidFill>
                <a:latin typeface="Arial"/>
                <a:ea typeface="Arial"/>
                <a:cs typeface="Arial"/>
                <a:sym typeface="Arial"/>
              </a:rPr>
              <a:t>Unique</a:t>
            </a:r>
            <a:r>
              <a:rPr b="0" i="0" lang="en-US" sz="2600" u="none">
                <a:solidFill>
                  <a:schemeClr val="dk1"/>
                </a:solidFill>
                <a:latin typeface="Arial"/>
                <a:ea typeface="Arial"/>
                <a:cs typeface="Arial"/>
                <a:sym typeface="Arial"/>
              </a:rPr>
              <a:t> index:  Search key contains a candidate key, i.e. no duplicate values of the search key.</a:t>
            </a:r>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9"/>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8" name="Google Shape;788;p39"/>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9" name="Google Shape;789;p39"/>
          <p:cNvSpPr txBox="1"/>
          <p:nvPr>
            <p:ph type="title"/>
          </p:nvPr>
        </p:nvSpPr>
        <p:spPr>
          <a:xfrm>
            <a:off x="685800" y="228600"/>
            <a:ext cx="7772400" cy="9144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Clustered vs. Unclustered indexes</a:t>
            </a:r>
            <a:endParaRPr/>
          </a:p>
        </p:txBody>
      </p:sp>
      <p:sp>
        <p:nvSpPr>
          <p:cNvPr id="790" name="Google Shape;790;p39"/>
          <p:cNvSpPr txBox="1"/>
          <p:nvPr>
            <p:ph idx="1" type="body"/>
          </p:nvPr>
        </p:nvSpPr>
        <p:spPr>
          <a:xfrm>
            <a:off x="533400" y="1219200"/>
            <a:ext cx="8153400" cy="1447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the order of the data records is the same as, or `close to’, the order of the search key, then the index is called </a:t>
            </a:r>
            <a:r>
              <a:rPr b="0" i="0" lang="en-US" sz="2400" u="none">
                <a:solidFill>
                  <a:srgbClr val="FF0000"/>
                </a:solidFill>
                <a:latin typeface="Arial"/>
                <a:ea typeface="Arial"/>
                <a:cs typeface="Arial"/>
                <a:sym typeface="Arial"/>
              </a:rPr>
              <a:t>clustered</a:t>
            </a:r>
            <a:r>
              <a:rPr b="0" i="0" lang="en-US" sz="2400" u="none">
                <a:solidFill>
                  <a:schemeClr val="dk1"/>
                </a:solidFill>
                <a:latin typeface="Arial"/>
                <a:ea typeface="Arial"/>
                <a:cs typeface="Arial"/>
                <a:sym typeface="Arial"/>
              </a:rPr>
              <a:t>.</a:t>
            </a:r>
            <a:endParaRPr/>
          </a:p>
        </p:txBody>
      </p:sp>
      <p:grpSp>
        <p:nvGrpSpPr>
          <p:cNvPr id="791" name="Google Shape;791;p39"/>
          <p:cNvGrpSpPr/>
          <p:nvPr/>
        </p:nvGrpSpPr>
        <p:grpSpPr>
          <a:xfrm>
            <a:off x="188912" y="2743200"/>
            <a:ext cx="8951912" cy="2895600"/>
            <a:chOff x="119" y="2337"/>
            <a:chExt cx="5639" cy="1824"/>
          </a:xfrm>
        </p:grpSpPr>
        <p:sp>
          <p:nvSpPr>
            <p:cNvPr id="792" name="Google Shape;792;p39"/>
            <p:cNvSpPr txBox="1"/>
            <p:nvPr/>
          </p:nvSpPr>
          <p:spPr>
            <a:xfrm>
              <a:off x="464" y="3873"/>
              <a:ext cx="1200" cy="28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3" name="Google Shape;793;p39"/>
            <p:cNvSpPr txBox="1"/>
            <p:nvPr/>
          </p:nvSpPr>
          <p:spPr>
            <a:xfrm>
              <a:off x="2000" y="3873"/>
              <a:ext cx="1824" cy="28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4" name="Google Shape;794;p39"/>
            <p:cNvSpPr txBox="1"/>
            <p:nvPr/>
          </p:nvSpPr>
          <p:spPr>
            <a:xfrm>
              <a:off x="464" y="3873"/>
              <a:ext cx="1200" cy="28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5" name="Google Shape;795;p39"/>
            <p:cNvSpPr txBox="1"/>
            <p:nvPr/>
          </p:nvSpPr>
          <p:spPr>
            <a:xfrm>
              <a:off x="2000" y="3873"/>
              <a:ext cx="1824" cy="28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6" name="Google Shape;796;p39"/>
            <p:cNvSpPr txBox="1"/>
            <p:nvPr/>
          </p:nvSpPr>
          <p:spPr>
            <a:xfrm>
              <a:off x="1805" y="3988"/>
              <a:ext cx="731" cy="17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1"/>
                </a:buClr>
                <a:buSzPts val="1200"/>
                <a:buFont typeface="Arial"/>
                <a:buNone/>
              </a:pPr>
              <a:r>
                <a:rPr b="1" i="0" lang="en-US" sz="1200" u="none">
                  <a:solidFill>
                    <a:schemeClr val="accent1"/>
                  </a:solidFill>
                  <a:latin typeface="Arial"/>
                  <a:ea typeface="Arial"/>
                  <a:cs typeface="Arial"/>
                  <a:sym typeface="Arial"/>
                </a:rPr>
                <a:t>Data Records</a:t>
              </a:r>
              <a:endParaRPr/>
            </a:p>
          </p:txBody>
        </p:sp>
        <p:grpSp>
          <p:nvGrpSpPr>
            <p:cNvPr id="797" name="Google Shape;797;p39"/>
            <p:cNvGrpSpPr/>
            <p:nvPr/>
          </p:nvGrpSpPr>
          <p:grpSpPr>
            <a:xfrm>
              <a:off x="119" y="2428"/>
              <a:ext cx="5577" cy="1556"/>
              <a:chOff x="119" y="2428"/>
              <a:chExt cx="5577" cy="1556"/>
            </a:xfrm>
          </p:grpSpPr>
          <p:sp>
            <p:nvSpPr>
              <p:cNvPr id="798" name="Google Shape;798;p39"/>
              <p:cNvSpPr/>
              <p:nvPr/>
            </p:nvSpPr>
            <p:spPr>
              <a:xfrm>
                <a:off x="209" y="3777"/>
                <a:ext cx="251" cy="207"/>
              </a:xfrm>
              <a:custGeom>
                <a:rect b="b" l="l" r="r" t="t"/>
                <a:pathLst>
                  <a:path extrusionOk="0" h="207" w="251">
                    <a:moveTo>
                      <a:pt x="0" y="206"/>
                    </a:moveTo>
                    <a:lnTo>
                      <a:pt x="0" y="0"/>
                    </a:lnTo>
                    <a:lnTo>
                      <a:pt x="250" y="0"/>
                    </a:lnTo>
                    <a:lnTo>
                      <a:pt x="250" y="206"/>
                    </a:lnTo>
                    <a:lnTo>
                      <a:pt x="0" y="206"/>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9" name="Google Shape;799;p39"/>
              <p:cNvSpPr/>
              <p:nvPr/>
            </p:nvSpPr>
            <p:spPr>
              <a:xfrm>
                <a:off x="542" y="3777"/>
                <a:ext cx="250" cy="207"/>
              </a:xfrm>
              <a:custGeom>
                <a:rect b="b" l="l" r="r" t="t"/>
                <a:pathLst>
                  <a:path extrusionOk="0" h="207" w="250">
                    <a:moveTo>
                      <a:pt x="0" y="206"/>
                    </a:moveTo>
                    <a:lnTo>
                      <a:pt x="0" y="0"/>
                    </a:lnTo>
                    <a:lnTo>
                      <a:pt x="249" y="0"/>
                    </a:lnTo>
                    <a:lnTo>
                      <a:pt x="249" y="206"/>
                    </a:lnTo>
                    <a:lnTo>
                      <a:pt x="0" y="206"/>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0" name="Google Shape;800;p39"/>
              <p:cNvSpPr/>
              <p:nvPr/>
            </p:nvSpPr>
            <p:spPr>
              <a:xfrm>
                <a:off x="874" y="3777"/>
                <a:ext cx="252" cy="207"/>
              </a:xfrm>
              <a:custGeom>
                <a:rect b="b" l="l" r="r" t="t"/>
                <a:pathLst>
                  <a:path extrusionOk="0" h="207" w="252">
                    <a:moveTo>
                      <a:pt x="0" y="206"/>
                    </a:moveTo>
                    <a:lnTo>
                      <a:pt x="0" y="0"/>
                    </a:lnTo>
                    <a:lnTo>
                      <a:pt x="251" y="0"/>
                    </a:lnTo>
                    <a:lnTo>
                      <a:pt x="251" y="206"/>
                    </a:lnTo>
                    <a:lnTo>
                      <a:pt x="0" y="206"/>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1" name="Google Shape;801;p39"/>
              <p:cNvSpPr/>
              <p:nvPr/>
            </p:nvSpPr>
            <p:spPr>
              <a:xfrm>
                <a:off x="1208" y="3777"/>
                <a:ext cx="250" cy="207"/>
              </a:xfrm>
              <a:custGeom>
                <a:rect b="b" l="l" r="r" t="t"/>
                <a:pathLst>
                  <a:path extrusionOk="0" h="207" w="250">
                    <a:moveTo>
                      <a:pt x="0" y="206"/>
                    </a:moveTo>
                    <a:lnTo>
                      <a:pt x="0" y="0"/>
                    </a:lnTo>
                    <a:lnTo>
                      <a:pt x="249" y="0"/>
                    </a:lnTo>
                    <a:lnTo>
                      <a:pt x="249" y="206"/>
                    </a:lnTo>
                    <a:lnTo>
                      <a:pt x="0" y="206"/>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2" name="Google Shape;802;p39"/>
              <p:cNvSpPr/>
              <p:nvPr/>
            </p:nvSpPr>
            <p:spPr>
              <a:xfrm>
                <a:off x="1541" y="3777"/>
                <a:ext cx="250" cy="207"/>
              </a:xfrm>
              <a:custGeom>
                <a:rect b="b" l="l" r="r" t="t"/>
                <a:pathLst>
                  <a:path extrusionOk="0" h="207" w="250">
                    <a:moveTo>
                      <a:pt x="0" y="206"/>
                    </a:moveTo>
                    <a:lnTo>
                      <a:pt x="0" y="0"/>
                    </a:lnTo>
                    <a:lnTo>
                      <a:pt x="249" y="0"/>
                    </a:lnTo>
                    <a:lnTo>
                      <a:pt x="249" y="206"/>
                    </a:lnTo>
                    <a:lnTo>
                      <a:pt x="0" y="206"/>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3" name="Google Shape;803;p39"/>
              <p:cNvSpPr/>
              <p:nvPr/>
            </p:nvSpPr>
            <p:spPr>
              <a:xfrm>
                <a:off x="1873" y="3777"/>
                <a:ext cx="251" cy="207"/>
              </a:xfrm>
              <a:custGeom>
                <a:rect b="b" l="l" r="r" t="t"/>
                <a:pathLst>
                  <a:path extrusionOk="0" h="207" w="251">
                    <a:moveTo>
                      <a:pt x="0" y="206"/>
                    </a:moveTo>
                    <a:lnTo>
                      <a:pt x="0" y="0"/>
                    </a:lnTo>
                    <a:lnTo>
                      <a:pt x="250" y="0"/>
                    </a:lnTo>
                    <a:lnTo>
                      <a:pt x="250" y="206"/>
                    </a:lnTo>
                    <a:lnTo>
                      <a:pt x="0" y="206"/>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4" name="Google Shape;804;p39"/>
              <p:cNvSpPr/>
              <p:nvPr/>
            </p:nvSpPr>
            <p:spPr>
              <a:xfrm>
                <a:off x="2206" y="3777"/>
                <a:ext cx="251" cy="207"/>
              </a:xfrm>
              <a:custGeom>
                <a:rect b="b" l="l" r="r" t="t"/>
                <a:pathLst>
                  <a:path extrusionOk="0" h="207" w="251">
                    <a:moveTo>
                      <a:pt x="0" y="206"/>
                    </a:moveTo>
                    <a:lnTo>
                      <a:pt x="0" y="0"/>
                    </a:lnTo>
                    <a:lnTo>
                      <a:pt x="250" y="0"/>
                    </a:lnTo>
                    <a:lnTo>
                      <a:pt x="250" y="206"/>
                    </a:lnTo>
                    <a:lnTo>
                      <a:pt x="0" y="206"/>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5" name="Google Shape;805;p39"/>
              <p:cNvSpPr/>
              <p:nvPr/>
            </p:nvSpPr>
            <p:spPr>
              <a:xfrm>
                <a:off x="688" y="3096"/>
                <a:ext cx="1086" cy="1"/>
              </a:xfrm>
              <a:custGeom>
                <a:rect b="b" l="l" r="r" t="t"/>
                <a:pathLst>
                  <a:path extrusionOk="0" h="1" w="1086">
                    <a:moveTo>
                      <a:pt x="0" y="0"/>
                    </a:moveTo>
                    <a:lnTo>
                      <a:pt x="1085" y="0"/>
                    </a:lnTo>
                    <a:lnTo>
                      <a:pt x="0" y="0"/>
                    </a:lnTo>
                  </a:path>
                </a:pathLst>
              </a:custGeom>
              <a:noFill/>
              <a:ln cap="rnd" cmpd="sng" w="127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6" name="Google Shape;806;p39"/>
              <p:cNvSpPr/>
              <p:nvPr/>
            </p:nvSpPr>
            <p:spPr>
              <a:xfrm>
                <a:off x="688" y="2482"/>
                <a:ext cx="573" cy="615"/>
              </a:xfrm>
              <a:custGeom>
                <a:rect b="b" l="l" r="r" t="t"/>
                <a:pathLst>
                  <a:path extrusionOk="0" h="615" w="573">
                    <a:moveTo>
                      <a:pt x="0" y="614"/>
                    </a:moveTo>
                    <a:lnTo>
                      <a:pt x="572" y="0"/>
                    </a:lnTo>
                    <a:lnTo>
                      <a:pt x="0" y="61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7" name="Google Shape;807;p39"/>
              <p:cNvSpPr/>
              <p:nvPr/>
            </p:nvSpPr>
            <p:spPr>
              <a:xfrm>
                <a:off x="1260" y="2482"/>
                <a:ext cx="520" cy="615"/>
              </a:xfrm>
              <a:custGeom>
                <a:rect b="b" l="l" r="r" t="t"/>
                <a:pathLst>
                  <a:path extrusionOk="0" h="615" w="520">
                    <a:moveTo>
                      <a:pt x="0" y="0"/>
                    </a:moveTo>
                    <a:lnTo>
                      <a:pt x="519" y="61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8" name="Google Shape;808;p39"/>
              <p:cNvSpPr/>
              <p:nvPr/>
            </p:nvSpPr>
            <p:spPr>
              <a:xfrm>
                <a:off x="1050" y="2428"/>
                <a:ext cx="211" cy="55"/>
              </a:xfrm>
              <a:custGeom>
                <a:rect b="b" l="l" r="r" t="t"/>
                <a:pathLst>
                  <a:path extrusionOk="0" h="55" w="211">
                    <a:moveTo>
                      <a:pt x="0" y="0"/>
                    </a:moveTo>
                    <a:lnTo>
                      <a:pt x="35" y="8"/>
                    </a:lnTo>
                    <a:lnTo>
                      <a:pt x="210" y="5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9" name="Google Shape;809;p39"/>
              <p:cNvSpPr/>
              <p:nvPr/>
            </p:nvSpPr>
            <p:spPr>
              <a:xfrm>
                <a:off x="1199" y="2452"/>
                <a:ext cx="62" cy="31"/>
              </a:xfrm>
              <a:custGeom>
                <a:rect b="b" l="l" r="r" t="t"/>
                <a:pathLst>
                  <a:path extrusionOk="0" h="31" w="62">
                    <a:moveTo>
                      <a:pt x="7" y="0"/>
                    </a:moveTo>
                    <a:lnTo>
                      <a:pt x="61" y="30"/>
                    </a:lnTo>
                    <a:lnTo>
                      <a:pt x="0" y="29"/>
                    </a:lnTo>
                    <a:lnTo>
                      <a:pt x="7"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0" name="Google Shape;810;p39"/>
              <p:cNvSpPr/>
              <p:nvPr/>
            </p:nvSpPr>
            <p:spPr>
              <a:xfrm>
                <a:off x="425" y="3259"/>
                <a:ext cx="295" cy="204"/>
              </a:xfrm>
              <a:custGeom>
                <a:rect b="b" l="l" r="r" t="t"/>
                <a:pathLst>
                  <a:path extrusionOk="0" h="204" w="295">
                    <a:moveTo>
                      <a:pt x="0" y="0"/>
                    </a:moveTo>
                    <a:lnTo>
                      <a:pt x="294" y="0"/>
                    </a:lnTo>
                    <a:lnTo>
                      <a:pt x="294" y="203"/>
                    </a:lnTo>
                    <a:lnTo>
                      <a:pt x="0" y="203"/>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1" name="Google Shape;811;p39"/>
              <p:cNvSpPr/>
              <p:nvPr/>
            </p:nvSpPr>
            <p:spPr>
              <a:xfrm>
                <a:off x="719" y="3334"/>
                <a:ext cx="47" cy="24"/>
              </a:xfrm>
              <a:custGeom>
                <a:rect b="b" l="l" r="r" t="t"/>
                <a:pathLst>
                  <a:path extrusionOk="0" h="24" w="47">
                    <a:moveTo>
                      <a:pt x="46" y="23"/>
                    </a:moveTo>
                    <a:lnTo>
                      <a:pt x="0" y="12"/>
                    </a:lnTo>
                    <a:lnTo>
                      <a:pt x="46"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2" name="Google Shape;812;p39"/>
              <p:cNvSpPr/>
              <p:nvPr/>
            </p:nvSpPr>
            <p:spPr>
              <a:xfrm>
                <a:off x="719" y="3346"/>
                <a:ext cx="177" cy="1"/>
              </a:xfrm>
              <a:custGeom>
                <a:rect b="b" l="l" r="r" t="t"/>
                <a:pathLst>
                  <a:path extrusionOk="0" h="1" w="177">
                    <a:moveTo>
                      <a:pt x="0" y="0"/>
                    </a:moveTo>
                    <a:lnTo>
                      <a:pt x="176" y="0"/>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3" name="Google Shape;813;p39"/>
              <p:cNvSpPr/>
              <p:nvPr/>
            </p:nvSpPr>
            <p:spPr>
              <a:xfrm>
                <a:off x="848" y="3334"/>
                <a:ext cx="48" cy="24"/>
              </a:xfrm>
              <a:custGeom>
                <a:rect b="b" l="l" r="r" t="t"/>
                <a:pathLst>
                  <a:path extrusionOk="0" h="24" w="48">
                    <a:moveTo>
                      <a:pt x="0" y="0"/>
                    </a:moveTo>
                    <a:lnTo>
                      <a:pt x="47" y="12"/>
                    </a:lnTo>
                    <a:lnTo>
                      <a:pt x="0" y="23"/>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4" name="Google Shape;814;p39"/>
              <p:cNvSpPr/>
              <p:nvPr/>
            </p:nvSpPr>
            <p:spPr>
              <a:xfrm>
                <a:off x="895" y="3259"/>
                <a:ext cx="295" cy="204"/>
              </a:xfrm>
              <a:custGeom>
                <a:rect b="b" l="l" r="r" t="t"/>
                <a:pathLst>
                  <a:path extrusionOk="0" h="204" w="295">
                    <a:moveTo>
                      <a:pt x="0" y="0"/>
                    </a:moveTo>
                    <a:lnTo>
                      <a:pt x="294" y="0"/>
                    </a:lnTo>
                    <a:lnTo>
                      <a:pt x="294" y="203"/>
                    </a:lnTo>
                    <a:lnTo>
                      <a:pt x="0" y="203"/>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5" name="Google Shape;815;p39"/>
              <p:cNvSpPr/>
              <p:nvPr/>
            </p:nvSpPr>
            <p:spPr>
              <a:xfrm>
                <a:off x="1189" y="3334"/>
                <a:ext cx="48" cy="24"/>
              </a:xfrm>
              <a:custGeom>
                <a:rect b="b" l="l" r="r" t="t"/>
                <a:pathLst>
                  <a:path extrusionOk="0" h="24" w="48">
                    <a:moveTo>
                      <a:pt x="47" y="23"/>
                    </a:moveTo>
                    <a:lnTo>
                      <a:pt x="0" y="12"/>
                    </a:lnTo>
                    <a:lnTo>
                      <a:pt x="47"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6" name="Google Shape;816;p39"/>
              <p:cNvSpPr/>
              <p:nvPr/>
            </p:nvSpPr>
            <p:spPr>
              <a:xfrm>
                <a:off x="1189" y="3346"/>
                <a:ext cx="147" cy="1"/>
              </a:xfrm>
              <a:custGeom>
                <a:rect b="b" l="l" r="r" t="t"/>
                <a:pathLst>
                  <a:path extrusionOk="0" h="1" w="147">
                    <a:moveTo>
                      <a:pt x="0" y="0"/>
                    </a:moveTo>
                    <a:lnTo>
                      <a:pt x="146" y="0"/>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7" name="Google Shape;817;p39"/>
              <p:cNvSpPr/>
              <p:nvPr/>
            </p:nvSpPr>
            <p:spPr>
              <a:xfrm>
                <a:off x="1288" y="3334"/>
                <a:ext cx="48" cy="24"/>
              </a:xfrm>
              <a:custGeom>
                <a:rect b="b" l="l" r="r" t="t"/>
                <a:pathLst>
                  <a:path extrusionOk="0" h="24" w="48">
                    <a:moveTo>
                      <a:pt x="0" y="0"/>
                    </a:moveTo>
                    <a:lnTo>
                      <a:pt x="47" y="12"/>
                    </a:lnTo>
                    <a:lnTo>
                      <a:pt x="0" y="23"/>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8" name="Google Shape;818;p39"/>
              <p:cNvSpPr/>
              <p:nvPr/>
            </p:nvSpPr>
            <p:spPr>
              <a:xfrm>
                <a:off x="630" y="3084"/>
                <a:ext cx="119" cy="176"/>
              </a:xfrm>
              <a:custGeom>
                <a:rect b="b" l="l" r="r" t="t"/>
                <a:pathLst>
                  <a:path extrusionOk="0" h="176" w="119">
                    <a:moveTo>
                      <a:pt x="118" y="0"/>
                    </a:moveTo>
                    <a:lnTo>
                      <a:pt x="0" y="175"/>
                    </a:lnTo>
                    <a:lnTo>
                      <a:pt x="118"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9" name="Google Shape;819;p39"/>
              <p:cNvSpPr/>
              <p:nvPr/>
            </p:nvSpPr>
            <p:spPr>
              <a:xfrm>
                <a:off x="630" y="3213"/>
                <a:ext cx="38" cy="47"/>
              </a:xfrm>
              <a:custGeom>
                <a:rect b="b" l="l" r="r" t="t"/>
                <a:pathLst>
                  <a:path extrusionOk="0" h="47" w="38">
                    <a:moveTo>
                      <a:pt x="37" y="14"/>
                    </a:moveTo>
                    <a:lnTo>
                      <a:pt x="0" y="46"/>
                    </a:lnTo>
                    <a:lnTo>
                      <a:pt x="16"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0" name="Google Shape;820;p39"/>
              <p:cNvSpPr/>
              <p:nvPr/>
            </p:nvSpPr>
            <p:spPr>
              <a:xfrm>
                <a:off x="1041" y="3084"/>
                <a:ext cx="1" cy="176"/>
              </a:xfrm>
              <a:custGeom>
                <a:rect b="b" l="l" r="r" t="t"/>
                <a:pathLst>
                  <a:path extrusionOk="0" h="176" w="1">
                    <a:moveTo>
                      <a:pt x="0" y="0"/>
                    </a:moveTo>
                    <a:lnTo>
                      <a:pt x="0" y="175"/>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1" name="Google Shape;821;p39"/>
              <p:cNvSpPr/>
              <p:nvPr/>
            </p:nvSpPr>
            <p:spPr>
              <a:xfrm>
                <a:off x="1030" y="3212"/>
                <a:ext cx="24" cy="48"/>
              </a:xfrm>
              <a:custGeom>
                <a:rect b="b" l="l" r="r" t="t"/>
                <a:pathLst>
                  <a:path extrusionOk="0" h="48" w="24">
                    <a:moveTo>
                      <a:pt x="23" y="0"/>
                    </a:moveTo>
                    <a:lnTo>
                      <a:pt x="11" y="47"/>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2" name="Google Shape;822;p39"/>
              <p:cNvSpPr/>
              <p:nvPr/>
            </p:nvSpPr>
            <p:spPr>
              <a:xfrm>
                <a:off x="1688" y="3259"/>
                <a:ext cx="294" cy="204"/>
              </a:xfrm>
              <a:custGeom>
                <a:rect b="b" l="l" r="r" t="t"/>
                <a:pathLst>
                  <a:path extrusionOk="0" h="204" w="294">
                    <a:moveTo>
                      <a:pt x="0" y="0"/>
                    </a:moveTo>
                    <a:lnTo>
                      <a:pt x="293" y="0"/>
                    </a:lnTo>
                    <a:lnTo>
                      <a:pt x="293" y="203"/>
                    </a:lnTo>
                    <a:lnTo>
                      <a:pt x="0" y="203"/>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3" name="Google Shape;823;p39"/>
              <p:cNvSpPr/>
              <p:nvPr/>
            </p:nvSpPr>
            <p:spPr>
              <a:xfrm>
                <a:off x="1542" y="3334"/>
                <a:ext cx="47" cy="24"/>
              </a:xfrm>
              <a:custGeom>
                <a:rect b="b" l="l" r="r" t="t"/>
                <a:pathLst>
                  <a:path extrusionOk="0" h="24" w="47">
                    <a:moveTo>
                      <a:pt x="46" y="23"/>
                    </a:moveTo>
                    <a:lnTo>
                      <a:pt x="0" y="12"/>
                    </a:lnTo>
                    <a:lnTo>
                      <a:pt x="46"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4" name="Google Shape;824;p39"/>
              <p:cNvSpPr/>
              <p:nvPr/>
            </p:nvSpPr>
            <p:spPr>
              <a:xfrm>
                <a:off x="1542" y="3346"/>
                <a:ext cx="147" cy="1"/>
              </a:xfrm>
              <a:custGeom>
                <a:rect b="b" l="l" r="r" t="t"/>
                <a:pathLst>
                  <a:path extrusionOk="0" h="1" w="147">
                    <a:moveTo>
                      <a:pt x="0" y="0"/>
                    </a:moveTo>
                    <a:lnTo>
                      <a:pt x="146" y="0"/>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5" name="Google Shape;825;p39"/>
              <p:cNvSpPr/>
              <p:nvPr/>
            </p:nvSpPr>
            <p:spPr>
              <a:xfrm>
                <a:off x="1641" y="3334"/>
                <a:ext cx="48" cy="24"/>
              </a:xfrm>
              <a:custGeom>
                <a:rect b="b" l="l" r="r" t="t"/>
                <a:pathLst>
                  <a:path extrusionOk="0" h="24" w="48">
                    <a:moveTo>
                      <a:pt x="0" y="0"/>
                    </a:moveTo>
                    <a:lnTo>
                      <a:pt x="47" y="12"/>
                    </a:lnTo>
                    <a:lnTo>
                      <a:pt x="0" y="23"/>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6" name="Google Shape;826;p39"/>
              <p:cNvSpPr/>
              <p:nvPr/>
            </p:nvSpPr>
            <p:spPr>
              <a:xfrm>
                <a:off x="1717" y="3084"/>
                <a:ext cx="119" cy="176"/>
              </a:xfrm>
              <a:custGeom>
                <a:rect b="b" l="l" r="r" t="t"/>
                <a:pathLst>
                  <a:path extrusionOk="0" h="176" w="119">
                    <a:moveTo>
                      <a:pt x="0" y="0"/>
                    </a:moveTo>
                    <a:lnTo>
                      <a:pt x="118" y="175"/>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7" name="Google Shape;827;p39"/>
              <p:cNvSpPr/>
              <p:nvPr/>
            </p:nvSpPr>
            <p:spPr>
              <a:xfrm>
                <a:off x="1799" y="3213"/>
                <a:ext cx="37" cy="47"/>
              </a:xfrm>
              <a:custGeom>
                <a:rect b="b" l="l" r="r" t="t"/>
                <a:pathLst>
                  <a:path extrusionOk="0" h="47" w="37">
                    <a:moveTo>
                      <a:pt x="20" y="0"/>
                    </a:moveTo>
                    <a:lnTo>
                      <a:pt x="36" y="46"/>
                    </a:lnTo>
                    <a:lnTo>
                      <a:pt x="0" y="14"/>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8" name="Google Shape;828;p39"/>
              <p:cNvSpPr/>
              <p:nvPr/>
            </p:nvSpPr>
            <p:spPr>
              <a:xfrm>
                <a:off x="219" y="3462"/>
                <a:ext cx="236" cy="321"/>
              </a:xfrm>
              <a:custGeom>
                <a:rect b="b" l="l" r="r" t="t"/>
                <a:pathLst>
                  <a:path extrusionOk="0" h="321" w="236">
                    <a:moveTo>
                      <a:pt x="235" y="0"/>
                    </a:moveTo>
                    <a:lnTo>
                      <a:pt x="0" y="320"/>
                    </a:lnTo>
                    <a:lnTo>
                      <a:pt x="235"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9" name="Google Shape;829;p39"/>
              <p:cNvSpPr/>
              <p:nvPr/>
            </p:nvSpPr>
            <p:spPr>
              <a:xfrm>
                <a:off x="219" y="3738"/>
                <a:ext cx="38" cy="45"/>
              </a:xfrm>
              <a:custGeom>
                <a:rect b="b" l="l" r="r" t="t"/>
                <a:pathLst>
                  <a:path extrusionOk="0" h="45" w="38">
                    <a:moveTo>
                      <a:pt x="37" y="14"/>
                    </a:moveTo>
                    <a:lnTo>
                      <a:pt x="0" y="44"/>
                    </a:lnTo>
                    <a:lnTo>
                      <a:pt x="18"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0" name="Google Shape;830;p39"/>
              <p:cNvSpPr/>
              <p:nvPr/>
            </p:nvSpPr>
            <p:spPr>
              <a:xfrm>
                <a:off x="308" y="3462"/>
                <a:ext cx="177" cy="321"/>
              </a:xfrm>
              <a:custGeom>
                <a:rect b="b" l="l" r="r" t="t"/>
                <a:pathLst>
                  <a:path extrusionOk="0" h="321" w="177">
                    <a:moveTo>
                      <a:pt x="176" y="0"/>
                    </a:moveTo>
                    <a:lnTo>
                      <a:pt x="0" y="320"/>
                    </a:lnTo>
                    <a:lnTo>
                      <a:pt x="176"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1" name="Google Shape;831;p39"/>
              <p:cNvSpPr/>
              <p:nvPr/>
            </p:nvSpPr>
            <p:spPr>
              <a:xfrm>
                <a:off x="308" y="3736"/>
                <a:ext cx="33" cy="47"/>
              </a:xfrm>
              <a:custGeom>
                <a:rect b="b" l="l" r="r" t="t"/>
                <a:pathLst>
                  <a:path extrusionOk="0" h="47" w="33">
                    <a:moveTo>
                      <a:pt x="32" y="10"/>
                    </a:moveTo>
                    <a:lnTo>
                      <a:pt x="0" y="46"/>
                    </a:lnTo>
                    <a:lnTo>
                      <a:pt x="12"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2" name="Google Shape;832;p39"/>
              <p:cNvSpPr/>
              <p:nvPr/>
            </p:nvSpPr>
            <p:spPr>
              <a:xfrm>
                <a:off x="395" y="3462"/>
                <a:ext cx="119" cy="321"/>
              </a:xfrm>
              <a:custGeom>
                <a:rect b="b" l="l" r="r" t="t"/>
                <a:pathLst>
                  <a:path extrusionOk="0" h="321" w="119">
                    <a:moveTo>
                      <a:pt x="118" y="0"/>
                    </a:moveTo>
                    <a:lnTo>
                      <a:pt x="0" y="320"/>
                    </a:lnTo>
                    <a:lnTo>
                      <a:pt x="118"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3" name="Google Shape;833;p39"/>
              <p:cNvSpPr/>
              <p:nvPr/>
            </p:nvSpPr>
            <p:spPr>
              <a:xfrm>
                <a:off x="395" y="3735"/>
                <a:ext cx="29" cy="48"/>
              </a:xfrm>
              <a:custGeom>
                <a:rect b="b" l="l" r="r" t="t"/>
                <a:pathLst>
                  <a:path extrusionOk="0" h="48" w="29">
                    <a:moveTo>
                      <a:pt x="28" y="7"/>
                    </a:moveTo>
                    <a:lnTo>
                      <a:pt x="0" y="47"/>
                    </a:lnTo>
                    <a:lnTo>
                      <a:pt x="5"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4" name="Google Shape;834;p39"/>
              <p:cNvSpPr/>
              <p:nvPr/>
            </p:nvSpPr>
            <p:spPr>
              <a:xfrm>
                <a:off x="543" y="3462"/>
                <a:ext cx="30" cy="321"/>
              </a:xfrm>
              <a:custGeom>
                <a:rect b="b" l="l" r="r" t="t"/>
                <a:pathLst>
                  <a:path extrusionOk="0" h="321" w="30">
                    <a:moveTo>
                      <a:pt x="0" y="0"/>
                    </a:moveTo>
                    <a:lnTo>
                      <a:pt x="29" y="320"/>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5" name="Google Shape;835;p39"/>
              <p:cNvSpPr/>
              <p:nvPr/>
            </p:nvSpPr>
            <p:spPr>
              <a:xfrm>
                <a:off x="556" y="3735"/>
                <a:ext cx="24" cy="48"/>
              </a:xfrm>
              <a:custGeom>
                <a:rect b="b" l="l" r="r" t="t"/>
                <a:pathLst>
                  <a:path extrusionOk="0" h="48" w="24">
                    <a:moveTo>
                      <a:pt x="23" y="0"/>
                    </a:moveTo>
                    <a:lnTo>
                      <a:pt x="16" y="47"/>
                    </a:lnTo>
                    <a:lnTo>
                      <a:pt x="0" y="2"/>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6" name="Google Shape;836;p39"/>
              <p:cNvSpPr/>
              <p:nvPr/>
            </p:nvSpPr>
            <p:spPr>
              <a:xfrm>
                <a:off x="925" y="3462"/>
                <a:ext cx="1" cy="321"/>
              </a:xfrm>
              <a:custGeom>
                <a:rect b="b" l="l" r="r" t="t"/>
                <a:pathLst>
                  <a:path extrusionOk="0" h="321" w="1">
                    <a:moveTo>
                      <a:pt x="0" y="0"/>
                    </a:moveTo>
                    <a:lnTo>
                      <a:pt x="0" y="320"/>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7" name="Google Shape;837;p39"/>
              <p:cNvSpPr/>
              <p:nvPr/>
            </p:nvSpPr>
            <p:spPr>
              <a:xfrm>
                <a:off x="913" y="3736"/>
                <a:ext cx="24" cy="47"/>
              </a:xfrm>
              <a:custGeom>
                <a:rect b="b" l="l" r="r" t="t"/>
                <a:pathLst>
                  <a:path extrusionOk="0" h="47" w="24">
                    <a:moveTo>
                      <a:pt x="23" y="0"/>
                    </a:moveTo>
                    <a:lnTo>
                      <a:pt x="12" y="46"/>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8" name="Google Shape;838;p39"/>
              <p:cNvSpPr/>
              <p:nvPr/>
            </p:nvSpPr>
            <p:spPr>
              <a:xfrm>
                <a:off x="953" y="3462"/>
                <a:ext cx="31" cy="321"/>
              </a:xfrm>
              <a:custGeom>
                <a:rect b="b" l="l" r="r" t="t"/>
                <a:pathLst>
                  <a:path extrusionOk="0" h="321" w="31">
                    <a:moveTo>
                      <a:pt x="0" y="0"/>
                    </a:moveTo>
                    <a:lnTo>
                      <a:pt x="30" y="320"/>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9" name="Google Shape;839;p39"/>
              <p:cNvSpPr/>
              <p:nvPr/>
            </p:nvSpPr>
            <p:spPr>
              <a:xfrm>
                <a:off x="967" y="3735"/>
                <a:ext cx="25" cy="48"/>
              </a:xfrm>
              <a:custGeom>
                <a:rect b="b" l="l" r="r" t="t"/>
                <a:pathLst>
                  <a:path extrusionOk="0" h="48" w="25">
                    <a:moveTo>
                      <a:pt x="24" y="0"/>
                    </a:moveTo>
                    <a:lnTo>
                      <a:pt x="16" y="47"/>
                    </a:lnTo>
                    <a:lnTo>
                      <a:pt x="0" y="2"/>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0" name="Google Shape;840;p39"/>
              <p:cNvSpPr/>
              <p:nvPr/>
            </p:nvSpPr>
            <p:spPr>
              <a:xfrm>
                <a:off x="983" y="3462"/>
                <a:ext cx="59" cy="321"/>
              </a:xfrm>
              <a:custGeom>
                <a:rect b="b" l="l" r="r" t="t"/>
                <a:pathLst>
                  <a:path extrusionOk="0" h="321" w="59">
                    <a:moveTo>
                      <a:pt x="0" y="0"/>
                    </a:moveTo>
                    <a:lnTo>
                      <a:pt x="58" y="320"/>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1" name="Google Shape;841;p39"/>
              <p:cNvSpPr/>
              <p:nvPr/>
            </p:nvSpPr>
            <p:spPr>
              <a:xfrm>
                <a:off x="1022" y="3734"/>
                <a:ext cx="24" cy="49"/>
              </a:xfrm>
              <a:custGeom>
                <a:rect b="b" l="l" r="r" t="t"/>
                <a:pathLst>
                  <a:path extrusionOk="0" h="49" w="24">
                    <a:moveTo>
                      <a:pt x="23" y="0"/>
                    </a:moveTo>
                    <a:lnTo>
                      <a:pt x="19" y="48"/>
                    </a:lnTo>
                    <a:lnTo>
                      <a:pt x="0" y="5"/>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2" name="Google Shape;842;p39"/>
              <p:cNvSpPr/>
              <p:nvPr/>
            </p:nvSpPr>
            <p:spPr>
              <a:xfrm>
                <a:off x="1012" y="3462"/>
                <a:ext cx="89" cy="321"/>
              </a:xfrm>
              <a:custGeom>
                <a:rect b="b" l="l" r="r" t="t"/>
                <a:pathLst>
                  <a:path extrusionOk="0" h="321" w="89">
                    <a:moveTo>
                      <a:pt x="0" y="0"/>
                    </a:moveTo>
                    <a:lnTo>
                      <a:pt x="88" y="320"/>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3" name="Google Shape;843;p39"/>
              <p:cNvSpPr/>
              <p:nvPr/>
            </p:nvSpPr>
            <p:spPr>
              <a:xfrm>
                <a:off x="1076" y="3734"/>
                <a:ext cx="25" cy="49"/>
              </a:xfrm>
              <a:custGeom>
                <a:rect b="b" l="l" r="r" t="t"/>
                <a:pathLst>
                  <a:path extrusionOk="0" h="49" w="25">
                    <a:moveTo>
                      <a:pt x="23" y="0"/>
                    </a:moveTo>
                    <a:lnTo>
                      <a:pt x="24" y="48"/>
                    </a:lnTo>
                    <a:lnTo>
                      <a:pt x="0" y="6"/>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4" name="Google Shape;844;p39"/>
              <p:cNvSpPr/>
              <p:nvPr/>
            </p:nvSpPr>
            <p:spPr>
              <a:xfrm>
                <a:off x="1717" y="3462"/>
                <a:ext cx="295" cy="321"/>
              </a:xfrm>
              <a:custGeom>
                <a:rect b="b" l="l" r="r" t="t"/>
                <a:pathLst>
                  <a:path extrusionOk="0" h="321" w="295">
                    <a:moveTo>
                      <a:pt x="0" y="0"/>
                    </a:moveTo>
                    <a:lnTo>
                      <a:pt x="294" y="320"/>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5" name="Google Shape;845;p39"/>
              <p:cNvSpPr/>
              <p:nvPr/>
            </p:nvSpPr>
            <p:spPr>
              <a:xfrm>
                <a:off x="1970" y="3740"/>
                <a:ext cx="42" cy="43"/>
              </a:xfrm>
              <a:custGeom>
                <a:rect b="b" l="l" r="r" t="t"/>
                <a:pathLst>
                  <a:path extrusionOk="0" h="43" w="42">
                    <a:moveTo>
                      <a:pt x="17" y="0"/>
                    </a:moveTo>
                    <a:lnTo>
                      <a:pt x="41" y="42"/>
                    </a:lnTo>
                    <a:lnTo>
                      <a:pt x="0" y="16"/>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6" name="Google Shape;846;p39"/>
              <p:cNvSpPr/>
              <p:nvPr/>
            </p:nvSpPr>
            <p:spPr>
              <a:xfrm>
                <a:off x="1776" y="3462"/>
                <a:ext cx="324" cy="321"/>
              </a:xfrm>
              <a:custGeom>
                <a:rect b="b" l="l" r="r" t="t"/>
                <a:pathLst>
                  <a:path extrusionOk="0" h="321" w="324">
                    <a:moveTo>
                      <a:pt x="0" y="0"/>
                    </a:moveTo>
                    <a:lnTo>
                      <a:pt x="323" y="320"/>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7" name="Google Shape;847;p39"/>
              <p:cNvSpPr/>
              <p:nvPr/>
            </p:nvSpPr>
            <p:spPr>
              <a:xfrm>
                <a:off x="2057" y="3741"/>
                <a:ext cx="43" cy="42"/>
              </a:xfrm>
              <a:custGeom>
                <a:rect b="b" l="l" r="r" t="t"/>
                <a:pathLst>
                  <a:path extrusionOk="0" h="42" w="43">
                    <a:moveTo>
                      <a:pt x="17" y="0"/>
                    </a:moveTo>
                    <a:lnTo>
                      <a:pt x="42" y="41"/>
                    </a:lnTo>
                    <a:lnTo>
                      <a:pt x="0" y="16"/>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8" name="Google Shape;848;p39"/>
              <p:cNvSpPr/>
              <p:nvPr/>
            </p:nvSpPr>
            <p:spPr>
              <a:xfrm>
                <a:off x="1865" y="3462"/>
                <a:ext cx="352" cy="321"/>
              </a:xfrm>
              <a:custGeom>
                <a:rect b="b" l="l" r="r" t="t"/>
                <a:pathLst>
                  <a:path extrusionOk="0" h="321" w="352">
                    <a:moveTo>
                      <a:pt x="0" y="0"/>
                    </a:moveTo>
                    <a:lnTo>
                      <a:pt x="351" y="320"/>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9" name="Google Shape;849;p39"/>
              <p:cNvSpPr/>
              <p:nvPr/>
            </p:nvSpPr>
            <p:spPr>
              <a:xfrm>
                <a:off x="2174" y="3742"/>
                <a:ext cx="43" cy="41"/>
              </a:xfrm>
              <a:custGeom>
                <a:rect b="b" l="l" r="r" t="t"/>
                <a:pathLst>
                  <a:path extrusionOk="0" h="41" w="43">
                    <a:moveTo>
                      <a:pt x="16" y="0"/>
                    </a:moveTo>
                    <a:lnTo>
                      <a:pt x="42" y="40"/>
                    </a:lnTo>
                    <a:lnTo>
                      <a:pt x="0" y="17"/>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0" name="Google Shape;850;p39"/>
              <p:cNvSpPr/>
              <p:nvPr/>
            </p:nvSpPr>
            <p:spPr>
              <a:xfrm>
                <a:off x="1952" y="3462"/>
                <a:ext cx="383" cy="321"/>
              </a:xfrm>
              <a:custGeom>
                <a:rect b="b" l="l" r="r" t="t"/>
                <a:pathLst>
                  <a:path extrusionOk="0" h="321" w="383">
                    <a:moveTo>
                      <a:pt x="0" y="0"/>
                    </a:moveTo>
                    <a:lnTo>
                      <a:pt x="382" y="320"/>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1" name="Google Shape;851;p39"/>
              <p:cNvSpPr/>
              <p:nvPr/>
            </p:nvSpPr>
            <p:spPr>
              <a:xfrm>
                <a:off x="2291" y="3743"/>
                <a:ext cx="44" cy="40"/>
              </a:xfrm>
              <a:custGeom>
                <a:rect b="b" l="l" r="r" t="t"/>
                <a:pathLst>
                  <a:path extrusionOk="0" h="40" w="44">
                    <a:moveTo>
                      <a:pt x="15" y="0"/>
                    </a:moveTo>
                    <a:lnTo>
                      <a:pt x="43" y="39"/>
                    </a:lnTo>
                    <a:lnTo>
                      <a:pt x="0" y="18"/>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2" name="Google Shape;852;p39"/>
              <p:cNvSpPr txBox="1"/>
              <p:nvPr/>
            </p:nvSpPr>
            <p:spPr>
              <a:xfrm>
                <a:off x="2072" y="2502"/>
                <a:ext cx="706" cy="17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Index entries</a:t>
                </a:r>
                <a:endParaRPr/>
              </a:p>
            </p:txBody>
          </p:sp>
          <p:sp>
            <p:nvSpPr>
              <p:cNvPr id="853" name="Google Shape;853;p39"/>
              <p:cNvSpPr txBox="1"/>
              <p:nvPr/>
            </p:nvSpPr>
            <p:spPr>
              <a:xfrm>
                <a:off x="2072" y="3256"/>
                <a:ext cx="662" cy="17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2"/>
                  </a:buClr>
                  <a:buSzPts val="1200"/>
                  <a:buFont typeface="Arial"/>
                  <a:buNone/>
                </a:pPr>
                <a:r>
                  <a:rPr b="1" i="0" lang="en-US" sz="1200" u="none">
                    <a:solidFill>
                      <a:schemeClr val="accent2"/>
                    </a:solidFill>
                    <a:latin typeface="Arial"/>
                    <a:ea typeface="Arial"/>
                    <a:cs typeface="Arial"/>
                    <a:sym typeface="Arial"/>
                  </a:rPr>
                  <a:t>Data entries</a:t>
                </a:r>
                <a:endParaRPr/>
              </a:p>
            </p:txBody>
          </p:sp>
          <p:sp>
            <p:nvSpPr>
              <p:cNvPr id="854" name="Google Shape;854;p39"/>
              <p:cNvSpPr txBox="1"/>
              <p:nvPr/>
            </p:nvSpPr>
            <p:spPr>
              <a:xfrm>
                <a:off x="2072" y="2598"/>
                <a:ext cx="893" cy="17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direct search for </a:t>
                </a:r>
                <a:endParaRPr/>
              </a:p>
            </p:txBody>
          </p:sp>
          <p:sp>
            <p:nvSpPr>
              <p:cNvPr id="855" name="Google Shape;855;p39"/>
              <p:cNvSpPr txBox="1"/>
              <p:nvPr/>
            </p:nvSpPr>
            <p:spPr>
              <a:xfrm>
                <a:off x="2781" y="3434"/>
                <a:ext cx="621" cy="17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folHlink"/>
                  </a:buClr>
                  <a:buSzPts val="1200"/>
                  <a:buFont typeface="Arial"/>
                  <a:buNone/>
                </a:pPr>
                <a:r>
                  <a:rPr b="1" i="0" lang="en-US" sz="1200" u="none">
                    <a:solidFill>
                      <a:schemeClr val="folHlink"/>
                    </a:solidFill>
                    <a:latin typeface="Arial"/>
                    <a:ea typeface="Arial"/>
                    <a:cs typeface="Arial"/>
                    <a:sym typeface="Arial"/>
                  </a:rPr>
                  <a:t>(Index File)</a:t>
                </a:r>
                <a:endParaRPr/>
              </a:p>
            </p:txBody>
          </p:sp>
          <p:sp>
            <p:nvSpPr>
              <p:cNvPr id="856" name="Google Shape;856;p39"/>
              <p:cNvSpPr txBox="1"/>
              <p:nvPr/>
            </p:nvSpPr>
            <p:spPr>
              <a:xfrm>
                <a:off x="2072" y="2686"/>
                <a:ext cx="653" cy="17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2"/>
                  </a:buClr>
                  <a:buSzPts val="1200"/>
                  <a:buFont typeface="Arial"/>
                  <a:buNone/>
                </a:pPr>
                <a:r>
                  <a:rPr b="1" i="0" lang="en-US" sz="1200" u="none">
                    <a:solidFill>
                      <a:schemeClr val="accent2"/>
                    </a:solidFill>
                    <a:latin typeface="Arial"/>
                    <a:ea typeface="Arial"/>
                    <a:cs typeface="Arial"/>
                    <a:sym typeface="Arial"/>
                  </a:rPr>
                  <a:t>data entries</a:t>
                </a:r>
                <a:endParaRPr/>
              </a:p>
            </p:txBody>
          </p:sp>
          <p:cxnSp>
            <p:nvCxnSpPr>
              <p:cNvPr id="857" name="Google Shape;857;p39"/>
              <p:cNvCxnSpPr/>
              <p:nvPr/>
            </p:nvCxnSpPr>
            <p:spPr>
              <a:xfrm>
                <a:off x="128" y="3585"/>
                <a:ext cx="5568" cy="0"/>
              </a:xfrm>
              <a:prstGeom prst="straightConnector1">
                <a:avLst/>
              </a:prstGeom>
              <a:noFill/>
              <a:ln cap="flat" cmpd="sng" w="12700">
                <a:solidFill>
                  <a:schemeClr val="accent1"/>
                </a:solidFill>
                <a:prstDash val="solid"/>
                <a:miter lim="800000"/>
                <a:headEnd len="med" w="med" type="none"/>
                <a:tailEnd len="med" w="med" type="none"/>
              </a:ln>
            </p:spPr>
          </p:cxnSp>
          <p:sp>
            <p:nvSpPr>
              <p:cNvPr id="858" name="Google Shape;858;p39"/>
              <p:cNvSpPr txBox="1"/>
              <p:nvPr/>
            </p:nvSpPr>
            <p:spPr>
              <a:xfrm>
                <a:off x="119" y="2592"/>
                <a:ext cx="803"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CF0E30"/>
                  </a:buClr>
                  <a:buSzPts val="1400"/>
                  <a:buFont typeface="Book Antiqua"/>
                  <a:buNone/>
                </a:pPr>
                <a:r>
                  <a:rPr b="1" i="0" lang="en-US" sz="1400" u="none">
                    <a:solidFill>
                      <a:srgbClr val="CF0E30"/>
                    </a:solidFill>
                    <a:latin typeface="Book Antiqua"/>
                    <a:ea typeface="Book Antiqua"/>
                    <a:cs typeface="Book Antiqua"/>
                    <a:sym typeface="Book Antiqua"/>
                  </a:rPr>
                  <a:t>CLUSTERED</a:t>
                </a:r>
                <a:endParaRPr/>
              </a:p>
            </p:txBody>
          </p:sp>
        </p:grpSp>
        <p:grpSp>
          <p:nvGrpSpPr>
            <p:cNvPr id="859" name="Google Shape;859;p39"/>
            <p:cNvGrpSpPr/>
            <p:nvPr/>
          </p:nvGrpSpPr>
          <p:grpSpPr>
            <a:xfrm>
              <a:off x="2829" y="2337"/>
              <a:ext cx="2929" cy="1822"/>
              <a:chOff x="2829" y="2337"/>
              <a:chExt cx="2929" cy="1822"/>
            </a:xfrm>
          </p:grpSpPr>
          <p:sp>
            <p:nvSpPr>
              <p:cNvPr id="860" name="Google Shape;860;p39"/>
              <p:cNvSpPr/>
              <p:nvPr/>
            </p:nvSpPr>
            <p:spPr>
              <a:xfrm>
                <a:off x="3029" y="2481"/>
                <a:ext cx="107" cy="933"/>
              </a:xfrm>
              <a:custGeom>
                <a:rect b="b" l="l" r="r" t="t"/>
                <a:pathLst>
                  <a:path extrusionOk="0" h="933" w="107">
                    <a:moveTo>
                      <a:pt x="0" y="0"/>
                    </a:moveTo>
                    <a:lnTo>
                      <a:pt x="106" y="0"/>
                    </a:lnTo>
                    <a:lnTo>
                      <a:pt x="106" y="932"/>
                    </a:lnTo>
                    <a:lnTo>
                      <a:pt x="0" y="932"/>
                    </a:lnTo>
                    <a:lnTo>
                      <a:pt x="0" y="0"/>
                    </a:lnTo>
                  </a:path>
                </a:pathLst>
              </a:custGeom>
              <a:no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1" name="Google Shape;861;p39"/>
              <p:cNvSpPr/>
              <p:nvPr/>
            </p:nvSpPr>
            <p:spPr>
              <a:xfrm>
                <a:off x="3029" y="3789"/>
                <a:ext cx="107" cy="351"/>
              </a:xfrm>
              <a:custGeom>
                <a:rect b="b" l="l" r="r" t="t"/>
                <a:pathLst>
                  <a:path extrusionOk="0" h="351" w="107">
                    <a:moveTo>
                      <a:pt x="0" y="0"/>
                    </a:moveTo>
                    <a:lnTo>
                      <a:pt x="106" y="0"/>
                    </a:lnTo>
                    <a:lnTo>
                      <a:pt x="106" y="350"/>
                    </a:lnTo>
                    <a:lnTo>
                      <a:pt x="0" y="350"/>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2" name="Google Shape;862;p39"/>
              <p:cNvSpPr txBox="1"/>
              <p:nvPr/>
            </p:nvSpPr>
            <p:spPr>
              <a:xfrm>
                <a:off x="2829" y="3587"/>
                <a:ext cx="551" cy="17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1"/>
                  </a:buClr>
                  <a:buSzPts val="1200"/>
                  <a:buFont typeface="Arial"/>
                  <a:buNone/>
                </a:pPr>
                <a:r>
                  <a:rPr b="1" i="0" lang="en-US" sz="1200" u="none">
                    <a:solidFill>
                      <a:schemeClr val="accent1"/>
                    </a:solidFill>
                    <a:latin typeface="Arial"/>
                    <a:ea typeface="Arial"/>
                    <a:cs typeface="Arial"/>
                    <a:sym typeface="Arial"/>
                  </a:rPr>
                  <a:t>(Data file)</a:t>
                </a:r>
                <a:endParaRPr/>
              </a:p>
            </p:txBody>
          </p:sp>
          <p:grpSp>
            <p:nvGrpSpPr>
              <p:cNvPr id="863" name="Google Shape;863;p39"/>
              <p:cNvGrpSpPr/>
              <p:nvPr/>
            </p:nvGrpSpPr>
            <p:grpSpPr>
              <a:xfrm>
                <a:off x="3709" y="2337"/>
                <a:ext cx="1940" cy="1674"/>
                <a:chOff x="3709" y="2337"/>
                <a:chExt cx="1940" cy="1674"/>
              </a:xfrm>
            </p:grpSpPr>
            <p:sp>
              <p:nvSpPr>
                <p:cNvPr id="864" name="Google Shape;864;p39"/>
                <p:cNvSpPr/>
                <p:nvPr/>
              </p:nvSpPr>
              <p:spPr>
                <a:xfrm>
                  <a:off x="3709" y="3790"/>
                  <a:ext cx="216" cy="221"/>
                </a:xfrm>
                <a:custGeom>
                  <a:rect b="b" l="l" r="r" t="t"/>
                  <a:pathLst>
                    <a:path extrusionOk="0" h="221" w="216">
                      <a:moveTo>
                        <a:pt x="0" y="220"/>
                      </a:moveTo>
                      <a:lnTo>
                        <a:pt x="0" y="0"/>
                      </a:lnTo>
                      <a:lnTo>
                        <a:pt x="215" y="0"/>
                      </a:lnTo>
                      <a:lnTo>
                        <a:pt x="215" y="220"/>
                      </a:lnTo>
                      <a:lnTo>
                        <a:pt x="0" y="22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5" name="Google Shape;865;p39"/>
                <p:cNvSpPr/>
                <p:nvPr/>
              </p:nvSpPr>
              <p:spPr>
                <a:xfrm>
                  <a:off x="3996" y="3790"/>
                  <a:ext cx="217" cy="221"/>
                </a:xfrm>
                <a:custGeom>
                  <a:rect b="b" l="l" r="r" t="t"/>
                  <a:pathLst>
                    <a:path extrusionOk="0" h="221" w="217">
                      <a:moveTo>
                        <a:pt x="0" y="220"/>
                      </a:moveTo>
                      <a:lnTo>
                        <a:pt x="0" y="0"/>
                      </a:lnTo>
                      <a:lnTo>
                        <a:pt x="216" y="0"/>
                      </a:lnTo>
                      <a:lnTo>
                        <a:pt x="216" y="220"/>
                      </a:lnTo>
                      <a:lnTo>
                        <a:pt x="0" y="22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6" name="Google Shape;866;p39"/>
                <p:cNvSpPr/>
                <p:nvPr/>
              </p:nvSpPr>
              <p:spPr>
                <a:xfrm>
                  <a:off x="4285" y="3790"/>
                  <a:ext cx="213" cy="221"/>
                </a:xfrm>
                <a:custGeom>
                  <a:rect b="b" l="l" r="r" t="t"/>
                  <a:pathLst>
                    <a:path extrusionOk="0" h="221" w="213">
                      <a:moveTo>
                        <a:pt x="0" y="220"/>
                      </a:moveTo>
                      <a:lnTo>
                        <a:pt x="0" y="0"/>
                      </a:lnTo>
                      <a:lnTo>
                        <a:pt x="212" y="0"/>
                      </a:lnTo>
                      <a:lnTo>
                        <a:pt x="212" y="220"/>
                      </a:lnTo>
                      <a:lnTo>
                        <a:pt x="0" y="22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7" name="Google Shape;867;p39"/>
                <p:cNvSpPr/>
                <p:nvPr/>
              </p:nvSpPr>
              <p:spPr>
                <a:xfrm>
                  <a:off x="4572" y="3790"/>
                  <a:ext cx="214" cy="221"/>
                </a:xfrm>
                <a:custGeom>
                  <a:rect b="b" l="l" r="r" t="t"/>
                  <a:pathLst>
                    <a:path extrusionOk="0" h="221" w="214">
                      <a:moveTo>
                        <a:pt x="0" y="220"/>
                      </a:moveTo>
                      <a:lnTo>
                        <a:pt x="0" y="0"/>
                      </a:lnTo>
                      <a:lnTo>
                        <a:pt x="213" y="0"/>
                      </a:lnTo>
                      <a:lnTo>
                        <a:pt x="213" y="220"/>
                      </a:lnTo>
                      <a:lnTo>
                        <a:pt x="0" y="22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8" name="Google Shape;868;p39"/>
                <p:cNvSpPr/>
                <p:nvPr/>
              </p:nvSpPr>
              <p:spPr>
                <a:xfrm>
                  <a:off x="4858" y="3790"/>
                  <a:ext cx="218" cy="221"/>
                </a:xfrm>
                <a:custGeom>
                  <a:rect b="b" l="l" r="r" t="t"/>
                  <a:pathLst>
                    <a:path extrusionOk="0" h="221" w="218">
                      <a:moveTo>
                        <a:pt x="0" y="220"/>
                      </a:moveTo>
                      <a:lnTo>
                        <a:pt x="0" y="0"/>
                      </a:lnTo>
                      <a:lnTo>
                        <a:pt x="217" y="0"/>
                      </a:lnTo>
                      <a:lnTo>
                        <a:pt x="217" y="220"/>
                      </a:lnTo>
                      <a:lnTo>
                        <a:pt x="0" y="22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9" name="Google Shape;869;p39"/>
                <p:cNvSpPr/>
                <p:nvPr/>
              </p:nvSpPr>
              <p:spPr>
                <a:xfrm>
                  <a:off x="5145" y="3790"/>
                  <a:ext cx="216" cy="221"/>
                </a:xfrm>
                <a:custGeom>
                  <a:rect b="b" l="l" r="r" t="t"/>
                  <a:pathLst>
                    <a:path extrusionOk="0" h="221" w="216">
                      <a:moveTo>
                        <a:pt x="0" y="220"/>
                      </a:moveTo>
                      <a:lnTo>
                        <a:pt x="0" y="0"/>
                      </a:lnTo>
                      <a:lnTo>
                        <a:pt x="215" y="0"/>
                      </a:lnTo>
                      <a:lnTo>
                        <a:pt x="215" y="220"/>
                      </a:lnTo>
                      <a:lnTo>
                        <a:pt x="0" y="22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0" name="Google Shape;870;p39"/>
                <p:cNvSpPr/>
                <p:nvPr/>
              </p:nvSpPr>
              <p:spPr>
                <a:xfrm>
                  <a:off x="5433" y="3790"/>
                  <a:ext cx="216" cy="221"/>
                </a:xfrm>
                <a:custGeom>
                  <a:rect b="b" l="l" r="r" t="t"/>
                  <a:pathLst>
                    <a:path extrusionOk="0" h="221" w="216">
                      <a:moveTo>
                        <a:pt x="0" y="220"/>
                      </a:moveTo>
                      <a:lnTo>
                        <a:pt x="0" y="0"/>
                      </a:lnTo>
                      <a:lnTo>
                        <a:pt x="215" y="0"/>
                      </a:lnTo>
                      <a:lnTo>
                        <a:pt x="215" y="220"/>
                      </a:lnTo>
                      <a:lnTo>
                        <a:pt x="0" y="22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1" name="Google Shape;871;p39"/>
                <p:cNvSpPr/>
                <p:nvPr/>
              </p:nvSpPr>
              <p:spPr>
                <a:xfrm>
                  <a:off x="4122" y="3054"/>
                  <a:ext cx="939" cy="1"/>
                </a:xfrm>
                <a:custGeom>
                  <a:rect b="b" l="l" r="r" t="t"/>
                  <a:pathLst>
                    <a:path extrusionOk="0" h="1" w="939">
                      <a:moveTo>
                        <a:pt x="0" y="0"/>
                      </a:moveTo>
                      <a:lnTo>
                        <a:pt x="938" y="0"/>
                      </a:lnTo>
                      <a:lnTo>
                        <a:pt x="0" y="0"/>
                      </a:lnTo>
                    </a:path>
                  </a:pathLst>
                </a:custGeom>
                <a:noFill/>
                <a:ln cap="rnd" cmpd="sng" w="127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2" name="Google Shape;872;p39"/>
                <p:cNvSpPr/>
                <p:nvPr/>
              </p:nvSpPr>
              <p:spPr>
                <a:xfrm>
                  <a:off x="4122" y="2395"/>
                  <a:ext cx="495" cy="660"/>
                </a:xfrm>
                <a:custGeom>
                  <a:rect b="b" l="l" r="r" t="t"/>
                  <a:pathLst>
                    <a:path extrusionOk="0" h="660" w="495">
                      <a:moveTo>
                        <a:pt x="0" y="659"/>
                      </a:moveTo>
                      <a:lnTo>
                        <a:pt x="494" y="0"/>
                      </a:lnTo>
                      <a:lnTo>
                        <a:pt x="0" y="659"/>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3" name="Google Shape;873;p39"/>
                <p:cNvSpPr/>
                <p:nvPr/>
              </p:nvSpPr>
              <p:spPr>
                <a:xfrm>
                  <a:off x="4616" y="2395"/>
                  <a:ext cx="449" cy="660"/>
                </a:xfrm>
                <a:custGeom>
                  <a:rect b="b" l="l" r="r" t="t"/>
                  <a:pathLst>
                    <a:path extrusionOk="0" h="660" w="449">
                      <a:moveTo>
                        <a:pt x="0" y="0"/>
                      </a:moveTo>
                      <a:lnTo>
                        <a:pt x="448" y="659"/>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4" name="Google Shape;874;p39"/>
                <p:cNvSpPr/>
                <p:nvPr/>
              </p:nvSpPr>
              <p:spPr>
                <a:xfrm>
                  <a:off x="4433" y="2337"/>
                  <a:ext cx="184" cy="59"/>
                </a:xfrm>
                <a:custGeom>
                  <a:rect b="b" l="l" r="r" t="t"/>
                  <a:pathLst>
                    <a:path extrusionOk="0" h="59" w="184">
                      <a:moveTo>
                        <a:pt x="0" y="0"/>
                      </a:moveTo>
                      <a:lnTo>
                        <a:pt x="30" y="9"/>
                      </a:lnTo>
                      <a:lnTo>
                        <a:pt x="183" y="58"/>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5" name="Google Shape;875;p39"/>
                <p:cNvSpPr/>
                <p:nvPr/>
              </p:nvSpPr>
              <p:spPr>
                <a:xfrm>
                  <a:off x="4565" y="2363"/>
                  <a:ext cx="52" cy="33"/>
                </a:xfrm>
                <a:custGeom>
                  <a:rect b="b" l="l" r="r" t="t"/>
                  <a:pathLst>
                    <a:path extrusionOk="0" h="33" w="52">
                      <a:moveTo>
                        <a:pt x="6" y="0"/>
                      </a:moveTo>
                      <a:lnTo>
                        <a:pt x="51" y="32"/>
                      </a:lnTo>
                      <a:lnTo>
                        <a:pt x="0" y="32"/>
                      </a:lnTo>
                      <a:lnTo>
                        <a:pt x="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6" name="Google Shape;876;p39"/>
                <p:cNvSpPr/>
                <p:nvPr/>
              </p:nvSpPr>
              <p:spPr>
                <a:xfrm>
                  <a:off x="3896" y="3231"/>
                  <a:ext cx="255" cy="219"/>
                </a:xfrm>
                <a:custGeom>
                  <a:rect b="b" l="l" r="r" t="t"/>
                  <a:pathLst>
                    <a:path extrusionOk="0" h="219" w="255">
                      <a:moveTo>
                        <a:pt x="0" y="0"/>
                      </a:moveTo>
                      <a:lnTo>
                        <a:pt x="254" y="0"/>
                      </a:lnTo>
                      <a:lnTo>
                        <a:pt x="254" y="218"/>
                      </a:lnTo>
                      <a:lnTo>
                        <a:pt x="0" y="218"/>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7" name="Google Shape;877;p39"/>
                <p:cNvSpPr/>
                <p:nvPr/>
              </p:nvSpPr>
              <p:spPr>
                <a:xfrm>
                  <a:off x="4150" y="3311"/>
                  <a:ext cx="40" cy="27"/>
                </a:xfrm>
                <a:custGeom>
                  <a:rect b="b" l="l" r="r" t="t"/>
                  <a:pathLst>
                    <a:path extrusionOk="0" h="27" w="40">
                      <a:moveTo>
                        <a:pt x="39" y="26"/>
                      </a:moveTo>
                      <a:lnTo>
                        <a:pt x="0" y="13"/>
                      </a:lnTo>
                      <a:lnTo>
                        <a:pt x="39"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8" name="Google Shape;878;p39"/>
                <p:cNvSpPr/>
                <p:nvPr/>
              </p:nvSpPr>
              <p:spPr>
                <a:xfrm>
                  <a:off x="4150" y="3326"/>
                  <a:ext cx="152" cy="1"/>
                </a:xfrm>
                <a:custGeom>
                  <a:rect b="b" l="l" r="r" t="t"/>
                  <a:pathLst>
                    <a:path extrusionOk="0" h="1" w="152">
                      <a:moveTo>
                        <a:pt x="0" y="0"/>
                      </a:moveTo>
                      <a:lnTo>
                        <a:pt x="151" y="0"/>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9" name="Google Shape;879;p39"/>
                <p:cNvSpPr/>
                <p:nvPr/>
              </p:nvSpPr>
              <p:spPr>
                <a:xfrm>
                  <a:off x="4261" y="3311"/>
                  <a:ext cx="41" cy="27"/>
                </a:xfrm>
                <a:custGeom>
                  <a:rect b="b" l="l" r="r" t="t"/>
                  <a:pathLst>
                    <a:path extrusionOk="0" h="27" w="41">
                      <a:moveTo>
                        <a:pt x="0" y="0"/>
                      </a:moveTo>
                      <a:lnTo>
                        <a:pt x="40" y="13"/>
                      </a:lnTo>
                      <a:lnTo>
                        <a:pt x="0" y="26"/>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0" name="Google Shape;880;p39"/>
                <p:cNvSpPr/>
                <p:nvPr/>
              </p:nvSpPr>
              <p:spPr>
                <a:xfrm>
                  <a:off x="4301" y="3231"/>
                  <a:ext cx="254" cy="219"/>
                </a:xfrm>
                <a:custGeom>
                  <a:rect b="b" l="l" r="r" t="t"/>
                  <a:pathLst>
                    <a:path extrusionOk="0" h="219" w="254">
                      <a:moveTo>
                        <a:pt x="0" y="0"/>
                      </a:moveTo>
                      <a:lnTo>
                        <a:pt x="253" y="0"/>
                      </a:lnTo>
                      <a:lnTo>
                        <a:pt x="253" y="218"/>
                      </a:lnTo>
                      <a:lnTo>
                        <a:pt x="0" y="218"/>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1" name="Google Shape;881;p39"/>
                <p:cNvSpPr/>
                <p:nvPr/>
              </p:nvSpPr>
              <p:spPr>
                <a:xfrm>
                  <a:off x="4554" y="3311"/>
                  <a:ext cx="42" cy="27"/>
                </a:xfrm>
                <a:custGeom>
                  <a:rect b="b" l="l" r="r" t="t"/>
                  <a:pathLst>
                    <a:path extrusionOk="0" h="27" w="42">
                      <a:moveTo>
                        <a:pt x="41" y="26"/>
                      </a:moveTo>
                      <a:lnTo>
                        <a:pt x="0" y="13"/>
                      </a:lnTo>
                      <a:lnTo>
                        <a:pt x="41"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2" name="Google Shape;882;p39"/>
                <p:cNvSpPr/>
                <p:nvPr/>
              </p:nvSpPr>
              <p:spPr>
                <a:xfrm>
                  <a:off x="4554" y="3326"/>
                  <a:ext cx="127" cy="1"/>
                </a:xfrm>
                <a:custGeom>
                  <a:rect b="b" l="l" r="r" t="t"/>
                  <a:pathLst>
                    <a:path extrusionOk="0" h="1" w="127">
                      <a:moveTo>
                        <a:pt x="0" y="0"/>
                      </a:moveTo>
                      <a:lnTo>
                        <a:pt x="126" y="0"/>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3" name="Google Shape;883;p39"/>
                <p:cNvSpPr/>
                <p:nvPr/>
              </p:nvSpPr>
              <p:spPr>
                <a:xfrm>
                  <a:off x="4642" y="3311"/>
                  <a:ext cx="39" cy="27"/>
                </a:xfrm>
                <a:custGeom>
                  <a:rect b="b" l="l" r="r" t="t"/>
                  <a:pathLst>
                    <a:path extrusionOk="0" h="27" w="39">
                      <a:moveTo>
                        <a:pt x="0" y="0"/>
                      </a:moveTo>
                      <a:lnTo>
                        <a:pt x="38" y="13"/>
                      </a:lnTo>
                      <a:lnTo>
                        <a:pt x="0" y="26"/>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4" name="Google Shape;884;p39"/>
                <p:cNvSpPr/>
                <p:nvPr/>
              </p:nvSpPr>
              <p:spPr>
                <a:xfrm>
                  <a:off x="4074" y="3044"/>
                  <a:ext cx="100" cy="188"/>
                </a:xfrm>
                <a:custGeom>
                  <a:rect b="b" l="l" r="r" t="t"/>
                  <a:pathLst>
                    <a:path extrusionOk="0" h="188" w="100">
                      <a:moveTo>
                        <a:pt x="99" y="0"/>
                      </a:moveTo>
                      <a:lnTo>
                        <a:pt x="0" y="187"/>
                      </a:lnTo>
                      <a:lnTo>
                        <a:pt x="99"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5" name="Google Shape;885;p39"/>
                <p:cNvSpPr/>
                <p:nvPr/>
              </p:nvSpPr>
              <p:spPr>
                <a:xfrm>
                  <a:off x="4074" y="3183"/>
                  <a:ext cx="31" cy="49"/>
                </a:xfrm>
                <a:custGeom>
                  <a:rect b="b" l="l" r="r" t="t"/>
                  <a:pathLst>
                    <a:path extrusionOk="0" h="49" w="31">
                      <a:moveTo>
                        <a:pt x="30" y="15"/>
                      </a:moveTo>
                      <a:lnTo>
                        <a:pt x="0" y="48"/>
                      </a:lnTo>
                      <a:lnTo>
                        <a:pt x="13"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6" name="Google Shape;886;p39"/>
                <p:cNvSpPr/>
                <p:nvPr/>
              </p:nvSpPr>
              <p:spPr>
                <a:xfrm>
                  <a:off x="4427" y="3044"/>
                  <a:ext cx="1" cy="188"/>
                </a:xfrm>
                <a:custGeom>
                  <a:rect b="b" l="l" r="r" t="t"/>
                  <a:pathLst>
                    <a:path extrusionOk="0" h="188" w="1">
                      <a:moveTo>
                        <a:pt x="0" y="0"/>
                      </a:moveTo>
                      <a:lnTo>
                        <a:pt x="0" y="187"/>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7" name="Google Shape;887;p39"/>
                <p:cNvSpPr/>
                <p:nvPr/>
              </p:nvSpPr>
              <p:spPr>
                <a:xfrm>
                  <a:off x="4418" y="3182"/>
                  <a:ext cx="19" cy="50"/>
                </a:xfrm>
                <a:custGeom>
                  <a:rect b="b" l="l" r="r" t="t"/>
                  <a:pathLst>
                    <a:path extrusionOk="0" h="50" w="19">
                      <a:moveTo>
                        <a:pt x="18" y="0"/>
                      </a:moveTo>
                      <a:lnTo>
                        <a:pt x="8" y="49"/>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8" name="Google Shape;888;p39"/>
                <p:cNvSpPr/>
                <p:nvPr/>
              </p:nvSpPr>
              <p:spPr>
                <a:xfrm>
                  <a:off x="4985" y="3231"/>
                  <a:ext cx="254" cy="219"/>
                </a:xfrm>
                <a:custGeom>
                  <a:rect b="b" l="l" r="r" t="t"/>
                  <a:pathLst>
                    <a:path extrusionOk="0" h="219" w="254">
                      <a:moveTo>
                        <a:pt x="0" y="0"/>
                      </a:moveTo>
                      <a:lnTo>
                        <a:pt x="253" y="0"/>
                      </a:lnTo>
                      <a:lnTo>
                        <a:pt x="253" y="218"/>
                      </a:lnTo>
                      <a:lnTo>
                        <a:pt x="0" y="218"/>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9" name="Google Shape;889;p39"/>
                <p:cNvSpPr/>
                <p:nvPr/>
              </p:nvSpPr>
              <p:spPr>
                <a:xfrm>
                  <a:off x="4859" y="3311"/>
                  <a:ext cx="41" cy="27"/>
                </a:xfrm>
                <a:custGeom>
                  <a:rect b="b" l="l" r="r" t="t"/>
                  <a:pathLst>
                    <a:path extrusionOk="0" h="27" w="41">
                      <a:moveTo>
                        <a:pt x="40" y="26"/>
                      </a:moveTo>
                      <a:lnTo>
                        <a:pt x="0" y="13"/>
                      </a:lnTo>
                      <a:lnTo>
                        <a:pt x="4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0" name="Google Shape;890;p39"/>
                <p:cNvSpPr/>
                <p:nvPr/>
              </p:nvSpPr>
              <p:spPr>
                <a:xfrm>
                  <a:off x="4859" y="3326"/>
                  <a:ext cx="127" cy="1"/>
                </a:xfrm>
                <a:custGeom>
                  <a:rect b="b" l="l" r="r" t="t"/>
                  <a:pathLst>
                    <a:path extrusionOk="0" h="1" w="127">
                      <a:moveTo>
                        <a:pt x="0" y="0"/>
                      </a:moveTo>
                      <a:lnTo>
                        <a:pt x="126" y="0"/>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1" name="Google Shape;891;p39"/>
                <p:cNvSpPr/>
                <p:nvPr/>
              </p:nvSpPr>
              <p:spPr>
                <a:xfrm>
                  <a:off x="4944" y="3311"/>
                  <a:ext cx="42" cy="27"/>
                </a:xfrm>
                <a:custGeom>
                  <a:rect b="b" l="l" r="r" t="t"/>
                  <a:pathLst>
                    <a:path extrusionOk="0" h="27" w="42">
                      <a:moveTo>
                        <a:pt x="0" y="0"/>
                      </a:moveTo>
                      <a:lnTo>
                        <a:pt x="41" y="13"/>
                      </a:lnTo>
                      <a:lnTo>
                        <a:pt x="0" y="26"/>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2" name="Google Shape;892;p39"/>
                <p:cNvSpPr/>
                <p:nvPr/>
              </p:nvSpPr>
              <p:spPr>
                <a:xfrm>
                  <a:off x="5012" y="3044"/>
                  <a:ext cx="100" cy="188"/>
                </a:xfrm>
                <a:custGeom>
                  <a:rect b="b" l="l" r="r" t="t"/>
                  <a:pathLst>
                    <a:path extrusionOk="0" h="188" w="100">
                      <a:moveTo>
                        <a:pt x="0" y="0"/>
                      </a:moveTo>
                      <a:lnTo>
                        <a:pt x="99" y="187"/>
                      </a:lnTo>
                      <a:lnTo>
                        <a:pt x="0" y="0"/>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3" name="Google Shape;893;p39"/>
                <p:cNvSpPr/>
                <p:nvPr/>
              </p:nvSpPr>
              <p:spPr>
                <a:xfrm>
                  <a:off x="5081" y="3183"/>
                  <a:ext cx="31" cy="49"/>
                </a:xfrm>
                <a:custGeom>
                  <a:rect b="b" l="l" r="r" t="t"/>
                  <a:pathLst>
                    <a:path extrusionOk="0" h="49" w="31">
                      <a:moveTo>
                        <a:pt x="17" y="0"/>
                      </a:moveTo>
                      <a:lnTo>
                        <a:pt x="30" y="48"/>
                      </a:lnTo>
                      <a:lnTo>
                        <a:pt x="0" y="15"/>
                      </a:lnTo>
                    </a:path>
                  </a:pathLst>
                </a:custGeom>
                <a:noFill/>
                <a:ln cap="rnd"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4" name="Google Shape;894;p39"/>
                <p:cNvSpPr/>
                <p:nvPr/>
              </p:nvSpPr>
              <p:spPr>
                <a:xfrm>
                  <a:off x="3921" y="3449"/>
                  <a:ext cx="127" cy="314"/>
                </a:xfrm>
                <a:custGeom>
                  <a:rect b="b" l="l" r="r" t="t"/>
                  <a:pathLst>
                    <a:path extrusionOk="0" h="314" w="127">
                      <a:moveTo>
                        <a:pt x="0" y="0"/>
                      </a:moveTo>
                      <a:lnTo>
                        <a:pt x="126" y="313"/>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5" name="Google Shape;895;p39"/>
                <p:cNvSpPr/>
                <p:nvPr/>
              </p:nvSpPr>
              <p:spPr>
                <a:xfrm>
                  <a:off x="4020" y="3713"/>
                  <a:ext cx="28" cy="50"/>
                </a:xfrm>
                <a:custGeom>
                  <a:rect b="b" l="l" r="r" t="t"/>
                  <a:pathLst>
                    <a:path extrusionOk="0" h="50" w="28">
                      <a:moveTo>
                        <a:pt x="18" y="0"/>
                      </a:moveTo>
                      <a:lnTo>
                        <a:pt x="27" y="49"/>
                      </a:lnTo>
                      <a:lnTo>
                        <a:pt x="0" y="11"/>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6" name="Google Shape;896;p39"/>
                <p:cNvSpPr/>
                <p:nvPr/>
              </p:nvSpPr>
              <p:spPr>
                <a:xfrm>
                  <a:off x="3742" y="3449"/>
                  <a:ext cx="231" cy="346"/>
                </a:xfrm>
                <a:custGeom>
                  <a:rect b="b" l="l" r="r" t="t"/>
                  <a:pathLst>
                    <a:path extrusionOk="0" h="346" w="231">
                      <a:moveTo>
                        <a:pt x="230" y="0"/>
                      </a:moveTo>
                      <a:lnTo>
                        <a:pt x="0" y="345"/>
                      </a:lnTo>
                      <a:lnTo>
                        <a:pt x="23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7" name="Google Shape;897;p39"/>
                <p:cNvSpPr/>
                <p:nvPr/>
              </p:nvSpPr>
              <p:spPr>
                <a:xfrm>
                  <a:off x="3742" y="3748"/>
                  <a:ext cx="36" cy="47"/>
                </a:xfrm>
                <a:custGeom>
                  <a:rect b="b" l="l" r="r" t="t"/>
                  <a:pathLst>
                    <a:path extrusionOk="0" h="47" w="36">
                      <a:moveTo>
                        <a:pt x="35" y="16"/>
                      </a:moveTo>
                      <a:lnTo>
                        <a:pt x="0" y="46"/>
                      </a:lnTo>
                      <a:lnTo>
                        <a:pt x="19"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8" name="Google Shape;898;p39"/>
                <p:cNvSpPr/>
                <p:nvPr/>
              </p:nvSpPr>
              <p:spPr>
                <a:xfrm>
                  <a:off x="3996" y="3449"/>
                  <a:ext cx="357" cy="346"/>
                </a:xfrm>
                <a:custGeom>
                  <a:rect b="b" l="l" r="r" t="t"/>
                  <a:pathLst>
                    <a:path extrusionOk="0" h="346" w="357">
                      <a:moveTo>
                        <a:pt x="0" y="0"/>
                      </a:moveTo>
                      <a:lnTo>
                        <a:pt x="356" y="345"/>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9" name="Google Shape;899;p39"/>
                <p:cNvSpPr/>
                <p:nvPr/>
              </p:nvSpPr>
              <p:spPr>
                <a:xfrm>
                  <a:off x="4312" y="3754"/>
                  <a:ext cx="41" cy="41"/>
                </a:xfrm>
                <a:custGeom>
                  <a:rect b="b" l="l" r="r" t="t"/>
                  <a:pathLst>
                    <a:path extrusionOk="0" h="41" w="41">
                      <a:moveTo>
                        <a:pt x="13" y="0"/>
                      </a:moveTo>
                      <a:lnTo>
                        <a:pt x="40" y="40"/>
                      </a:lnTo>
                      <a:lnTo>
                        <a:pt x="0" y="19"/>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0" name="Google Shape;900;p39"/>
                <p:cNvSpPr/>
                <p:nvPr/>
              </p:nvSpPr>
              <p:spPr>
                <a:xfrm>
                  <a:off x="3870" y="3449"/>
                  <a:ext cx="178" cy="314"/>
                </a:xfrm>
                <a:custGeom>
                  <a:rect b="b" l="l" r="r" t="t"/>
                  <a:pathLst>
                    <a:path extrusionOk="0" h="314" w="178">
                      <a:moveTo>
                        <a:pt x="177" y="0"/>
                      </a:moveTo>
                      <a:lnTo>
                        <a:pt x="0" y="313"/>
                      </a:lnTo>
                      <a:lnTo>
                        <a:pt x="177"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1" name="Google Shape;901;p39"/>
                <p:cNvSpPr/>
                <p:nvPr/>
              </p:nvSpPr>
              <p:spPr>
                <a:xfrm>
                  <a:off x="3870" y="3716"/>
                  <a:ext cx="33" cy="47"/>
                </a:xfrm>
                <a:custGeom>
                  <a:rect b="b" l="l" r="r" t="t"/>
                  <a:pathLst>
                    <a:path extrusionOk="0" h="47" w="33">
                      <a:moveTo>
                        <a:pt x="32" y="13"/>
                      </a:moveTo>
                      <a:lnTo>
                        <a:pt x="0" y="46"/>
                      </a:lnTo>
                      <a:lnTo>
                        <a:pt x="14"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2" name="Google Shape;902;p39"/>
                <p:cNvSpPr/>
                <p:nvPr/>
              </p:nvSpPr>
              <p:spPr>
                <a:xfrm>
                  <a:off x="4074" y="3449"/>
                  <a:ext cx="887" cy="314"/>
                </a:xfrm>
                <a:custGeom>
                  <a:rect b="b" l="l" r="r" t="t"/>
                  <a:pathLst>
                    <a:path extrusionOk="0" h="314" w="887">
                      <a:moveTo>
                        <a:pt x="0" y="0"/>
                      </a:moveTo>
                      <a:lnTo>
                        <a:pt x="886" y="313"/>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3" name="Google Shape;903;p39"/>
                <p:cNvSpPr/>
                <p:nvPr/>
              </p:nvSpPr>
              <p:spPr>
                <a:xfrm>
                  <a:off x="4918" y="3736"/>
                  <a:ext cx="43" cy="27"/>
                </a:xfrm>
                <a:custGeom>
                  <a:rect b="b" l="l" r="r" t="t"/>
                  <a:pathLst>
                    <a:path extrusionOk="0" h="27" w="43">
                      <a:moveTo>
                        <a:pt x="6" y="0"/>
                      </a:moveTo>
                      <a:lnTo>
                        <a:pt x="42" y="26"/>
                      </a:lnTo>
                      <a:lnTo>
                        <a:pt x="0" y="25"/>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4" name="Google Shape;904;p39"/>
                <p:cNvSpPr/>
                <p:nvPr/>
              </p:nvSpPr>
              <p:spPr>
                <a:xfrm>
                  <a:off x="3921" y="3449"/>
                  <a:ext cx="432" cy="314"/>
                </a:xfrm>
                <a:custGeom>
                  <a:rect b="b" l="l" r="r" t="t"/>
                  <a:pathLst>
                    <a:path extrusionOk="0" h="314" w="432">
                      <a:moveTo>
                        <a:pt x="431" y="0"/>
                      </a:moveTo>
                      <a:lnTo>
                        <a:pt x="0" y="313"/>
                      </a:lnTo>
                      <a:lnTo>
                        <a:pt x="431"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5" name="Google Shape;905;p39"/>
                <p:cNvSpPr/>
                <p:nvPr/>
              </p:nvSpPr>
              <p:spPr>
                <a:xfrm>
                  <a:off x="3921" y="3726"/>
                  <a:ext cx="41" cy="37"/>
                </a:xfrm>
                <a:custGeom>
                  <a:rect b="b" l="l" r="r" t="t"/>
                  <a:pathLst>
                    <a:path extrusionOk="0" h="37" w="41">
                      <a:moveTo>
                        <a:pt x="40" y="22"/>
                      </a:moveTo>
                      <a:lnTo>
                        <a:pt x="0" y="36"/>
                      </a:lnTo>
                      <a:lnTo>
                        <a:pt x="31"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6" name="Google Shape;906;p39"/>
                <p:cNvSpPr/>
                <p:nvPr/>
              </p:nvSpPr>
              <p:spPr>
                <a:xfrm>
                  <a:off x="4375" y="3449"/>
                  <a:ext cx="1120" cy="314"/>
                </a:xfrm>
                <a:custGeom>
                  <a:rect b="b" l="l" r="r" t="t"/>
                  <a:pathLst>
                    <a:path extrusionOk="0" h="314" w="1120">
                      <a:moveTo>
                        <a:pt x="0" y="0"/>
                      </a:moveTo>
                      <a:lnTo>
                        <a:pt x="1119" y="313"/>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7" name="Google Shape;907;p39"/>
                <p:cNvSpPr/>
                <p:nvPr/>
              </p:nvSpPr>
              <p:spPr>
                <a:xfrm>
                  <a:off x="5451" y="3738"/>
                  <a:ext cx="44" cy="26"/>
                </a:xfrm>
                <a:custGeom>
                  <a:rect b="b" l="l" r="r" t="t"/>
                  <a:pathLst>
                    <a:path extrusionOk="0" h="26" w="44">
                      <a:moveTo>
                        <a:pt x="5" y="0"/>
                      </a:moveTo>
                      <a:lnTo>
                        <a:pt x="43" y="24"/>
                      </a:lnTo>
                      <a:lnTo>
                        <a:pt x="0" y="25"/>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8" name="Google Shape;908;p39"/>
                <p:cNvSpPr/>
                <p:nvPr/>
              </p:nvSpPr>
              <p:spPr>
                <a:xfrm>
                  <a:off x="4375" y="3449"/>
                  <a:ext cx="104" cy="346"/>
                </a:xfrm>
                <a:custGeom>
                  <a:rect b="b" l="l" r="r" t="t"/>
                  <a:pathLst>
                    <a:path extrusionOk="0" h="346" w="104">
                      <a:moveTo>
                        <a:pt x="103" y="0"/>
                      </a:moveTo>
                      <a:lnTo>
                        <a:pt x="0" y="345"/>
                      </a:lnTo>
                      <a:lnTo>
                        <a:pt x="103"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9" name="Google Shape;909;p39"/>
                <p:cNvSpPr/>
                <p:nvPr/>
              </p:nvSpPr>
              <p:spPr>
                <a:xfrm>
                  <a:off x="4375" y="3743"/>
                  <a:ext cx="27" cy="52"/>
                </a:xfrm>
                <a:custGeom>
                  <a:rect b="b" l="l" r="r" t="t"/>
                  <a:pathLst>
                    <a:path extrusionOk="0" h="52" w="27">
                      <a:moveTo>
                        <a:pt x="26" y="8"/>
                      </a:moveTo>
                      <a:lnTo>
                        <a:pt x="0" y="51"/>
                      </a:lnTo>
                      <a:lnTo>
                        <a:pt x="5"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0" name="Google Shape;910;p39"/>
                <p:cNvSpPr/>
                <p:nvPr/>
              </p:nvSpPr>
              <p:spPr>
                <a:xfrm>
                  <a:off x="4454" y="3449"/>
                  <a:ext cx="203" cy="314"/>
                </a:xfrm>
                <a:custGeom>
                  <a:rect b="b" l="l" r="r" t="t"/>
                  <a:pathLst>
                    <a:path extrusionOk="0" h="314" w="203">
                      <a:moveTo>
                        <a:pt x="0" y="0"/>
                      </a:moveTo>
                      <a:lnTo>
                        <a:pt x="202" y="313"/>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1" name="Google Shape;911;p39"/>
                <p:cNvSpPr/>
                <p:nvPr/>
              </p:nvSpPr>
              <p:spPr>
                <a:xfrm>
                  <a:off x="4621" y="3717"/>
                  <a:ext cx="36" cy="46"/>
                </a:xfrm>
                <a:custGeom>
                  <a:rect b="b" l="l" r="r" t="t"/>
                  <a:pathLst>
                    <a:path extrusionOk="0" h="46" w="36">
                      <a:moveTo>
                        <a:pt x="17" y="0"/>
                      </a:moveTo>
                      <a:lnTo>
                        <a:pt x="35" y="45"/>
                      </a:lnTo>
                      <a:lnTo>
                        <a:pt x="0" y="15"/>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2" name="Google Shape;912;p39"/>
                <p:cNvSpPr/>
                <p:nvPr/>
              </p:nvSpPr>
              <p:spPr>
                <a:xfrm>
                  <a:off x="4707" y="3449"/>
                  <a:ext cx="356" cy="346"/>
                </a:xfrm>
                <a:custGeom>
                  <a:rect b="b" l="l" r="r" t="t"/>
                  <a:pathLst>
                    <a:path extrusionOk="0" h="346" w="356">
                      <a:moveTo>
                        <a:pt x="355" y="0"/>
                      </a:moveTo>
                      <a:lnTo>
                        <a:pt x="0" y="345"/>
                      </a:lnTo>
                      <a:lnTo>
                        <a:pt x="355"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3" name="Google Shape;913;p39"/>
                <p:cNvSpPr/>
                <p:nvPr/>
              </p:nvSpPr>
              <p:spPr>
                <a:xfrm>
                  <a:off x="4707" y="3754"/>
                  <a:ext cx="37" cy="41"/>
                </a:xfrm>
                <a:custGeom>
                  <a:rect b="b" l="l" r="r" t="t"/>
                  <a:pathLst>
                    <a:path extrusionOk="0" h="41" w="37">
                      <a:moveTo>
                        <a:pt x="36" y="19"/>
                      </a:moveTo>
                      <a:lnTo>
                        <a:pt x="0" y="40"/>
                      </a:lnTo>
                      <a:lnTo>
                        <a:pt x="24"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4" name="Google Shape;914;p39"/>
                <p:cNvSpPr/>
                <p:nvPr/>
              </p:nvSpPr>
              <p:spPr>
                <a:xfrm>
                  <a:off x="5087" y="3449"/>
                  <a:ext cx="203" cy="346"/>
                </a:xfrm>
                <a:custGeom>
                  <a:rect b="b" l="l" r="r" t="t"/>
                  <a:pathLst>
                    <a:path extrusionOk="0" h="346" w="203">
                      <a:moveTo>
                        <a:pt x="0" y="0"/>
                      </a:moveTo>
                      <a:lnTo>
                        <a:pt x="202" y="345"/>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5" name="Google Shape;915;p39"/>
                <p:cNvSpPr/>
                <p:nvPr/>
              </p:nvSpPr>
              <p:spPr>
                <a:xfrm>
                  <a:off x="5258" y="3747"/>
                  <a:ext cx="32" cy="48"/>
                </a:xfrm>
                <a:custGeom>
                  <a:rect b="b" l="l" r="r" t="t"/>
                  <a:pathLst>
                    <a:path extrusionOk="0" h="48" w="32">
                      <a:moveTo>
                        <a:pt x="16" y="0"/>
                      </a:moveTo>
                      <a:lnTo>
                        <a:pt x="31" y="47"/>
                      </a:lnTo>
                      <a:lnTo>
                        <a:pt x="0" y="15"/>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6" name="Google Shape;916;p39"/>
                <p:cNvSpPr/>
                <p:nvPr/>
              </p:nvSpPr>
              <p:spPr>
                <a:xfrm>
                  <a:off x="5012" y="3449"/>
                  <a:ext cx="152" cy="314"/>
                </a:xfrm>
                <a:custGeom>
                  <a:rect b="b" l="l" r="r" t="t"/>
                  <a:pathLst>
                    <a:path extrusionOk="0" h="314" w="152">
                      <a:moveTo>
                        <a:pt x="151" y="0"/>
                      </a:moveTo>
                      <a:lnTo>
                        <a:pt x="0" y="313"/>
                      </a:lnTo>
                      <a:lnTo>
                        <a:pt x="151"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7" name="Google Shape;917;p39"/>
                <p:cNvSpPr/>
                <p:nvPr/>
              </p:nvSpPr>
              <p:spPr>
                <a:xfrm>
                  <a:off x="5012" y="3715"/>
                  <a:ext cx="30" cy="48"/>
                </a:xfrm>
                <a:custGeom>
                  <a:rect b="b" l="l" r="r" t="t"/>
                  <a:pathLst>
                    <a:path extrusionOk="0" h="48" w="30">
                      <a:moveTo>
                        <a:pt x="29" y="12"/>
                      </a:moveTo>
                      <a:lnTo>
                        <a:pt x="0" y="47"/>
                      </a:lnTo>
                      <a:lnTo>
                        <a:pt x="11"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8" name="Google Shape;918;p39"/>
                <p:cNvSpPr/>
                <p:nvPr/>
              </p:nvSpPr>
              <p:spPr>
                <a:xfrm>
                  <a:off x="5188" y="3449"/>
                  <a:ext cx="1" cy="346"/>
                </a:xfrm>
                <a:custGeom>
                  <a:rect b="b" l="l" r="r" t="t"/>
                  <a:pathLst>
                    <a:path extrusionOk="0" h="346" w="1">
                      <a:moveTo>
                        <a:pt x="0" y="0"/>
                      </a:moveTo>
                      <a:lnTo>
                        <a:pt x="0" y="345"/>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9" name="Google Shape;919;p39"/>
                <p:cNvSpPr/>
                <p:nvPr/>
              </p:nvSpPr>
              <p:spPr>
                <a:xfrm>
                  <a:off x="5177" y="3745"/>
                  <a:ext cx="23" cy="50"/>
                </a:xfrm>
                <a:custGeom>
                  <a:rect b="b" l="l" r="r" t="t"/>
                  <a:pathLst>
                    <a:path extrusionOk="0" h="50" w="23">
                      <a:moveTo>
                        <a:pt x="22" y="0"/>
                      </a:moveTo>
                      <a:lnTo>
                        <a:pt x="10" y="49"/>
                      </a:lnTo>
                      <a:lnTo>
                        <a:pt x="0" y="0"/>
                      </a:lnTo>
                    </a:path>
                  </a:pathLst>
                </a:custGeom>
                <a:no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920" name="Google Shape;920;p39"/>
              <p:cNvSpPr txBox="1"/>
              <p:nvPr/>
            </p:nvSpPr>
            <p:spPr>
              <a:xfrm>
                <a:off x="3224" y="3256"/>
                <a:ext cx="662" cy="17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2"/>
                  </a:buClr>
                  <a:buSzPts val="1200"/>
                  <a:buFont typeface="Arial"/>
                  <a:buNone/>
                </a:pPr>
                <a:r>
                  <a:rPr b="1" i="0" lang="en-US" sz="1200" u="none">
                    <a:solidFill>
                      <a:schemeClr val="accent2"/>
                    </a:solidFill>
                    <a:latin typeface="Arial"/>
                    <a:ea typeface="Arial"/>
                    <a:cs typeface="Arial"/>
                    <a:sym typeface="Arial"/>
                  </a:rPr>
                  <a:t>Data entries</a:t>
                </a:r>
                <a:endParaRPr/>
              </a:p>
            </p:txBody>
          </p:sp>
          <p:sp>
            <p:nvSpPr>
              <p:cNvPr id="921" name="Google Shape;921;p39"/>
              <p:cNvSpPr txBox="1"/>
              <p:nvPr/>
            </p:nvSpPr>
            <p:spPr>
              <a:xfrm>
                <a:off x="3629" y="3988"/>
                <a:ext cx="731" cy="17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1"/>
                  </a:buClr>
                  <a:buSzPts val="1200"/>
                  <a:buFont typeface="Arial"/>
                  <a:buNone/>
                </a:pPr>
                <a:r>
                  <a:rPr b="1" i="0" lang="en-US" sz="1200" u="none">
                    <a:solidFill>
                      <a:schemeClr val="accent1"/>
                    </a:solidFill>
                    <a:latin typeface="Arial"/>
                    <a:ea typeface="Arial"/>
                    <a:cs typeface="Arial"/>
                    <a:sym typeface="Arial"/>
                  </a:rPr>
                  <a:t>Data Records</a:t>
                </a:r>
                <a:endParaRPr/>
              </a:p>
            </p:txBody>
          </p:sp>
          <p:sp>
            <p:nvSpPr>
              <p:cNvPr id="922" name="Google Shape;922;p39"/>
              <p:cNvSpPr txBox="1"/>
              <p:nvPr/>
            </p:nvSpPr>
            <p:spPr>
              <a:xfrm>
                <a:off x="4775" y="2544"/>
                <a:ext cx="983"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CF0E30"/>
                  </a:buClr>
                  <a:buSzPts val="1400"/>
                  <a:buFont typeface="Book Antiqua"/>
                  <a:buNone/>
                </a:pPr>
                <a:r>
                  <a:rPr b="1" i="0" lang="en-US" sz="1400" u="none">
                    <a:solidFill>
                      <a:srgbClr val="CF0E30"/>
                    </a:solidFill>
                    <a:latin typeface="Book Antiqua"/>
                    <a:ea typeface="Book Antiqua"/>
                    <a:cs typeface="Book Antiqua"/>
                    <a:sym typeface="Book Antiqua"/>
                  </a:rPr>
                  <a:t>UNCLUSTERED</a:t>
                </a:r>
                <a:endParaRPr/>
              </a:p>
            </p:txBody>
          </p:sp>
        </p:grpSp>
      </p:gr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40"/>
          <p:cNvSpPr txBox="1"/>
          <p:nvPr>
            <p:ph type="title"/>
          </p:nvPr>
        </p:nvSpPr>
        <p:spPr>
          <a:xfrm>
            <a:off x="685800" y="1524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Comments on Clustered Indexes</a:t>
            </a:r>
            <a:endParaRPr/>
          </a:p>
        </p:txBody>
      </p:sp>
      <p:sp>
        <p:nvSpPr>
          <p:cNvPr id="929" name="Google Shape;929;p40"/>
          <p:cNvSpPr txBox="1"/>
          <p:nvPr>
            <p:ph idx="1" type="body"/>
          </p:nvPr>
        </p:nvSpPr>
        <p:spPr>
          <a:xfrm>
            <a:off x="457200" y="9906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you are retrieving only </a:t>
            </a:r>
            <a:r>
              <a:rPr b="0" i="0" lang="en-US" sz="2400" u="none">
                <a:solidFill>
                  <a:srgbClr val="FF0000"/>
                </a:solidFill>
                <a:latin typeface="Arial"/>
                <a:ea typeface="Arial"/>
                <a:cs typeface="Arial"/>
                <a:sym typeface="Arial"/>
              </a:rPr>
              <a:t>one</a:t>
            </a:r>
            <a:r>
              <a:rPr b="0" i="0" lang="en-US" sz="2400" u="none">
                <a:solidFill>
                  <a:schemeClr val="dk1"/>
                </a:solidFill>
                <a:latin typeface="Arial"/>
                <a:ea typeface="Arial"/>
                <a:cs typeface="Arial"/>
                <a:sym typeface="Arial"/>
              </a:rPr>
              <a:t> record, </a:t>
            </a:r>
            <a:r>
              <a:rPr b="0" i="0" lang="en-US" sz="2400" u="none">
                <a:solidFill>
                  <a:srgbClr val="FF0000"/>
                </a:solidFill>
                <a:latin typeface="Arial"/>
                <a:ea typeface="Arial"/>
                <a:cs typeface="Arial"/>
                <a:sym typeface="Arial"/>
              </a:rPr>
              <a:t>any</a:t>
            </a:r>
            <a:r>
              <a:rPr b="0" i="0" lang="en-US" sz="2400" u="none">
                <a:solidFill>
                  <a:schemeClr val="dk1"/>
                </a:solidFill>
                <a:latin typeface="Arial"/>
                <a:ea typeface="Arial"/>
                <a:cs typeface="Arial"/>
                <a:sym typeface="Arial"/>
              </a:rPr>
              <a:t> index will do.</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Retrieve one record in each index and count the I/Os.</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Assume the height of the index entry tree is 2.</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you are retrieving </a:t>
            </a:r>
            <a:r>
              <a:rPr b="0" i="0" lang="en-US" sz="2400" u="none">
                <a:solidFill>
                  <a:srgbClr val="FF0000"/>
                </a:solidFill>
                <a:latin typeface="Arial"/>
                <a:ea typeface="Arial"/>
                <a:cs typeface="Arial"/>
                <a:sym typeface="Arial"/>
              </a:rPr>
              <a:t>many</a:t>
            </a:r>
            <a:r>
              <a:rPr b="0" i="0" lang="en-US" sz="2400" u="none">
                <a:solidFill>
                  <a:schemeClr val="dk1"/>
                </a:solidFill>
                <a:latin typeface="Arial"/>
                <a:ea typeface="Arial"/>
                <a:cs typeface="Arial"/>
                <a:sym typeface="Arial"/>
              </a:rPr>
              <a:t> records with the same search key value, a </a:t>
            </a:r>
            <a:r>
              <a:rPr b="0" i="0" lang="en-US" sz="2400" u="none">
                <a:solidFill>
                  <a:srgbClr val="FF0000"/>
                </a:solidFill>
                <a:latin typeface="Arial"/>
                <a:ea typeface="Arial"/>
                <a:cs typeface="Arial"/>
                <a:sym typeface="Arial"/>
              </a:rPr>
              <a:t>clustered</a:t>
            </a:r>
            <a:r>
              <a:rPr b="0" i="0" lang="en-US" sz="2400" u="none">
                <a:solidFill>
                  <a:schemeClr val="dk1"/>
                </a:solidFill>
                <a:latin typeface="Arial"/>
                <a:ea typeface="Arial"/>
                <a:cs typeface="Arial"/>
                <a:sym typeface="Arial"/>
              </a:rPr>
              <a:t> index is almost always </a:t>
            </a:r>
            <a:r>
              <a:rPr b="0" i="0" lang="en-US" sz="2400" u="none">
                <a:solidFill>
                  <a:srgbClr val="FF0000"/>
                </a:solidFill>
                <a:latin typeface="Arial"/>
                <a:ea typeface="Arial"/>
                <a:cs typeface="Arial"/>
                <a:sym typeface="Arial"/>
              </a:rPr>
              <a:t>faster</a:t>
            </a:r>
            <a:r>
              <a:rPr b="0" i="0" lang="en-US" sz="2400" u="none">
                <a:solidFill>
                  <a:schemeClr val="dk1"/>
                </a:solidFill>
                <a:latin typeface="Arial"/>
                <a:ea typeface="Arial"/>
                <a:cs typeface="Arial"/>
                <a:sym typeface="Arial"/>
              </a:rPr>
              <a:t>.</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Retrieve 10 records from each index and count the I/Os.</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Clustered:</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Unclustered:</a:t>
            </a:r>
            <a:endParaRPr/>
          </a:p>
          <a:p>
            <a:pPr indent="-158750" lvl="1" marL="74295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Lest you get carried away: a table can have only one clustered index.  Why?</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DBMSs make their primary indexes clustered.</a:t>
            </a:r>
            <a:endParaRPr/>
          </a:p>
          <a:p>
            <a:pPr indent="-342900" lvl="0" marL="3429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PS: DB2, Postgres and MySQL construct clustered indexes as we have described on the previous slide.  Oracle and SQLServer put the data records in place of the data entries.</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41"/>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Where Are We?</a:t>
            </a:r>
            <a:endParaRPr/>
          </a:p>
        </p:txBody>
      </p:sp>
      <p:sp>
        <p:nvSpPr>
          <p:cNvPr id="936" name="Google Shape;936;p41"/>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We've now learned two ways to perform a 1-table SELECT query: Sequential Scan and Index Scan.</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EXPLAIN tells you which plan/algorithm the optimizer will choose; which one it thinks is the fastest.</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Now we study possible plans/algorithms for multi-table join SELECT queries.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42"/>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Join Algorithms: Motivation </a:t>
            </a:r>
            <a:r>
              <a:rPr b="0" i="0" lang="en-US" sz="2000" u="none">
                <a:solidFill>
                  <a:schemeClr val="accent2"/>
                </a:solidFill>
                <a:latin typeface="Tahoma"/>
                <a:ea typeface="Tahoma"/>
                <a:cs typeface="Tahoma"/>
                <a:sym typeface="Tahoma"/>
              </a:rPr>
              <a:t>(apocryphal)</a:t>
            </a:r>
            <a:endParaRPr/>
          </a:p>
        </p:txBody>
      </p:sp>
      <p:sp>
        <p:nvSpPr>
          <p:cNvPr id="943" name="Google Shape;943;p42"/>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When I was young I was asked to help with a charity art auction.  At the start I got a big stack of </a:t>
            </a:r>
            <a:r>
              <a:rPr b="0" i="0" lang="en-US" sz="2400" u="none">
                <a:solidFill>
                  <a:schemeClr val="accent2"/>
                </a:solidFill>
                <a:latin typeface="Arial"/>
                <a:ea typeface="Arial"/>
                <a:cs typeface="Arial"/>
                <a:sym typeface="Arial"/>
              </a:rPr>
              <a:t>bidder cards </a:t>
            </a:r>
            <a:r>
              <a:rPr b="0" i="0" lang="en-US" sz="2400" u="none">
                <a:solidFill>
                  <a:schemeClr val="dk1"/>
                </a:solidFill>
                <a:latin typeface="Arial"/>
                <a:ea typeface="Arial"/>
                <a:cs typeface="Arial"/>
                <a:sym typeface="Arial"/>
              </a:rPr>
              <a:t>with bidder IDs and bidder information.  </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At the end I got a much bigger stack of </a:t>
            </a:r>
            <a:r>
              <a:rPr b="0" i="0" lang="en-US" sz="2400" u="none">
                <a:solidFill>
                  <a:schemeClr val="accent2"/>
                </a:solidFill>
                <a:latin typeface="Arial"/>
                <a:ea typeface="Arial"/>
                <a:cs typeface="Arial"/>
                <a:sym typeface="Arial"/>
              </a:rPr>
              <a:t>bought cards</a:t>
            </a:r>
            <a:r>
              <a:rPr b="0" i="0" lang="en-US" sz="2400" u="none">
                <a:solidFill>
                  <a:schemeClr val="dk1"/>
                </a:solidFill>
                <a:latin typeface="Arial"/>
                <a:ea typeface="Arial"/>
                <a:cs typeface="Arial"/>
                <a:sym typeface="Arial"/>
              </a:rPr>
              <a:t>, each one containing a bidder ID and the cost of a painting that a bidder bought.  </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Suddenly there was a long line of bidders who wanted to go home.  For each bidder, I had to give the cashier the </a:t>
            </a:r>
            <a:r>
              <a:rPr b="0" i="0" lang="en-US" sz="2400" u="none">
                <a:solidFill>
                  <a:schemeClr val="accent2"/>
                </a:solidFill>
                <a:latin typeface="Arial"/>
                <a:ea typeface="Arial"/>
                <a:cs typeface="Arial"/>
                <a:sym typeface="Arial"/>
              </a:rPr>
              <a:t>bidder’s card</a:t>
            </a:r>
            <a:r>
              <a:rPr b="0" i="0" lang="en-US" sz="2400" u="none">
                <a:solidFill>
                  <a:schemeClr val="dk1"/>
                </a:solidFill>
                <a:latin typeface="Arial"/>
                <a:ea typeface="Arial"/>
                <a:cs typeface="Arial"/>
                <a:sym typeface="Arial"/>
              </a:rPr>
              <a:t> with the bidder’s matching </a:t>
            </a:r>
            <a:r>
              <a:rPr b="0" i="0" lang="en-US" sz="2400" u="none">
                <a:solidFill>
                  <a:schemeClr val="accent2"/>
                </a:solidFill>
                <a:latin typeface="Arial"/>
                <a:ea typeface="Arial"/>
                <a:cs typeface="Arial"/>
                <a:sym typeface="Arial"/>
              </a:rPr>
              <a:t>bought cards</a:t>
            </a:r>
            <a:r>
              <a:rPr b="0" i="0" lang="en-US" sz="2400" u="none">
                <a:solidFill>
                  <a:schemeClr val="dk1"/>
                </a:solidFill>
                <a:latin typeface="Arial"/>
                <a:ea typeface="Arial"/>
                <a:cs typeface="Arial"/>
                <a:sym typeface="Arial"/>
              </a:rPr>
              <a:t>.</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What would you do if you were in this situation?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43"/>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Computer Science Algorithms</a:t>
            </a:r>
            <a:endParaRPr/>
          </a:p>
        </p:txBody>
      </p:sp>
      <p:sp>
        <p:nvSpPr>
          <p:cNvPr id="950" name="Google Shape;950;p43"/>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Answers to the previous question will be investigated on the following pages.  They fall into three categories, the three basic algorithms of computer science: </a:t>
            </a:r>
            <a:r>
              <a:rPr b="0" i="0" lang="en-US" sz="2400" u="none">
                <a:solidFill>
                  <a:srgbClr val="FF0000"/>
                </a:solidFill>
                <a:latin typeface="Arial"/>
                <a:ea typeface="Arial"/>
                <a:cs typeface="Arial"/>
                <a:sym typeface="Arial"/>
              </a:rPr>
              <a:t>iteration, sorting and hashing</a:t>
            </a:r>
            <a:r>
              <a:rPr b="0" i="0" lang="en-US" sz="2400" u="none">
                <a:solidFill>
                  <a:schemeClr val="dk1"/>
                </a:solidFill>
                <a:latin typeface="Arial"/>
                <a:ea typeface="Arial"/>
                <a:cs typeface="Arial"/>
                <a:sym typeface="Arial"/>
              </a:rPr>
              <a:t>.</a:t>
            </a:r>
            <a:endParaRPr/>
          </a:p>
          <a:p>
            <a:pPr indent="-342900" lvl="0" marL="342900" rtl="0" algn="l">
              <a:lnSpc>
                <a:spcPct val="10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Nested Loop Join</a:t>
            </a:r>
            <a:r>
              <a:rPr b="0" i="0" lang="en-US" sz="2400" u="none">
                <a:solidFill>
                  <a:schemeClr val="dk1"/>
                </a:solidFill>
                <a:latin typeface="Arial"/>
                <a:ea typeface="Arial"/>
                <a:cs typeface="Arial"/>
                <a:sym typeface="Arial"/>
              </a:rPr>
              <a:t> (iteration) comes in two versions: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Simple Nested Loop</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Index Nested Loop</a:t>
            </a:r>
            <a:endParaRPr/>
          </a:p>
          <a:p>
            <a:pPr indent="-342900" lvl="0" marL="342900" rtl="0" algn="l">
              <a:lnSpc>
                <a:spcPct val="10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Sort Merge Join</a:t>
            </a:r>
            <a:endParaRPr/>
          </a:p>
          <a:p>
            <a:pPr indent="-342900" lvl="0" marL="342900" rtl="0" algn="l">
              <a:lnSpc>
                <a:spcPct val="10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Hash Join (Will not be covered in this course)</a:t>
            </a:r>
            <a:endParaRPr/>
          </a:p>
          <a:p>
            <a:pPr indent="-190500" lvl="0" marL="342900" rtl="0" algn="l">
              <a:spcBef>
                <a:spcPts val="480"/>
              </a:spcBef>
              <a:spcAft>
                <a:spcPts val="0"/>
              </a:spcAft>
              <a:buClr>
                <a:schemeClr val="dk1"/>
              </a:buClr>
              <a:buSzPts val="2400"/>
              <a:buFont typeface="Arial"/>
              <a:buNone/>
            </a:pPr>
            <a:r>
              <a:t/>
            </a:r>
            <a:endParaRPr b="0" i="0" sz="2400" u="none">
              <a:solidFill>
                <a:schemeClr val="accen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76200" y="65532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 name="Google Shape;82;p17"/>
          <p:cNvSpPr txBox="1"/>
          <p:nvPr/>
        </p:nvSpPr>
        <p:spPr>
          <a:xfrm>
            <a:off x="2362200" y="65532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 name="Google Shape;83;p17"/>
          <p:cNvSpPr txBox="1"/>
          <p:nvPr>
            <p:ph type="title"/>
          </p:nvPr>
        </p:nvSpPr>
        <p:spPr>
          <a:xfrm>
            <a:off x="685800" y="152400"/>
            <a:ext cx="77724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Today we will start from the bottom</a:t>
            </a:r>
            <a:endParaRPr/>
          </a:p>
        </p:txBody>
      </p:sp>
      <p:sp>
        <p:nvSpPr>
          <p:cNvPr id="84" name="Google Shape;84;p17"/>
          <p:cNvSpPr/>
          <p:nvPr/>
        </p:nvSpPr>
        <p:spPr>
          <a:xfrm flipH="1">
            <a:off x="5029200" y="6172200"/>
            <a:ext cx="990600" cy="609600"/>
          </a:xfrm>
          <a:prstGeom prst="rightArrow">
            <a:avLst>
              <a:gd fmla="val 50000" name="adj1"/>
              <a:gd fmla="val 5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1</a:t>
            </a:r>
            <a:endParaRPr/>
          </a:p>
        </p:txBody>
      </p:sp>
      <p:sp>
        <p:nvSpPr>
          <p:cNvPr id="85" name="Google Shape;85;p17"/>
          <p:cNvSpPr/>
          <p:nvPr/>
        </p:nvSpPr>
        <p:spPr>
          <a:xfrm flipH="1">
            <a:off x="5181600" y="5105400"/>
            <a:ext cx="990600" cy="609600"/>
          </a:xfrm>
          <a:prstGeom prst="rightArrow">
            <a:avLst>
              <a:gd fmla="val 50000" name="adj1"/>
              <a:gd fmla="val 5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2</a:t>
            </a:r>
            <a:endParaRPr/>
          </a:p>
        </p:txBody>
      </p:sp>
      <p:grpSp>
        <p:nvGrpSpPr>
          <p:cNvPr id="86" name="Google Shape;86;p17"/>
          <p:cNvGrpSpPr/>
          <p:nvPr/>
        </p:nvGrpSpPr>
        <p:grpSpPr>
          <a:xfrm>
            <a:off x="3124200" y="6267450"/>
            <a:ext cx="1905000" cy="590550"/>
            <a:chOff x="1824" y="3264"/>
            <a:chExt cx="1440" cy="528"/>
          </a:xfrm>
        </p:grpSpPr>
        <p:sp>
          <p:nvSpPr>
            <p:cNvPr id="87" name="Google Shape;87;p17"/>
            <p:cNvSpPr/>
            <p:nvPr/>
          </p:nvSpPr>
          <p:spPr>
            <a:xfrm>
              <a:off x="1824" y="3264"/>
              <a:ext cx="1440" cy="4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 name="Google Shape;88;p17"/>
            <p:cNvSpPr/>
            <p:nvPr/>
          </p:nvSpPr>
          <p:spPr>
            <a:xfrm>
              <a:off x="1824" y="3744"/>
              <a:ext cx="1440" cy="4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89" name="Google Shape;89;p17"/>
            <p:cNvCxnSpPr/>
            <p:nvPr/>
          </p:nvCxnSpPr>
          <p:spPr>
            <a:xfrm>
              <a:off x="1824" y="3312"/>
              <a:ext cx="0" cy="480"/>
            </a:xfrm>
            <a:prstGeom prst="straightConnector1">
              <a:avLst/>
            </a:prstGeom>
            <a:noFill/>
            <a:ln cap="flat" cmpd="sng" w="9525">
              <a:solidFill>
                <a:schemeClr val="dk1"/>
              </a:solidFill>
              <a:prstDash val="solid"/>
              <a:miter lim="800000"/>
              <a:headEnd len="med" w="med" type="none"/>
              <a:tailEnd len="med" w="med" type="none"/>
            </a:ln>
          </p:spPr>
        </p:cxnSp>
        <p:cxnSp>
          <p:nvCxnSpPr>
            <p:cNvPr id="90" name="Google Shape;90;p17"/>
            <p:cNvCxnSpPr/>
            <p:nvPr/>
          </p:nvCxnSpPr>
          <p:spPr>
            <a:xfrm>
              <a:off x="3264" y="3312"/>
              <a:ext cx="0" cy="480"/>
            </a:xfrm>
            <a:prstGeom prst="straightConnector1">
              <a:avLst/>
            </a:prstGeom>
            <a:noFill/>
            <a:ln cap="flat" cmpd="sng" w="9525">
              <a:solidFill>
                <a:schemeClr val="dk1"/>
              </a:solidFill>
              <a:prstDash val="solid"/>
              <a:miter lim="800000"/>
              <a:headEnd len="med" w="med" type="none"/>
              <a:tailEnd len="med" w="med" type="none"/>
            </a:ln>
          </p:spPr>
        </p:cxnSp>
      </p:grpSp>
      <p:sp>
        <p:nvSpPr>
          <p:cNvPr id="91" name="Google Shape;91;p17"/>
          <p:cNvSpPr txBox="1"/>
          <p:nvPr/>
        </p:nvSpPr>
        <p:spPr>
          <a:xfrm>
            <a:off x="3238500" y="4394200"/>
            <a:ext cx="1774825" cy="40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Plan Executor</a:t>
            </a:r>
            <a:endParaRPr/>
          </a:p>
        </p:txBody>
      </p:sp>
      <p:sp>
        <p:nvSpPr>
          <p:cNvPr id="92" name="Google Shape;92;p17"/>
          <p:cNvSpPr txBox="1"/>
          <p:nvPr/>
        </p:nvSpPr>
        <p:spPr>
          <a:xfrm>
            <a:off x="3048000" y="5156200"/>
            <a:ext cx="2125662" cy="7112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Files, Indexes &amp;</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Access Methods</a:t>
            </a:r>
            <a:endParaRPr/>
          </a:p>
        </p:txBody>
      </p:sp>
      <p:sp>
        <p:nvSpPr>
          <p:cNvPr id="93" name="Google Shape;93;p17"/>
          <p:cNvSpPr txBox="1"/>
          <p:nvPr/>
        </p:nvSpPr>
        <p:spPr>
          <a:xfrm>
            <a:off x="3630612" y="2717800"/>
            <a:ext cx="941387" cy="40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Parser</a:t>
            </a:r>
            <a:endParaRPr/>
          </a:p>
        </p:txBody>
      </p:sp>
      <p:sp>
        <p:nvSpPr>
          <p:cNvPr id="94" name="Google Shape;94;p17"/>
          <p:cNvSpPr txBox="1"/>
          <p:nvPr/>
        </p:nvSpPr>
        <p:spPr>
          <a:xfrm>
            <a:off x="3467100" y="3543300"/>
            <a:ext cx="1279525" cy="40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Optimizer</a:t>
            </a:r>
            <a:endParaRPr/>
          </a:p>
        </p:txBody>
      </p:sp>
      <p:sp>
        <p:nvSpPr>
          <p:cNvPr id="95" name="Google Shape;95;p17"/>
          <p:cNvSpPr txBox="1"/>
          <p:nvPr/>
        </p:nvSpPr>
        <p:spPr>
          <a:xfrm>
            <a:off x="711200" y="4394200"/>
            <a:ext cx="1633537" cy="40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Concurrency</a:t>
            </a:r>
            <a:endParaRPr/>
          </a:p>
        </p:txBody>
      </p:sp>
      <p:sp>
        <p:nvSpPr>
          <p:cNvPr id="96" name="Google Shape;96;p17"/>
          <p:cNvSpPr txBox="1"/>
          <p:nvPr/>
        </p:nvSpPr>
        <p:spPr>
          <a:xfrm>
            <a:off x="990600" y="4876800"/>
            <a:ext cx="1266825" cy="7112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Crash</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Recovery</a:t>
            </a:r>
            <a:endParaRPr/>
          </a:p>
        </p:txBody>
      </p:sp>
      <p:grpSp>
        <p:nvGrpSpPr>
          <p:cNvPr id="97" name="Google Shape;97;p17"/>
          <p:cNvGrpSpPr/>
          <p:nvPr/>
        </p:nvGrpSpPr>
        <p:grpSpPr>
          <a:xfrm>
            <a:off x="1066800" y="1243012"/>
            <a:ext cx="1524000" cy="434975"/>
            <a:chOff x="4075" y="2791"/>
            <a:chExt cx="960" cy="337"/>
          </a:xfrm>
        </p:grpSpPr>
        <p:sp>
          <p:nvSpPr>
            <p:cNvPr id="98" name="Google Shape;98;p17"/>
            <p:cNvSpPr/>
            <p:nvPr/>
          </p:nvSpPr>
          <p:spPr>
            <a:xfrm>
              <a:off x="4075" y="2791"/>
              <a:ext cx="960" cy="336"/>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 name="Google Shape;99;p17"/>
            <p:cNvSpPr txBox="1"/>
            <p:nvPr/>
          </p:nvSpPr>
          <p:spPr>
            <a:xfrm>
              <a:off x="4125" y="2844"/>
              <a:ext cx="788" cy="2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Web Form</a:t>
              </a:r>
              <a:endParaRPr/>
            </a:p>
          </p:txBody>
        </p:sp>
      </p:grpSp>
      <p:grpSp>
        <p:nvGrpSpPr>
          <p:cNvPr id="100" name="Google Shape;100;p17"/>
          <p:cNvGrpSpPr/>
          <p:nvPr/>
        </p:nvGrpSpPr>
        <p:grpSpPr>
          <a:xfrm>
            <a:off x="5791200" y="1219200"/>
            <a:ext cx="1684337" cy="457200"/>
            <a:chOff x="4171" y="3312"/>
            <a:chExt cx="1061" cy="336"/>
          </a:xfrm>
        </p:grpSpPr>
        <p:sp>
          <p:nvSpPr>
            <p:cNvPr id="101" name="Google Shape;101;p17"/>
            <p:cNvSpPr/>
            <p:nvPr/>
          </p:nvSpPr>
          <p:spPr>
            <a:xfrm>
              <a:off x="4171" y="3312"/>
              <a:ext cx="1061" cy="336"/>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 name="Google Shape;102;p17"/>
            <p:cNvSpPr txBox="1"/>
            <p:nvPr/>
          </p:nvSpPr>
          <p:spPr>
            <a:xfrm>
              <a:off x="4221" y="3365"/>
              <a:ext cx="996" cy="2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SQL interface</a:t>
              </a:r>
              <a:endParaRPr/>
            </a:p>
          </p:txBody>
        </p:sp>
      </p:grpSp>
      <p:grpSp>
        <p:nvGrpSpPr>
          <p:cNvPr id="103" name="Google Shape;103;p17"/>
          <p:cNvGrpSpPr/>
          <p:nvPr/>
        </p:nvGrpSpPr>
        <p:grpSpPr>
          <a:xfrm>
            <a:off x="3138487" y="1243012"/>
            <a:ext cx="2065337" cy="434975"/>
            <a:chOff x="4267" y="2983"/>
            <a:chExt cx="1301" cy="337"/>
          </a:xfrm>
        </p:grpSpPr>
        <p:sp>
          <p:nvSpPr>
            <p:cNvPr id="104" name="Google Shape;104;p17"/>
            <p:cNvSpPr/>
            <p:nvPr/>
          </p:nvSpPr>
          <p:spPr>
            <a:xfrm>
              <a:off x="4267" y="2983"/>
              <a:ext cx="1301" cy="336"/>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 name="Google Shape;105;p17"/>
            <p:cNvSpPr txBox="1"/>
            <p:nvPr/>
          </p:nvSpPr>
          <p:spPr>
            <a:xfrm>
              <a:off x="4317" y="3036"/>
              <a:ext cx="1204" cy="2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Applic. Front end</a:t>
              </a:r>
              <a:endParaRPr/>
            </a:p>
          </p:txBody>
        </p:sp>
      </p:grpSp>
      <p:sp>
        <p:nvSpPr>
          <p:cNvPr id="106" name="Google Shape;106;p17"/>
          <p:cNvSpPr txBox="1"/>
          <p:nvPr/>
        </p:nvSpPr>
        <p:spPr>
          <a:xfrm>
            <a:off x="4108450" y="2406650"/>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SQL</a:t>
            </a:r>
            <a:endParaRPr/>
          </a:p>
        </p:txBody>
      </p:sp>
      <p:sp>
        <p:nvSpPr>
          <p:cNvPr id="107" name="Google Shape;107;p17"/>
          <p:cNvSpPr txBox="1"/>
          <p:nvPr/>
        </p:nvSpPr>
        <p:spPr>
          <a:xfrm>
            <a:off x="4089400" y="3184525"/>
            <a:ext cx="24193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Relational Algebra(RA)</a:t>
            </a:r>
            <a:endParaRPr/>
          </a:p>
        </p:txBody>
      </p:sp>
      <p:sp>
        <p:nvSpPr>
          <p:cNvPr id="108" name="Google Shape;108;p17"/>
          <p:cNvSpPr txBox="1"/>
          <p:nvPr/>
        </p:nvSpPr>
        <p:spPr>
          <a:xfrm>
            <a:off x="3048000" y="6338887"/>
            <a:ext cx="2133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Database, Indexes</a:t>
            </a:r>
            <a:endParaRPr/>
          </a:p>
        </p:txBody>
      </p:sp>
      <p:sp>
        <p:nvSpPr>
          <p:cNvPr id="109" name="Google Shape;109;p17"/>
          <p:cNvSpPr txBox="1"/>
          <p:nvPr/>
        </p:nvSpPr>
        <p:spPr>
          <a:xfrm>
            <a:off x="2971800" y="4006850"/>
            <a:ext cx="40957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Executable Plan (RA+Algorithms)</a:t>
            </a:r>
            <a:endParaRPr/>
          </a:p>
        </p:txBody>
      </p:sp>
      <p:sp>
        <p:nvSpPr>
          <p:cNvPr id="110" name="Google Shape;110;p17"/>
          <p:cNvSpPr txBox="1"/>
          <p:nvPr/>
        </p:nvSpPr>
        <p:spPr>
          <a:xfrm>
            <a:off x="2089150" y="2717800"/>
            <a:ext cx="1111250" cy="40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Security</a:t>
            </a:r>
            <a:endParaRPr/>
          </a:p>
        </p:txBody>
      </p:sp>
      <p:cxnSp>
        <p:nvCxnSpPr>
          <p:cNvPr id="111" name="Google Shape;111;p17"/>
          <p:cNvCxnSpPr/>
          <p:nvPr/>
        </p:nvCxnSpPr>
        <p:spPr>
          <a:xfrm>
            <a:off x="3200400" y="2895600"/>
            <a:ext cx="457200" cy="0"/>
          </a:xfrm>
          <a:prstGeom prst="straightConnector1">
            <a:avLst/>
          </a:prstGeom>
          <a:noFill/>
          <a:ln cap="flat" cmpd="sng" w="9525">
            <a:solidFill>
              <a:schemeClr val="dk1"/>
            </a:solidFill>
            <a:prstDash val="solid"/>
            <a:miter lim="800000"/>
            <a:headEnd len="med" w="med" type="triangle"/>
            <a:tailEnd len="med" w="med" type="triangle"/>
          </a:ln>
        </p:spPr>
      </p:cxnSp>
      <p:sp>
        <p:nvSpPr>
          <p:cNvPr id="112" name="Google Shape;112;p17"/>
          <p:cNvSpPr txBox="1"/>
          <p:nvPr/>
        </p:nvSpPr>
        <p:spPr>
          <a:xfrm>
            <a:off x="6626225" y="3124200"/>
            <a:ext cx="1069975" cy="40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Catalog</a:t>
            </a:r>
            <a:endParaRPr/>
          </a:p>
        </p:txBody>
      </p:sp>
      <p:cxnSp>
        <p:nvCxnSpPr>
          <p:cNvPr id="113" name="Google Shape;113;p17"/>
          <p:cNvCxnSpPr/>
          <p:nvPr/>
        </p:nvCxnSpPr>
        <p:spPr>
          <a:xfrm>
            <a:off x="2362200" y="4546600"/>
            <a:ext cx="838200" cy="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114" name="Google Shape;114;p17"/>
          <p:cNvCxnSpPr/>
          <p:nvPr/>
        </p:nvCxnSpPr>
        <p:spPr>
          <a:xfrm>
            <a:off x="838200" y="1752600"/>
            <a:ext cx="6858000" cy="0"/>
          </a:xfrm>
          <a:prstGeom prst="straightConnector1">
            <a:avLst/>
          </a:prstGeom>
          <a:noFill/>
          <a:ln cap="flat" cmpd="sng" w="57150">
            <a:solidFill>
              <a:schemeClr val="accent2"/>
            </a:solidFill>
            <a:prstDash val="solid"/>
            <a:miter lim="800000"/>
            <a:headEnd len="med" w="med" type="none"/>
            <a:tailEnd len="med" w="med" type="none"/>
          </a:ln>
        </p:spPr>
      </p:cxnSp>
      <p:cxnSp>
        <p:nvCxnSpPr>
          <p:cNvPr id="115" name="Google Shape;115;p17"/>
          <p:cNvCxnSpPr/>
          <p:nvPr/>
        </p:nvCxnSpPr>
        <p:spPr>
          <a:xfrm rot="10800000">
            <a:off x="4114800" y="5867400"/>
            <a:ext cx="0" cy="3810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116" name="Google Shape;116;p17"/>
          <p:cNvCxnSpPr/>
          <p:nvPr/>
        </p:nvCxnSpPr>
        <p:spPr>
          <a:xfrm rot="10800000">
            <a:off x="4114800" y="4800600"/>
            <a:ext cx="0" cy="3810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117" name="Google Shape;117;p17"/>
          <p:cNvCxnSpPr/>
          <p:nvPr/>
        </p:nvCxnSpPr>
        <p:spPr>
          <a:xfrm>
            <a:off x="4114800" y="3962400"/>
            <a:ext cx="0" cy="457200"/>
          </a:xfrm>
          <a:prstGeom prst="straightConnector1">
            <a:avLst/>
          </a:prstGeom>
          <a:noFill/>
          <a:ln cap="flat" cmpd="sng" w="9525">
            <a:solidFill>
              <a:schemeClr val="dk1"/>
            </a:solidFill>
            <a:prstDash val="solid"/>
            <a:miter lim="800000"/>
            <a:headEnd len="med" w="med" type="none"/>
            <a:tailEnd len="med" w="med" type="triangle"/>
          </a:ln>
        </p:spPr>
      </p:cxnSp>
      <p:cxnSp>
        <p:nvCxnSpPr>
          <p:cNvPr id="118" name="Google Shape;118;p17"/>
          <p:cNvCxnSpPr/>
          <p:nvPr/>
        </p:nvCxnSpPr>
        <p:spPr>
          <a:xfrm>
            <a:off x="4114800" y="3124200"/>
            <a:ext cx="0" cy="457200"/>
          </a:xfrm>
          <a:prstGeom prst="straightConnector1">
            <a:avLst/>
          </a:prstGeom>
          <a:noFill/>
          <a:ln cap="flat" cmpd="sng" w="9525">
            <a:solidFill>
              <a:schemeClr val="dk1"/>
            </a:solidFill>
            <a:prstDash val="solid"/>
            <a:miter lim="800000"/>
            <a:headEnd len="med" w="med" type="none"/>
            <a:tailEnd len="med" w="med" type="triangle"/>
          </a:ln>
        </p:spPr>
      </p:cxnSp>
      <p:cxnSp>
        <p:nvCxnSpPr>
          <p:cNvPr id="119" name="Google Shape;119;p17"/>
          <p:cNvCxnSpPr/>
          <p:nvPr/>
        </p:nvCxnSpPr>
        <p:spPr>
          <a:xfrm>
            <a:off x="4572000" y="2895600"/>
            <a:ext cx="2057400" cy="2286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120" name="Google Shape;120;p17"/>
          <p:cNvCxnSpPr/>
          <p:nvPr/>
        </p:nvCxnSpPr>
        <p:spPr>
          <a:xfrm flipH="1" rot="10800000">
            <a:off x="4724400" y="3505200"/>
            <a:ext cx="1905000" cy="2286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121" name="Google Shape;121;p17"/>
          <p:cNvCxnSpPr/>
          <p:nvPr/>
        </p:nvCxnSpPr>
        <p:spPr>
          <a:xfrm>
            <a:off x="4114800" y="2362200"/>
            <a:ext cx="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122" name="Google Shape;122;p17"/>
          <p:cNvCxnSpPr/>
          <p:nvPr/>
        </p:nvCxnSpPr>
        <p:spPr>
          <a:xfrm>
            <a:off x="2057400" y="1676400"/>
            <a:ext cx="20574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123" name="Google Shape;123;p17"/>
          <p:cNvCxnSpPr/>
          <p:nvPr/>
        </p:nvCxnSpPr>
        <p:spPr>
          <a:xfrm>
            <a:off x="4114800" y="1676400"/>
            <a:ext cx="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124" name="Google Shape;124;p17"/>
          <p:cNvCxnSpPr/>
          <p:nvPr/>
        </p:nvCxnSpPr>
        <p:spPr>
          <a:xfrm flipH="1">
            <a:off x="4114800" y="1676400"/>
            <a:ext cx="20574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125" name="Google Shape;125;p17"/>
          <p:cNvCxnSpPr/>
          <p:nvPr/>
        </p:nvCxnSpPr>
        <p:spPr>
          <a:xfrm>
            <a:off x="2286000" y="5105400"/>
            <a:ext cx="762000" cy="228600"/>
          </a:xfrm>
          <a:prstGeom prst="straightConnector1">
            <a:avLst/>
          </a:prstGeom>
          <a:noFill/>
          <a:ln cap="flat" cmpd="sng" w="9525">
            <a:solidFill>
              <a:schemeClr val="dk1"/>
            </a:solidFill>
            <a:prstDash val="solid"/>
            <a:miter lim="800000"/>
            <a:headEnd len="med" w="med" type="triangle"/>
            <a:tailEnd len="med" w="med" type="triangle"/>
          </a:ln>
        </p:spPr>
      </p:cxnSp>
      <p:sp>
        <p:nvSpPr>
          <p:cNvPr id="126" name="Google Shape;126;p17"/>
          <p:cNvSpPr/>
          <p:nvPr/>
        </p:nvSpPr>
        <p:spPr>
          <a:xfrm>
            <a:off x="5791200" y="5867400"/>
            <a:ext cx="1905000" cy="838200"/>
          </a:xfrm>
          <a:prstGeom prst="ellipse">
            <a:avLst/>
          </a:prstGeom>
          <a:no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 name="Google Shape;127;p17"/>
          <p:cNvSpPr txBox="1"/>
          <p:nvPr/>
        </p:nvSpPr>
        <p:spPr>
          <a:xfrm>
            <a:off x="6019800" y="5807075"/>
            <a:ext cx="1608137"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how a </a:t>
            </a:r>
            <a:endParaRPr/>
          </a:p>
          <a:p>
            <a:pPr indent="0" lvl="0" marL="0" marR="0" rtl="0" algn="ctr">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disk works</a:t>
            </a:r>
            <a:endParaRPr/>
          </a:p>
        </p:txBody>
      </p:sp>
      <p:sp>
        <p:nvSpPr>
          <p:cNvPr id="128" name="Google Shape;128;p17"/>
          <p:cNvSpPr/>
          <p:nvPr/>
        </p:nvSpPr>
        <p:spPr>
          <a:xfrm>
            <a:off x="6248400" y="4953000"/>
            <a:ext cx="1905000" cy="762000"/>
          </a:xfrm>
          <a:prstGeom prst="ellipse">
            <a:avLst/>
          </a:prstGeom>
          <a:no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 name="Google Shape;129;p17"/>
          <p:cNvSpPr txBox="1"/>
          <p:nvPr/>
        </p:nvSpPr>
        <p:spPr>
          <a:xfrm>
            <a:off x="6553200" y="5105400"/>
            <a:ext cx="1236662"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indexes</a:t>
            </a:r>
            <a:endParaRPr/>
          </a:p>
        </p:txBody>
      </p:sp>
      <p:sp>
        <p:nvSpPr>
          <p:cNvPr id="130" name="Google Shape;130;p17"/>
          <p:cNvSpPr/>
          <p:nvPr/>
        </p:nvSpPr>
        <p:spPr>
          <a:xfrm flipH="1">
            <a:off x="5334000" y="4267200"/>
            <a:ext cx="990600" cy="609600"/>
          </a:xfrm>
          <a:prstGeom prst="rightArrow">
            <a:avLst>
              <a:gd fmla="val 50000" name="adj1"/>
              <a:gd fmla="val 5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3</a:t>
            </a:r>
            <a:endParaRPr/>
          </a:p>
        </p:txBody>
      </p:sp>
      <p:sp>
        <p:nvSpPr>
          <p:cNvPr id="131" name="Google Shape;131;p17"/>
          <p:cNvSpPr/>
          <p:nvPr/>
        </p:nvSpPr>
        <p:spPr>
          <a:xfrm>
            <a:off x="6400800" y="3810000"/>
            <a:ext cx="1905000" cy="1066800"/>
          </a:xfrm>
          <a:prstGeom prst="ellipse">
            <a:avLst/>
          </a:prstGeom>
          <a:no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 name="Google Shape;132;p17"/>
          <p:cNvSpPr txBox="1"/>
          <p:nvPr/>
        </p:nvSpPr>
        <p:spPr>
          <a:xfrm>
            <a:off x="6537325" y="3962400"/>
            <a:ext cx="1592262"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Operator </a:t>
            </a:r>
            <a:endParaRPr/>
          </a:p>
          <a:p>
            <a:pPr indent="0" lvl="0" marL="0" marR="0" rtl="0" algn="ctr">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algorithms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44"/>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Join Algorithms – an Introduction</a:t>
            </a:r>
            <a:endParaRPr/>
          </a:p>
        </p:txBody>
      </p:sp>
      <p:sp>
        <p:nvSpPr>
          <p:cNvPr id="957" name="Google Shape;957;p44"/>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text discusses algorithms for every relational operator.  We study only join algorithms since join is so expensive.  </a:t>
            </a:r>
            <a:endParaRPr/>
          </a:p>
          <a:p>
            <a:pPr indent="-342900" lvl="0" marL="342900" rtl="0" algn="l">
              <a:lnSpc>
                <a:spcPct val="10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L</a:t>
            </a:r>
            <a:r>
              <a:rPr b="0" i="0" lang="en-US" sz="2400" u="none">
                <a:solidFill>
                  <a:schemeClr val="hlink"/>
                </a:solidFill>
                <a:latin typeface="Arial"/>
                <a:ea typeface="Arial"/>
                <a:cs typeface="Arial"/>
                <a:sym typeface="Arial"/>
              </a:rPr>
              <a:t> </a:t>
            </a:r>
            <a:r>
              <a:rPr b="0" i="0" lang="en-US" sz="2400" u="none">
                <a:solidFill>
                  <a:schemeClr val="dk1"/>
                </a:solidFill>
                <a:latin typeface="Lucida Sans"/>
                <a:ea typeface="Lucida Sans"/>
                <a:cs typeface="Lucida Sans"/>
                <a:sym typeface="Lucida Sans"/>
              </a:rPr>
              <a:t>⋈</a:t>
            </a:r>
            <a:r>
              <a:rPr b="0" i="0" lang="en-US" sz="2400" u="none">
                <a:solidFill>
                  <a:schemeClr val="hlink"/>
                </a:solidFill>
                <a:latin typeface="Arial"/>
                <a:ea typeface="Arial"/>
                <a:cs typeface="Arial"/>
                <a:sym typeface="Arial"/>
              </a:rPr>
              <a:t> </a:t>
            </a:r>
            <a:r>
              <a:rPr b="0" i="0" lang="en-US" sz="2400" u="none">
                <a:solidFill>
                  <a:schemeClr val="accent2"/>
                </a:solidFill>
                <a:latin typeface="Arial"/>
                <a:ea typeface="Arial"/>
                <a:cs typeface="Arial"/>
                <a:sym typeface="Arial"/>
              </a:rPr>
              <a:t>R</a:t>
            </a:r>
            <a:r>
              <a:rPr b="0" i="0" lang="en-US" sz="2400" u="none">
                <a:solidFill>
                  <a:schemeClr val="dk1"/>
                </a:solidFill>
                <a:latin typeface="Arial"/>
                <a:ea typeface="Arial"/>
                <a:cs typeface="Arial"/>
                <a:sym typeface="Arial"/>
              </a:rPr>
              <a:t> is very common!   </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Notation: </a:t>
            </a:r>
            <a:r>
              <a:rPr b="0" i="0" lang="en-US" sz="2400" u="none">
                <a:solidFill>
                  <a:srgbClr val="FF0000"/>
                </a:solidFill>
                <a:latin typeface="Arial"/>
                <a:ea typeface="Arial"/>
                <a:cs typeface="Arial"/>
                <a:sym typeface="Arial"/>
              </a:rPr>
              <a:t>M pages in L, p</a:t>
            </a:r>
            <a:r>
              <a:rPr b="0" baseline="-25000" i="0" lang="en-US" sz="2400" u="none">
                <a:solidFill>
                  <a:srgbClr val="FF0000"/>
                </a:solidFill>
                <a:latin typeface="Arial"/>
                <a:ea typeface="Arial"/>
                <a:cs typeface="Arial"/>
                <a:sym typeface="Arial"/>
              </a:rPr>
              <a:t>L</a:t>
            </a:r>
            <a:r>
              <a:rPr b="0" i="0" lang="en-US" sz="2400" u="none">
                <a:solidFill>
                  <a:srgbClr val="FF0000"/>
                </a:solidFill>
                <a:latin typeface="Arial"/>
                <a:ea typeface="Arial"/>
                <a:cs typeface="Arial"/>
                <a:sym typeface="Arial"/>
              </a:rPr>
              <a:t> rows per page, N pages in R, p</a:t>
            </a:r>
            <a:r>
              <a:rPr b="0" baseline="-25000" i="0" lang="en-US" sz="2400" u="none">
                <a:solidFill>
                  <a:srgbClr val="FF0000"/>
                </a:solidFill>
                <a:latin typeface="Arial"/>
                <a:ea typeface="Arial"/>
                <a:cs typeface="Arial"/>
                <a:sym typeface="Arial"/>
              </a:rPr>
              <a:t>R</a:t>
            </a:r>
            <a:r>
              <a:rPr b="0" i="0" lang="en-US" sz="2400" u="none">
                <a:solidFill>
                  <a:srgbClr val="FF0000"/>
                </a:solidFill>
                <a:latin typeface="Arial"/>
                <a:ea typeface="Arial"/>
                <a:cs typeface="Arial"/>
                <a:sym typeface="Arial"/>
              </a:rPr>
              <a:t> rows per page.  </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 our examples, L is indiv and R is comm.  </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Our algorithms work for any equijoins.</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45"/>
          <p:cNvSpPr txBox="1"/>
          <p:nvPr>
            <p:ph type="title"/>
          </p:nvPr>
        </p:nvSpPr>
        <p:spPr>
          <a:xfrm>
            <a:off x="685800" y="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A simple join</a:t>
            </a:r>
            <a:endParaRPr/>
          </a:p>
        </p:txBody>
      </p:sp>
      <p:sp>
        <p:nvSpPr>
          <p:cNvPr id="964" name="Google Shape;964;p45"/>
          <p:cNvSpPr txBox="1"/>
          <p:nvPr/>
        </p:nvSpPr>
        <p:spPr>
          <a:xfrm>
            <a:off x="2176462" y="762000"/>
            <a:ext cx="4360862" cy="11874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SELECT  *</a:t>
            </a:r>
            <a:endParaRPr/>
          </a:p>
          <a:p>
            <a:pPr indent="0" lvl="0" marL="0" marR="0" rtl="0" algn="l">
              <a:lnSpc>
                <a:spcPct val="100000"/>
              </a:lnSpc>
              <a:spcBef>
                <a:spcPts val="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FROM     indiv L, comm R</a:t>
            </a:r>
            <a:endParaRPr/>
          </a:p>
          <a:p>
            <a:pPr indent="0" lvl="0" marL="0" marR="0" rtl="0" algn="l">
              <a:lnSpc>
                <a:spcPct val="100000"/>
              </a:lnSpc>
              <a:spcBef>
                <a:spcPts val="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WHERE  L.commid=R.commid</a:t>
            </a:r>
            <a:endParaRPr/>
          </a:p>
        </p:txBody>
      </p:sp>
      <p:sp>
        <p:nvSpPr>
          <p:cNvPr id="965" name="Google Shape;965;p45"/>
          <p:cNvSpPr txBox="1"/>
          <p:nvPr/>
        </p:nvSpPr>
        <p:spPr>
          <a:xfrm>
            <a:off x="685800" y="2209800"/>
            <a:ext cx="7848600" cy="37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Review how to compute this join by hand, with the cl versions of the tables.</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M = 23,224 pages in L, p</a:t>
            </a:r>
            <a:r>
              <a:rPr b="0" baseline="-25000" i="0" lang="en-US" sz="2400" u="none">
                <a:solidFill>
                  <a:srgbClr val="FF0000"/>
                </a:solidFill>
                <a:latin typeface="Times New Roman"/>
                <a:ea typeface="Times New Roman"/>
                <a:cs typeface="Times New Roman"/>
                <a:sym typeface="Times New Roman"/>
              </a:rPr>
              <a:t>L</a:t>
            </a:r>
            <a:r>
              <a:rPr b="0" i="0" lang="en-US" sz="2400" u="none">
                <a:solidFill>
                  <a:srgbClr val="FF0000"/>
                </a:solidFill>
                <a:latin typeface="Times New Roman"/>
                <a:ea typeface="Times New Roman"/>
                <a:cs typeface="Times New Roman"/>
                <a:sym typeface="Times New Roman"/>
              </a:rPr>
              <a:t> = 39 rows per page, </a:t>
            </a:r>
            <a:endParaRPr/>
          </a:p>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N = 414 pages in R, p</a:t>
            </a:r>
            <a:r>
              <a:rPr b="0" baseline="-25000" i="0" lang="en-US" sz="2400" u="none">
                <a:solidFill>
                  <a:srgbClr val="FF0000"/>
                </a:solidFill>
                <a:latin typeface="Times New Roman"/>
                <a:ea typeface="Times New Roman"/>
                <a:cs typeface="Times New Roman"/>
                <a:sym typeface="Times New Roman"/>
              </a:rPr>
              <a:t>R</a:t>
            </a:r>
            <a:r>
              <a:rPr b="0" i="0" lang="en-US" sz="2400" u="none">
                <a:solidFill>
                  <a:srgbClr val="FF0000"/>
                </a:solidFill>
                <a:latin typeface="Times New Roman"/>
                <a:ea typeface="Times New Roman"/>
                <a:cs typeface="Times New Roman"/>
                <a:sym typeface="Times New Roman"/>
              </a:rPr>
              <a:t> = 24 rows per page.</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These (</a:t>
            </a:r>
            <a:r>
              <a:rPr b="0" i="0" lang="en-US" sz="2000" u="none">
                <a:solidFill>
                  <a:srgbClr val="FF0000"/>
                </a:solidFill>
                <a:latin typeface="Times New Roman"/>
                <a:ea typeface="Times New Roman"/>
                <a:cs typeface="Times New Roman"/>
                <a:sym typeface="Times New Roman"/>
              </a:rPr>
              <a:t>estimated</a:t>
            </a:r>
            <a:r>
              <a:rPr b="0" i="0" lang="en-US" sz="2000" u="none">
                <a:solidFill>
                  <a:schemeClr val="dk1"/>
                </a:solidFill>
                <a:latin typeface="Times New Roman"/>
                <a:ea typeface="Times New Roman"/>
                <a:cs typeface="Times New Roman"/>
                <a:sym typeface="Times New Roman"/>
              </a:rPr>
              <a:t>) </a:t>
            </a:r>
            <a:r>
              <a:rPr b="0" i="0" lang="en-US" sz="2000" u="none">
                <a:solidFill>
                  <a:srgbClr val="FF0000"/>
                </a:solidFill>
                <a:latin typeface="Times New Roman"/>
                <a:ea typeface="Times New Roman"/>
                <a:cs typeface="Times New Roman"/>
                <a:sym typeface="Times New Roman"/>
              </a:rPr>
              <a:t>statistics</a:t>
            </a:r>
            <a:r>
              <a:rPr b="0" i="0" lang="en-US" sz="2000" u="none">
                <a:solidFill>
                  <a:schemeClr val="dk1"/>
                </a:solidFill>
                <a:latin typeface="Times New Roman"/>
                <a:ea typeface="Times New Roman"/>
                <a:cs typeface="Times New Roman"/>
                <a:sym typeface="Times New Roman"/>
              </a:rPr>
              <a:t> are stored in the </a:t>
            </a:r>
            <a:r>
              <a:rPr b="0" i="0" lang="en-US" sz="2000" u="none">
                <a:solidFill>
                  <a:srgbClr val="FF0000"/>
                </a:solidFill>
                <a:latin typeface="Times New Roman"/>
                <a:ea typeface="Times New Roman"/>
                <a:cs typeface="Times New Roman"/>
                <a:sym typeface="Times New Roman"/>
              </a:rPr>
              <a:t>system catalog</a:t>
            </a: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 PostgreSQL, retrieve number of pages with the function </a:t>
            </a:r>
            <a:endParaRPr/>
          </a:p>
          <a:p>
            <a:pPr indent="0" lvl="0" marL="0" marR="0" rtl="0" algn="l">
              <a:lnSpc>
                <a:spcPct val="100000"/>
              </a:lnSpc>
              <a:spcBef>
                <a:spcPts val="0"/>
              </a:spcBef>
              <a:spcAft>
                <a:spcPts val="0"/>
              </a:spcAft>
              <a:buClr>
                <a:srgbClr val="FF00FF"/>
              </a:buClr>
              <a:buSzPts val="2000"/>
              <a:buFont typeface="Arial"/>
              <a:buNone/>
            </a:pPr>
            <a:r>
              <a:rPr b="0" i="0" lang="en-US" sz="2000" u="none">
                <a:solidFill>
                  <a:srgbClr val="FF00FF"/>
                </a:solidFill>
                <a:latin typeface="Arial"/>
                <a:ea typeface="Arial"/>
                <a:cs typeface="Arial"/>
                <a:sym typeface="Arial"/>
              </a:rPr>
              <a:t>SELECT pg_relation_size('tablename')/8192;</a:t>
            </a: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Retrieve rows per page using </a:t>
            </a:r>
            <a:endParaRPr/>
          </a:p>
          <a:p>
            <a:pPr indent="0" lvl="0" marL="0" marR="0" rtl="0" algn="l">
              <a:lnSpc>
                <a:spcPct val="100000"/>
              </a:lnSpc>
              <a:spcBef>
                <a:spcPts val="0"/>
              </a:spcBef>
              <a:spcAft>
                <a:spcPts val="0"/>
              </a:spcAft>
              <a:buClr>
                <a:srgbClr val="FF00FF"/>
              </a:buClr>
              <a:buSzPts val="2000"/>
              <a:buFont typeface="Arial"/>
              <a:buNone/>
            </a:pPr>
            <a:r>
              <a:rPr b="0" i="0" lang="en-US" sz="2000" u="none">
                <a:solidFill>
                  <a:srgbClr val="FF00FF"/>
                </a:solidFill>
                <a:latin typeface="Arial"/>
                <a:ea typeface="Arial"/>
                <a:cs typeface="Arial"/>
                <a:sym typeface="Arial"/>
              </a:rPr>
              <a:t>SELECT</a:t>
            </a:r>
            <a:r>
              <a:rPr b="0" i="0" lang="en-US" sz="2000" u="none">
                <a:solidFill>
                  <a:schemeClr val="dk1"/>
                </a:solidFill>
                <a:latin typeface="Times New Roman"/>
                <a:ea typeface="Times New Roman"/>
                <a:cs typeface="Times New Roman"/>
                <a:sym typeface="Times New Roman"/>
              </a:rPr>
              <a:t> </a:t>
            </a:r>
            <a:r>
              <a:rPr b="0" i="0" lang="en-US" sz="2000" u="none">
                <a:solidFill>
                  <a:srgbClr val="FF00FF"/>
                </a:solidFill>
                <a:latin typeface="Arial"/>
                <a:ea typeface="Arial"/>
                <a:cs typeface="Arial"/>
                <a:sym typeface="Arial"/>
              </a:rPr>
              <a:t>COUNT(*)/</a:t>
            </a:r>
            <a:r>
              <a:rPr b="0" i="0" lang="en-US" sz="2000" u="none">
                <a:solidFill>
                  <a:schemeClr val="dk1"/>
                </a:solidFill>
                <a:latin typeface="Arial"/>
                <a:ea typeface="Arial"/>
                <a:cs typeface="Arial"/>
                <a:sym typeface="Arial"/>
              </a:rPr>
              <a:t>(</a:t>
            </a:r>
            <a:r>
              <a:rPr b="0" i="0" lang="en-US" sz="2000" u="none">
                <a:solidFill>
                  <a:schemeClr val="dk1"/>
                </a:solidFill>
                <a:latin typeface="Times New Roman"/>
                <a:ea typeface="Times New Roman"/>
                <a:cs typeface="Times New Roman"/>
                <a:sym typeface="Times New Roman"/>
              </a:rPr>
              <a:t>pages in L or R) </a:t>
            </a:r>
            <a:r>
              <a:rPr b="0" i="0" lang="en-US" sz="2000" u="none">
                <a:solidFill>
                  <a:srgbClr val="FF00FF"/>
                </a:solidFill>
                <a:latin typeface="Arial"/>
                <a:ea typeface="Arial"/>
                <a:cs typeface="Arial"/>
                <a:sym typeface="Arial"/>
              </a:rPr>
              <a:t>FROM</a:t>
            </a:r>
            <a:r>
              <a:rPr b="0" i="0" lang="en-US" sz="2000" u="none">
                <a:solidFill>
                  <a:schemeClr val="dk1"/>
                </a:solidFill>
                <a:latin typeface="Times New Roman"/>
                <a:ea typeface="Times New Roman"/>
                <a:cs typeface="Times New Roman"/>
                <a:sym typeface="Times New Roman"/>
              </a:rPr>
              <a:t> L or 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46"/>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6" name="Google Shape;976;p46"/>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7" name="Google Shape;977;p46"/>
          <p:cNvSpPr txBox="1"/>
          <p:nvPr>
            <p:ph type="title"/>
          </p:nvPr>
        </p:nvSpPr>
        <p:spPr>
          <a:xfrm>
            <a:off x="457200" y="381000"/>
            <a:ext cx="8229600" cy="8763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The simplest algorithm: Nested Loops</a:t>
            </a:r>
            <a:endParaRPr/>
          </a:p>
        </p:txBody>
      </p:sp>
      <p:sp>
        <p:nvSpPr>
          <p:cNvPr id="978" name="Google Shape;978;p46"/>
          <p:cNvSpPr txBox="1"/>
          <p:nvPr>
            <p:ph idx="1" type="body"/>
          </p:nvPr>
        </p:nvSpPr>
        <p:spPr>
          <a:xfrm>
            <a:off x="609600" y="3048000"/>
            <a:ext cx="7467600" cy="1981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For each </a:t>
            </a:r>
            <a:r>
              <a:rPr b="0" i="0" lang="en-US" sz="2000" u="none">
                <a:solidFill>
                  <a:srgbClr val="FF00FF"/>
                </a:solidFill>
                <a:latin typeface="Arial"/>
                <a:ea typeface="Arial"/>
                <a:cs typeface="Arial"/>
                <a:sym typeface="Arial"/>
              </a:rPr>
              <a:t>row</a:t>
            </a:r>
            <a:r>
              <a:rPr b="0" i="0" lang="en-US" sz="2000" u="none">
                <a:solidFill>
                  <a:schemeClr val="dk1"/>
                </a:solidFill>
                <a:latin typeface="Arial"/>
                <a:ea typeface="Arial"/>
                <a:cs typeface="Arial"/>
                <a:sym typeface="Arial"/>
              </a:rPr>
              <a:t> in the </a:t>
            </a:r>
            <a:r>
              <a:rPr b="0" i="1" lang="en-US" sz="2000" u="none">
                <a:solidFill>
                  <a:schemeClr val="dk1"/>
                </a:solidFill>
                <a:latin typeface="Arial"/>
                <a:ea typeface="Arial"/>
                <a:cs typeface="Arial"/>
                <a:sym typeface="Arial"/>
              </a:rPr>
              <a:t>outer</a:t>
            </a:r>
            <a:r>
              <a:rPr b="0" i="0" lang="en-US" sz="2000" u="none">
                <a:solidFill>
                  <a:schemeClr val="dk1"/>
                </a:solidFill>
                <a:latin typeface="Arial"/>
                <a:ea typeface="Arial"/>
                <a:cs typeface="Arial"/>
                <a:sym typeface="Arial"/>
              </a:rPr>
              <a:t> table L, we scan the entire </a:t>
            </a:r>
            <a:r>
              <a:rPr b="0" i="1" lang="en-US" sz="2000" u="none">
                <a:solidFill>
                  <a:schemeClr val="dk1"/>
                </a:solidFill>
                <a:latin typeface="Arial"/>
                <a:ea typeface="Arial"/>
                <a:cs typeface="Arial"/>
                <a:sym typeface="Arial"/>
              </a:rPr>
              <a:t>inner</a:t>
            </a:r>
            <a:r>
              <a:rPr b="0" i="0" lang="en-US" sz="2000" u="none">
                <a:solidFill>
                  <a:schemeClr val="dk1"/>
                </a:solidFill>
                <a:latin typeface="Arial"/>
                <a:ea typeface="Arial"/>
                <a:cs typeface="Arial"/>
                <a:sym typeface="Arial"/>
              </a:rPr>
              <a:t> table R, </a:t>
            </a:r>
            <a:r>
              <a:rPr b="0" i="0" lang="en-US" sz="2000" u="none">
                <a:solidFill>
                  <a:schemeClr val="dk2"/>
                </a:solidFill>
                <a:latin typeface="Arial"/>
                <a:ea typeface="Arial"/>
                <a:cs typeface="Arial"/>
                <a:sym typeface="Arial"/>
              </a:rPr>
              <a:t>row by row</a:t>
            </a:r>
            <a:r>
              <a:rPr b="0" i="0" lang="en-US" sz="2000" u="none">
                <a:solidFill>
                  <a:schemeClr val="dk1"/>
                </a:solidFill>
                <a:latin typeface="Arial"/>
                <a:ea typeface="Arial"/>
                <a:cs typeface="Arial"/>
                <a:sym typeface="Arial"/>
              </a:rPr>
              <a:t>. </a:t>
            </a:r>
            <a:endParaRPr/>
          </a:p>
          <a:p>
            <a:pPr indent="-285750" lvl="1" marL="742950" rtl="0" algn="l">
              <a:lnSpc>
                <a:spcPct val="10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Cost:  M +  (</a:t>
            </a:r>
            <a:r>
              <a:rPr b="0" i="0" lang="en-US" sz="1800" u="none">
                <a:solidFill>
                  <a:srgbClr val="0000FF"/>
                </a:solidFill>
                <a:latin typeface="Arial"/>
                <a:ea typeface="Arial"/>
                <a:cs typeface="Arial"/>
                <a:sym typeface="Arial"/>
              </a:rPr>
              <a:t>p</a:t>
            </a:r>
            <a:r>
              <a:rPr b="0" baseline="-25000" i="0" lang="en-US" sz="1800" u="none">
                <a:solidFill>
                  <a:srgbClr val="0000FF"/>
                </a:solidFill>
                <a:latin typeface="Arial"/>
                <a:ea typeface="Arial"/>
                <a:cs typeface="Arial"/>
                <a:sym typeface="Arial"/>
              </a:rPr>
              <a:t>L</a:t>
            </a:r>
            <a:r>
              <a:rPr b="0" i="0" lang="en-US" sz="1800" u="none">
                <a:solidFill>
                  <a:schemeClr val="accent2"/>
                </a:solidFill>
                <a:latin typeface="Arial"/>
                <a:ea typeface="Arial"/>
                <a:cs typeface="Arial"/>
                <a:sym typeface="Arial"/>
              </a:rPr>
              <a:t> * M) * N  </a:t>
            </a:r>
            <a:r>
              <a:rPr b="0" i="0" lang="en-US" sz="1800" u="none">
                <a:solidFill>
                  <a:schemeClr val="dk1"/>
                </a:solidFill>
                <a:latin typeface="Arial"/>
                <a:ea typeface="Arial"/>
                <a:cs typeface="Arial"/>
                <a:sym typeface="Arial"/>
              </a:rPr>
              <a:t>=  23,224 + (39*23,224)*414  I/Os</a:t>
            </a:r>
            <a:endParaRPr/>
          </a:p>
          <a:p>
            <a:pPr indent="-285750" lvl="1" marL="742950" rtl="0" algn="l">
              <a:lnSpc>
                <a:spcPct val="100000"/>
              </a:lnSpc>
              <a:spcBef>
                <a:spcPts val="400"/>
              </a:spcBef>
              <a:spcAft>
                <a:spcPts val="0"/>
              </a:spcAft>
              <a:buClr>
                <a:srgbClr val="3365FB"/>
              </a:buClr>
              <a:buSzPts val="1800"/>
              <a:buFont typeface="Arial"/>
              <a:buNone/>
            </a:pPr>
            <a:r>
              <a:rPr b="1" i="0" lang="en-US" sz="1800" u="none">
                <a:solidFill>
                  <a:srgbClr val="3365FB"/>
                </a:solidFill>
                <a:latin typeface="Arial"/>
                <a:ea typeface="Arial"/>
                <a:cs typeface="Arial"/>
                <a:sym typeface="Arial"/>
              </a:rPr>
              <a:t>= 374,997,928 I/Os </a:t>
            </a:r>
            <a:r>
              <a:rPr b="0" i="0" lang="en-US" sz="2000" u="none">
                <a:solidFill>
                  <a:schemeClr val="dk1"/>
                </a:solidFill>
                <a:latin typeface="Courier New"/>
                <a:ea typeface="Courier New"/>
                <a:cs typeface="Courier New"/>
                <a:sym typeface="Courier New"/>
              </a:rPr>
              <a:t>≈ </a:t>
            </a:r>
            <a:r>
              <a:rPr b="0" i="0" lang="en-US" sz="1800" u="none">
                <a:solidFill>
                  <a:schemeClr val="dk1"/>
                </a:solidFill>
                <a:latin typeface="Arial"/>
                <a:ea typeface="Arial"/>
                <a:cs typeface="Arial"/>
                <a:sym typeface="Arial"/>
              </a:rPr>
              <a:t>3,749,979 seconds ≈ 43 days</a:t>
            </a:r>
            <a:endParaRPr/>
          </a:p>
        </p:txBody>
      </p:sp>
      <p:sp>
        <p:nvSpPr>
          <p:cNvPr id="979" name="Google Shape;979;p46"/>
          <p:cNvSpPr txBox="1"/>
          <p:nvPr/>
        </p:nvSpPr>
        <p:spPr>
          <a:xfrm>
            <a:off x="685800" y="1219200"/>
            <a:ext cx="7612062" cy="1381125"/>
          </a:xfrm>
          <a:prstGeom prst="rect">
            <a:avLst/>
          </a:prstGeom>
          <a:no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Join on commid in L and commid in R</a:t>
            </a:r>
            <a:endParaRPr/>
          </a:p>
          <a:p>
            <a:pPr indent="0" lvl="0" marL="0" marR="0" rtl="0" algn="l">
              <a:lnSpc>
                <a:spcPct val="100000"/>
              </a:lnSpc>
              <a:spcBef>
                <a:spcPts val="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foreach</a:t>
            </a:r>
            <a:r>
              <a:rPr b="0" i="0" lang="en-US" sz="2000" u="none">
                <a:solidFill>
                  <a:schemeClr val="folHlink"/>
                </a:solidFill>
                <a:latin typeface="Courier New"/>
                <a:ea typeface="Courier New"/>
                <a:cs typeface="Courier New"/>
                <a:sym typeface="Courier New"/>
              </a:rPr>
              <a:t> </a:t>
            </a:r>
            <a:r>
              <a:rPr b="0" i="0" lang="en-US" sz="2000" u="none">
                <a:solidFill>
                  <a:schemeClr val="dk1"/>
                </a:solidFill>
                <a:latin typeface="Courier New"/>
                <a:ea typeface="Courier New"/>
                <a:cs typeface="Courier New"/>
                <a:sym typeface="Courier New"/>
              </a:rPr>
              <a:t>row l</a:t>
            </a:r>
            <a:r>
              <a:rPr b="0" i="0" lang="en-US" sz="2000" u="none">
                <a:solidFill>
                  <a:schemeClr val="folHlink"/>
                </a:solidFill>
                <a:latin typeface="Courier New"/>
                <a:ea typeface="Courier New"/>
                <a:cs typeface="Courier New"/>
                <a:sym typeface="Courier New"/>
              </a:rPr>
              <a:t> </a:t>
            </a:r>
            <a:r>
              <a:rPr b="0" i="0" lang="en-US" sz="2000" u="none">
                <a:solidFill>
                  <a:schemeClr val="dk2"/>
                </a:solidFill>
                <a:latin typeface="Courier New"/>
                <a:ea typeface="Courier New"/>
                <a:cs typeface="Courier New"/>
                <a:sym typeface="Courier New"/>
              </a:rPr>
              <a:t>in L do</a:t>
            </a:r>
            <a:endParaRPr/>
          </a:p>
          <a:p>
            <a:pPr indent="0" lvl="0" marL="0" marR="0" rtl="0" algn="l">
              <a:lnSpc>
                <a:spcPct val="100000"/>
              </a:lnSpc>
              <a:spcBef>
                <a:spcPts val="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foreach</a:t>
            </a:r>
            <a:r>
              <a:rPr b="0" i="0" lang="en-US" sz="2000" u="none">
                <a:solidFill>
                  <a:schemeClr val="folHlink"/>
                </a:solidFill>
                <a:latin typeface="Courier New"/>
                <a:ea typeface="Courier New"/>
                <a:cs typeface="Courier New"/>
                <a:sym typeface="Courier New"/>
              </a:rPr>
              <a:t> </a:t>
            </a:r>
            <a:r>
              <a:rPr b="0" i="0" lang="en-US" sz="2000" u="none">
                <a:solidFill>
                  <a:schemeClr val="dk2"/>
                </a:solidFill>
                <a:latin typeface="Courier New"/>
                <a:ea typeface="Courier New"/>
                <a:cs typeface="Courier New"/>
                <a:sym typeface="Courier New"/>
              </a:rPr>
              <a:t>row r</a:t>
            </a:r>
            <a:r>
              <a:rPr b="0" i="0" lang="en-US" sz="2000" u="none">
                <a:solidFill>
                  <a:schemeClr val="folHlink"/>
                </a:solidFill>
                <a:latin typeface="Courier New"/>
                <a:ea typeface="Courier New"/>
                <a:cs typeface="Courier New"/>
                <a:sym typeface="Courier New"/>
              </a:rPr>
              <a:t> </a:t>
            </a:r>
            <a:r>
              <a:rPr b="0" i="0" lang="en-US" sz="2000" u="none">
                <a:solidFill>
                  <a:schemeClr val="dk2"/>
                </a:solidFill>
                <a:latin typeface="Courier New"/>
                <a:ea typeface="Courier New"/>
                <a:cs typeface="Courier New"/>
                <a:sym typeface="Courier New"/>
              </a:rPr>
              <a:t>in R do</a:t>
            </a:r>
            <a:endParaRPr/>
          </a:p>
          <a:p>
            <a:pPr indent="0" lvl="0" marL="0" marR="0" rtl="0" algn="l">
              <a:lnSpc>
                <a:spcPct val="100000"/>
              </a:lnSpc>
              <a:spcBef>
                <a:spcPts val="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if r</a:t>
            </a:r>
            <a:r>
              <a:rPr b="0" baseline="-25000" i="0" lang="en-US" sz="2000" u="none">
                <a:solidFill>
                  <a:schemeClr val="dk2"/>
                </a:solidFill>
                <a:latin typeface="Courier New"/>
                <a:ea typeface="Courier New"/>
                <a:cs typeface="Courier New"/>
                <a:sym typeface="Courier New"/>
              </a:rPr>
              <a:t>commid</a:t>
            </a:r>
            <a:r>
              <a:rPr b="0" i="0" lang="en-US" sz="2000" u="none">
                <a:solidFill>
                  <a:schemeClr val="dk2"/>
                </a:solidFill>
                <a:latin typeface="Courier New"/>
                <a:ea typeface="Courier New"/>
                <a:cs typeface="Courier New"/>
                <a:sym typeface="Courier New"/>
              </a:rPr>
              <a:t> == l</a:t>
            </a:r>
            <a:r>
              <a:rPr b="0" baseline="-25000" i="0" lang="en-US" sz="2000" u="none">
                <a:solidFill>
                  <a:schemeClr val="dk2"/>
                </a:solidFill>
                <a:latin typeface="Courier New"/>
                <a:ea typeface="Courier New"/>
                <a:cs typeface="Courier New"/>
                <a:sym typeface="Courier New"/>
              </a:rPr>
              <a:t>commid </a:t>
            </a:r>
            <a:r>
              <a:rPr b="0" i="0" lang="en-US" sz="2000" u="none">
                <a:solidFill>
                  <a:schemeClr val="dk2"/>
                </a:solidFill>
                <a:latin typeface="Courier New"/>
                <a:ea typeface="Courier New"/>
                <a:cs typeface="Courier New"/>
                <a:sym typeface="Courier New"/>
              </a:rPr>
              <a:t> then add &lt;r, s&gt; to result</a:t>
            </a:r>
            <a:endParaRPr/>
          </a:p>
        </p:txBody>
      </p:sp>
      <p:sp>
        <p:nvSpPr>
          <p:cNvPr id="980" name="Google Shape;980;p46"/>
          <p:cNvSpPr txBox="1"/>
          <p:nvPr/>
        </p:nvSpPr>
        <p:spPr>
          <a:xfrm>
            <a:off x="838200" y="5111750"/>
            <a:ext cx="7162800" cy="8223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3333FF"/>
              </a:buClr>
              <a:buSzPts val="2400"/>
              <a:buFont typeface="Arial"/>
              <a:buNone/>
            </a:pPr>
            <a:r>
              <a:rPr b="1" i="0" lang="en-US" sz="2400" u="none">
                <a:solidFill>
                  <a:srgbClr val="3333FF"/>
                </a:solidFill>
                <a:latin typeface="Arial"/>
                <a:ea typeface="Arial"/>
                <a:cs typeface="Arial"/>
                <a:sym typeface="Arial"/>
              </a:rPr>
              <a:t>Assuming approximately 100 I/Os per second</a:t>
            </a:r>
            <a:r>
              <a:rPr b="0"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(86,400 secs/day)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47"/>
          <p:cNvSpPr txBox="1"/>
          <p:nvPr>
            <p:ph type="title"/>
          </p:nvPr>
        </p:nvSpPr>
        <p:spPr>
          <a:xfrm>
            <a:off x="685800" y="609600"/>
            <a:ext cx="7772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Nested Loops Join</a:t>
            </a:r>
            <a:endParaRPr/>
          </a:p>
        </p:txBody>
      </p:sp>
      <p:sp>
        <p:nvSpPr>
          <p:cNvPr id="987" name="Google Shape;987;p47"/>
          <p:cNvSpPr txBox="1"/>
          <p:nvPr/>
        </p:nvSpPr>
        <p:spPr>
          <a:xfrm>
            <a:off x="1355725" y="2422525"/>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988" name="Google Shape;988;p47"/>
          <p:cNvSpPr txBox="1"/>
          <p:nvPr/>
        </p:nvSpPr>
        <p:spPr>
          <a:xfrm>
            <a:off x="1371600" y="3343275"/>
            <a:ext cx="684212"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5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27 …</a:t>
            </a:r>
            <a:endParaRPr/>
          </a:p>
        </p:txBody>
      </p:sp>
      <p:sp>
        <p:nvSpPr>
          <p:cNvPr id="989" name="Google Shape;989;p47"/>
          <p:cNvSpPr txBox="1"/>
          <p:nvPr/>
        </p:nvSpPr>
        <p:spPr>
          <a:xfrm>
            <a:off x="1108075" y="1511300"/>
            <a:ext cx="12017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L</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990" name="Google Shape;990;p47"/>
          <p:cNvSpPr txBox="1"/>
          <p:nvPr/>
        </p:nvSpPr>
        <p:spPr>
          <a:xfrm>
            <a:off x="7258050" y="24225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991" name="Google Shape;991;p47"/>
          <p:cNvSpPr txBox="1"/>
          <p:nvPr/>
        </p:nvSpPr>
        <p:spPr>
          <a:xfrm>
            <a:off x="7258050" y="31242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
        <p:nvSpPr>
          <p:cNvPr id="992" name="Google Shape;992;p47"/>
          <p:cNvSpPr txBox="1"/>
          <p:nvPr/>
        </p:nvSpPr>
        <p:spPr>
          <a:xfrm>
            <a:off x="7010400" y="1511300"/>
            <a:ext cx="12525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993" name="Google Shape;993;p47"/>
          <p:cNvSpPr txBox="1"/>
          <p:nvPr/>
        </p:nvSpPr>
        <p:spPr>
          <a:xfrm>
            <a:off x="7258050" y="3810000"/>
            <a:ext cx="569912"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5</a:t>
            </a:r>
            <a:endParaRPr/>
          </a:p>
        </p:txBody>
      </p:sp>
      <p:sp>
        <p:nvSpPr>
          <p:cNvPr id="994" name="Google Shape;994;p47"/>
          <p:cNvSpPr txBox="1"/>
          <p:nvPr/>
        </p:nvSpPr>
        <p:spPr>
          <a:xfrm>
            <a:off x="3657600" y="1816100"/>
            <a:ext cx="2419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Memory Buffers:</a:t>
            </a:r>
            <a:endParaRPr/>
          </a:p>
        </p:txBody>
      </p:sp>
      <p:sp>
        <p:nvSpPr>
          <p:cNvPr id="995" name="Google Shape;995;p47"/>
          <p:cNvSpPr txBox="1"/>
          <p:nvPr/>
        </p:nvSpPr>
        <p:spPr>
          <a:xfrm>
            <a:off x="3733800" y="2362200"/>
            <a:ext cx="838200" cy="9144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6" name="Google Shape;996;p47"/>
          <p:cNvSpPr txBox="1"/>
          <p:nvPr/>
        </p:nvSpPr>
        <p:spPr>
          <a:xfrm>
            <a:off x="4800600" y="2514600"/>
            <a:ext cx="838200" cy="6858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48"/>
          <p:cNvSpPr txBox="1"/>
          <p:nvPr>
            <p:ph type="title"/>
          </p:nvPr>
        </p:nvSpPr>
        <p:spPr>
          <a:xfrm>
            <a:off x="685800" y="609600"/>
            <a:ext cx="7772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Nested Loops Join</a:t>
            </a:r>
            <a:endParaRPr/>
          </a:p>
        </p:txBody>
      </p:sp>
      <p:sp>
        <p:nvSpPr>
          <p:cNvPr id="1003" name="Google Shape;1003;p48"/>
          <p:cNvSpPr txBox="1"/>
          <p:nvPr/>
        </p:nvSpPr>
        <p:spPr>
          <a:xfrm>
            <a:off x="1355725" y="2422525"/>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004" name="Google Shape;1004;p48"/>
          <p:cNvSpPr txBox="1"/>
          <p:nvPr/>
        </p:nvSpPr>
        <p:spPr>
          <a:xfrm>
            <a:off x="1371600" y="3343275"/>
            <a:ext cx="684212"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5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27 …</a:t>
            </a:r>
            <a:endParaRPr/>
          </a:p>
        </p:txBody>
      </p:sp>
      <p:sp>
        <p:nvSpPr>
          <p:cNvPr id="1005" name="Google Shape;1005;p48"/>
          <p:cNvSpPr txBox="1"/>
          <p:nvPr/>
        </p:nvSpPr>
        <p:spPr>
          <a:xfrm>
            <a:off x="1108075" y="1511300"/>
            <a:ext cx="12017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L</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006" name="Google Shape;1006;p48"/>
          <p:cNvSpPr txBox="1"/>
          <p:nvPr/>
        </p:nvSpPr>
        <p:spPr>
          <a:xfrm>
            <a:off x="7258050" y="24225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007" name="Google Shape;1007;p48"/>
          <p:cNvSpPr txBox="1"/>
          <p:nvPr/>
        </p:nvSpPr>
        <p:spPr>
          <a:xfrm>
            <a:off x="7258050" y="31242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
        <p:nvSpPr>
          <p:cNvPr id="1008" name="Google Shape;1008;p48"/>
          <p:cNvSpPr txBox="1"/>
          <p:nvPr/>
        </p:nvSpPr>
        <p:spPr>
          <a:xfrm>
            <a:off x="7010400" y="1511300"/>
            <a:ext cx="12525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009" name="Google Shape;1009;p48"/>
          <p:cNvSpPr txBox="1"/>
          <p:nvPr/>
        </p:nvSpPr>
        <p:spPr>
          <a:xfrm>
            <a:off x="7258050" y="3810000"/>
            <a:ext cx="569912"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5</a:t>
            </a:r>
            <a:endParaRPr/>
          </a:p>
        </p:txBody>
      </p:sp>
      <p:sp>
        <p:nvSpPr>
          <p:cNvPr id="1010" name="Google Shape;1010;p48"/>
          <p:cNvSpPr txBox="1"/>
          <p:nvPr/>
        </p:nvSpPr>
        <p:spPr>
          <a:xfrm>
            <a:off x="3657600" y="1816100"/>
            <a:ext cx="2419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Memory Buffers:</a:t>
            </a:r>
            <a:endParaRPr/>
          </a:p>
        </p:txBody>
      </p:sp>
      <p:sp>
        <p:nvSpPr>
          <p:cNvPr id="1011" name="Google Shape;1011;p48"/>
          <p:cNvSpPr txBox="1"/>
          <p:nvPr/>
        </p:nvSpPr>
        <p:spPr>
          <a:xfrm>
            <a:off x="3733800" y="2362200"/>
            <a:ext cx="838200" cy="9144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2" name="Google Shape;1012;p48"/>
          <p:cNvSpPr txBox="1"/>
          <p:nvPr/>
        </p:nvSpPr>
        <p:spPr>
          <a:xfrm>
            <a:off x="4800600" y="2514600"/>
            <a:ext cx="838200" cy="6858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3" name="Google Shape;1013;p48"/>
          <p:cNvSpPr txBox="1"/>
          <p:nvPr/>
        </p:nvSpPr>
        <p:spPr>
          <a:xfrm>
            <a:off x="3783012" y="2400300"/>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014" name="Google Shape;1014;p48"/>
          <p:cNvSpPr/>
          <p:nvPr/>
        </p:nvSpPr>
        <p:spPr>
          <a:xfrm>
            <a:off x="2209800" y="2590800"/>
            <a:ext cx="1295400" cy="457200"/>
          </a:xfrm>
          <a:prstGeom prst="rightArrow">
            <a:avLst>
              <a:gd fmla="val 50000" name="adj1"/>
              <a:gd fmla="val 50000" name="adj2"/>
            </a:avLst>
          </a:prstGeom>
          <a:solidFill>
            <a:srgbClr val="3333CC"/>
          </a:solidFill>
          <a:ln cap="flat" cmpd="sng" w="1270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5" name="Google Shape;1015;p48"/>
          <p:cNvSpPr txBox="1"/>
          <p:nvPr/>
        </p:nvSpPr>
        <p:spPr>
          <a:xfrm>
            <a:off x="4876800" y="25749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016" name="Google Shape;1016;p48"/>
          <p:cNvSpPr/>
          <p:nvPr/>
        </p:nvSpPr>
        <p:spPr>
          <a:xfrm flipH="1">
            <a:off x="5791200" y="2514600"/>
            <a:ext cx="1295400" cy="457200"/>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7" name="Google Shape;1017;p48"/>
          <p:cNvSpPr/>
          <p:nvPr/>
        </p:nvSpPr>
        <p:spPr>
          <a:xfrm>
            <a:off x="3657600" y="2362200"/>
            <a:ext cx="8382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8" name="Google Shape;1018;p48"/>
          <p:cNvSpPr/>
          <p:nvPr/>
        </p:nvSpPr>
        <p:spPr>
          <a:xfrm>
            <a:off x="4876800" y="2514600"/>
            <a:ext cx="7620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9" name="Google Shape;1019;p48"/>
          <p:cNvSpPr txBox="1"/>
          <p:nvPr/>
        </p:nvSpPr>
        <p:spPr>
          <a:xfrm>
            <a:off x="3657600" y="4800600"/>
            <a:ext cx="21161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Query Answer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2 … 	… 2</a:t>
            </a:r>
            <a:endParaRPr/>
          </a:p>
        </p:txBody>
      </p:sp>
      <p:sp>
        <p:nvSpPr>
          <p:cNvPr id="1020" name="Google Shape;1020;p48"/>
          <p:cNvSpPr/>
          <p:nvPr/>
        </p:nvSpPr>
        <p:spPr>
          <a:xfrm rot="5400000">
            <a:off x="4076700" y="3848100"/>
            <a:ext cx="1295400" cy="457200"/>
          </a:xfrm>
          <a:prstGeom prst="rightArrow">
            <a:avLst>
              <a:gd fmla="val 50000" name="adj1"/>
              <a:gd fmla="val 50000" name="adj2"/>
            </a:avLst>
          </a:prstGeom>
          <a:solidFill>
            <a:srgbClr val="FF00FF"/>
          </a:solidFill>
          <a:ln cap="flat" cmpd="sng" w="12700">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49"/>
          <p:cNvSpPr txBox="1"/>
          <p:nvPr>
            <p:ph type="title"/>
          </p:nvPr>
        </p:nvSpPr>
        <p:spPr>
          <a:xfrm>
            <a:off x="685800" y="609600"/>
            <a:ext cx="7772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Nested Loops Join</a:t>
            </a:r>
            <a:endParaRPr/>
          </a:p>
        </p:txBody>
      </p:sp>
      <p:sp>
        <p:nvSpPr>
          <p:cNvPr id="1027" name="Google Shape;1027;p49"/>
          <p:cNvSpPr txBox="1"/>
          <p:nvPr/>
        </p:nvSpPr>
        <p:spPr>
          <a:xfrm>
            <a:off x="1355725" y="2422525"/>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028" name="Google Shape;1028;p49"/>
          <p:cNvSpPr txBox="1"/>
          <p:nvPr/>
        </p:nvSpPr>
        <p:spPr>
          <a:xfrm>
            <a:off x="1371600" y="3343275"/>
            <a:ext cx="684212"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5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27 …</a:t>
            </a:r>
            <a:endParaRPr/>
          </a:p>
        </p:txBody>
      </p:sp>
      <p:sp>
        <p:nvSpPr>
          <p:cNvPr id="1029" name="Google Shape;1029;p49"/>
          <p:cNvSpPr txBox="1"/>
          <p:nvPr/>
        </p:nvSpPr>
        <p:spPr>
          <a:xfrm>
            <a:off x="1108075" y="1511300"/>
            <a:ext cx="12017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L</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030" name="Google Shape;1030;p49"/>
          <p:cNvSpPr txBox="1"/>
          <p:nvPr/>
        </p:nvSpPr>
        <p:spPr>
          <a:xfrm>
            <a:off x="7258050" y="24225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031" name="Google Shape;1031;p49"/>
          <p:cNvSpPr txBox="1"/>
          <p:nvPr/>
        </p:nvSpPr>
        <p:spPr>
          <a:xfrm>
            <a:off x="7258050" y="31242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
        <p:nvSpPr>
          <p:cNvPr id="1032" name="Google Shape;1032;p49"/>
          <p:cNvSpPr txBox="1"/>
          <p:nvPr/>
        </p:nvSpPr>
        <p:spPr>
          <a:xfrm>
            <a:off x="7010400" y="1511300"/>
            <a:ext cx="12525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033" name="Google Shape;1033;p49"/>
          <p:cNvSpPr txBox="1"/>
          <p:nvPr/>
        </p:nvSpPr>
        <p:spPr>
          <a:xfrm>
            <a:off x="7258050" y="3810000"/>
            <a:ext cx="569912"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5</a:t>
            </a:r>
            <a:endParaRPr/>
          </a:p>
        </p:txBody>
      </p:sp>
      <p:sp>
        <p:nvSpPr>
          <p:cNvPr id="1034" name="Google Shape;1034;p49"/>
          <p:cNvSpPr txBox="1"/>
          <p:nvPr/>
        </p:nvSpPr>
        <p:spPr>
          <a:xfrm>
            <a:off x="3657600" y="1816100"/>
            <a:ext cx="2419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Memory Buffers:</a:t>
            </a:r>
            <a:endParaRPr/>
          </a:p>
        </p:txBody>
      </p:sp>
      <p:sp>
        <p:nvSpPr>
          <p:cNvPr id="1035" name="Google Shape;1035;p49"/>
          <p:cNvSpPr txBox="1"/>
          <p:nvPr/>
        </p:nvSpPr>
        <p:spPr>
          <a:xfrm>
            <a:off x="3733800" y="2362200"/>
            <a:ext cx="838200" cy="9144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6" name="Google Shape;1036;p49"/>
          <p:cNvSpPr txBox="1"/>
          <p:nvPr/>
        </p:nvSpPr>
        <p:spPr>
          <a:xfrm>
            <a:off x="4800600" y="2514600"/>
            <a:ext cx="838200" cy="6858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7" name="Google Shape;1037;p49"/>
          <p:cNvSpPr txBox="1"/>
          <p:nvPr/>
        </p:nvSpPr>
        <p:spPr>
          <a:xfrm>
            <a:off x="3783012" y="2400300"/>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038" name="Google Shape;1038;p49"/>
          <p:cNvSpPr txBox="1"/>
          <p:nvPr/>
        </p:nvSpPr>
        <p:spPr>
          <a:xfrm>
            <a:off x="4876800" y="25749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039" name="Google Shape;1039;p49"/>
          <p:cNvSpPr/>
          <p:nvPr/>
        </p:nvSpPr>
        <p:spPr>
          <a:xfrm>
            <a:off x="3657600" y="2362200"/>
            <a:ext cx="8382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0" name="Google Shape;1040;p49"/>
          <p:cNvSpPr/>
          <p:nvPr/>
        </p:nvSpPr>
        <p:spPr>
          <a:xfrm>
            <a:off x="4876800" y="2819400"/>
            <a:ext cx="7620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1" name="Google Shape;1041;p49"/>
          <p:cNvSpPr txBox="1"/>
          <p:nvPr/>
        </p:nvSpPr>
        <p:spPr>
          <a:xfrm>
            <a:off x="3657600" y="4800600"/>
            <a:ext cx="21161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Query Answer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2 … 	… 2</a:t>
            </a:r>
            <a:endParaRPr/>
          </a:p>
        </p:txBody>
      </p:sp>
      <p:sp>
        <p:nvSpPr>
          <p:cNvPr id="1042" name="Google Shape;1042;p49"/>
          <p:cNvSpPr txBox="1"/>
          <p:nvPr/>
        </p:nvSpPr>
        <p:spPr>
          <a:xfrm>
            <a:off x="3886200" y="3581400"/>
            <a:ext cx="1592262"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No match:</a:t>
            </a:r>
            <a:endParaRPr/>
          </a:p>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Discard!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50"/>
          <p:cNvSpPr txBox="1"/>
          <p:nvPr>
            <p:ph type="title"/>
          </p:nvPr>
        </p:nvSpPr>
        <p:spPr>
          <a:xfrm>
            <a:off x="685800" y="609600"/>
            <a:ext cx="7772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Nested Loops Join</a:t>
            </a:r>
            <a:endParaRPr/>
          </a:p>
        </p:txBody>
      </p:sp>
      <p:sp>
        <p:nvSpPr>
          <p:cNvPr id="1049" name="Google Shape;1049;p50"/>
          <p:cNvSpPr txBox="1"/>
          <p:nvPr/>
        </p:nvSpPr>
        <p:spPr>
          <a:xfrm>
            <a:off x="1355725" y="2422525"/>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050" name="Google Shape;1050;p50"/>
          <p:cNvSpPr txBox="1"/>
          <p:nvPr/>
        </p:nvSpPr>
        <p:spPr>
          <a:xfrm>
            <a:off x="1371600" y="3343275"/>
            <a:ext cx="684212"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5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27 …</a:t>
            </a:r>
            <a:endParaRPr/>
          </a:p>
        </p:txBody>
      </p:sp>
      <p:sp>
        <p:nvSpPr>
          <p:cNvPr id="1051" name="Google Shape;1051;p50"/>
          <p:cNvSpPr txBox="1"/>
          <p:nvPr/>
        </p:nvSpPr>
        <p:spPr>
          <a:xfrm>
            <a:off x="1108075" y="1511300"/>
            <a:ext cx="12017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L</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052" name="Google Shape;1052;p50"/>
          <p:cNvSpPr txBox="1"/>
          <p:nvPr/>
        </p:nvSpPr>
        <p:spPr>
          <a:xfrm>
            <a:off x="7258050" y="24225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053" name="Google Shape;1053;p50"/>
          <p:cNvSpPr txBox="1"/>
          <p:nvPr/>
        </p:nvSpPr>
        <p:spPr>
          <a:xfrm>
            <a:off x="7258050" y="31242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
        <p:nvSpPr>
          <p:cNvPr id="1054" name="Google Shape;1054;p50"/>
          <p:cNvSpPr txBox="1"/>
          <p:nvPr/>
        </p:nvSpPr>
        <p:spPr>
          <a:xfrm>
            <a:off x="7010400" y="1511300"/>
            <a:ext cx="12525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055" name="Google Shape;1055;p50"/>
          <p:cNvSpPr txBox="1"/>
          <p:nvPr/>
        </p:nvSpPr>
        <p:spPr>
          <a:xfrm>
            <a:off x="7258050" y="3810000"/>
            <a:ext cx="569912"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5</a:t>
            </a:r>
            <a:endParaRPr/>
          </a:p>
        </p:txBody>
      </p:sp>
      <p:sp>
        <p:nvSpPr>
          <p:cNvPr id="1056" name="Google Shape;1056;p50"/>
          <p:cNvSpPr txBox="1"/>
          <p:nvPr/>
        </p:nvSpPr>
        <p:spPr>
          <a:xfrm>
            <a:off x="3657600" y="1816100"/>
            <a:ext cx="2419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Memory Buffers:</a:t>
            </a:r>
            <a:endParaRPr/>
          </a:p>
        </p:txBody>
      </p:sp>
      <p:sp>
        <p:nvSpPr>
          <p:cNvPr id="1057" name="Google Shape;1057;p50"/>
          <p:cNvSpPr txBox="1"/>
          <p:nvPr/>
        </p:nvSpPr>
        <p:spPr>
          <a:xfrm>
            <a:off x="3733800" y="2362200"/>
            <a:ext cx="838200" cy="9144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8" name="Google Shape;1058;p50"/>
          <p:cNvSpPr txBox="1"/>
          <p:nvPr/>
        </p:nvSpPr>
        <p:spPr>
          <a:xfrm>
            <a:off x="4800600" y="2514600"/>
            <a:ext cx="838200" cy="6858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9" name="Google Shape;1059;p50"/>
          <p:cNvSpPr txBox="1"/>
          <p:nvPr/>
        </p:nvSpPr>
        <p:spPr>
          <a:xfrm>
            <a:off x="3783012" y="2400300"/>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060" name="Google Shape;1060;p50"/>
          <p:cNvSpPr/>
          <p:nvPr/>
        </p:nvSpPr>
        <p:spPr>
          <a:xfrm flipH="1" rot="780000">
            <a:off x="5791200" y="2895600"/>
            <a:ext cx="1295400" cy="457200"/>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1" name="Google Shape;1061;p50"/>
          <p:cNvSpPr/>
          <p:nvPr/>
        </p:nvSpPr>
        <p:spPr>
          <a:xfrm>
            <a:off x="3657600" y="2362200"/>
            <a:ext cx="8382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2" name="Google Shape;1062;p50"/>
          <p:cNvSpPr/>
          <p:nvPr/>
        </p:nvSpPr>
        <p:spPr>
          <a:xfrm>
            <a:off x="4876800" y="2514600"/>
            <a:ext cx="7620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3" name="Google Shape;1063;p50"/>
          <p:cNvSpPr txBox="1"/>
          <p:nvPr/>
        </p:nvSpPr>
        <p:spPr>
          <a:xfrm>
            <a:off x="3657600" y="4800600"/>
            <a:ext cx="21161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Query Answer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2 … 	… 2</a:t>
            </a:r>
            <a:endParaRPr/>
          </a:p>
        </p:txBody>
      </p:sp>
      <p:sp>
        <p:nvSpPr>
          <p:cNvPr id="1064" name="Google Shape;1064;p50"/>
          <p:cNvSpPr txBox="1"/>
          <p:nvPr/>
        </p:nvSpPr>
        <p:spPr>
          <a:xfrm>
            <a:off x="3886200" y="3581400"/>
            <a:ext cx="1592262"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No match:</a:t>
            </a:r>
            <a:endParaRPr/>
          </a:p>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Discard!</a:t>
            </a:r>
            <a:endParaRPr/>
          </a:p>
        </p:txBody>
      </p:sp>
      <p:sp>
        <p:nvSpPr>
          <p:cNvPr id="1065" name="Google Shape;1065;p50"/>
          <p:cNvSpPr txBox="1"/>
          <p:nvPr/>
        </p:nvSpPr>
        <p:spPr>
          <a:xfrm>
            <a:off x="4876800" y="25146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51"/>
          <p:cNvSpPr txBox="1"/>
          <p:nvPr>
            <p:ph type="title"/>
          </p:nvPr>
        </p:nvSpPr>
        <p:spPr>
          <a:xfrm>
            <a:off x="685800" y="609600"/>
            <a:ext cx="7772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Nested Loops Join</a:t>
            </a:r>
            <a:endParaRPr/>
          </a:p>
        </p:txBody>
      </p:sp>
      <p:sp>
        <p:nvSpPr>
          <p:cNvPr id="1072" name="Google Shape;1072;p51"/>
          <p:cNvSpPr txBox="1"/>
          <p:nvPr/>
        </p:nvSpPr>
        <p:spPr>
          <a:xfrm>
            <a:off x="1355725" y="2422525"/>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073" name="Google Shape;1073;p51"/>
          <p:cNvSpPr txBox="1"/>
          <p:nvPr/>
        </p:nvSpPr>
        <p:spPr>
          <a:xfrm>
            <a:off x="1371600" y="3343275"/>
            <a:ext cx="684212"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5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27 …</a:t>
            </a:r>
            <a:endParaRPr/>
          </a:p>
        </p:txBody>
      </p:sp>
      <p:sp>
        <p:nvSpPr>
          <p:cNvPr id="1074" name="Google Shape;1074;p51"/>
          <p:cNvSpPr txBox="1"/>
          <p:nvPr/>
        </p:nvSpPr>
        <p:spPr>
          <a:xfrm>
            <a:off x="1108075" y="1511300"/>
            <a:ext cx="12017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L</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075" name="Google Shape;1075;p51"/>
          <p:cNvSpPr txBox="1"/>
          <p:nvPr/>
        </p:nvSpPr>
        <p:spPr>
          <a:xfrm>
            <a:off x="7258050" y="24225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076" name="Google Shape;1076;p51"/>
          <p:cNvSpPr txBox="1"/>
          <p:nvPr/>
        </p:nvSpPr>
        <p:spPr>
          <a:xfrm>
            <a:off x="7258050" y="31242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
        <p:nvSpPr>
          <p:cNvPr id="1077" name="Google Shape;1077;p51"/>
          <p:cNvSpPr txBox="1"/>
          <p:nvPr/>
        </p:nvSpPr>
        <p:spPr>
          <a:xfrm>
            <a:off x="7010400" y="1511300"/>
            <a:ext cx="12525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078" name="Google Shape;1078;p51"/>
          <p:cNvSpPr txBox="1"/>
          <p:nvPr/>
        </p:nvSpPr>
        <p:spPr>
          <a:xfrm>
            <a:off x="7258050" y="3810000"/>
            <a:ext cx="569912"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5</a:t>
            </a:r>
            <a:endParaRPr/>
          </a:p>
        </p:txBody>
      </p:sp>
      <p:sp>
        <p:nvSpPr>
          <p:cNvPr id="1079" name="Google Shape;1079;p51"/>
          <p:cNvSpPr txBox="1"/>
          <p:nvPr/>
        </p:nvSpPr>
        <p:spPr>
          <a:xfrm>
            <a:off x="3657600" y="1816100"/>
            <a:ext cx="2419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Memory Buffers:</a:t>
            </a:r>
            <a:endParaRPr/>
          </a:p>
        </p:txBody>
      </p:sp>
      <p:sp>
        <p:nvSpPr>
          <p:cNvPr id="1080" name="Google Shape;1080;p51"/>
          <p:cNvSpPr txBox="1"/>
          <p:nvPr/>
        </p:nvSpPr>
        <p:spPr>
          <a:xfrm>
            <a:off x="3733800" y="2362200"/>
            <a:ext cx="838200" cy="9144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1" name="Google Shape;1081;p51"/>
          <p:cNvSpPr txBox="1"/>
          <p:nvPr/>
        </p:nvSpPr>
        <p:spPr>
          <a:xfrm>
            <a:off x="4800600" y="2514600"/>
            <a:ext cx="838200" cy="6858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2" name="Google Shape;1082;p51"/>
          <p:cNvSpPr txBox="1"/>
          <p:nvPr/>
        </p:nvSpPr>
        <p:spPr>
          <a:xfrm>
            <a:off x="3783012" y="2400300"/>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083" name="Google Shape;1083;p51"/>
          <p:cNvSpPr/>
          <p:nvPr/>
        </p:nvSpPr>
        <p:spPr>
          <a:xfrm>
            <a:off x="3657600" y="2362200"/>
            <a:ext cx="8382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4" name="Google Shape;1084;p51"/>
          <p:cNvSpPr/>
          <p:nvPr/>
        </p:nvSpPr>
        <p:spPr>
          <a:xfrm>
            <a:off x="4876800" y="2819400"/>
            <a:ext cx="7620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5" name="Google Shape;1085;p51"/>
          <p:cNvSpPr txBox="1"/>
          <p:nvPr/>
        </p:nvSpPr>
        <p:spPr>
          <a:xfrm>
            <a:off x="3657600" y="4800600"/>
            <a:ext cx="21161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Query Answer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2 … 	… 2</a:t>
            </a:r>
            <a:endParaRPr/>
          </a:p>
        </p:txBody>
      </p:sp>
      <p:sp>
        <p:nvSpPr>
          <p:cNvPr id="1086" name="Google Shape;1086;p51"/>
          <p:cNvSpPr txBox="1"/>
          <p:nvPr/>
        </p:nvSpPr>
        <p:spPr>
          <a:xfrm>
            <a:off x="3886200" y="3581400"/>
            <a:ext cx="1592262"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No match:</a:t>
            </a:r>
            <a:endParaRPr/>
          </a:p>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Discard!</a:t>
            </a:r>
            <a:endParaRPr/>
          </a:p>
        </p:txBody>
      </p:sp>
      <p:sp>
        <p:nvSpPr>
          <p:cNvPr id="1087" name="Google Shape;1087;p51"/>
          <p:cNvSpPr txBox="1"/>
          <p:nvPr/>
        </p:nvSpPr>
        <p:spPr>
          <a:xfrm>
            <a:off x="4876800" y="25146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52"/>
          <p:cNvSpPr txBox="1"/>
          <p:nvPr>
            <p:ph type="title"/>
          </p:nvPr>
        </p:nvSpPr>
        <p:spPr>
          <a:xfrm>
            <a:off x="685800" y="609600"/>
            <a:ext cx="7772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Nested Loops Join</a:t>
            </a:r>
            <a:endParaRPr/>
          </a:p>
        </p:txBody>
      </p:sp>
      <p:sp>
        <p:nvSpPr>
          <p:cNvPr id="1094" name="Google Shape;1094;p52"/>
          <p:cNvSpPr txBox="1"/>
          <p:nvPr/>
        </p:nvSpPr>
        <p:spPr>
          <a:xfrm>
            <a:off x="1355725" y="2422525"/>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095" name="Google Shape;1095;p52"/>
          <p:cNvSpPr txBox="1"/>
          <p:nvPr/>
        </p:nvSpPr>
        <p:spPr>
          <a:xfrm>
            <a:off x="1371600" y="3343275"/>
            <a:ext cx="684212"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5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27 …</a:t>
            </a:r>
            <a:endParaRPr/>
          </a:p>
        </p:txBody>
      </p:sp>
      <p:sp>
        <p:nvSpPr>
          <p:cNvPr id="1096" name="Google Shape;1096;p52"/>
          <p:cNvSpPr txBox="1"/>
          <p:nvPr/>
        </p:nvSpPr>
        <p:spPr>
          <a:xfrm>
            <a:off x="1108075" y="1511300"/>
            <a:ext cx="12017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L</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097" name="Google Shape;1097;p52"/>
          <p:cNvSpPr txBox="1"/>
          <p:nvPr/>
        </p:nvSpPr>
        <p:spPr>
          <a:xfrm>
            <a:off x="7258050" y="24225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098" name="Google Shape;1098;p52"/>
          <p:cNvSpPr txBox="1"/>
          <p:nvPr/>
        </p:nvSpPr>
        <p:spPr>
          <a:xfrm>
            <a:off x="7258050" y="31242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
        <p:nvSpPr>
          <p:cNvPr id="1099" name="Google Shape;1099;p52"/>
          <p:cNvSpPr txBox="1"/>
          <p:nvPr/>
        </p:nvSpPr>
        <p:spPr>
          <a:xfrm>
            <a:off x="7010400" y="1511300"/>
            <a:ext cx="12525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100" name="Google Shape;1100;p52"/>
          <p:cNvSpPr txBox="1"/>
          <p:nvPr/>
        </p:nvSpPr>
        <p:spPr>
          <a:xfrm>
            <a:off x="7258050" y="3810000"/>
            <a:ext cx="569912"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5</a:t>
            </a:r>
            <a:endParaRPr/>
          </a:p>
        </p:txBody>
      </p:sp>
      <p:sp>
        <p:nvSpPr>
          <p:cNvPr id="1101" name="Google Shape;1101;p52"/>
          <p:cNvSpPr txBox="1"/>
          <p:nvPr/>
        </p:nvSpPr>
        <p:spPr>
          <a:xfrm>
            <a:off x="3657600" y="1816100"/>
            <a:ext cx="2419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Memory Buffers:</a:t>
            </a:r>
            <a:endParaRPr/>
          </a:p>
        </p:txBody>
      </p:sp>
      <p:sp>
        <p:nvSpPr>
          <p:cNvPr id="1102" name="Google Shape;1102;p52"/>
          <p:cNvSpPr txBox="1"/>
          <p:nvPr/>
        </p:nvSpPr>
        <p:spPr>
          <a:xfrm>
            <a:off x="3733800" y="2362200"/>
            <a:ext cx="838200" cy="9144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3" name="Google Shape;1103;p52"/>
          <p:cNvSpPr txBox="1"/>
          <p:nvPr/>
        </p:nvSpPr>
        <p:spPr>
          <a:xfrm>
            <a:off x="4800600" y="2514600"/>
            <a:ext cx="838200" cy="6858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4" name="Google Shape;1104;p52"/>
          <p:cNvSpPr txBox="1"/>
          <p:nvPr/>
        </p:nvSpPr>
        <p:spPr>
          <a:xfrm>
            <a:off x="3783012" y="2400300"/>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105" name="Google Shape;1105;p52"/>
          <p:cNvSpPr/>
          <p:nvPr/>
        </p:nvSpPr>
        <p:spPr>
          <a:xfrm flipH="1" rot="1980000">
            <a:off x="5791200" y="3352800"/>
            <a:ext cx="1295400" cy="457200"/>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6" name="Google Shape;1106;p52"/>
          <p:cNvSpPr/>
          <p:nvPr/>
        </p:nvSpPr>
        <p:spPr>
          <a:xfrm>
            <a:off x="3657600" y="2362200"/>
            <a:ext cx="8382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7" name="Google Shape;1107;p52"/>
          <p:cNvSpPr/>
          <p:nvPr/>
        </p:nvSpPr>
        <p:spPr>
          <a:xfrm>
            <a:off x="4876800" y="2514600"/>
            <a:ext cx="7620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8" name="Google Shape;1108;p52"/>
          <p:cNvSpPr txBox="1"/>
          <p:nvPr/>
        </p:nvSpPr>
        <p:spPr>
          <a:xfrm>
            <a:off x="3657600" y="4800600"/>
            <a:ext cx="21161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Query Answer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2 … 	… 2</a:t>
            </a:r>
            <a:endParaRPr/>
          </a:p>
        </p:txBody>
      </p:sp>
      <p:sp>
        <p:nvSpPr>
          <p:cNvPr id="1109" name="Google Shape;1109;p52"/>
          <p:cNvSpPr txBox="1"/>
          <p:nvPr/>
        </p:nvSpPr>
        <p:spPr>
          <a:xfrm>
            <a:off x="3886200" y="3581400"/>
            <a:ext cx="1592262"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No match:</a:t>
            </a:r>
            <a:endParaRPr/>
          </a:p>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Discard!</a:t>
            </a:r>
            <a:endParaRPr/>
          </a:p>
        </p:txBody>
      </p:sp>
      <p:sp>
        <p:nvSpPr>
          <p:cNvPr id="1110" name="Google Shape;1110;p52"/>
          <p:cNvSpPr txBox="1"/>
          <p:nvPr/>
        </p:nvSpPr>
        <p:spPr>
          <a:xfrm>
            <a:off x="4953000" y="2514600"/>
            <a:ext cx="569912"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5</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53"/>
          <p:cNvSpPr txBox="1"/>
          <p:nvPr>
            <p:ph type="title"/>
          </p:nvPr>
        </p:nvSpPr>
        <p:spPr>
          <a:xfrm>
            <a:off x="685800" y="609600"/>
            <a:ext cx="7772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Nested Loops Join</a:t>
            </a:r>
            <a:endParaRPr/>
          </a:p>
        </p:txBody>
      </p:sp>
      <p:sp>
        <p:nvSpPr>
          <p:cNvPr id="1117" name="Google Shape;1117;p53"/>
          <p:cNvSpPr txBox="1"/>
          <p:nvPr/>
        </p:nvSpPr>
        <p:spPr>
          <a:xfrm>
            <a:off x="1355725" y="2422525"/>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118" name="Google Shape;1118;p53"/>
          <p:cNvSpPr txBox="1"/>
          <p:nvPr/>
        </p:nvSpPr>
        <p:spPr>
          <a:xfrm>
            <a:off x="1371600" y="3343275"/>
            <a:ext cx="684212"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5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27 …</a:t>
            </a:r>
            <a:endParaRPr/>
          </a:p>
        </p:txBody>
      </p:sp>
      <p:sp>
        <p:nvSpPr>
          <p:cNvPr id="1119" name="Google Shape;1119;p53"/>
          <p:cNvSpPr txBox="1"/>
          <p:nvPr/>
        </p:nvSpPr>
        <p:spPr>
          <a:xfrm>
            <a:off x="1108075" y="1511300"/>
            <a:ext cx="12017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L</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120" name="Google Shape;1120;p53"/>
          <p:cNvSpPr txBox="1"/>
          <p:nvPr/>
        </p:nvSpPr>
        <p:spPr>
          <a:xfrm>
            <a:off x="7258050" y="24225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121" name="Google Shape;1121;p53"/>
          <p:cNvSpPr txBox="1"/>
          <p:nvPr/>
        </p:nvSpPr>
        <p:spPr>
          <a:xfrm>
            <a:off x="7258050" y="31242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
        <p:nvSpPr>
          <p:cNvPr id="1122" name="Google Shape;1122;p53"/>
          <p:cNvSpPr txBox="1"/>
          <p:nvPr/>
        </p:nvSpPr>
        <p:spPr>
          <a:xfrm>
            <a:off x="7010400" y="1511300"/>
            <a:ext cx="12525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123" name="Google Shape;1123;p53"/>
          <p:cNvSpPr txBox="1"/>
          <p:nvPr/>
        </p:nvSpPr>
        <p:spPr>
          <a:xfrm>
            <a:off x="7258050" y="3810000"/>
            <a:ext cx="569912"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5</a:t>
            </a:r>
            <a:endParaRPr/>
          </a:p>
        </p:txBody>
      </p:sp>
      <p:sp>
        <p:nvSpPr>
          <p:cNvPr id="1124" name="Google Shape;1124;p53"/>
          <p:cNvSpPr txBox="1"/>
          <p:nvPr/>
        </p:nvSpPr>
        <p:spPr>
          <a:xfrm>
            <a:off x="3657600" y="1816100"/>
            <a:ext cx="2419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Memory Buffers:</a:t>
            </a:r>
            <a:endParaRPr/>
          </a:p>
        </p:txBody>
      </p:sp>
      <p:sp>
        <p:nvSpPr>
          <p:cNvPr id="1125" name="Google Shape;1125;p53"/>
          <p:cNvSpPr txBox="1"/>
          <p:nvPr/>
        </p:nvSpPr>
        <p:spPr>
          <a:xfrm>
            <a:off x="3733800" y="2362200"/>
            <a:ext cx="838200" cy="9144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6" name="Google Shape;1126;p53"/>
          <p:cNvSpPr txBox="1"/>
          <p:nvPr/>
        </p:nvSpPr>
        <p:spPr>
          <a:xfrm>
            <a:off x="4800600" y="2514600"/>
            <a:ext cx="838200" cy="6858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7" name="Google Shape;1127;p53"/>
          <p:cNvSpPr txBox="1"/>
          <p:nvPr/>
        </p:nvSpPr>
        <p:spPr>
          <a:xfrm>
            <a:off x="3783012" y="2400300"/>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128" name="Google Shape;1128;p53"/>
          <p:cNvSpPr/>
          <p:nvPr/>
        </p:nvSpPr>
        <p:spPr>
          <a:xfrm>
            <a:off x="3657600" y="2362200"/>
            <a:ext cx="8382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9" name="Google Shape;1129;p53"/>
          <p:cNvSpPr/>
          <p:nvPr/>
        </p:nvSpPr>
        <p:spPr>
          <a:xfrm>
            <a:off x="4876800" y="2819400"/>
            <a:ext cx="7620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0" name="Google Shape;1130;p53"/>
          <p:cNvSpPr txBox="1"/>
          <p:nvPr/>
        </p:nvSpPr>
        <p:spPr>
          <a:xfrm>
            <a:off x="3657600" y="4800600"/>
            <a:ext cx="21161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Query Answer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2 … 	… 2</a:t>
            </a:r>
            <a:endParaRPr/>
          </a:p>
        </p:txBody>
      </p:sp>
      <p:sp>
        <p:nvSpPr>
          <p:cNvPr id="1131" name="Google Shape;1131;p53"/>
          <p:cNvSpPr txBox="1"/>
          <p:nvPr/>
        </p:nvSpPr>
        <p:spPr>
          <a:xfrm>
            <a:off x="3886200" y="3581400"/>
            <a:ext cx="1592262"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No match:</a:t>
            </a:r>
            <a:endParaRPr/>
          </a:p>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Discard!</a:t>
            </a:r>
            <a:endParaRPr/>
          </a:p>
        </p:txBody>
      </p:sp>
      <p:sp>
        <p:nvSpPr>
          <p:cNvPr id="1132" name="Google Shape;1132;p53"/>
          <p:cNvSpPr txBox="1"/>
          <p:nvPr/>
        </p:nvSpPr>
        <p:spPr>
          <a:xfrm>
            <a:off x="4953000" y="2514600"/>
            <a:ext cx="569912"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685800" y="228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Measuring Query Speed</a:t>
            </a:r>
            <a:endParaRPr/>
          </a:p>
        </p:txBody>
      </p:sp>
      <p:sp>
        <p:nvSpPr>
          <p:cNvPr id="139" name="Google Shape;139;p18"/>
          <p:cNvSpPr txBox="1"/>
          <p:nvPr>
            <p:ph idx="1" type="body"/>
          </p:nvPr>
        </p:nvSpPr>
        <p:spPr>
          <a:xfrm>
            <a:off x="685800" y="12954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Our goal this week is to figure out how to execute a query </a:t>
            </a:r>
            <a:r>
              <a:rPr b="0" i="0" lang="en-US" sz="2400" u="none">
                <a:solidFill>
                  <a:srgbClr val="FF0000"/>
                </a:solidFill>
                <a:latin typeface="Arial"/>
                <a:ea typeface="Arial"/>
                <a:cs typeface="Arial"/>
                <a:sym typeface="Arial"/>
              </a:rPr>
              <a:t>fast</a:t>
            </a:r>
            <a:r>
              <a:rPr b="0" i="0" lang="en-US" sz="2400" u="none">
                <a:solidFill>
                  <a:schemeClr val="dk1"/>
                </a:solidFill>
                <a:latin typeface="Arial"/>
                <a:ea typeface="Arial"/>
                <a:cs typeface="Arial"/>
                <a:sym typeface="Arial"/>
              </a:rPr>
              <a:t>.</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But the </a:t>
            </a:r>
            <a:r>
              <a:rPr b="0" i="0" lang="en-US" sz="2400" u="none">
                <a:solidFill>
                  <a:srgbClr val="FF0000"/>
                </a:solidFill>
                <a:latin typeface="Arial"/>
                <a:ea typeface="Arial"/>
                <a:cs typeface="Arial"/>
                <a:sym typeface="Arial"/>
              </a:rPr>
              <a:t>time</a:t>
            </a:r>
            <a:r>
              <a:rPr b="0" i="0" lang="en-US" sz="2400" u="none">
                <a:solidFill>
                  <a:schemeClr val="dk1"/>
                </a:solidFill>
                <a:latin typeface="Arial"/>
                <a:ea typeface="Arial"/>
                <a:cs typeface="Arial"/>
                <a:sym typeface="Arial"/>
              </a:rPr>
              <a:t> a query takes to execute is </a:t>
            </a:r>
            <a:r>
              <a:rPr b="0" i="0" lang="en-US" sz="2400" u="none">
                <a:solidFill>
                  <a:srgbClr val="FF0000"/>
                </a:solidFill>
                <a:latin typeface="Arial"/>
                <a:ea typeface="Arial"/>
                <a:cs typeface="Arial"/>
                <a:sym typeface="Arial"/>
              </a:rPr>
              <a:t>hard</a:t>
            </a:r>
            <a:r>
              <a:rPr b="0" i="0" lang="en-US" sz="2400" u="none">
                <a:solidFill>
                  <a:schemeClr val="dk1"/>
                </a:solidFill>
                <a:latin typeface="Arial"/>
                <a:ea typeface="Arial"/>
                <a:cs typeface="Arial"/>
                <a:sym typeface="Arial"/>
              </a:rPr>
              <a:t> to measure or predict.</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Depends on environment</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Simpler, easier to measure and predict: </a:t>
            </a:r>
            <a:r>
              <a:rPr b="0" i="0" lang="en-US" sz="2400" u="none">
                <a:solidFill>
                  <a:srgbClr val="FF0000"/>
                </a:solidFill>
                <a:latin typeface="Arial"/>
                <a:ea typeface="Arial"/>
                <a:cs typeface="Arial"/>
                <a:sym typeface="Arial"/>
              </a:rPr>
              <a:t>Number of disk I/Os</a:t>
            </a:r>
            <a:r>
              <a:rPr b="0" i="0" lang="en-US" sz="2400" u="none">
                <a:solidFill>
                  <a:schemeClr val="dk1"/>
                </a:solidFill>
                <a:latin typeface="Arial"/>
                <a:ea typeface="Arial"/>
                <a:cs typeface="Arial"/>
                <a:sym typeface="Arial"/>
              </a:rPr>
              <a:t>.</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Good: Very </a:t>
            </a:r>
            <a:r>
              <a:rPr b="0" i="0" lang="en-US" sz="2000" u="none">
                <a:solidFill>
                  <a:srgbClr val="FF0000"/>
                </a:solidFill>
                <a:latin typeface="Arial"/>
                <a:ea typeface="Arial"/>
                <a:cs typeface="Arial"/>
                <a:sym typeface="Arial"/>
              </a:rPr>
              <a:t>roughly</a:t>
            </a:r>
            <a:r>
              <a:rPr b="0" i="0" lang="en-US" sz="2000" u="none">
                <a:solidFill>
                  <a:schemeClr val="dk1"/>
                </a:solidFill>
                <a:latin typeface="Arial"/>
                <a:ea typeface="Arial"/>
                <a:cs typeface="Arial"/>
                <a:sym typeface="Arial"/>
              </a:rPr>
              <a:t> proportional to execution time</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Bad: Does not take into account CPU time or type of I/O</a:t>
            </a:r>
            <a:endParaRPr/>
          </a:p>
          <a:p>
            <a:pPr indent="-342900" lvl="0" marL="342900" rtl="0" algn="l">
              <a:lnSpc>
                <a:spcPct val="90000"/>
              </a:lnSpc>
              <a:spcBef>
                <a:spcPts val="480"/>
              </a:spcBef>
              <a:spcAft>
                <a:spcPts val="0"/>
              </a:spcAft>
              <a:buClr>
                <a:srgbClr val="FF0000"/>
              </a:buClr>
              <a:buSzPts val="2400"/>
              <a:buFont typeface="Arial"/>
              <a:buChar char="•"/>
            </a:pPr>
            <a:r>
              <a:rPr b="0" i="0" lang="en-US" sz="2400" u="none">
                <a:solidFill>
                  <a:srgbClr val="FF0000"/>
                </a:solidFill>
                <a:latin typeface="Arial"/>
                <a:ea typeface="Arial"/>
                <a:cs typeface="Arial"/>
                <a:sym typeface="Arial"/>
              </a:rPr>
              <a:t>Therefore:</a:t>
            </a:r>
            <a:r>
              <a:rPr b="0" i="0" lang="en-US" sz="2400" u="none">
                <a:solidFill>
                  <a:schemeClr val="dk1"/>
                </a:solidFill>
                <a:latin typeface="Arial"/>
                <a:ea typeface="Arial"/>
                <a:cs typeface="Arial"/>
                <a:sym typeface="Arial"/>
              </a:rPr>
              <a:t> we will use number of disk I/Os to measure the time it takes a query to execute.</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Like looking under the lamppost.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54"/>
          <p:cNvSpPr txBox="1"/>
          <p:nvPr>
            <p:ph type="title"/>
          </p:nvPr>
        </p:nvSpPr>
        <p:spPr>
          <a:xfrm>
            <a:off x="685800" y="609600"/>
            <a:ext cx="7772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Nested Loops Join</a:t>
            </a:r>
            <a:endParaRPr/>
          </a:p>
        </p:txBody>
      </p:sp>
      <p:sp>
        <p:nvSpPr>
          <p:cNvPr id="1139" name="Google Shape;1139;p54"/>
          <p:cNvSpPr txBox="1"/>
          <p:nvPr/>
        </p:nvSpPr>
        <p:spPr>
          <a:xfrm>
            <a:off x="1355725" y="2422525"/>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140" name="Google Shape;1140;p54"/>
          <p:cNvSpPr txBox="1"/>
          <p:nvPr/>
        </p:nvSpPr>
        <p:spPr>
          <a:xfrm>
            <a:off x="1371600" y="3343275"/>
            <a:ext cx="684212"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5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27 …</a:t>
            </a:r>
            <a:endParaRPr/>
          </a:p>
        </p:txBody>
      </p:sp>
      <p:sp>
        <p:nvSpPr>
          <p:cNvPr id="1141" name="Google Shape;1141;p54"/>
          <p:cNvSpPr txBox="1"/>
          <p:nvPr/>
        </p:nvSpPr>
        <p:spPr>
          <a:xfrm>
            <a:off x="1108075" y="1511300"/>
            <a:ext cx="12017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L</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142" name="Google Shape;1142;p54"/>
          <p:cNvSpPr txBox="1"/>
          <p:nvPr/>
        </p:nvSpPr>
        <p:spPr>
          <a:xfrm>
            <a:off x="7258050" y="24225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143" name="Google Shape;1143;p54"/>
          <p:cNvSpPr txBox="1"/>
          <p:nvPr/>
        </p:nvSpPr>
        <p:spPr>
          <a:xfrm>
            <a:off x="7258050" y="31242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
        <p:nvSpPr>
          <p:cNvPr id="1144" name="Google Shape;1144;p54"/>
          <p:cNvSpPr txBox="1"/>
          <p:nvPr/>
        </p:nvSpPr>
        <p:spPr>
          <a:xfrm>
            <a:off x="7010400" y="1511300"/>
            <a:ext cx="12525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145" name="Google Shape;1145;p54"/>
          <p:cNvSpPr txBox="1"/>
          <p:nvPr/>
        </p:nvSpPr>
        <p:spPr>
          <a:xfrm>
            <a:off x="7258050" y="3810000"/>
            <a:ext cx="569912"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5</a:t>
            </a:r>
            <a:endParaRPr/>
          </a:p>
        </p:txBody>
      </p:sp>
      <p:sp>
        <p:nvSpPr>
          <p:cNvPr id="1146" name="Google Shape;1146;p54"/>
          <p:cNvSpPr txBox="1"/>
          <p:nvPr/>
        </p:nvSpPr>
        <p:spPr>
          <a:xfrm>
            <a:off x="3657600" y="1816100"/>
            <a:ext cx="2419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Memory Buffers:</a:t>
            </a:r>
            <a:endParaRPr/>
          </a:p>
        </p:txBody>
      </p:sp>
      <p:sp>
        <p:nvSpPr>
          <p:cNvPr id="1147" name="Google Shape;1147;p54"/>
          <p:cNvSpPr txBox="1"/>
          <p:nvPr/>
        </p:nvSpPr>
        <p:spPr>
          <a:xfrm>
            <a:off x="3733800" y="2362200"/>
            <a:ext cx="838200" cy="9144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8" name="Google Shape;1148;p54"/>
          <p:cNvSpPr txBox="1"/>
          <p:nvPr/>
        </p:nvSpPr>
        <p:spPr>
          <a:xfrm>
            <a:off x="4800600" y="2514600"/>
            <a:ext cx="838200" cy="6858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9" name="Google Shape;1149;p54"/>
          <p:cNvSpPr txBox="1"/>
          <p:nvPr/>
        </p:nvSpPr>
        <p:spPr>
          <a:xfrm>
            <a:off x="3783012" y="2400300"/>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150" name="Google Shape;1150;p54"/>
          <p:cNvSpPr txBox="1"/>
          <p:nvPr/>
        </p:nvSpPr>
        <p:spPr>
          <a:xfrm>
            <a:off x="4876800" y="25749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151" name="Google Shape;1151;p54"/>
          <p:cNvSpPr/>
          <p:nvPr/>
        </p:nvSpPr>
        <p:spPr>
          <a:xfrm flipH="1">
            <a:off x="5791200" y="2514600"/>
            <a:ext cx="1295400" cy="457200"/>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2" name="Google Shape;1152;p54"/>
          <p:cNvSpPr/>
          <p:nvPr/>
        </p:nvSpPr>
        <p:spPr>
          <a:xfrm>
            <a:off x="3733800" y="2667000"/>
            <a:ext cx="8382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3" name="Google Shape;1153;p54"/>
          <p:cNvSpPr/>
          <p:nvPr/>
        </p:nvSpPr>
        <p:spPr>
          <a:xfrm>
            <a:off x="4876800" y="2514600"/>
            <a:ext cx="7620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4" name="Google Shape;1154;p54"/>
          <p:cNvSpPr txBox="1"/>
          <p:nvPr/>
        </p:nvSpPr>
        <p:spPr>
          <a:xfrm>
            <a:off x="3657600" y="4800600"/>
            <a:ext cx="21161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Query Answer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2 … 	… 2</a:t>
            </a:r>
            <a:endParaRPr/>
          </a:p>
        </p:txBody>
      </p:sp>
      <p:sp>
        <p:nvSpPr>
          <p:cNvPr id="1155" name="Google Shape;1155;p54"/>
          <p:cNvSpPr txBox="1"/>
          <p:nvPr/>
        </p:nvSpPr>
        <p:spPr>
          <a:xfrm>
            <a:off x="3886200" y="3581400"/>
            <a:ext cx="1592262"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No match:</a:t>
            </a:r>
            <a:endParaRPr/>
          </a:p>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Discard!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55"/>
          <p:cNvSpPr txBox="1"/>
          <p:nvPr>
            <p:ph type="title"/>
          </p:nvPr>
        </p:nvSpPr>
        <p:spPr>
          <a:xfrm>
            <a:off x="685800" y="609600"/>
            <a:ext cx="7772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Nested Loops Join</a:t>
            </a:r>
            <a:endParaRPr/>
          </a:p>
        </p:txBody>
      </p:sp>
      <p:sp>
        <p:nvSpPr>
          <p:cNvPr id="1162" name="Google Shape;1162;p55"/>
          <p:cNvSpPr txBox="1"/>
          <p:nvPr/>
        </p:nvSpPr>
        <p:spPr>
          <a:xfrm>
            <a:off x="1355725" y="2422525"/>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163" name="Google Shape;1163;p55"/>
          <p:cNvSpPr txBox="1"/>
          <p:nvPr/>
        </p:nvSpPr>
        <p:spPr>
          <a:xfrm>
            <a:off x="1371600" y="3343275"/>
            <a:ext cx="684212"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5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27 …</a:t>
            </a:r>
            <a:endParaRPr/>
          </a:p>
        </p:txBody>
      </p:sp>
      <p:sp>
        <p:nvSpPr>
          <p:cNvPr id="1164" name="Google Shape;1164;p55"/>
          <p:cNvSpPr txBox="1"/>
          <p:nvPr/>
        </p:nvSpPr>
        <p:spPr>
          <a:xfrm>
            <a:off x="1108075" y="1511300"/>
            <a:ext cx="12017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L</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165" name="Google Shape;1165;p55"/>
          <p:cNvSpPr txBox="1"/>
          <p:nvPr/>
        </p:nvSpPr>
        <p:spPr>
          <a:xfrm>
            <a:off x="7258050" y="24225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166" name="Google Shape;1166;p55"/>
          <p:cNvSpPr txBox="1"/>
          <p:nvPr/>
        </p:nvSpPr>
        <p:spPr>
          <a:xfrm>
            <a:off x="7258050" y="31242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
        <p:nvSpPr>
          <p:cNvPr id="1167" name="Google Shape;1167;p55"/>
          <p:cNvSpPr txBox="1"/>
          <p:nvPr/>
        </p:nvSpPr>
        <p:spPr>
          <a:xfrm>
            <a:off x="7010400" y="1511300"/>
            <a:ext cx="12525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168" name="Google Shape;1168;p55"/>
          <p:cNvSpPr txBox="1"/>
          <p:nvPr/>
        </p:nvSpPr>
        <p:spPr>
          <a:xfrm>
            <a:off x="7258050" y="3810000"/>
            <a:ext cx="569912"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5</a:t>
            </a:r>
            <a:endParaRPr/>
          </a:p>
        </p:txBody>
      </p:sp>
      <p:sp>
        <p:nvSpPr>
          <p:cNvPr id="1169" name="Google Shape;1169;p55"/>
          <p:cNvSpPr txBox="1"/>
          <p:nvPr/>
        </p:nvSpPr>
        <p:spPr>
          <a:xfrm>
            <a:off x="3657600" y="1816100"/>
            <a:ext cx="2419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Memory Buffers:</a:t>
            </a:r>
            <a:endParaRPr/>
          </a:p>
        </p:txBody>
      </p:sp>
      <p:sp>
        <p:nvSpPr>
          <p:cNvPr id="1170" name="Google Shape;1170;p55"/>
          <p:cNvSpPr txBox="1"/>
          <p:nvPr/>
        </p:nvSpPr>
        <p:spPr>
          <a:xfrm>
            <a:off x="3733800" y="2362200"/>
            <a:ext cx="838200" cy="9144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1" name="Google Shape;1171;p55"/>
          <p:cNvSpPr txBox="1"/>
          <p:nvPr/>
        </p:nvSpPr>
        <p:spPr>
          <a:xfrm>
            <a:off x="4800600" y="2514600"/>
            <a:ext cx="838200" cy="6858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2" name="Google Shape;1172;p55"/>
          <p:cNvSpPr txBox="1"/>
          <p:nvPr/>
        </p:nvSpPr>
        <p:spPr>
          <a:xfrm>
            <a:off x="3783012" y="2400300"/>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173" name="Google Shape;1173;p55"/>
          <p:cNvSpPr txBox="1"/>
          <p:nvPr/>
        </p:nvSpPr>
        <p:spPr>
          <a:xfrm>
            <a:off x="4876800" y="25749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174" name="Google Shape;1174;p55"/>
          <p:cNvSpPr/>
          <p:nvPr/>
        </p:nvSpPr>
        <p:spPr>
          <a:xfrm>
            <a:off x="3733800" y="2667000"/>
            <a:ext cx="8382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5" name="Google Shape;1175;p55"/>
          <p:cNvSpPr/>
          <p:nvPr/>
        </p:nvSpPr>
        <p:spPr>
          <a:xfrm>
            <a:off x="4876800" y="2819400"/>
            <a:ext cx="7620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6" name="Google Shape;1176;p55"/>
          <p:cNvSpPr txBox="1"/>
          <p:nvPr/>
        </p:nvSpPr>
        <p:spPr>
          <a:xfrm>
            <a:off x="3657600" y="4800600"/>
            <a:ext cx="21161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Query Answer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2 … 	… 2</a:t>
            </a:r>
            <a:endParaRPr/>
          </a:p>
        </p:txBody>
      </p:sp>
      <p:sp>
        <p:nvSpPr>
          <p:cNvPr id="1177" name="Google Shape;1177;p55"/>
          <p:cNvSpPr txBox="1"/>
          <p:nvPr/>
        </p:nvSpPr>
        <p:spPr>
          <a:xfrm>
            <a:off x="3886200" y="3581400"/>
            <a:ext cx="1592262"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No match:</a:t>
            </a:r>
            <a:endParaRPr/>
          </a:p>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Discard!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56"/>
          <p:cNvSpPr txBox="1"/>
          <p:nvPr>
            <p:ph type="title"/>
          </p:nvPr>
        </p:nvSpPr>
        <p:spPr>
          <a:xfrm>
            <a:off x="685800" y="609600"/>
            <a:ext cx="7772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Nested Loops Join</a:t>
            </a:r>
            <a:endParaRPr/>
          </a:p>
        </p:txBody>
      </p:sp>
      <p:sp>
        <p:nvSpPr>
          <p:cNvPr id="1184" name="Google Shape;1184;p56"/>
          <p:cNvSpPr txBox="1"/>
          <p:nvPr/>
        </p:nvSpPr>
        <p:spPr>
          <a:xfrm>
            <a:off x="1355725" y="2422525"/>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185" name="Google Shape;1185;p56"/>
          <p:cNvSpPr txBox="1"/>
          <p:nvPr/>
        </p:nvSpPr>
        <p:spPr>
          <a:xfrm>
            <a:off x="1371600" y="3343275"/>
            <a:ext cx="684212"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5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27 …</a:t>
            </a:r>
            <a:endParaRPr/>
          </a:p>
        </p:txBody>
      </p:sp>
      <p:sp>
        <p:nvSpPr>
          <p:cNvPr id="1186" name="Google Shape;1186;p56"/>
          <p:cNvSpPr txBox="1"/>
          <p:nvPr/>
        </p:nvSpPr>
        <p:spPr>
          <a:xfrm>
            <a:off x="1108075" y="1511300"/>
            <a:ext cx="12017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L</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187" name="Google Shape;1187;p56"/>
          <p:cNvSpPr txBox="1"/>
          <p:nvPr/>
        </p:nvSpPr>
        <p:spPr>
          <a:xfrm>
            <a:off x="7258050" y="2422525"/>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13</a:t>
            </a:r>
            <a:endParaRPr/>
          </a:p>
        </p:txBody>
      </p:sp>
      <p:sp>
        <p:nvSpPr>
          <p:cNvPr id="1188" name="Google Shape;1188;p56"/>
          <p:cNvSpPr txBox="1"/>
          <p:nvPr/>
        </p:nvSpPr>
        <p:spPr>
          <a:xfrm>
            <a:off x="7258050" y="31242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
        <p:nvSpPr>
          <p:cNvPr id="1189" name="Google Shape;1189;p56"/>
          <p:cNvSpPr txBox="1"/>
          <p:nvPr/>
        </p:nvSpPr>
        <p:spPr>
          <a:xfrm>
            <a:off x="7010400" y="1511300"/>
            <a:ext cx="12525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Table 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on disk</a:t>
            </a:r>
            <a:endParaRPr/>
          </a:p>
        </p:txBody>
      </p:sp>
      <p:sp>
        <p:nvSpPr>
          <p:cNvPr id="1190" name="Google Shape;1190;p56"/>
          <p:cNvSpPr txBox="1"/>
          <p:nvPr/>
        </p:nvSpPr>
        <p:spPr>
          <a:xfrm>
            <a:off x="7258050" y="3810000"/>
            <a:ext cx="569912"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5</a:t>
            </a:r>
            <a:endParaRPr/>
          </a:p>
        </p:txBody>
      </p:sp>
      <p:sp>
        <p:nvSpPr>
          <p:cNvPr id="1191" name="Google Shape;1191;p56"/>
          <p:cNvSpPr txBox="1"/>
          <p:nvPr/>
        </p:nvSpPr>
        <p:spPr>
          <a:xfrm>
            <a:off x="3657600" y="1816100"/>
            <a:ext cx="2419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Memory Buffers:</a:t>
            </a:r>
            <a:endParaRPr/>
          </a:p>
        </p:txBody>
      </p:sp>
      <p:sp>
        <p:nvSpPr>
          <p:cNvPr id="1192" name="Google Shape;1192;p56"/>
          <p:cNvSpPr txBox="1"/>
          <p:nvPr/>
        </p:nvSpPr>
        <p:spPr>
          <a:xfrm>
            <a:off x="3733800" y="2362200"/>
            <a:ext cx="838200" cy="9144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3" name="Google Shape;1193;p56"/>
          <p:cNvSpPr txBox="1"/>
          <p:nvPr/>
        </p:nvSpPr>
        <p:spPr>
          <a:xfrm>
            <a:off x="4800600" y="2514600"/>
            <a:ext cx="838200" cy="685800"/>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4" name="Google Shape;1194;p56"/>
          <p:cNvSpPr txBox="1"/>
          <p:nvPr/>
        </p:nvSpPr>
        <p:spPr>
          <a:xfrm>
            <a:off x="3783012" y="2400300"/>
            <a:ext cx="739775" cy="838200"/>
          </a:xfrm>
          <a:prstGeom prst="rect">
            <a:avLst/>
          </a:prstGeom>
          <a:noFill/>
          <a:ln cap="flat" cmpd="sng" w="12700">
            <a:solidFill>
              <a:srgbClr val="33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12  …</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6    ...</a:t>
            </a:r>
            <a:endParaRPr/>
          </a:p>
        </p:txBody>
      </p:sp>
      <p:sp>
        <p:nvSpPr>
          <p:cNvPr id="1195" name="Google Shape;1195;p56"/>
          <p:cNvSpPr/>
          <p:nvPr/>
        </p:nvSpPr>
        <p:spPr>
          <a:xfrm>
            <a:off x="3733800" y="2667000"/>
            <a:ext cx="8382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6" name="Google Shape;1196;p56"/>
          <p:cNvSpPr/>
          <p:nvPr/>
        </p:nvSpPr>
        <p:spPr>
          <a:xfrm>
            <a:off x="4876800" y="2514600"/>
            <a:ext cx="762000" cy="381000"/>
          </a:xfrm>
          <a:prstGeom prst="ellipse">
            <a:avLst/>
          </a:prstGeom>
          <a:noFill/>
          <a:ln cap="flat" cmpd="sng" w="2857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7" name="Google Shape;1197;p56"/>
          <p:cNvSpPr txBox="1"/>
          <p:nvPr/>
        </p:nvSpPr>
        <p:spPr>
          <a:xfrm>
            <a:off x="3657600" y="4800600"/>
            <a:ext cx="2116137"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Query Answer</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2 … 	… 2</a:t>
            </a:r>
            <a:endParaRPr/>
          </a:p>
          <a:p>
            <a:pPr indent="0" lvl="0" marL="0" marR="0" rtl="0" algn="l">
              <a:lnSpc>
                <a:spcPct val="100000"/>
              </a:lnSpc>
              <a:spcBef>
                <a:spcPts val="0"/>
              </a:spcBef>
              <a:spcAft>
                <a:spcPts val="0"/>
              </a:spcAft>
              <a:buClr>
                <a:srgbClr val="CF0E30"/>
              </a:buClr>
              <a:buSzPts val="2400"/>
              <a:buFont typeface="Arial"/>
              <a:buNone/>
            </a:pPr>
            <a:r>
              <a:rPr b="0" i="0" lang="en-US" sz="2400" u="none">
                <a:solidFill>
                  <a:srgbClr val="CF0E30"/>
                </a:solidFill>
                <a:latin typeface="Arial"/>
                <a:ea typeface="Arial"/>
                <a:cs typeface="Arial"/>
                <a:sym typeface="Arial"/>
              </a:rPr>
              <a:t>12 …  … 12</a:t>
            </a:r>
            <a:endParaRPr/>
          </a:p>
        </p:txBody>
      </p:sp>
      <p:sp>
        <p:nvSpPr>
          <p:cNvPr id="1198" name="Google Shape;1198;p56"/>
          <p:cNvSpPr txBox="1"/>
          <p:nvPr/>
        </p:nvSpPr>
        <p:spPr>
          <a:xfrm>
            <a:off x="4122737" y="3581400"/>
            <a:ext cx="1122362"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FF"/>
              </a:buClr>
              <a:buSzPts val="2400"/>
              <a:buFont typeface="Book Antiqua"/>
              <a:buNone/>
            </a:pPr>
            <a:r>
              <a:rPr b="0" i="0" lang="en-US" sz="2400" u="none">
                <a:solidFill>
                  <a:srgbClr val="FF00FF"/>
                </a:solidFill>
                <a:latin typeface="Book Antiqua"/>
                <a:ea typeface="Book Antiqua"/>
                <a:cs typeface="Book Antiqua"/>
                <a:sym typeface="Book Antiqua"/>
              </a:rPr>
              <a:t>Match!</a:t>
            </a:r>
            <a:endParaRPr/>
          </a:p>
        </p:txBody>
      </p:sp>
      <p:sp>
        <p:nvSpPr>
          <p:cNvPr id="1199" name="Google Shape;1199;p56"/>
          <p:cNvSpPr txBox="1"/>
          <p:nvPr/>
        </p:nvSpPr>
        <p:spPr>
          <a:xfrm>
            <a:off x="4876800" y="2590800"/>
            <a:ext cx="682625" cy="593725"/>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12</a:t>
            </a:r>
            <a:endParaRPr/>
          </a:p>
          <a:p>
            <a:pPr indent="0" lvl="0" marL="0" marR="0" rtl="0" algn="l">
              <a:lnSpc>
                <a:spcPct val="100000"/>
              </a:lnSpc>
              <a:spcBef>
                <a:spcPts val="0"/>
              </a:spcBef>
              <a:spcAft>
                <a:spcPts val="0"/>
              </a:spcAft>
              <a:buClr>
                <a:srgbClr val="CF0E30"/>
              </a:buClr>
              <a:buSzPts val="1600"/>
              <a:buFont typeface="Arial"/>
              <a:buNone/>
            </a:pPr>
            <a:r>
              <a:rPr b="0" i="0" lang="en-US" sz="1600" u="none">
                <a:solidFill>
                  <a:srgbClr val="CF0E30"/>
                </a:solidFill>
                <a:latin typeface="Arial"/>
                <a:ea typeface="Arial"/>
                <a:cs typeface="Arial"/>
                <a:sym typeface="Arial"/>
              </a:rPr>
              <a:t>… 27</a:t>
            </a:r>
            <a:endParaRPr/>
          </a:p>
        </p:txBody>
      </p:sp>
      <p:sp>
        <p:nvSpPr>
          <p:cNvPr id="1200" name="Google Shape;1200;p56"/>
          <p:cNvSpPr/>
          <p:nvPr/>
        </p:nvSpPr>
        <p:spPr>
          <a:xfrm flipH="1" rot="780000">
            <a:off x="5791200" y="2895600"/>
            <a:ext cx="1295400" cy="457200"/>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1" name="Google Shape;1201;p56"/>
          <p:cNvSpPr txBox="1"/>
          <p:nvPr/>
        </p:nvSpPr>
        <p:spPr>
          <a:xfrm>
            <a:off x="5319712" y="4465637"/>
            <a:ext cx="4035425"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And so forth …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57"/>
          <p:cNvSpPr txBox="1"/>
          <p:nvPr>
            <p:ph type="title"/>
          </p:nvPr>
        </p:nvSpPr>
        <p:spPr>
          <a:xfrm>
            <a:off x="685800" y="133350"/>
            <a:ext cx="77724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Index Nested Loops Join</a:t>
            </a:r>
            <a:endParaRPr/>
          </a:p>
        </p:txBody>
      </p:sp>
      <p:sp>
        <p:nvSpPr>
          <p:cNvPr id="1208" name="Google Shape;1208;p57"/>
          <p:cNvSpPr txBox="1"/>
          <p:nvPr>
            <p:ph idx="1" type="body"/>
          </p:nvPr>
        </p:nvSpPr>
        <p:spPr>
          <a:xfrm>
            <a:off x="304800" y="2667000"/>
            <a:ext cx="8458200" cy="34290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Clr>
                <a:schemeClr val="accent2"/>
              </a:buClr>
              <a:buSzPts val="2000"/>
              <a:buFont typeface="Arial"/>
              <a:buNone/>
            </a:pPr>
            <a:r>
              <a:rPr b="0" i="0" lang="en-US" sz="2000" u="none">
                <a:solidFill>
                  <a:schemeClr val="accent2"/>
                </a:solidFill>
                <a:latin typeface="Arial"/>
                <a:ea typeface="Arial"/>
                <a:cs typeface="Arial"/>
                <a:sym typeface="Arial"/>
              </a:rPr>
              <a:t>Cost:  M + ( (M*p</a:t>
            </a:r>
            <a:r>
              <a:rPr b="0" baseline="-25000" i="0" lang="en-US" sz="2000" u="none">
                <a:solidFill>
                  <a:schemeClr val="accent2"/>
                </a:solidFill>
                <a:latin typeface="Arial"/>
                <a:ea typeface="Arial"/>
                <a:cs typeface="Arial"/>
                <a:sym typeface="Arial"/>
              </a:rPr>
              <a:t>L</a:t>
            </a:r>
            <a:r>
              <a:rPr b="0" i="0" lang="en-US" sz="2000" u="none">
                <a:solidFill>
                  <a:schemeClr val="accent2"/>
                </a:solidFill>
                <a:latin typeface="Arial"/>
                <a:ea typeface="Arial"/>
                <a:cs typeface="Arial"/>
                <a:sym typeface="Arial"/>
              </a:rPr>
              <a:t>) * cost of finding matching R rows) </a:t>
            </a:r>
            <a:br>
              <a:rPr b="0" i="0" lang="en-US" sz="2000" u="none">
                <a:solidFill>
                  <a:schemeClr val="accent2"/>
                </a:solidFill>
                <a:latin typeface="Arial"/>
                <a:ea typeface="Arial"/>
                <a:cs typeface="Arial"/>
                <a:sym typeface="Arial"/>
              </a:rPr>
            </a:br>
            <a:r>
              <a:rPr b="0" i="0" lang="en-US" sz="2000" u="none">
                <a:solidFill>
                  <a:schemeClr val="accent2"/>
                </a:solidFill>
                <a:latin typeface="Arial"/>
                <a:ea typeface="Arial"/>
                <a:cs typeface="Arial"/>
                <a:sym typeface="Arial"/>
              </a:rPr>
              <a:t>= 23224 + ((23224*39)*3) = </a:t>
            </a:r>
            <a:r>
              <a:rPr b="0" i="0" lang="en-US" sz="2000" u="none">
                <a:solidFill>
                  <a:schemeClr val="dk1"/>
                </a:solidFill>
                <a:latin typeface="Arial"/>
                <a:ea typeface="Arial"/>
                <a:cs typeface="Arial"/>
                <a:sym typeface="Arial"/>
              </a:rPr>
              <a:t>2,740,432 I/Os</a:t>
            </a:r>
            <a:r>
              <a:rPr b="0" i="0" lang="en-US" sz="2000" u="none">
                <a:solidFill>
                  <a:schemeClr val="accent2"/>
                </a:solidFill>
                <a:latin typeface="Arial"/>
                <a:ea typeface="Arial"/>
                <a:cs typeface="Arial"/>
                <a:sym typeface="Arial"/>
              </a:rPr>
              <a:t> </a:t>
            </a:r>
            <a:r>
              <a:rPr b="0" i="0" lang="en-US" sz="2000" u="none">
                <a:solidFill>
                  <a:schemeClr val="dk1"/>
                </a:solidFill>
                <a:latin typeface="Courier New"/>
                <a:ea typeface="Courier New"/>
                <a:cs typeface="Courier New"/>
                <a:sym typeface="Courier New"/>
              </a:rPr>
              <a:t>≈</a:t>
            </a:r>
            <a:r>
              <a:rPr b="0" i="0" lang="en-US" sz="2000" u="none">
                <a:solidFill>
                  <a:schemeClr val="accent2"/>
                </a:solidFill>
                <a:latin typeface="Arial"/>
                <a:ea typeface="Arial"/>
                <a:cs typeface="Arial"/>
                <a:sym typeface="Arial"/>
              </a:rPr>
              <a:t> 27,404 secs </a:t>
            </a:r>
            <a:r>
              <a:rPr b="0" i="0" lang="en-US" sz="2000" u="none">
                <a:solidFill>
                  <a:schemeClr val="dk1"/>
                </a:solidFill>
                <a:latin typeface="Courier New"/>
                <a:ea typeface="Courier New"/>
                <a:cs typeface="Courier New"/>
                <a:sym typeface="Courier New"/>
              </a:rPr>
              <a:t>≈</a:t>
            </a:r>
            <a:r>
              <a:rPr b="0" i="0" lang="en-US" sz="2000" u="none">
                <a:solidFill>
                  <a:schemeClr val="accent2"/>
                </a:solidFill>
                <a:latin typeface="Arial"/>
                <a:ea typeface="Arial"/>
                <a:cs typeface="Arial"/>
                <a:sym typeface="Arial"/>
              </a:rPr>
              <a:t> 8 hours</a:t>
            </a:r>
            <a:endParaRPr/>
          </a:p>
        </p:txBody>
      </p:sp>
      <p:sp>
        <p:nvSpPr>
          <p:cNvPr id="1209" name="Google Shape;1209;p57"/>
          <p:cNvSpPr txBox="1"/>
          <p:nvPr/>
        </p:nvSpPr>
        <p:spPr>
          <a:xfrm>
            <a:off x="381000" y="917575"/>
            <a:ext cx="8610600" cy="1562100"/>
          </a:xfrm>
          <a:prstGeom prst="rect">
            <a:avLst/>
          </a:prstGeom>
          <a:no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00"/>
              </a:buClr>
              <a:buSzPts val="2400"/>
              <a:buFont typeface="Book Antiqua"/>
              <a:buNone/>
            </a:pPr>
            <a:r>
              <a:rPr b="0" i="0" lang="en-US" sz="2400" u="none">
                <a:solidFill>
                  <a:srgbClr val="FF0000"/>
                </a:solidFill>
                <a:latin typeface="Book Antiqua"/>
                <a:ea typeface="Book Antiqua"/>
                <a:cs typeface="Book Antiqua"/>
                <a:sym typeface="Book Antiqua"/>
              </a:rPr>
              <a:t>IF THERE IS AN INDEX ON r.commid</a:t>
            </a:r>
            <a:endParaRPr/>
          </a:p>
          <a:p>
            <a:pPr indent="0" lvl="0" marL="0" marR="0" rtl="0" algn="l">
              <a:lnSpc>
                <a:spcPct val="100000"/>
              </a:lnSpc>
              <a:spcBef>
                <a:spcPts val="0"/>
              </a:spcBef>
              <a:spcAft>
                <a:spcPts val="0"/>
              </a:spcAft>
              <a:buClr>
                <a:schemeClr val="dk1"/>
              </a:buClr>
              <a:buSzPts val="2400"/>
              <a:buFont typeface="Book Antiqua"/>
              <a:buNone/>
            </a:pPr>
            <a:r>
              <a:rPr b="0" i="0" lang="en-US" sz="2400" u="none">
                <a:solidFill>
                  <a:schemeClr val="dk1"/>
                </a:solidFill>
                <a:latin typeface="Book Antiqua"/>
                <a:ea typeface="Book Antiqua"/>
                <a:cs typeface="Book Antiqua"/>
                <a:sym typeface="Book Antiqua"/>
              </a:rPr>
              <a:t>foreach row l in L do</a:t>
            </a:r>
            <a:endParaRPr/>
          </a:p>
          <a:p>
            <a:pPr indent="0" lvl="0" marL="0" marR="0" rtl="0" algn="l">
              <a:lnSpc>
                <a:spcPct val="100000"/>
              </a:lnSpc>
              <a:spcBef>
                <a:spcPts val="0"/>
              </a:spcBef>
              <a:spcAft>
                <a:spcPts val="0"/>
              </a:spcAft>
              <a:buClr>
                <a:schemeClr val="dk1"/>
              </a:buClr>
              <a:buSzPts val="2400"/>
              <a:buFont typeface="Book Antiqua"/>
              <a:buNone/>
            </a:pPr>
            <a:r>
              <a:rPr b="0" i="0" lang="en-US" sz="2400" u="none">
                <a:solidFill>
                  <a:schemeClr val="dk1"/>
                </a:solidFill>
                <a:latin typeface="Book Antiqua"/>
                <a:ea typeface="Book Antiqua"/>
                <a:cs typeface="Book Antiqua"/>
                <a:sym typeface="Book Antiqua"/>
              </a:rPr>
              <a:t>  use the index to find all rows</a:t>
            </a:r>
            <a:r>
              <a:rPr b="0" i="0" lang="en-US" sz="2400" u="none">
                <a:solidFill>
                  <a:schemeClr val="folHlink"/>
                </a:solidFill>
                <a:latin typeface="Book Antiqua"/>
                <a:ea typeface="Book Antiqua"/>
                <a:cs typeface="Book Antiqua"/>
                <a:sym typeface="Book Antiqua"/>
              </a:rPr>
              <a:t> </a:t>
            </a:r>
            <a:r>
              <a:rPr b="0" i="0" lang="en-US" sz="2400" u="none">
                <a:solidFill>
                  <a:schemeClr val="dk1"/>
                </a:solidFill>
                <a:latin typeface="Book Antiqua"/>
                <a:ea typeface="Book Antiqua"/>
                <a:cs typeface="Book Antiqua"/>
                <a:sym typeface="Book Antiqua"/>
              </a:rPr>
              <a:t>r in R where l</a:t>
            </a:r>
            <a:r>
              <a:rPr b="0" baseline="-25000" i="0" lang="en-US" sz="2400" u="none">
                <a:solidFill>
                  <a:schemeClr val="dk1"/>
                </a:solidFill>
                <a:latin typeface="Book Antiqua"/>
                <a:ea typeface="Book Antiqua"/>
                <a:cs typeface="Book Antiqua"/>
                <a:sym typeface="Book Antiqua"/>
              </a:rPr>
              <a:t>commid</a:t>
            </a:r>
            <a:r>
              <a:rPr b="0" i="0" lang="en-US" sz="2400" u="none">
                <a:solidFill>
                  <a:schemeClr val="dk1"/>
                </a:solidFill>
                <a:latin typeface="Book Antiqua"/>
                <a:ea typeface="Book Antiqua"/>
                <a:cs typeface="Book Antiqua"/>
                <a:sym typeface="Book Antiqua"/>
              </a:rPr>
              <a:t> = r</a:t>
            </a:r>
            <a:r>
              <a:rPr b="0" baseline="-25000" i="0" lang="en-US" sz="2400" u="none">
                <a:solidFill>
                  <a:schemeClr val="dk1"/>
                </a:solidFill>
                <a:latin typeface="Book Antiqua"/>
                <a:ea typeface="Book Antiqua"/>
                <a:cs typeface="Book Antiqua"/>
                <a:sym typeface="Book Antiqua"/>
              </a:rPr>
              <a:t>commid</a:t>
            </a:r>
            <a:endParaRPr/>
          </a:p>
          <a:p>
            <a:pPr indent="0" lvl="0" marL="0" marR="0" rtl="0" algn="l">
              <a:lnSpc>
                <a:spcPct val="100000"/>
              </a:lnSpc>
              <a:spcBef>
                <a:spcPts val="0"/>
              </a:spcBef>
              <a:spcAft>
                <a:spcPts val="0"/>
              </a:spcAft>
              <a:buClr>
                <a:schemeClr val="dk1"/>
              </a:buClr>
              <a:buSzPts val="2400"/>
              <a:buFont typeface="Book Antiqua"/>
              <a:buNone/>
            </a:pPr>
            <a:r>
              <a:rPr b="0" i="0" lang="en-US" sz="2400" u="none">
                <a:solidFill>
                  <a:schemeClr val="dk1"/>
                </a:solidFill>
                <a:latin typeface="Book Antiqua"/>
                <a:ea typeface="Book Antiqua"/>
                <a:cs typeface="Book Antiqua"/>
                <a:sym typeface="Book Antiqua"/>
              </a:rPr>
              <a:t>    for all such r: add &lt;l, r&gt; to result</a:t>
            </a:r>
            <a:endParaRPr/>
          </a:p>
        </p:txBody>
      </p:sp>
      <p:sp>
        <p:nvSpPr>
          <p:cNvPr id="1210" name="Google Shape;1210;p57"/>
          <p:cNvSpPr/>
          <p:nvPr/>
        </p:nvSpPr>
        <p:spPr>
          <a:xfrm>
            <a:off x="3494087" y="3352800"/>
            <a:ext cx="696912" cy="647700"/>
          </a:xfrm>
          <a:custGeom>
            <a:rect b="b" l="l" r="r" t="t"/>
            <a:pathLst>
              <a:path extrusionOk="0" h="624" w="288">
                <a:moveTo>
                  <a:pt x="288" y="624"/>
                </a:moveTo>
                <a:cubicBezTo>
                  <a:pt x="192" y="556"/>
                  <a:pt x="96" y="488"/>
                  <a:pt x="48" y="384"/>
                </a:cubicBezTo>
                <a:cubicBezTo>
                  <a:pt x="0" y="280"/>
                  <a:pt x="0" y="140"/>
                  <a:pt x="0" y="0"/>
                </a:cubicBezTo>
              </a:path>
            </a:pathLst>
          </a:custGeom>
          <a:noFill/>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1" name="Google Shape;1211;p57"/>
          <p:cNvSpPr txBox="1"/>
          <p:nvPr/>
        </p:nvSpPr>
        <p:spPr>
          <a:xfrm>
            <a:off x="3429000" y="4038600"/>
            <a:ext cx="45720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Cost of finding the rows in R using the index on commid – much cheaper than scanning all of comm!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58"/>
          <p:cNvSpPr txBox="1"/>
          <p:nvPr>
            <p:ph type="title"/>
          </p:nvPr>
        </p:nvSpPr>
        <p:spPr>
          <a:xfrm>
            <a:off x="685800" y="431800"/>
            <a:ext cx="7772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External Sorting</a:t>
            </a:r>
            <a:endParaRPr/>
          </a:p>
        </p:txBody>
      </p:sp>
      <p:sp>
        <p:nvSpPr>
          <p:cNvPr id="1218" name="Google Shape;1218;p58"/>
          <p:cNvSpPr txBox="1"/>
          <p:nvPr>
            <p:ph idx="1" type="body"/>
          </p:nvPr>
        </p:nvSpPr>
        <p:spPr>
          <a:xfrm>
            <a:off x="304800" y="1384300"/>
            <a:ext cx="8382000" cy="2578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Many relational operator algorithms require </a:t>
            </a:r>
            <a:r>
              <a:rPr b="0" i="0" lang="en-US" sz="2000" u="none">
                <a:solidFill>
                  <a:schemeClr val="accent2"/>
                </a:solidFill>
                <a:latin typeface="Arial"/>
                <a:ea typeface="Arial"/>
                <a:cs typeface="Arial"/>
                <a:sym typeface="Arial"/>
              </a:rPr>
              <a:t>sorting a table</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Often the table </a:t>
            </a:r>
            <a:r>
              <a:rPr b="0" i="0" lang="en-US" sz="2000" u="none">
                <a:solidFill>
                  <a:schemeClr val="accent2"/>
                </a:solidFill>
                <a:latin typeface="Arial"/>
                <a:ea typeface="Arial"/>
                <a:cs typeface="Arial"/>
                <a:sym typeface="Arial"/>
              </a:rPr>
              <a:t>won’t fit in memory</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How do we sort a dataset that won’t fit in memory?</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Answer: </a:t>
            </a:r>
            <a:r>
              <a:rPr b="0" i="0" lang="en-US" sz="2000" u="none">
                <a:solidFill>
                  <a:schemeClr val="accent2"/>
                </a:solidFill>
                <a:latin typeface="Arial"/>
                <a:ea typeface="Arial"/>
                <a:cs typeface="Arial"/>
                <a:sym typeface="Arial"/>
              </a:rPr>
              <a:t>External Sort-Merge</a:t>
            </a:r>
            <a:r>
              <a:rPr b="0" i="0" lang="en-US" sz="2000" u="none">
                <a:solidFill>
                  <a:schemeClr val="dk1"/>
                </a:solidFill>
                <a:latin typeface="Arial"/>
                <a:ea typeface="Arial"/>
                <a:cs typeface="Arial"/>
                <a:sym typeface="Arial"/>
              </a:rPr>
              <a:t> algorithm </a:t>
            </a:r>
            <a:endParaRPr/>
          </a:p>
          <a:p>
            <a:pPr indent="-285750" lvl="1" marL="742950" rtl="0" algn="l">
              <a:lnSpc>
                <a:spcPct val="10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First pass</a:t>
            </a:r>
            <a:r>
              <a:rPr b="0" i="0" lang="en-US" sz="1800" u="none">
                <a:solidFill>
                  <a:schemeClr val="dk1"/>
                </a:solidFill>
                <a:latin typeface="Arial"/>
                <a:ea typeface="Arial"/>
                <a:cs typeface="Arial"/>
                <a:sym typeface="Arial"/>
              </a:rPr>
              <a:t>:  Read and write a memoryfull of (sorted) runs at a time.</a:t>
            </a:r>
            <a:endParaRPr/>
          </a:p>
          <a:p>
            <a:pPr indent="-285750" lvl="1" marL="742950" rtl="0" algn="l">
              <a:lnSpc>
                <a:spcPct val="10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Second and later passes</a:t>
            </a:r>
            <a:r>
              <a:rPr b="0" i="0" lang="en-US" sz="1800" u="none">
                <a:solidFill>
                  <a:schemeClr val="dk1"/>
                </a:solidFill>
                <a:latin typeface="Arial"/>
                <a:ea typeface="Arial"/>
                <a:cs typeface="Arial"/>
                <a:sym typeface="Arial"/>
              </a:rPr>
              <a:t>: Merge runs to make longer runs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Here’s a picture of merging two runs:</a:t>
            </a:r>
            <a:endParaRPr/>
          </a:p>
        </p:txBody>
      </p:sp>
      <p:grpSp>
        <p:nvGrpSpPr>
          <p:cNvPr id="1219" name="Google Shape;1219;p58"/>
          <p:cNvGrpSpPr/>
          <p:nvPr/>
        </p:nvGrpSpPr>
        <p:grpSpPr>
          <a:xfrm>
            <a:off x="457200" y="3962400"/>
            <a:ext cx="8229600" cy="1447800"/>
            <a:chOff x="288" y="2928"/>
            <a:chExt cx="5184" cy="912"/>
          </a:xfrm>
        </p:grpSpPr>
        <p:sp>
          <p:nvSpPr>
            <p:cNvPr id="1220" name="Google Shape;1220;p58"/>
            <p:cNvSpPr txBox="1"/>
            <p:nvPr/>
          </p:nvSpPr>
          <p:spPr>
            <a:xfrm>
              <a:off x="288" y="2976"/>
              <a:ext cx="1872" cy="33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78 72 68 55 54 54 40       </a:t>
              </a:r>
              <a:endParaRPr/>
            </a:p>
          </p:txBody>
        </p:sp>
        <p:sp>
          <p:nvSpPr>
            <p:cNvPr id="1221" name="Google Shape;1221;p58"/>
            <p:cNvSpPr txBox="1"/>
            <p:nvPr/>
          </p:nvSpPr>
          <p:spPr>
            <a:xfrm>
              <a:off x="288" y="3504"/>
              <a:ext cx="1872" cy="33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92 88 66 51 43                </a:t>
              </a:r>
              <a:endParaRPr/>
            </a:p>
          </p:txBody>
        </p:sp>
        <p:sp>
          <p:nvSpPr>
            <p:cNvPr id="1222" name="Google Shape;1222;p58"/>
            <p:cNvSpPr txBox="1"/>
            <p:nvPr/>
          </p:nvSpPr>
          <p:spPr>
            <a:xfrm>
              <a:off x="3600" y="3072"/>
              <a:ext cx="1872" cy="33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23 21 20 18 9 7</a:t>
              </a:r>
              <a:endParaRPr/>
            </a:p>
          </p:txBody>
        </p:sp>
        <p:sp>
          <p:nvSpPr>
            <p:cNvPr id="1223" name="Google Shape;1223;p58"/>
            <p:cNvSpPr txBox="1"/>
            <p:nvPr/>
          </p:nvSpPr>
          <p:spPr>
            <a:xfrm>
              <a:off x="2544" y="2928"/>
              <a:ext cx="624" cy="91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4" name="Google Shape;1224;p58"/>
            <p:cNvSpPr txBox="1"/>
            <p:nvPr/>
          </p:nvSpPr>
          <p:spPr>
            <a:xfrm>
              <a:off x="2688" y="3072"/>
              <a:ext cx="336"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36</a:t>
              </a:r>
              <a:endParaRPr/>
            </a:p>
          </p:txBody>
        </p:sp>
        <p:sp>
          <p:nvSpPr>
            <p:cNvPr id="1225" name="Google Shape;1225;p58"/>
            <p:cNvSpPr txBox="1"/>
            <p:nvPr/>
          </p:nvSpPr>
          <p:spPr>
            <a:xfrm>
              <a:off x="2688" y="3504"/>
              <a:ext cx="336"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29</a:t>
              </a:r>
              <a:endParaRPr/>
            </a:p>
          </p:txBody>
        </p:sp>
        <p:cxnSp>
          <p:nvCxnSpPr>
            <p:cNvPr id="1226" name="Google Shape;1226;p58"/>
            <p:cNvCxnSpPr/>
            <p:nvPr/>
          </p:nvCxnSpPr>
          <p:spPr>
            <a:xfrm>
              <a:off x="1968" y="3120"/>
              <a:ext cx="720" cy="48"/>
            </a:xfrm>
            <a:prstGeom prst="straightConnector1">
              <a:avLst/>
            </a:prstGeom>
            <a:noFill/>
            <a:ln cap="flat" cmpd="sng" w="9525">
              <a:solidFill>
                <a:schemeClr val="dk1"/>
              </a:solidFill>
              <a:prstDash val="solid"/>
              <a:miter lim="800000"/>
              <a:headEnd len="med" w="med" type="none"/>
              <a:tailEnd len="med" w="med" type="triangle"/>
            </a:ln>
          </p:spPr>
        </p:cxnSp>
        <p:cxnSp>
          <p:nvCxnSpPr>
            <p:cNvPr id="1227" name="Google Shape;1227;p58"/>
            <p:cNvCxnSpPr/>
            <p:nvPr/>
          </p:nvCxnSpPr>
          <p:spPr>
            <a:xfrm flipH="1" rot="10800000">
              <a:off x="1968" y="3600"/>
              <a:ext cx="720" cy="48"/>
            </a:xfrm>
            <a:prstGeom prst="straightConnector1">
              <a:avLst/>
            </a:prstGeom>
            <a:noFill/>
            <a:ln cap="flat" cmpd="sng" w="9525">
              <a:solidFill>
                <a:schemeClr val="dk1"/>
              </a:solidFill>
              <a:prstDash val="solid"/>
              <a:miter lim="800000"/>
              <a:headEnd len="med" w="med" type="none"/>
              <a:tailEnd len="med" w="med" type="triangle"/>
            </a:ln>
          </p:spPr>
        </p:cxnSp>
        <p:cxnSp>
          <p:nvCxnSpPr>
            <p:cNvPr id="1228" name="Google Shape;1228;p58"/>
            <p:cNvCxnSpPr/>
            <p:nvPr/>
          </p:nvCxnSpPr>
          <p:spPr>
            <a:xfrm flipH="1" rot="10800000">
              <a:off x="3168" y="3264"/>
              <a:ext cx="528" cy="96"/>
            </a:xfrm>
            <a:prstGeom prst="straightConnector1">
              <a:avLst/>
            </a:prstGeom>
            <a:noFill/>
            <a:ln cap="flat" cmpd="sng" w="9525">
              <a:solidFill>
                <a:schemeClr val="dk1"/>
              </a:solidFill>
              <a:prstDash val="solid"/>
              <a:miter lim="800000"/>
              <a:headEnd len="med" w="med" type="none"/>
              <a:tailEnd len="med" w="med" type="triangle"/>
            </a:ln>
          </p:spPr>
        </p:cxnSp>
      </p:grpSp>
      <p:sp>
        <p:nvSpPr>
          <p:cNvPr id="1229" name="Google Shape;1229;p58"/>
          <p:cNvSpPr txBox="1"/>
          <p:nvPr/>
        </p:nvSpPr>
        <p:spPr>
          <a:xfrm>
            <a:off x="609600" y="5562600"/>
            <a:ext cx="23622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0" i="0" lang="en-US" sz="2000" u="none">
                <a:solidFill>
                  <a:schemeClr val="accent2"/>
                </a:solidFill>
                <a:latin typeface="Times New Roman"/>
                <a:ea typeface="Times New Roman"/>
                <a:cs typeface="Times New Roman"/>
                <a:sym typeface="Times New Roman"/>
              </a:rPr>
              <a:t>Runs on disk</a:t>
            </a:r>
            <a:endParaRPr/>
          </a:p>
        </p:txBody>
      </p:sp>
      <p:sp>
        <p:nvSpPr>
          <p:cNvPr id="1230" name="Google Shape;1230;p58"/>
          <p:cNvSpPr txBox="1"/>
          <p:nvPr/>
        </p:nvSpPr>
        <p:spPr>
          <a:xfrm>
            <a:off x="3581400" y="5562600"/>
            <a:ext cx="19812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0" i="0" lang="en-US" sz="2000" u="none">
                <a:solidFill>
                  <a:schemeClr val="accent2"/>
                </a:solidFill>
                <a:latin typeface="Times New Roman"/>
                <a:ea typeface="Times New Roman"/>
                <a:cs typeface="Times New Roman"/>
                <a:sym typeface="Times New Roman"/>
              </a:rPr>
              <a:t>Merging the runs in memory</a:t>
            </a:r>
            <a:endParaRPr/>
          </a:p>
        </p:txBody>
      </p:sp>
      <p:sp>
        <p:nvSpPr>
          <p:cNvPr id="1231" name="Google Shape;1231;p58"/>
          <p:cNvSpPr txBox="1"/>
          <p:nvPr/>
        </p:nvSpPr>
        <p:spPr>
          <a:xfrm>
            <a:off x="6172200" y="4876800"/>
            <a:ext cx="23622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0" i="0" lang="en-US" sz="2000" u="none">
                <a:solidFill>
                  <a:schemeClr val="accent2"/>
                </a:solidFill>
                <a:latin typeface="Times New Roman"/>
                <a:ea typeface="Times New Roman"/>
                <a:cs typeface="Times New Roman"/>
                <a:sym typeface="Times New Roman"/>
              </a:rPr>
              <a:t>The merged output is a longer run, on disk</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59"/>
          <p:cNvSpPr txBox="1"/>
          <p:nvPr>
            <p:ph type="title"/>
          </p:nvPr>
        </p:nvSpPr>
        <p:spPr>
          <a:xfrm>
            <a:off x="666750" y="76200"/>
            <a:ext cx="7772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External Sorting – Cost</a:t>
            </a:r>
            <a:endParaRPr/>
          </a:p>
        </p:txBody>
      </p:sp>
      <p:sp>
        <p:nvSpPr>
          <p:cNvPr id="1238" name="Google Shape;1238;p59"/>
          <p:cNvSpPr txBox="1"/>
          <p:nvPr>
            <p:ph idx="1" type="body"/>
          </p:nvPr>
        </p:nvSpPr>
        <p:spPr>
          <a:xfrm>
            <a:off x="685800" y="990600"/>
            <a:ext cx="7772400" cy="5372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Number of passes depends on how many pages of memory are devoted to sorting</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Can sort M pages of data using B pages of memory in </a:t>
            </a:r>
            <a:r>
              <a:rPr b="0" i="0" lang="en-US" sz="2400" u="none">
                <a:solidFill>
                  <a:srgbClr val="FF0000"/>
                </a:solidFill>
                <a:latin typeface="Arial"/>
                <a:ea typeface="Arial"/>
                <a:cs typeface="Arial"/>
                <a:sym typeface="Arial"/>
              </a:rPr>
              <a:t>2 passes</a:t>
            </a:r>
            <a:r>
              <a:rPr b="0" i="0" lang="en-US" sz="2400" u="none">
                <a:solidFill>
                  <a:schemeClr val="dk1"/>
                </a:solidFill>
                <a:latin typeface="Arial"/>
                <a:ea typeface="Arial"/>
                <a:cs typeface="Arial"/>
                <a:sym typeface="Arial"/>
              </a:rPr>
              <a:t> if sqrt(M) &lt;= B</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Can sort big files M with not much memory B</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If page size is 4K:</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Can sort 4Gig of data in 4Meg of memory</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Can sort 256Gig of data in 32Meg of memory</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Each pass is a read and a write, so if sqrt(M) &lt;= B then sort costs (M+M)+(M+M) so can be done in </a:t>
            </a:r>
            <a:r>
              <a:rPr b="0" i="0" lang="en-US" sz="2400" u="none">
                <a:solidFill>
                  <a:srgbClr val="FF0000"/>
                </a:solidFill>
                <a:latin typeface="Arial"/>
                <a:ea typeface="Arial"/>
                <a:cs typeface="Arial"/>
                <a:sym typeface="Arial"/>
              </a:rPr>
              <a:t>4*M I/Os</a:t>
            </a:r>
            <a:endParaRPr/>
          </a:p>
          <a:p>
            <a:pPr indent="-285750" lvl="1" marL="742950" rtl="0" algn="l">
              <a:lnSpc>
                <a:spcPct val="100000"/>
              </a:lnSpc>
              <a:spcBef>
                <a:spcPts val="480"/>
              </a:spcBef>
              <a:spcAft>
                <a:spcPts val="0"/>
              </a:spcAft>
              <a:buClr>
                <a:srgbClr val="FF0000"/>
              </a:buClr>
              <a:buSzPts val="2400"/>
              <a:buFont typeface="Arial"/>
              <a:buChar char="–"/>
            </a:pPr>
            <a:r>
              <a:rPr b="0" i="0" lang="en-US" sz="2400" u="none">
                <a:solidFill>
                  <a:srgbClr val="FF0000"/>
                </a:solidFill>
                <a:latin typeface="Arial"/>
                <a:ea typeface="Arial"/>
                <a:cs typeface="Arial"/>
                <a:sym typeface="Arial"/>
              </a:rPr>
              <a:t>So it’s reasonable to assume that sorting M pages costs 4*M</a:t>
            </a:r>
            <a:r>
              <a:rPr b="0" i="0" lang="en-US" sz="2400" u="none">
                <a:solidFill>
                  <a:schemeClr val="dk1"/>
                </a:solidFill>
                <a:latin typeface="Arial"/>
                <a:ea typeface="Arial"/>
                <a:cs typeface="Arial"/>
                <a:sym typeface="Arial"/>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60"/>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Sort-Merge Join</a:t>
            </a:r>
            <a:endParaRPr/>
          </a:p>
        </p:txBody>
      </p:sp>
      <p:sp>
        <p:nvSpPr>
          <p:cNvPr id="1245" name="Google Shape;1245;p60"/>
          <p:cNvSpPr txBox="1"/>
          <p:nvPr>
            <p:ph idx="1" type="body"/>
          </p:nvPr>
        </p:nvSpPr>
        <p:spPr>
          <a:xfrm>
            <a:off x="685800" y="1600200"/>
            <a:ext cx="7924800" cy="44958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This join algorithm is the one many people think of when asked how they would join two tables.  It is also the simplest to visualize.  It involves three steps.</a:t>
            </a:r>
            <a:endParaRPr/>
          </a:p>
          <a:p>
            <a:pPr indent="-381000" lvl="1" marL="838200" rtl="0" algn="l">
              <a:lnSpc>
                <a:spcPct val="100000"/>
              </a:lnSpc>
              <a:spcBef>
                <a:spcPts val="400"/>
              </a:spcBef>
              <a:spcAft>
                <a:spcPts val="0"/>
              </a:spcAft>
              <a:buClr>
                <a:srgbClr val="FF0000"/>
              </a:buClr>
              <a:buSzPts val="2000"/>
              <a:buFont typeface="Arial"/>
              <a:buAutoNum type="arabicPeriod"/>
            </a:pPr>
            <a:r>
              <a:rPr b="0" i="0" lang="en-US" sz="2000" u="none">
                <a:solidFill>
                  <a:srgbClr val="FF0000"/>
                </a:solidFill>
                <a:latin typeface="Arial"/>
                <a:ea typeface="Arial"/>
                <a:cs typeface="Arial"/>
                <a:sym typeface="Arial"/>
              </a:rPr>
              <a:t>Sort L on l</a:t>
            </a:r>
            <a:r>
              <a:rPr b="0" baseline="-25000" i="0" lang="en-US" sz="2000" u="none">
                <a:solidFill>
                  <a:srgbClr val="FF0000"/>
                </a:solidFill>
                <a:latin typeface="Arial"/>
                <a:ea typeface="Arial"/>
                <a:cs typeface="Arial"/>
                <a:sym typeface="Arial"/>
              </a:rPr>
              <a:t>commid</a:t>
            </a:r>
            <a:endParaRPr/>
          </a:p>
          <a:p>
            <a:pPr indent="-381000" lvl="1" marL="838200" rtl="0" algn="l">
              <a:lnSpc>
                <a:spcPct val="100000"/>
              </a:lnSpc>
              <a:spcBef>
                <a:spcPts val="400"/>
              </a:spcBef>
              <a:spcAft>
                <a:spcPts val="0"/>
              </a:spcAft>
              <a:buClr>
                <a:srgbClr val="FF0000"/>
              </a:buClr>
              <a:buSzPts val="2000"/>
              <a:buFont typeface="Arial"/>
              <a:buAutoNum type="arabicPeriod"/>
            </a:pPr>
            <a:r>
              <a:rPr b="0" i="0" lang="en-US" sz="2000" u="none">
                <a:solidFill>
                  <a:srgbClr val="FF0000"/>
                </a:solidFill>
                <a:latin typeface="Arial"/>
                <a:ea typeface="Arial"/>
                <a:cs typeface="Arial"/>
                <a:sym typeface="Arial"/>
              </a:rPr>
              <a:t>Sort R on r</a:t>
            </a:r>
            <a:r>
              <a:rPr b="0" baseline="-25000" i="0" lang="en-US" sz="2000" u="none">
                <a:solidFill>
                  <a:srgbClr val="FF0000"/>
                </a:solidFill>
                <a:latin typeface="Arial"/>
                <a:ea typeface="Arial"/>
                <a:cs typeface="Arial"/>
                <a:sym typeface="Arial"/>
              </a:rPr>
              <a:t>commid</a:t>
            </a:r>
            <a:endParaRPr/>
          </a:p>
          <a:p>
            <a:pPr indent="-381000" lvl="1" marL="838200" rtl="0" algn="l">
              <a:lnSpc>
                <a:spcPct val="100000"/>
              </a:lnSpc>
              <a:spcBef>
                <a:spcPts val="400"/>
              </a:spcBef>
              <a:spcAft>
                <a:spcPts val="0"/>
              </a:spcAft>
              <a:buClr>
                <a:srgbClr val="FF0000"/>
              </a:buClr>
              <a:buSzPts val="2000"/>
              <a:buFont typeface="Arial"/>
              <a:buAutoNum type="arabicPeriod"/>
            </a:pPr>
            <a:r>
              <a:rPr b="0" i="0" lang="en-US" sz="2000" u="none">
                <a:solidFill>
                  <a:srgbClr val="FF0000"/>
                </a:solidFill>
                <a:latin typeface="Arial"/>
                <a:ea typeface="Arial"/>
                <a:cs typeface="Arial"/>
                <a:sym typeface="Arial"/>
              </a:rPr>
              <a:t>Merge the sorted L and R on l</a:t>
            </a:r>
            <a:r>
              <a:rPr b="0" baseline="-25000" i="0" lang="en-US" sz="2000" u="none">
                <a:solidFill>
                  <a:srgbClr val="FF0000"/>
                </a:solidFill>
                <a:latin typeface="Arial"/>
                <a:ea typeface="Arial"/>
                <a:cs typeface="Arial"/>
                <a:sym typeface="Arial"/>
              </a:rPr>
              <a:t>commid</a:t>
            </a:r>
            <a:r>
              <a:rPr b="0" i="0" lang="en-US" sz="2000" u="none">
                <a:solidFill>
                  <a:srgbClr val="FF0000"/>
                </a:solidFill>
                <a:latin typeface="Arial"/>
                <a:ea typeface="Arial"/>
                <a:cs typeface="Arial"/>
                <a:sym typeface="Arial"/>
              </a:rPr>
              <a:t> and r</a:t>
            </a:r>
            <a:r>
              <a:rPr b="0" baseline="-25000" i="0" lang="en-US" sz="2000" u="none">
                <a:solidFill>
                  <a:srgbClr val="FF0000"/>
                </a:solidFill>
                <a:latin typeface="Arial"/>
                <a:ea typeface="Arial"/>
                <a:cs typeface="Arial"/>
                <a:sym typeface="Arial"/>
              </a:rPr>
              <a:t>commid</a:t>
            </a:r>
            <a:r>
              <a:rPr b="0" i="0" lang="en-US" sz="2000" u="none">
                <a:solidFill>
                  <a:srgbClr val="FF0000"/>
                </a:solidFill>
                <a:latin typeface="Arial"/>
                <a:ea typeface="Arial"/>
                <a:cs typeface="Arial"/>
                <a:sym typeface="Arial"/>
              </a:rPr>
              <a:t>.</a:t>
            </a:r>
            <a:endParaRPr/>
          </a:p>
          <a:p>
            <a:pPr indent="-457200" lvl="0" marL="4572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We’ve covered the algorithm and cost of steps 1 and 2 on the previous pages</a:t>
            </a: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61"/>
          <p:cNvSpPr txBox="1"/>
          <p:nvPr>
            <p:ph type="title"/>
          </p:nvPr>
        </p:nvSpPr>
        <p:spPr>
          <a:xfrm>
            <a:off x="685800" y="-762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The Merge Step</a:t>
            </a:r>
            <a:endParaRPr/>
          </a:p>
        </p:txBody>
      </p:sp>
      <p:sp>
        <p:nvSpPr>
          <p:cNvPr id="1252" name="Google Shape;1252;p61"/>
          <p:cNvSpPr txBox="1"/>
          <p:nvPr>
            <p:ph idx="1" type="body"/>
          </p:nvPr>
        </p:nvSpPr>
        <p:spPr>
          <a:xfrm>
            <a:off x="304800" y="838200"/>
            <a:ext cx="85344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What is the algorithm for step 3, the merge?</a:t>
            </a:r>
            <a:endParaRPr/>
          </a:p>
          <a:p>
            <a:pPr indent="-285750" lvl="1" marL="742950" rtl="0" algn="l">
              <a:lnSpc>
                <a:spcPct val="80000"/>
              </a:lnSpc>
              <a:spcBef>
                <a:spcPts val="360"/>
              </a:spcBef>
              <a:spcAft>
                <a:spcPts val="0"/>
              </a:spcAft>
              <a:buClr>
                <a:srgbClr val="009999"/>
              </a:buClr>
              <a:buSzPts val="1800"/>
              <a:buFont typeface="Arial"/>
              <a:buChar char="–"/>
            </a:pPr>
            <a:r>
              <a:rPr b="0" i="0" lang="en-US" sz="1800" u="none">
                <a:solidFill>
                  <a:srgbClr val="009999"/>
                </a:solidFill>
                <a:latin typeface="Arial"/>
                <a:ea typeface="Arial"/>
                <a:cs typeface="Arial"/>
                <a:sym typeface="Arial"/>
              </a:rPr>
              <a:t>Advance scan of L until current L-row’s l</a:t>
            </a:r>
            <a:r>
              <a:rPr b="0" baseline="-25000" i="0" lang="en-US" sz="1800" u="none">
                <a:solidFill>
                  <a:srgbClr val="009999"/>
                </a:solidFill>
                <a:latin typeface="Arial"/>
                <a:ea typeface="Arial"/>
                <a:cs typeface="Arial"/>
                <a:sym typeface="Arial"/>
              </a:rPr>
              <a:t>commid</a:t>
            </a:r>
            <a:r>
              <a:rPr b="0" i="0" lang="en-US" sz="1800" u="none">
                <a:solidFill>
                  <a:srgbClr val="009999"/>
                </a:solidFill>
                <a:latin typeface="Arial"/>
                <a:ea typeface="Arial"/>
                <a:cs typeface="Arial"/>
                <a:sym typeface="Arial"/>
              </a:rPr>
              <a:t> &gt;= current R row’s r</a:t>
            </a:r>
            <a:r>
              <a:rPr b="0" baseline="-25000" i="0" lang="en-US" sz="1800" u="none">
                <a:solidFill>
                  <a:srgbClr val="009999"/>
                </a:solidFill>
                <a:latin typeface="Arial"/>
                <a:ea typeface="Arial"/>
                <a:cs typeface="Arial"/>
                <a:sym typeface="Arial"/>
              </a:rPr>
              <a:t>commid</a:t>
            </a:r>
            <a:r>
              <a:rPr b="0" i="0" lang="en-US" sz="1800" u="none">
                <a:solidFill>
                  <a:srgbClr val="009999"/>
                </a:solidFill>
                <a:latin typeface="Arial"/>
                <a:ea typeface="Arial"/>
                <a:cs typeface="Arial"/>
                <a:sym typeface="Arial"/>
              </a:rPr>
              <a:t>, then advance scan of R until current R-row’s r</a:t>
            </a:r>
            <a:r>
              <a:rPr b="0" baseline="-25000" i="0" lang="en-US" sz="1800" u="none">
                <a:solidFill>
                  <a:srgbClr val="009999"/>
                </a:solidFill>
                <a:latin typeface="Arial"/>
                <a:ea typeface="Arial"/>
                <a:cs typeface="Arial"/>
                <a:sym typeface="Arial"/>
              </a:rPr>
              <a:t>commid</a:t>
            </a:r>
            <a:r>
              <a:rPr b="0" i="0" lang="en-US" sz="1800" u="none">
                <a:solidFill>
                  <a:srgbClr val="009999"/>
                </a:solidFill>
                <a:latin typeface="Arial"/>
                <a:ea typeface="Arial"/>
                <a:cs typeface="Arial"/>
                <a:sym typeface="Arial"/>
              </a:rPr>
              <a:t> &gt;= current R row’s l</a:t>
            </a:r>
            <a:r>
              <a:rPr b="0" baseline="-25000" i="0" lang="en-US" sz="1800" u="none">
                <a:solidFill>
                  <a:srgbClr val="009999"/>
                </a:solidFill>
                <a:latin typeface="Arial"/>
                <a:ea typeface="Arial"/>
                <a:cs typeface="Arial"/>
                <a:sym typeface="Arial"/>
              </a:rPr>
              <a:t>commid</a:t>
            </a:r>
            <a:r>
              <a:rPr b="0" i="0" lang="en-US" sz="1800" u="none">
                <a:solidFill>
                  <a:srgbClr val="009999"/>
                </a:solidFill>
                <a:latin typeface="Arial"/>
                <a:ea typeface="Arial"/>
                <a:cs typeface="Arial"/>
                <a:sym typeface="Arial"/>
              </a:rPr>
              <a:t> ; do this until current R row’s l</a:t>
            </a:r>
            <a:r>
              <a:rPr b="0" baseline="-25000" i="0" lang="en-US" sz="1800" u="none">
                <a:solidFill>
                  <a:srgbClr val="009999"/>
                </a:solidFill>
                <a:latin typeface="Arial"/>
                <a:ea typeface="Arial"/>
                <a:cs typeface="Arial"/>
                <a:sym typeface="Arial"/>
              </a:rPr>
              <a:t>commid</a:t>
            </a:r>
            <a:r>
              <a:rPr b="0" i="0" lang="en-US" sz="1800" u="none">
                <a:solidFill>
                  <a:srgbClr val="009999"/>
                </a:solidFill>
                <a:latin typeface="Arial"/>
                <a:ea typeface="Arial"/>
                <a:cs typeface="Arial"/>
                <a:sym typeface="Arial"/>
              </a:rPr>
              <a:t> = current R row’s r</a:t>
            </a:r>
            <a:r>
              <a:rPr b="0" baseline="-25000" i="0" lang="en-US" sz="1800" u="none">
                <a:solidFill>
                  <a:srgbClr val="009999"/>
                </a:solidFill>
                <a:latin typeface="Arial"/>
                <a:ea typeface="Arial"/>
                <a:cs typeface="Arial"/>
                <a:sym typeface="Arial"/>
              </a:rPr>
              <a:t>commid</a:t>
            </a:r>
            <a:r>
              <a:rPr b="0" i="0" lang="en-US" sz="1800" u="none">
                <a:solidFill>
                  <a:srgbClr val="009999"/>
                </a:solidFill>
                <a:latin typeface="Arial"/>
                <a:ea typeface="Arial"/>
                <a:cs typeface="Arial"/>
                <a:sym typeface="Arial"/>
              </a:rPr>
              <a:t>.</a:t>
            </a:r>
            <a:endParaRPr/>
          </a:p>
          <a:p>
            <a:pPr indent="-285750" lvl="1" marL="742950" rtl="0" algn="l">
              <a:lnSpc>
                <a:spcPct val="80000"/>
              </a:lnSpc>
              <a:spcBef>
                <a:spcPts val="360"/>
              </a:spcBef>
              <a:spcAft>
                <a:spcPts val="0"/>
              </a:spcAft>
              <a:buClr>
                <a:srgbClr val="009999"/>
              </a:buClr>
              <a:buSzPts val="1800"/>
              <a:buFont typeface="Arial"/>
              <a:buChar char="–"/>
            </a:pPr>
            <a:r>
              <a:rPr b="0" i="0" lang="en-US" sz="1800" u="none">
                <a:solidFill>
                  <a:srgbClr val="009999"/>
                </a:solidFill>
                <a:latin typeface="Arial"/>
                <a:ea typeface="Arial"/>
                <a:cs typeface="Arial"/>
                <a:sym typeface="Arial"/>
              </a:rPr>
              <a:t>At this point, all R rows with same l</a:t>
            </a:r>
            <a:r>
              <a:rPr b="0" baseline="-25000" i="0" lang="en-US" sz="1800" u="none">
                <a:solidFill>
                  <a:srgbClr val="009999"/>
                </a:solidFill>
                <a:latin typeface="Arial"/>
                <a:ea typeface="Arial"/>
                <a:cs typeface="Arial"/>
                <a:sym typeface="Arial"/>
              </a:rPr>
              <a:t>commid</a:t>
            </a:r>
            <a:r>
              <a:rPr b="0" i="0" lang="en-US" sz="1800" u="none">
                <a:solidFill>
                  <a:srgbClr val="009999"/>
                </a:solidFill>
                <a:latin typeface="Arial"/>
                <a:ea typeface="Arial"/>
                <a:cs typeface="Arial"/>
                <a:sym typeface="Arial"/>
              </a:rPr>
              <a:t> and all R rows with same r</a:t>
            </a:r>
            <a:r>
              <a:rPr b="0" baseline="-25000" i="0" lang="en-US" sz="1800" u="none">
                <a:solidFill>
                  <a:srgbClr val="009999"/>
                </a:solidFill>
                <a:latin typeface="Arial"/>
                <a:ea typeface="Arial"/>
                <a:cs typeface="Arial"/>
                <a:sym typeface="Arial"/>
              </a:rPr>
              <a:t>commid</a:t>
            </a:r>
            <a:r>
              <a:rPr b="0" i="0" lang="en-US" sz="1800" u="none">
                <a:solidFill>
                  <a:srgbClr val="009999"/>
                </a:solidFill>
                <a:latin typeface="Arial"/>
                <a:ea typeface="Arial"/>
                <a:cs typeface="Arial"/>
                <a:sym typeface="Arial"/>
              </a:rPr>
              <a:t> </a:t>
            </a:r>
            <a:r>
              <a:rPr b="0" i="1" lang="en-US" sz="1800" u="sng">
                <a:solidFill>
                  <a:srgbClr val="009999"/>
                </a:solidFill>
                <a:latin typeface="Arial"/>
                <a:ea typeface="Arial"/>
                <a:cs typeface="Arial"/>
                <a:sym typeface="Arial"/>
              </a:rPr>
              <a:t>match</a:t>
            </a:r>
            <a:r>
              <a:rPr b="0" i="0" lang="en-US" sz="1800" u="none">
                <a:solidFill>
                  <a:srgbClr val="009999"/>
                </a:solidFill>
                <a:latin typeface="Arial"/>
                <a:ea typeface="Arial"/>
                <a:cs typeface="Arial"/>
                <a:sym typeface="Arial"/>
              </a:rPr>
              <a:t>;  output &lt;l, r&gt; for all pairs of such rows.</a:t>
            </a:r>
            <a:endParaRPr/>
          </a:p>
          <a:p>
            <a:pPr indent="-285750" lvl="1" marL="742950" rtl="0" algn="l">
              <a:lnSpc>
                <a:spcPct val="80000"/>
              </a:lnSpc>
              <a:spcBef>
                <a:spcPts val="360"/>
              </a:spcBef>
              <a:spcAft>
                <a:spcPts val="0"/>
              </a:spcAft>
              <a:buClr>
                <a:srgbClr val="009999"/>
              </a:buClr>
              <a:buSzPts val="1800"/>
              <a:buFont typeface="Arial"/>
              <a:buChar char="–"/>
            </a:pPr>
            <a:r>
              <a:rPr b="0" i="0" lang="en-US" sz="1800" u="none">
                <a:solidFill>
                  <a:srgbClr val="009999"/>
                </a:solidFill>
                <a:latin typeface="Arial"/>
                <a:ea typeface="Arial"/>
                <a:cs typeface="Arial"/>
                <a:sym typeface="Arial"/>
              </a:rPr>
              <a:t>Then resume scanning L and R.</a:t>
            </a:r>
            <a:endParaRPr/>
          </a:p>
          <a:p>
            <a:pPr indent="-342900" lvl="0" marL="342900" rtl="0" algn="l">
              <a:lnSpc>
                <a:spcPct val="80000"/>
              </a:lnSpc>
              <a:spcBef>
                <a:spcPts val="13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What is the </a:t>
            </a:r>
            <a:r>
              <a:rPr b="0" i="0" lang="en-US" sz="2400" u="none">
                <a:solidFill>
                  <a:schemeClr val="accent2"/>
                </a:solidFill>
                <a:latin typeface="Arial"/>
                <a:ea typeface="Arial"/>
                <a:cs typeface="Arial"/>
                <a:sym typeface="Arial"/>
              </a:rPr>
              <a:t>cost of the merge step</a:t>
            </a:r>
            <a:r>
              <a:rPr b="0" i="0" lang="en-US" sz="2400" u="none">
                <a:solidFill>
                  <a:schemeClr val="dk1"/>
                </a:solidFill>
                <a:latin typeface="Arial"/>
                <a:ea typeface="Arial"/>
                <a:cs typeface="Arial"/>
                <a:sym typeface="Arial"/>
              </a:rPr>
              <a:t>?</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Normally, </a:t>
            </a:r>
            <a:r>
              <a:rPr b="0" i="0" lang="en-US" sz="2000" u="none">
                <a:solidFill>
                  <a:srgbClr val="FF0000"/>
                </a:solidFill>
                <a:latin typeface="Arial"/>
                <a:ea typeface="Arial"/>
                <a:cs typeface="Arial"/>
                <a:sym typeface="Arial"/>
              </a:rPr>
              <a:t>M+N</a:t>
            </a:r>
            <a:endParaRPr/>
          </a:p>
          <a:p>
            <a:pPr indent="-342900" lvl="0" marL="342900" rtl="0" algn="l">
              <a:lnSpc>
                <a:spcPct val="80000"/>
              </a:lnSpc>
              <a:spcBef>
                <a:spcPts val="1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What if there are many duplicate values of </a:t>
            </a:r>
            <a:r>
              <a:rPr b="0" i="0" lang="en-US" sz="2400" u="none">
                <a:solidFill>
                  <a:srgbClr val="FF0000"/>
                </a:solidFill>
                <a:latin typeface="Arial"/>
                <a:ea typeface="Arial"/>
                <a:cs typeface="Arial"/>
                <a:sym typeface="Arial"/>
              </a:rPr>
              <a:t>l</a:t>
            </a:r>
            <a:r>
              <a:rPr b="0" baseline="-25000" i="0" lang="en-US" sz="2400" u="none">
                <a:solidFill>
                  <a:srgbClr val="FF0000"/>
                </a:solidFill>
                <a:latin typeface="Arial"/>
                <a:ea typeface="Arial"/>
                <a:cs typeface="Arial"/>
                <a:sym typeface="Arial"/>
              </a:rPr>
              <a:t>commid</a:t>
            </a:r>
            <a:r>
              <a:rPr b="0" i="0" lang="en-US" sz="2400" u="none">
                <a:solidFill>
                  <a:schemeClr val="dk1"/>
                </a:solidFill>
                <a:latin typeface="Arial"/>
                <a:ea typeface="Arial"/>
                <a:cs typeface="Arial"/>
                <a:sym typeface="Arial"/>
              </a:rPr>
              <a:t> and </a:t>
            </a:r>
            <a:r>
              <a:rPr b="0" i="0" lang="en-US" sz="2400" u="none">
                <a:solidFill>
                  <a:srgbClr val="FF0000"/>
                </a:solidFill>
                <a:latin typeface="Arial"/>
                <a:ea typeface="Arial"/>
                <a:cs typeface="Arial"/>
                <a:sym typeface="Arial"/>
              </a:rPr>
              <a:t>r</a:t>
            </a:r>
            <a:r>
              <a:rPr b="0" baseline="-25000" i="0" lang="en-US" sz="2400" u="none">
                <a:solidFill>
                  <a:srgbClr val="FF0000"/>
                </a:solidFill>
                <a:latin typeface="Arial"/>
                <a:ea typeface="Arial"/>
                <a:cs typeface="Arial"/>
                <a:sym typeface="Arial"/>
              </a:rPr>
              <a:t>commid</a:t>
            </a:r>
            <a:r>
              <a:rPr b="0" i="0" lang="en-US" sz="2400" u="none">
                <a:solidFill>
                  <a:schemeClr val="dk1"/>
                </a:solidFill>
                <a:latin typeface="Arial"/>
                <a:ea typeface="Arial"/>
                <a:cs typeface="Arial"/>
                <a:sym typeface="Arial"/>
              </a:rPr>
              <a:t>?</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What if all values of </a:t>
            </a:r>
            <a:r>
              <a:rPr b="0" i="0" lang="en-US" sz="2000" u="none">
                <a:solidFill>
                  <a:srgbClr val="FF0000"/>
                </a:solidFill>
                <a:latin typeface="Arial"/>
                <a:ea typeface="Arial"/>
                <a:cs typeface="Arial"/>
                <a:sym typeface="Arial"/>
              </a:rPr>
              <a:t>l</a:t>
            </a:r>
            <a:r>
              <a:rPr b="0" baseline="-25000" i="0" lang="en-US" sz="2000" u="none">
                <a:solidFill>
                  <a:srgbClr val="FF0000"/>
                </a:solidFill>
                <a:latin typeface="Arial"/>
                <a:ea typeface="Arial"/>
                <a:cs typeface="Arial"/>
                <a:sym typeface="Arial"/>
              </a:rPr>
              <a:t>commid</a:t>
            </a:r>
            <a:r>
              <a:rPr b="0" i="0" lang="en-US" sz="2000" u="none">
                <a:solidFill>
                  <a:schemeClr val="dk1"/>
                </a:solidFill>
                <a:latin typeface="Arial"/>
                <a:ea typeface="Arial"/>
                <a:cs typeface="Arial"/>
                <a:sym typeface="Arial"/>
              </a:rPr>
              <a:t> are the same and equal to all values of </a:t>
            </a:r>
            <a:r>
              <a:rPr b="0" i="0" lang="en-US" sz="2000" u="none">
                <a:solidFill>
                  <a:srgbClr val="FF0000"/>
                </a:solidFill>
                <a:latin typeface="Arial"/>
                <a:ea typeface="Arial"/>
                <a:cs typeface="Arial"/>
                <a:sym typeface="Arial"/>
              </a:rPr>
              <a:t>r</a:t>
            </a:r>
            <a:r>
              <a:rPr b="0" baseline="-25000" i="0" lang="en-US" sz="2000" u="none">
                <a:solidFill>
                  <a:srgbClr val="FF0000"/>
                </a:solidFill>
                <a:latin typeface="Arial"/>
                <a:ea typeface="Arial"/>
                <a:cs typeface="Arial"/>
                <a:sym typeface="Arial"/>
              </a:rPr>
              <a:t>commid</a:t>
            </a:r>
            <a:r>
              <a:rPr b="0" i="0" lang="en-US" sz="2000" u="none">
                <a:solidFill>
                  <a:schemeClr val="dk1"/>
                </a:solidFill>
                <a:latin typeface="Arial"/>
                <a:ea typeface="Arial"/>
                <a:cs typeface="Arial"/>
                <a:sym typeface="Arial"/>
              </a:rPr>
              <a:t>?</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Then L </a:t>
            </a:r>
            <a:r>
              <a:rPr b="0" i="0" lang="en-US" sz="1800" u="none">
                <a:solidFill>
                  <a:schemeClr val="dk1"/>
                </a:solidFill>
                <a:latin typeface="Lucida Sans"/>
                <a:ea typeface="Lucida Sans"/>
                <a:cs typeface="Lucida Sans"/>
                <a:sym typeface="Lucida Sans"/>
              </a:rPr>
              <a:t>⋈</a:t>
            </a:r>
            <a:r>
              <a:rPr b="0" i="0" lang="en-US" sz="2000" u="none">
                <a:solidFill>
                  <a:schemeClr val="dk1"/>
                </a:solidFill>
                <a:latin typeface="Arial"/>
                <a:ea typeface="Arial"/>
                <a:cs typeface="Arial"/>
                <a:sym typeface="Arial"/>
              </a:rPr>
              <a:t> R = L </a:t>
            </a:r>
            <a:r>
              <a:rPr b="1" i="0" lang="en-US" sz="1800" u="none">
                <a:solidFill>
                  <a:schemeClr val="dk1"/>
                </a:solidFill>
                <a:latin typeface="Courier New"/>
                <a:ea typeface="Courier New"/>
                <a:cs typeface="Courier New"/>
                <a:sym typeface="Courier New"/>
              </a:rPr>
              <a:t>×</a:t>
            </a:r>
            <a:r>
              <a:rPr b="0" i="0" lang="en-US" sz="2000" u="none">
                <a:solidFill>
                  <a:schemeClr val="dk1"/>
                </a:solidFill>
                <a:latin typeface="Arial"/>
                <a:ea typeface="Arial"/>
                <a:cs typeface="Arial"/>
                <a:sym typeface="Arial"/>
              </a:rPr>
              <a:t> R and the cost of the merge step is L * R.</a:t>
            </a:r>
            <a:endParaRPr/>
          </a:p>
          <a:p>
            <a:pPr indent="-342900" lvl="0" marL="342900" rtl="0" algn="l">
              <a:lnSpc>
                <a:spcPct val="80000"/>
              </a:lnSpc>
              <a:spcBef>
                <a:spcPts val="1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BUT, almost every real life join is a foreign key join.  One of the joining attributes is a key, so the duplicate value problem does not occur.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62"/>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3" name="Google Shape;1263;p62"/>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4" name="Google Shape;1264;p62"/>
          <p:cNvSpPr txBox="1"/>
          <p:nvPr>
            <p:ph type="title"/>
          </p:nvPr>
        </p:nvSpPr>
        <p:spPr>
          <a:xfrm>
            <a:off x="838200" y="38100"/>
            <a:ext cx="7772400" cy="11049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Cost of Sort-Merge Join</a:t>
            </a:r>
            <a:endParaRPr/>
          </a:p>
        </p:txBody>
      </p:sp>
      <p:sp>
        <p:nvSpPr>
          <p:cNvPr id="1265" name="Google Shape;1265;p62"/>
          <p:cNvSpPr txBox="1"/>
          <p:nvPr>
            <p:ph idx="1" type="body"/>
          </p:nvPr>
        </p:nvSpPr>
        <p:spPr>
          <a:xfrm>
            <a:off x="1371600" y="1524000"/>
            <a:ext cx="6858000" cy="48006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Assuming that sorting can be done in two passes and that the join is a foreign key join</a:t>
            </a:r>
            <a:endParaRPr/>
          </a:p>
          <a:p>
            <a:pPr indent="-342900" lvl="0" marL="342900" rtl="0" algn="l">
              <a:lnSpc>
                <a:spcPct val="9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Cost:  (cost to sort L) + (cost to sort R) + (cost of merge) </a:t>
            </a:r>
            <a:endParaRPr/>
          </a:p>
          <a:p>
            <a:pPr indent="-342900" lvl="0" marL="342900" rtl="0" algn="l">
              <a:lnSpc>
                <a:spcPct val="90000"/>
              </a:lnSpc>
              <a:spcBef>
                <a:spcPts val="48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			= 4M + 4N + (M+N) = </a:t>
            </a:r>
            <a:r>
              <a:rPr b="0" i="0" lang="en-US" sz="2400" u="none">
                <a:solidFill>
                  <a:srgbClr val="FF0000"/>
                </a:solidFill>
                <a:latin typeface="Arial"/>
                <a:ea typeface="Arial"/>
                <a:cs typeface="Arial"/>
                <a:sym typeface="Arial"/>
              </a:rPr>
              <a:t>5(M+N)</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For our running example the cost is: </a:t>
            </a:r>
            <a:endParaRPr b="0" i="0" sz="2400" u="none">
              <a:solidFill>
                <a:schemeClr val="accent2"/>
              </a:solidFill>
              <a:latin typeface="Arial"/>
              <a:ea typeface="Arial"/>
              <a:cs typeface="Arial"/>
              <a:sym typeface="Arial"/>
            </a:endParaRPr>
          </a:p>
          <a:p>
            <a:pPr indent="-342900" lvl="0" marL="342900" rtl="0" algn="l">
              <a:lnSpc>
                <a:spcPct val="90000"/>
              </a:lnSpc>
              <a:spcBef>
                <a:spcPts val="48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5*(M+N) = 5*(23224+414) = 118,190 I/Os </a:t>
            </a:r>
            <a:r>
              <a:rPr b="0" i="0" lang="en-US" sz="2400" u="none">
                <a:solidFill>
                  <a:schemeClr val="dk1"/>
                </a:solidFill>
                <a:latin typeface="Courier New"/>
                <a:ea typeface="Courier New"/>
                <a:cs typeface="Courier New"/>
                <a:sym typeface="Courier New"/>
              </a:rPr>
              <a:t>≈ </a:t>
            </a:r>
            <a:r>
              <a:rPr b="0" i="0" lang="en-US" sz="2400" u="none">
                <a:solidFill>
                  <a:schemeClr val="accent2"/>
                </a:solidFill>
                <a:latin typeface="Arial"/>
                <a:ea typeface="Arial"/>
                <a:cs typeface="Arial"/>
                <a:sym typeface="Arial"/>
              </a:rPr>
              <a:t>1,181 seconds </a:t>
            </a:r>
            <a:r>
              <a:rPr b="0" i="0" lang="en-US" sz="2400" u="none">
                <a:solidFill>
                  <a:schemeClr val="dk1"/>
                </a:solidFill>
                <a:latin typeface="Courier New"/>
                <a:ea typeface="Courier New"/>
                <a:cs typeface="Courier New"/>
                <a:sym typeface="Courier New"/>
              </a:rPr>
              <a:t>≈</a:t>
            </a:r>
            <a:r>
              <a:rPr b="0" i="0" lang="en-US" sz="2400" u="none">
                <a:solidFill>
                  <a:schemeClr val="accent2"/>
                </a:solidFill>
                <a:latin typeface="Arial"/>
                <a:ea typeface="Arial"/>
                <a:cs typeface="Arial"/>
                <a:sym typeface="Arial"/>
              </a:rPr>
              <a:t> </a:t>
            </a:r>
            <a:r>
              <a:rPr b="0" i="0" lang="en-US" sz="2400" u="none">
                <a:solidFill>
                  <a:srgbClr val="FF0000"/>
                </a:solidFill>
                <a:latin typeface="Arial"/>
                <a:ea typeface="Arial"/>
                <a:cs typeface="Arial"/>
                <a:sym typeface="Arial"/>
              </a:rPr>
              <a:t>20 minutes</a:t>
            </a:r>
            <a:r>
              <a:rPr b="0" i="0" lang="en-US" sz="2400" u="none">
                <a:solidFill>
                  <a:schemeClr val="accent2"/>
                </a:solidFill>
                <a:latin typeface="Arial"/>
                <a:ea typeface="Arial"/>
                <a:cs typeface="Arial"/>
                <a:sym typeface="Arial"/>
              </a:rPr>
              <a:t> </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 reality the cost is much less because of optimizations, indexes, and the use of hash join</a:t>
            </a:r>
            <a:endParaRPr/>
          </a:p>
          <a:p>
            <a:pPr indent="-285750" lvl="1" marL="742950" rtl="0" algn="l">
              <a:lnSpc>
                <a:spcPct val="90000"/>
              </a:lnSpc>
              <a:spcBef>
                <a:spcPts val="400"/>
              </a:spcBef>
              <a:spcAft>
                <a:spcPts val="0"/>
              </a:spcAft>
              <a:buClr>
                <a:srgbClr val="FF0000"/>
              </a:buClr>
              <a:buSzPts val="2000"/>
              <a:buFont typeface="Arial"/>
              <a:buChar char="–"/>
            </a:pPr>
            <a:r>
              <a:rPr b="0" i="0" lang="en-US" sz="2000" u="none">
                <a:solidFill>
                  <a:srgbClr val="FF0000"/>
                </a:solidFill>
                <a:latin typeface="Arial"/>
                <a:ea typeface="Arial"/>
                <a:cs typeface="Arial"/>
                <a:sym typeface="Arial"/>
              </a:rPr>
              <a:t>Cf.  CS587/410</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63"/>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Costs for Join Algorithms</a:t>
            </a:r>
            <a:endParaRPr/>
          </a:p>
        </p:txBody>
      </p:sp>
      <p:graphicFrame>
        <p:nvGraphicFramePr>
          <p:cNvPr id="1272" name="Google Shape;1272;p63"/>
          <p:cNvGraphicFramePr/>
          <p:nvPr/>
        </p:nvGraphicFramePr>
        <p:xfrm>
          <a:off x="685800" y="2133600"/>
          <a:ext cx="3000000" cy="3000000"/>
        </p:xfrm>
        <a:graphic>
          <a:graphicData uri="http://schemas.openxmlformats.org/drawingml/2006/table">
            <a:tbl>
              <a:tblPr>
                <a:noFill/>
                <a:tableStyleId>{50AE2606-E724-45F2-B4C8-80A0EB8C1259}</a:tableStyleId>
              </a:tblPr>
              <a:tblGrid>
                <a:gridCol w="2895600"/>
                <a:gridCol w="2133600"/>
                <a:gridCol w="685800"/>
                <a:gridCol w="2057400"/>
              </a:tblGrid>
              <a:tr h="701675">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Join Algorithm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I/O Cost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O(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Time for our example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91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Nested Loop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 + P</a:t>
                      </a:r>
                      <a:r>
                        <a:rPr b="0" baseline="-25000" i="0" lang="en-US" sz="2000" u="none" cap="none" strike="noStrike">
                          <a:solidFill>
                            <a:schemeClr val="dk1"/>
                          </a:solidFill>
                          <a:latin typeface="Arial"/>
                          <a:ea typeface="Arial"/>
                          <a:cs typeface="Arial"/>
                          <a:sym typeface="Arial"/>
                        </a:rPr>
                        <a:t>L</a:t>
                      </a:r>
                      <a:r>
                        <a:rPr b="0" i="0" lang="en-US" sz="2000" u="none" cap="none" strike="noStrike">
                          <a:solidFill>
                            <a:schemeClr val="dk1"/>
                          </a:solidFill>
                          <a:latin typeface="Arial"/>
                          <a:ea typeface="Arial"/>
                          <a:cs typeface="Arial"/>
                          <a:sym typeface="Arial"/>
                        </a:rPr>
                        <a:t>*M*N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43 Days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382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Index Nested Loop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 + P</a:t>
                      </a:r>
                      <a:r>
                        <a:rPr b="0" baseline="-25000" i="0" lang="en-US" sz="2000" u="none" cap="none" strike="noStrike">
                          <a:solidFill>
                            <a:schemeClr val="dk1"/>
                          </a:solidFill>
                          <a:latin typeface="Arial"/>
                          <a:ea typeface="Arial"/>
                          <a:cs typeface="Arial"/>
                          <a:sym typeface="Arial"/>
                        </a:rPr>
                        <a:t>L</a:t>
                      </a:r>
                      <a:r>
                        <a:rPr b="0" i="0" lang="en-US" sz="2000" u="none" cap="none" strike="noStrike">
                          <a:solidFill>
                            <a:schemeClr val="dk1"/>
                          </a:solidFill>
                          <a:latin typeface="Arial"/>
                          <a:ea typeface="Arial"/>
                          <a:cs typeface="Arial"/>
                          <a:sym typeface="Arial"/>
                        </a:rPr>
                        <a:t>*M*(cost of index access</a:t>
                      </a:r>
                      <a:r>
                        <a:rPr b="0" i="0" lang="en-US" sz="2000" u="none" cap="none" strike="noStrike">
                          <a:solidFill>
                            <a:srgbClr val="FF0000"/>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8 Hours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382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Sort-merge, with 2-pass sort for both inputs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5(M+N)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20 minutes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273" name="Google Shape;1273;p63"/>
          <p:cNvSpPr txBox="1"/>
          <p:nvPr/>
        </p:nvSpPr>
        <p:spPr>
          <a:xfrm>
            <a:off x="1752600" y="5562600"/>
            <a:ext cx="60198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0" i="0" lang="en-US" sz="1800" u="none">
                <a:solidFill>
                  <a:srgbClr val="FF0000"/>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For homework and exercises you may assume this is 3 times the number of rows retrieved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0" name="Google Shape;150;p19"/>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1" name="Google Shape;151;p19"/>
          <p:cNvSpPr txBox="1"/>
          <p:nvPr>
            <p:ph type="title"/>
          </p:nvPr>
        </p:nvSpPr>
        <p:spPr>
          <a:xfrm>
            <a:off x="685800" y="304800"/>
            <a:ext cx="77724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Components of a Disk *</a:t>
            </a:r>
            <a:endParaRPr/>
          </a:p>
        </p:txBody>
      </p:sp>
      <p:grpSp>
        <p:nvGrpSpPr>
          <p:cNvPr id="152" name="Google Shape;152;p19"/>
          <p:cNvGrpSpPr/>
          <p:nvPr/>
        </p:nvGrpSpPr>
        <p:grpSpPr>
          <a:xfrm>
            <a:off x="4759325" y="1792287"/>
            <a:ext cx="3149600" cy="1801812"/>
            <a:chOff x="2998" y="1129"/>
            <a:chExt cx="1984" cy="1135"/>
          </a:xfrm>
        </p:grpSpPr>
        <p:sp>
          <p:nvSpPr>
            <p:cNvPr id="153" name="Google Shape;153;p19"/>
            <p:cNvSpPr/>
            <p:nvPr/>
          </p:nvSpPr>
          <p:spPr>
            <a:xfrm>
              <a:off x="2998" y="1499"/>
              <a:ext cx="1984" cy="765"/>
            </a:xfrm>
            <a:custGeom>
              <a:rect b="b" l="l" r="r" t="t"/>
              <a:pathLst>
                <a:path extrusionOk="0" h="765" w="1984">
                  <a:moveTo>
                    <a:pt x="0" y="386"/>
                  </a:moveTo>
                  <a:lnTo>
                    <a:pt x="16" y="320"/>
                  </a:lnTo>
                  <a:lnTo>
                    <a:pt x="57" y="255"/>
                  </a:lnTo>
                  <a:lnTo>
                    <a:pt x="131" y="197"/>
                  </a:lnTo>
                  <a:lnTo>
                    <a:pt x="230" y="140"/>
                  </a:lnTo>
                  <a:lnTo>
                    <a:pt x="353" y="90"/>
                  </a:lnTo>
                  <a:lnTo>
                    <a:pt x="493" y="58"/>
                  </a:lnTo>
                  <a:lnTo>
                    <a:pt x="650" y="25"/>
                  </a:lnTo>
                  <a:lnTo>
                    <a:pt x="814" y="8"/>
                  </a:lnTo>
                  <a:lnTo>
                    <a:pt x="987" y="0"/>
                  </a:lnTo>
                  <a:lnTo>
                    <a:pt x="1160" y="8"/>
                  </a:lnTo>
                  <a:lnTo>
                    <a:pt x="1333" y="25"/>
                  </a:lnTo>
                  <a:lnTo>
                    <a:pt x="1489" y="58"/>
                  </a:lnTo>
                  <a:lnTo>
                    <a:pt x="1629" y="90"/>
                  </a:lnTo>
                  <a:lnTo>
                    <a:pt x="1753" y="140"/>
                  </a:lnTo>
                  <a:lnTo>
                    <a:pt x="1852" y="197"/>
                  </a:lnTo>
                  <a:lnTo>
                    <a:pt x="1926" y="255"/>
                  </a:lnTo>
                  <a:lnTo>
                    <a:pt x="1967" y="320"/>
                  </a:lnTo>
                  <a:lnTo>
                    <a:pt x="1983" y="386"/>
                  </a:lnTo>
                  <a:lnTo>
                    <a:pt x="1967" y="452"/>
                  </a:lnTo>
                  <a:lnTo>
                    <a:pt x="1926" y="518"/>
                  </a:lnTo>
                  <a:lnTo>
                    <a:pt x="1852" y="575"/>
                  </a:lnTo>
                  <a:lnTo>
                    <a:pt x="1753" y="633"/>
                  </a:lnTo>
                  <a:lnTo>
                    <a:pt x="1629" y="674"/>
                  </a:lnTo>
                  <a:lnTo>
                    <a:pt x="1489" y="715"/>
                  </a:lnTo>
                  <a:lnTo>
                    <a:pt x="1333" y="740"/>
                  </a:lnTo>
                  <a:lnTo>
                    <a:pt x="1160" y="764"/>
                  </a:lnTo>
                  <a:lnTo>
                    <a:pt x="987" y="764"/>
                  </a:lnTo>
                  <a:lnTo>
                    <a:pt x="814" y="764"/>
                  </a:lnTo>
                  <a:lnTo>
                    <a:pt x="650" y="740"/>
                  </a:lnTo>
                  <a:lnTo>
                    <a:pt x="493" y="715"/>
                  </a:lnTo>
                  <a:lnTo>
                    <a:pt x="353" y="674"/>
                  </a:lnTo>
                  <a:lnTo>
                    <a:pt x="230" y="633"/>
                  </a:lnTo>
                  <a:lnTo>
                    <a:pt x="131" y="575"/>
                  </a:lnTo>
                  <a:lnTo>
                    <a:pt x="57" y="518"/>
                  </a:lnTo>
                  <a:lnTo>
                    <a:pt x="16" y="452"/>
                  </a:lnTo>
                  <a:lnTo>
                    <a:pt x="0" y="386"/>
                  </a:lnTo>
                </a:path>
              </a:pathLst>
            </a:custGeom>
            <a:solidFill>
              <a:srgbClr val="000000"/>
            </a:solidFill>
            <a:ln cap="rnd" cmpd="sng" w="508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4" name="Google Shape;154;p19"/>
            <p:cNvSpPr/>
            <p:nvPr/>
          </p:nvSpPr>
          <p:spPr>
            <a:xfrm>
              <a:off x="2998" y="1129"/>
              <a:ext cx="1984" cy="765"/>
            </a:xfrm>
            <a:custGeom>
              <a:rect b="b" l="l" r="r" t="t"/>
              <a:pathLst>
                <a:path extrusionOk="0" h="765" w="1984">
                  <a:moveTo>
                    <a:pt x="0" y="386"/>
                  </a:moveTo>
                  <a:lnTo>
                    <a:pt x="16" y="321"/>
                  </a:lnTo>
                  <a:lnTo>
                    <a:pt x="57" y="255"/>
                  </a:lnTo>
                  <a:lnTo>
                    <a:pt x="131" y="197"/>
                  </a:lnTo>
                  <a:lnTo>
                    <a:pt x="230" y="140"/>
                  </a:lnTo>
                  <a:lnTo>
                    <a:pt x="353" y="91"/>
                  </a:lnTo>
                  <a:lnTo>
                    <a:pt x="493" y="58"/>
                  </a:lnTo>
                  <a:lnTo>
                    <a:pt x="650" y="25"/>
                  </a:lnTo>
                  <a:lnTo>
                    <a:pt x="814" y="8"/>
                  </a:lnTo>
                  <a:lnTo>
                    <a:pt x="987" y="0"/>
                  </a:lnTo>
                  <a:lnTo>
                    <a:pt x="1160" y="8"/>
                  </a:lnTo>
                  <a:lnTo>
                    <a:pt x="1333" y="25"/>
                  </a:lnTo>
                  <a:lnTo>
                    <a:pt x="1489" y="58"/>
                  </a:lnTo>
                  <a:lnTo>
                    <a:pt x="1629" y="91"/>
                  </a:lnTo>
                  <a:lnTo>
                    <a:pt x="1753" y="140"/>
                  </a:lnTo>
                  <a:lnTo>
                    <a:pt x="1852" y="197"/>
                  </a:lnTo>
                  <a:lnTo>
                    <a:pt x="1926" y="255"/>
                  </a:lnTo>
                  <a:lnTo>
                    <a:pt x="1967" y="321"/>
                  </a:lnTo>
                  <a:lnTo>
                    <a:pt x="1983" y="386"/>
                  </a:lnTo>
                  <a:lnTo>
                    <a:pt x="1967" y="452"/>
                  </a:lnTo>
                  <a:lnTo>
                    <a:pt x="1926" y="518"/>
                  </a:lnTo>
                  <a:lnTo>
                    <a:pt x="1852" y="575"/>
                  </a:lnTo>
                  <a:lnTo>
                    <a:pt x="1753" y="633"/>
                  </a:lnTo>
                  <a:lnTo>
                    <a:pt x="1629" y="674"/>
                  </a:lnTo>
                  <a:lnTo>
                    <a:pt x="1489" y="715"/>
                  </a:lnTo>
                  <a:lnTo>
                    <a:pt x="1333" y="740"/>
                  </a:lnTo>
                  <a:lnTo>
                    <a:pt x="1160" y="764"/>
                  </a:lnTo>
                  <a:lnTo>
                    <a:pt x="987" y="764"/>
                  </a:lnTo>
                  <a:lnTo>
                    <a:pt x="814" y="764"/>
                  </a:lnTo>
                  <a:lnTo>
                    <a:pt x="650" y="740"/>
                  </a:lnTo>
                  <a:lnTo>
                    <a:pt x="493" y="715"/>
                  </a:lnTo>
                  <a:lnTo>
                    <a:pt x="353" y="674"/>
                  </a:lnTo>
                  <a:lnTo>
                    <a:pt x="230" y="633"/>
                  </a:lnTo>
                  <a:lnTo>
                    <a:pt x="131" y="575"/>
                  </a:lnTo>
                  <a:lnTo>
                    <a:pt x="57" y="518"/>
                  </a:lnTo>
                  <a:lnTo>
                    <a:pt x="16" y="452"/>
                  </a:lnTo>
                  <a:lnTo>
                    <a:pt x="0" y="386"/>
                  </a:lnTo>
                </a:path>
              </a:pathLst>
            </a:custGeom>
            <a:solidFill>
              <a:srgbClr val="000000"/>
            </a:solidFill>
            <a:ln cap="rnd" cmpd="sng" w="508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55" name="Google Shape;155;p19"/>
          <p:cNvSpPr/>
          <p:nvPr/>
        </p:nvSpPr>
        <p:spPr>
          <a:xfrm>
            <a:off x="4759325" y="2327275"/>
            <a:ext cx="3149600" cy="1214437"/>
          </a:xfrm>
          <a:custGeom>
            <a:rect b="b" l="l" r="r" t="t"/>
            <a:pathLst>
              <a:path extrusionOk="0" h="765" w="1984">
                <a:moveTo>
                  <a:pt x="0" y="378"/>
                </a:moveTo>
                <a:lnTo>
                  <a:pt x="16" y="312"/>
                </a:lnTo>
                <a:lnTo>
                  <a:pt x="57" y="247"/>
                </a:lnTo>
                <a:lnTo>
                  <a:pt x="131" y="189"/>
                </a:lnTo>
                <a:lnTo>
                  <a:pt x="230" y="132"/>
                </a:lnTo>
                <a:lnTo>
                  <a:pt x="353" y="91"/>
                </a:lnTo>
                <a:lnTo>
                  <a:pt x="493" y="49"/>
                </a:lnTo>
                <a:lnTo>
                  <a:pt x="650" y="25"/>
                </a:lnTo>
                <a:lnTo>
                  <a:pt x="814" y="0"/>
                </a:lnTo>
                <a:lnTo>
                  <a:pt x="987" y="0"/>
                </a:lnTo>
                <a:lnTo>
                  <a:pt x="1160" y="0"/>
                </a:lnTo>
                <a:lnTo>
                  <a:pt x="1333" y="25"/>
                </a:lnTo>
                <a:lnTo>
                  <a:pt x="1489" y="49"/>
                </a:lnTo>
                <a:lnTo>
                  <a:pt x="1629" y="91"/>
                </a:lnTo>
                <a:lnTo>
                  <a:pt x="1753" y="132"/>
                </a:lnTo>
                <a:lnTo>
                  <a:pt x="1852" y="189"/>
                </a:lnTo>
                <a:lnTo>
                  <a:pt x="1926" y="247"/>
                </a:lnTo>
                <a:lnTo>
                  <a:pt x="1967" y="312"/>
                </a:lnTo>
                <a:lnTo>
                  <a:pt x="1983" y="378"/>
                </a:lnTo>
                <a:lnTo>
                  <a:pt x="1967" y="444"/>
                </a:lnTo>
                <a:lnTo>
                  <a:pt x="1926" y="510"/>
                </a:lnTo>
                <a:lnTo>
                  <a:pt x="1852" y="567"/>
                </a:lnTo>
                <a:lnTo>
                  <a:pt x="1753" y="625"/>
                </a:lnTo>
                <a:lnTo>
                  <a:pt x="1629" y="674"/>
                </a:lnTo>
                <a:lnTo>
                  <a:pt x="1489" y="707"/>
                </a:lnTo>
                <a:lnTo>
                  <a:pt x="1333" y="740"/>
                </a:lnTo>
                <a:lnTo>
                  <a:pt x="1160" y="756"/>
                </a:lnTo>
                <a:lnTo>
                  <a:pt x="987" y="764"/>
                </a:lnTo>
                <a:lnTo>
                  <a:pt x="814" y="756"/>
                </a:lnTo>
                <a:lnTo>
                  <a:pt x="650" y="740"/>
                </a:lnTo>
                <a:lnTo>
                  <a:pt x="493" y="707"/>
                </a:lnTo>
                <a:lnTo>
                  <a:pt x="353" y="674"/>
                </a:lnTo>
                <a:lnTo>
                  <a:pt x="230" y="625"/>
                </a:lnTo>
                <a:lnTo>
                  <a:pt x="131" y="567"/>
                </a:lnTo>
                <a:lnTo>
                  <a:pt x="57" y="510"/>
                </a:lnTo>
                <a:lnTo>
                  <a:pt x="16" y="444"/>
                </a:lnTo>
                <a:lnTo>
                  <a:pt x="0" y="378"/>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6" name="Google Shape;156;p19"/>
          <p:cNvSpPr/>
          <p:nvPr/>
        </p:nvSpPr>
        <p:spPr>
          <a:xfrm>
            <a:off x="4849812" y="2419350"/>
            <a:ext cx="2941637" cy="1031875"/>
          </a:xfrm>
          <a:custGeom>
            <a:rect b="b" l="l" r="r" t="t"/>
            <a:pathLst>
              <a:path extrusionOk="0" h="650" w="1853">
                <a:moveTo>
                  <a:pt x="0" y="328"/>
                </a:moveTo>
                <a:lnTo>
                  <a:pt x="17" y="263"/>
                </a:lnTo>
                <a:lnTo>
                  <a:pt x="66" y="205"/>
                </a:lnTo>
                <a:lnTo>
                  <a:pt x="140" y="156"/>
                </a:lnTo>
                <a:lnTo>
                  <a:pt x="247" y="106"/>
                </a:lnTo>
                <a:lnTo>
                  <a:pt x="371" y="65"/>
                </a:lnTo>
                <a:lnTo>
                  <a:pt x="519" y="33"/>
                </a:lnTo>
                <a:lnTo>
                  <a:pt x="675" y="16"/>
                </a:lnTo>
                <a:lnTo>
                  <a:pt x="840" y="0"/>
                </a:lnTo>
                <a:lnTo>
                  <a:pt x="1013" y="0"/>
                </a:lnTo>
                <a:lnTo>
                  <a:pt x="1177" y="16"/>
                </a:lnTo>
                <a:lnTo>
                  <a:pt x="1342" y="33"/>
                </a:lnTo>
                <a:lnTo>
                  <a:pt x="1482" y="65"/>
                </a:lnTo>
                <a:lnTo>
                  <a:pt x="1613" y="106"/>
                </a:lnTo>
                <a:lnTo>
                  <a:pt x="1712" y="156"/>
                </a:lnTo>
                <a:lnTo>
                  <a:pt x="1795" y="205"/>
                </a:lnTo>
                <a:lnTo>
                  <a:pt x="1836" y="263"/>
                </a:lnTo>
                <a:lnTo>
                  <a:pt x="1852" y="328"/>
                </a:lnTo>
                <a:lnTo>
                  <a:pt x="1836" y="386"/>
                </a:lnTo>
                <a:lnTo>
                  <a:pt x="1795" y="443"/>
                </a:lnTo>
                <a:lnTo>
                  <a:pt x="1712" y="493"/>
                </a:lnTo>
                <a:lnTo>
                  <a:pt x="1613" y="542"/>
                </a:lnTo>
                <a:lnTo>
                  <a:pt x="1482" y="583"/>
                </a:lnTo>
                <a:lnTo>
                  <a:pt x="1342" y="616"/>
                </a:lnTo>
                <a:lnTo>
                  <a:pt x="1177" y="641"/>
                </a:lnTo>
                <a:lnTo>
                  <a:pt x="1013" y="649"/>
                </a:lnTo>
                <a:lnTo>
                  <a:pt x="840" y="649"/>
                </a:lnTo>
                <a:lnTo>
                  <a:pt x="675" y="641"/>
                </a:lnTo>
                <a:lnTo>
                  <a:pt x="519" y="616"/>
                </a:lnTo>
                <a:lnTo>
                  <a:pt x="371" y="583"/>
                </a:lnTo>
                <a:lnTo>
                  <a:pt x="247" y="542"/>
                </a:lnTo>
                <a:lnTo>
                  <a:pt x="140" y="493"/>
                </a:lnTo>
                <a:lnTo>
                  <a:pt x="66" y="443"/>
                </a:lnTo>
                <a:lnTo>
                  <a:pt x="17" y="386"/>
                </a:lnTo>
                <a:lnTo>
                  <a:pt x="0" y="328"/>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7" name="Google Shape;157;p19"/>
          <p:cNvSpPr/>
          <p:nvPr/>
        </p:nvSpPr>
        <p:spPr>
          <a:xfrm>
            <a:off x="4994275" y="2522537"/>
            <a:ext cx="2654300" cy="784225"/>
          </a:xfrm>
          <a:custGeom>
            <a:rect b="b" l="l" r="r" t="t"/>
            <a:pathLst>
              <a:path extrusionOk="0" h="494" w="1672">
                <a:moveTo>
                  <a:pt x="0" y="247"/>
                </a:moveTo>
                <a:lnTo>
                  <a:pt x="16" y="198"/>
                </a:lnTo>
                <a:lnTo>
                  <a:pt x="66" y="148"/>
                </a:lnTo>
                <a:lnTo>
                  <a:pt x="148" y="107"/>
                </a:lnTo>
                <a:lnTo>
                  <a:pt x="247" y="74"/>
                </a:lnTo>
                <a:lnTo>
                  <a:pt x="370" y="41"/>
                </a:lnTo>
                <a:lnTo>
                  <a:pt x="518" y="17"/>
                </a:lnTo>
                <a:lnTo>
                  <a:pt x="675" y="0"/>
                </a:lnTo>
                <a:lnTo>
                  <a:pt x="839" y="0"/>
                </a:lnTo>
                <a:lnTo>
                  <a:pt x="996" y="0"/>
                </a:lnTo>
                <a:lnTo>
                  <a:pt x="1152" y="17"/>
                </a:lnTo>
                <a:lnTo>
                  <a:pt x="1300" y="41"/>
                </a:lnTo>
                <a:lnTo>
                  <a:pt x="1424" y="74"/>
                </a:lnTo>
                <a:lnTo>
                  <a:pt x="1531" y="107"/>
                </a:lnTo>
                <a:lnTo>
                  <a:pt x="1605" y="148"/>
                </a:lnTo>
                <a:lnTo>
                  <a:pt x="1654" y="198"/>
                </a:lnTo>
                <a:lnTo>
                  <a:pt x="1671" y="247"/>
                </a:lnTo>
                <a:lnTo>
                  <a:pt x="1654" y="296"/>
                </a:lnTo>
                <a:lnTo>
                  <a:pt x="1605" y="337"/>
                </a:lnTo>
                <a:lnTo>
                  <a:pt x="1531" y="378"/>
                </a:lnTo>
                <a:lnTo>
                  <a:pt x="1424" y="419"/>
                </a:lnTo>
                <a:lnTo>
                  <a:pt x="1300" y="452"/>
                </a:lnTo>
                <a:lnTo>
                  <a:pt x="1152" y="477"/>
                </a:lnTo>
                <a:lnTo>
                  <a:pt x="996" y="485"/>
                </a:lnTo>
                <a:lnTo>
                  <a:pt x="839" y="493"/>
                </a:lnTo>
                <a:lnTo>
                  <a:pt x="675" y="485"/>
                </a:lnTo>
                <a:lnTo>
                  <a:pt x="518" y="477"/>
                </a:lnTo>
                <a:lnTo>
                  <a:pt x="370" y="452"/>
                </a:lnTo>
                <a:lnTo>
                  <a:pt x="247" y="419"/>
                </a:lnTo>
                <a:lnTo>
                  <a:pt x="148" y="378"/>
                </a:lnTo>
                <a:lnTo>
                  <a:pt x="66" y="337"/>
                </a:lnTo>
                <a:lnTo>
                  <a:pt x="16" y="296"/>
                </a:lnTo>
                <a:lnTo>
                  <a:pt x="0" y="247"/>
                </a:lnTo>
              </a:path>
            </a:pathLst>
          </a:custGeom>
          <a:solidFill>
            <a:srgbClr val="FFFFFF"/>
          </a:solidFill>
          <a:ln cap="rnd" cmpd="sng" w="28575">
            <a:solidFill>
              <a:srgbClr val="FF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8" name="Google Shape;158;p19"/>
          <p:cNvSpPr/>
          <p:nvPr/>
        </p:nvSpPr>
        <p:spPr>
          <a:xfrm>
            <a:off x="4759325" y="1739900"/>
            <a:ext cx="3149600" cy="1216025"/>
          </a:xfrm>
          <a:custGeom>
            <a:rect b="b" l="l" r="r" t="t"/>
            <a:pathLst>
              <a:path extrusionOk="0" h="766" w="1984">
                <a:moveTo>
                  <a:pt x="0" y="378"/>
                </a:moveTo>
                <a:lnTo>
                  <a:pt x="16" y="313"/>
                </a:lnTo>
                <a:lnTo>
                  <a:pt x="57" y="247"/>
                </a:lnTo>
                <a:lnTo>
                  <a:pt x="131" y="189"/>
                </a:lnTo>
                <a:lnTo>
                  <a:pt x="230" y="132"/>
                </a:lnTo>
                <a:lnTo>
                  <a:pt x="353" y="91"/>
                </a:lnTo>
                <a:lnTo>
                  <a:pt x="493" y="50"/>
                </a:lnTo>
                <a:lnTo>
                  <a:pt x="650" y="25"/>
                </a:lnTo>
                <a:lnTo>
                  <a:pt x="814" y="0"/>
                </a:lnTo>
                <a:lnTo>
                  <a:pt x="987" y="0"/>
                </a:lnTo>
                <a:lnTo>
                  <a:pt x="1160" y="0"/>
                </a:lnTo>
                <a:lnTo>
                  <a:pt x="1333" y="25"/>
                </a:lnTo>
                <a:lnTo>
                  <a:pt x="1489" y="50"/>
                </a:lnTo>
                <a:lnTo>
                  <a:pt x="1629" y="91"/>
                </a:lnTo>
                <a:lnTo>
                  <a:pt x="1753" y="132"/>
                </a:lnTo>
                <a:lnTo>
                  <a:pt x="1852" y="189"/>
                </a:lnTo>
                <a:lnTo>
                  <a:pt x="1926" y="247"/>
                </a:lnTo>
                <a:lnTo>
                  <a:pt x="1967" y="313"/>
                </a:lnTo>
                <a:lnTo>
                  <a:pt x="1983" y="378"/>
                </a:lnTo>
                <a:lnTo>
                  <a:pt x="1967" y="444"/>
                </a:lnTo>
                <a:lnTo>
                  <a:pt x="1926" y="510"/>
                </a:lnTo>
                <a:lnTo>
                  <a:pt x="1852" y="567"/>
                </a:lnTo>
                <a:lnTo>
                  <a:pt x="1753" y="625"/>
                </a:lnTo>
                <a:lnTo>
                  <a:pt x="1629" y="674"/>
                </a:lnTo>
                <a:lnTo>
                  <a:pt x="1489" y="707"/>
                </a:lnTo>
                <a:lnTo>
                  <a:pt x="1333" y="740"/>
                </a:lnTo>
                <a:lnTo>
                  <a:pt x="1160" y="756"/>
                </a:lnTo>
                <a:lnTo>
                  <a:pt x="987" y="765"/>
                </a:lnTo>
                <a:lnTo>
                  <a:pt x="814" y="756"/>
                </a:lnTo>
                <a:lnTo>
                  <a:pt x="650" y="740"/>
                </a:lnTo>
                <a:lnTo>
                  <a:pt x="493" y="707"/>
                </a:lnTo>
                <a:lnTo>
                  <a:pt x="353" y="674"/>
                </a:lnTo>
                <a:lnTo>
                  <a:pt x="230" y="625"/>
                </a:lnTo>
                <a:lnTo>
                  <a:pt x="131" y="567"/>
                </a:lnTo>
                <a:lnTo>
                  <a:pt x="57" y="510"/>
                </a:lnTo>
                <a:lnTo>
                  <a:pt x="16" y="444"/>
                </a:lnTo>
                <a:lnTo>
                  <a:pt x="0" y="378"/>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9" name="Google Shape;159;p19"/>
          <p:cNvSpPr/>
          <p:nvPr/>
        </p:nvSpPr>
        <p:spPr>
          <a:xfrm>
            <a:off x="4849812" y="1831975"/>
            <a:ext cx="2941637" cy="1031875"/>
          </a:xfrm>
          <a:custGeom>
            <a:rect b="b" l="l" r="r" t="t"/>
            <a:pathLst>
              <a:path extrusionOk="0" h="650" w="1853">
                <a:moveTo>
                  <a:pt x="0" y="329"/>
                </a:moveTo>
                <a:lnTo>
                  <a:pt x="17" y="263"/>
                </a:lnTo>
                <a:lnTo>
                  <a:pt x="66" y="205"/>
                </a:lnTo>
                <a:lnTo>
                  <a:pt x="140" y="156"/>
                </a:lnTo>
                <a:lnTo>
                  <a:pt x="247" y="107"/>
                </a:lnTo>
                <a:lnTo>
                  <a:pt x="371" y="66"/>
                </a:lnTo>
                <a:lnTo>
                  <a:pt x="519" y="33"/>
                </a:lnTo>
                <a:lnTo>
                  <a:pt x="675" y="16"/>
                </a:lnTo>
                <a:lnTo>
                  <a:pt x="840" y="0"/>
                </a:lnTo>
                <a:lnTo>
                  <a:pt x="1013" y="0"/>
                </a:lnTo>
                <a:lnTo>
                  <a:pt x="1177" y="16"/>
                </a:lnTo>
                <a:lnTo>
                  <a:pt x="1342" y="33"/>
                </a:lnTo>
                <a:lnTo>
                  <a:pt x="1482" y="66"/>
                </a:lnTo>
                <a:lnTo>
                  <a:pt x="1613" y="107"/>
                </a:lnTo>
                <a:lnTo>
                  <a:pt x="1712" y="156"/>
                </a:lnTo>
                <a:lnTo>
                  <a:pt x="1795" y="205"/>
                </a:lnTo>
                <a:lnTo>
                  <a:pt x="1836" y="263"/>
                </a:lnTo>
                <a:lnTo>
                  <a:pt x="1852" y="329"/>
                </a:lnTo>
                <a:lnTo>
                  <a:pt x="1836" y="386"/>
                </a:lnTo>
                <a:lnTo>
                  <a:pt x="1795" y="444"/>
                </a:lnTo>
                <a:lnTo>
                  <a:pt x="1712" y="493"/>
                </a:lnTo>
                <a:lnTo>
                  <a:pt x="1613" y="542"/>
                </a:lnTo>
                <a:lnTo>
                  <a:pt x="1482" y="583"/>
                </a:lnTo>
                <a:lnTo>
                  <a:pt x="1342" y="616"/>
                </a:lnTo>
                <a:lnTo>
                  <a:pt x="1177" y="641"/>
                </a:lnTo>
                <a:lnTo>
                  <a:pt x="1013" y="649"/>
                </a:lnTo>
                <a:lnTo>
                  <a:pt x="840" y="649"/>
                </a:lnTo>
                <a:lnTo>
                  <a:pt x="675" y="641"/>
                </a:lnTo>
                <a:lnTo>
                  <a:pt x="519" y="616"/>
                </a:lnTo>
                <a:lnTo>
                  <a:pt x="371" y="583"/>
                </a:lnTo>
                <a:lnTo>
                  <a:pt x="247" y="542"/>
                </a:lnTo>
                <a:lnTo>
                  <a:pt x="140" y="493"/>
                </a:lnTo>
                <a:lnTo>
                  <a:pt x="66" y="444"/>
                </a:lnTo>
                <a:lnTo>
                  <a:pt x="17" y="386"/>
                </a:lnTo>
                <a:lnTo>
                  <a:pt x="0" y="329"/>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0" name="Google Shape;160;p19"/>
          <p:cNvSpPr/>
          <p:nvPr/>
        </p:nvSpPr>
        <p:spPr>
          <a:xfrm>
            <a:off x="4994275" y="1936750"/>
            <a:ext cx="2654300" cy="784225"/>
          </a:xfrm>
          <a:custGeom>
            <a:rect b="b" l="l" r="r" t="t"/>
            <a:pathLst>
              <a:path extrusionOk="0" h="494" w="1672">
                <a:moveTo>
                  <a:pt x="0" y="246"/>
                </a:moveTo>
                <a:lnTo>
                  <a:pt x="16" y="197"/>
                </a:lnTo>
                <a:lnTo>
                  <a:pt x="66" y="147"/>
                </a:lnTo>
                <a:lnTo>
                  <a:pt x="148" y="106"/>
                </a:lnTo>
                <a:lnTo>
                  <a:pt x="247" y="74"/>
                </a:lnTo>
                <a:lnTo>
                  <a:pt x="370" y="41"/>
                </a:lnTo>
                <a:lnTo>
                  <a:pt x="518" y="16"/>
                </a:lnTo>
                <a:lnTo>
                  <a:pt x="675" y="0"/>
                </a:lnTo>
                <a:lnTo>
                  <a:pt x="839" y="0"/>
                </a:lnTo>
                <a:lnTo>
                  <a:pt x="996" y="0"/>
                </a:lnTo>
                <a:lnTo>
                  <a:pt x="1152" y="16"/>
                </a:lnTo>
                <a:lnTo>
                  <a:pt x="1300" y="41"/>
                </a:lnTo>
                <a:lnTo>
                  <a:pt x="1424" y="74"/>
                </a:lnTo>
                <a:lnTo>
                  <a:pt x="1531" y="106"/>
                </a:lnTo>
                <a:lnTo>
                  <a:pt x="1605" y="147"/>
                </a:lnTo>
                <a:lnTo>
                  <a:pt x="1654" y="197"/>
                </a:lnTo>
                <a:lnTo>
                  <a:pt x="1671" y="246"/>
                </a:lnTo>
                <a:lnTo>
                  <a:pt x="1654" y="295"/>
                </a:lnTo>
                <a:lnTo>
                  <a:pt x="1605" y="337"/>
                </a:lnTo>
                <a:lnTo>
                  <a:pt x="1531" y="378"/>
                </a:lnTo>
                <a:lnTo>
                  <a:pt x="1424" y="419"/>
                </a:lnTo>
                <a:lnTo>
                  <a:pt x="1300" y="452"/>
                </a:lnTo>
                <a:lnTo>
                  <a:pt x="1152" y="476"/>
                </a:lnTo>
                <a:lnTo>
                  <a:pt x="996" y="484"/>
                </a:lnTo>
                <a:lnTo>
                  <a:pt x="839" y="493"/>
                </a:lnTo>
                <a:lnTo>
                  <a:pt x="675" y="484"/>
                </a:lnTo>
                <a:lnTo>
                  <a:pt x="518" y="476"/>
                </a:lnTo>
                <a:lnTo>
                  <a:pt x="370" y="452"/>
                </a:lnTo>
                <a:lnTo>
                  <a:pt x="247" y="419"/>
                </a:lnTo>
                <a:lnTo>
                  <a:pt x="148" y="378"/>
                </a:lnTo>
                <a:lnTo>
                  <a:pt x="66" y="337"/>
                </a:lnTo>
                <a:lnTo>
                  <a:pt x="16" y="295"/>
                </a:lnTo>
                <a:lnTo>
                  <a:pt x="0" y="246"/>
                </a:lnTo>
              </a:path>
            </a:pathLst>
          </a:custGeom>
          <a:solidFill>
            <a:srgbClr val="FFFFFF"/>
          </a:solidFill>
          <a:ln cap="rnd" cmpd="sng" w="28575">
            <a:solidFill>
              <a:srgbClr val="FF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1" name="Google Shape;161;p19"/>
          <p:cNvSpPr/>
          <p:nvPr/>
        </p:nvSpPr>
        <p:spPr>
          <a:xfrm>
            <a:off x="4732337" y="4440237"/>
            <a:ext cx="3163887" cy="1216025"/>
          </a:xfrm>
          <a:custGeom>
            <a:rect b="b" l="l" r="r" t="t"/>
            <a:pathLst>
              <a:path extrusionOk="0" h="766" w="1993">
                <a:moveTo>
                  <a:pt x="0" y="378"/>
                </a:moveTo>
                <a:lnTo>
                  <a:pt x="17" y="313"/>
                </a:lnTo>
                <a:lnTo>
                  <a:pt x="66" y="247"/>
                </a:lnTo>
                <a:lnTo>
                  <a:pt x="132" y="189"/>
                </a:lnTo>
                <a:lnTo>
                  <a:pt x="239" y="140"/>
                </a:lnTo>
                <a:lnTo>
                  <a:pt x="354" y="91"/>
                </a:lnTo>
                <a:lnTo>
                  <a:pt x="502" y="50"/>
                </a:lnTo>
                <a:lnTo>
                  <a:pt x="659" y="25"/>
                </a:lnTo>
                <a:lnTo>
                  <a:pt x="823" y="9"/>
                </a:lnTo>
                <a:lnTo>
                  <a:pt x="996" y="0"/>
                </a:lnTo>
                <a:lnTo>
                  <a:pt x="1169" y="9"/>
                </a:lnTo>
                <a:lnTo>
                  <a:pt x="1334" y="25"/>
                </a:lnTo>
                <a:lnTo>
                  <a:pt x="1490" y="50"/>
                </a:lnTo>
                <a:lnTo>
                  <a:pt x="1638" y="91"/>
                </a:lnTo>
                <a:lnTo>
                  <a:pt x="1753" y="140"/>
                </a:lnTo>
                <a:lnTo>
                  <a:pt x="1860" y="189"/>
                </a:lnTo>
                <a:lnTo>
                  <a:pt x="1926" y="247"/>
                </a:lnTo>
                <a:lnTo>
                  <a:pt x="1976" y="313"/>
                </a:lnTo>
                <a:lnTo>
                  <a:pt x="1992" y="378"/>
                </a:lnTo>
                <a:lnTo>
                  <a:pt x="1976" y="444"/>
                </a:lnTo>
                <a:lnTo>
                  <a:pt x="1926" y="510"/>
                </a:lnTo>
                <a:lnTo>
                  <a:pt x="1860" y="576"/>
                </a:lnTo>
                <a:lnTo>
                  <a:pt x="1753" y="625"/>
                </a:lnTo>
                <a:lnTo>
                  <a:pt x="1638" y="674"/>
                </a:lnTo>
                <a:lnTo>
                  <a:pt x="1490" y="715"/>
                </a:lnTo>
                <a:lnTo>
                  <a:pt x="1334" y="740"/>
                </a:lnTo>
                <a:lnTo>
                  <a:pt x="1169" y="756"/>
                </a:lnTo>
                <a:lnTo>
                  <a:pt x="996" y="765"/>
                </a:lnTo>
                <a:lnTo>
                  <a:pt x="823" y="756"/>
                </a:lnTo>
                <a:lnTo>
                  <a:pt x="659" y="740"/>
                </a:lnTo>
                <a:lnTo>
                  <a:pt x="502" y="715"/>
                </a:lnTo>
                <a:lnTo>
                  <a:pt x="354" y="674"/>
                </a:lnTo>
                <a:lnTo>
                  <a:pt x="239" y="625"/>
                </a:lnTo>
                <a:lnTo>
                  <a:pt x="132" y="576"/>
                </a:lnTo>
                <a:lnTo>
                  <a:pt x="66" y="510"/>
                </a:lnTo>
                <a:lnTo>
                  <a:pt x="17" y="444"/>
                </a:lnTo>
                <a:lnTo>
                  <a:pt x="0" y="378"/>
                </a:lnTo>
              </a:path>
            </a:pathLst>
          </a:custGeom>
          <a:solidFill>
            <a:srgbClr val="000000"/>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2" name="Google Shape;162;p19"/>
          <p:cNvSpPr/>
          <p:nvPr/>
        </p:nvSpPr>
        <p:spPr>
          <a:xfrm>
            <a:off x="4732337" y="4375150"/>
            <a:ext cx="3163887" cy="1216025"/>
          </a:xfrm>
          <a:custGeom>
            <a:rect b="b" l="l" r="r" t="t"/>
            <a:pathLst>
              <a:path extrusionOk="0" h="766" w="1993">
                <a:moveTo>
                  <a:pt x="0" y="387"/>
                </a:moveTo>
                <a:lnTo>
                  <a:pt x="17" y="321"/>
                </a:lnTo>
                <a:lnTo>
                  <a:pt x="66" y="255"/>
                </a:lnTo>
                <a:lnTo>
                  <a:pt x="132" y="198"/>
                </a:lnTo>
                <a:lnTo>
                  <a:pt x="239" y="140"/>
                </a:lnTo>
                <a:lnTo>
                  <a:pt x="354" y="91"/>
                </a:lnTo>
                <a:lnTo>
                  <a:pt x="502" y="58"/>
                </a:lnTo>
                <a:lnTo>
                  <a:pt x="659" y="25"/>
                </a:lnTo>
                <a:lnTo>
                  <a:pt x="823" y="9"/>
                </a:lnTo>
                <a:lnTo>
                  <a:pt x="996" y="0"/>
                </a:lnTo>
                <a:lnTo>
                  <a:pt x="1169" y="9"/>
                </a:lnTo>
                <a:lnTo>
                  <a:pt x="1334" y="25"/>
                </a:lnTo>
                <a:lnTo>
                  <a:pt x="1490" y="58"/>
                </a:lnTo>
                <a:lnTo>
                  <a:pt x="1638" y="91"/>
                </a:lnTo>
                <a:lnTo>
                  <a:pt x="1753" y="140"/>
                </a:lnTo>
                <a:lnTo>
                  <a:pt x="1860" y="198"/>
                </a:lnTo>
                <a:lnTo>
                  <a:pt x="1926" y="255"/>
                </a:lnTo>
                <a:lnTo>
                  <a:pt x="1976" y="321"/>
                </a:lnTo>
                <a:lnTo>
                  <a:pt x="1992" y="387"/>
                </a:lnTo>
                <a:lnTo>
                  <a:pt x="1976" y="452"/>
                </a:lnTo>
                <a:lnTo>
                  <a:pt x="1926" y="518"/>
                </a:lnTo>
                <a:lnTo>
                  <a:pt x="1860" y="576"/>
                </a:lnTo>
                <a:lnTo>
                  <a:pt x="1753" y="633"/>
                </a:lnTo>
                <a:lnTo>
                  <a:pt x="1638" y="674"/>
                </a:lnTo>
                <a:lnTo>
                  <a:pt x="1490" y="715"/>
                </a:lnTo>
                <a:lnTo>
                  <a:pt x="1334" y="740"/>
                </a:lnTo>
                <a:lnTo>
                  <a:pt x="1169" y="756"/>
                </a:lnTo>
                <a:lnTo>
                  <a:pt x="996" y="765"/>
                </a:lnTo>
                <a:lnTo>
                  <a:pt x="823" y="756"/>
                </a:lnTo>
                <a:lnTo>
                  <a:pt x="659" y="740"/>
                </a:lnTo>
                <a:lnTo>
                  <a:pt x="502" y="715"/>
                </a:lnTo>
                <a:lnTo>
                  <a:pt x="354" y="674"/>
                </a:lnTo>
                <a:lnTo>
                  <a:pt x="239" y="633"/>
                </a:lnTo>
                <a:lnTo>
                  <a:pt x="132" y="576"/>
                </a:lnTo>
                <a:lnTo>
                  <a:pt x="66" y="518"/>
                </a:lnTo>
                <a:lnTo>
                  <a:pt x="17" y="452"/>
                </a:lnTo>
                <a:lnTo>
                  <a:pt x="0" y="387"/>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3" name="Google Shape;163;p19"/>
          <p:cNvSpPr/>
          <p:nvPr/>
        </p:nvSpPr>
        <p:spPr>
          <a:xfrm>
            <a:off x="4837112" y="4479925"/>
            <a:ext cx="2941637" cy="1019175"/>
          </a:xfrm>
          <a:custGeom>
            <a:rect b="b" l="l" r="r" t="t"/>
            <a:pathLst>
              <a:path extrusionOk="0" h="642" w="1853">
                <a:moveTo>
                  <a:pt x="0" y="321"/>
                </a:moveTo>
                <a:lnTo>
                  <a:pt x="16" y="263"/>
                </a:lnTo>
                <a:lnTo>
                  <a:pt x="58" y="206"/>
                </a:lnTo>
                <a:lnTo>
                  <a:pt x="140" y="148"/>
                </a:lnTo>
                <a:lnTo>
                  <a:pt x="239" y="107"/>
                </a:lnTo>
                <a:lnTo>
                  <a:pt x="362" y="66"/>
                </a:lnTo>
                <a:lnTo>
                  <a:pt x="510" y="33"/>
                </a:lnTo>
                <a:lnTo>
                  <a:pt x="667" y="8"/>
                </a:lnTo>
                <a:lnTo>
                  <a:pt x="840" y="0"/>
                </a:lnTo>
                <a:lnTo>
                  <a:pt x="1012" y="0"/>
                </a:lnTo>
                <a:lnTo>
                  <a:pt x="1177" y="8"/>
                </a:lnTo>
                <a:lnTo>
                  <a:pt x="1333" y="33"/>
                </a:lnTo>
                <a:lnTo>
                  <a:pt x="1482" y="66"/>
                </a:lnTo>
                <a:lnTo>
                  <a:pt x="1605" y="107"/>
                </a:lnTo>
                <a:lnTo>
                  <a:pt x="1712" y="148"/>
                </a:lnTo>
                <a:lnTo>
                  <a:pt x="1786" y="206"/>
                </a:lnTo>
                <a:lnTo>
                  <a:pt x="1835" y="263"/>
                </a:lnTo>
                <a:lnTo>
                  <a:pt x="1852" y="321"/>
                </a:lnTo>
                <a:lnTo>
                  <a:pt x="1835" y="378"/>
                </a:lnTo>
                <a:lnTo>
                  <a:pt x="1786" y="436"/>
                </a:lnTo>
                <a:lnTo>
                  <a:pt x="1712" y="493"/>
                </a:lnTo>
                <a:lnTo>
                  <a:pt x="1605" y="542"/>
                </a:lnTo>
                <a:lnTo>
                  <a:pt x="1482" y="584"/>
                </a:lnTo>
                <a:lnTo>
                  <a:pt x="1333" y="608"/>
                </a:lnTo>
                <a:lnTo>
                  <a:pt x="1177" y="633"/>
                </a:lnTo>
                <a:lnTo>
                  <a:pt x="1012" y="641"/>
                </a:lnTo>
                <a:lnTo>
                  <a:pt x="840" y="641"/>
                </a:lnTo>
                <a:lnTo>
                  <a:pt x="667" y="633"/>
                </a:lnTo>
                <a:lnTo>
                  <a:pt x="510" y="608"/>
                </a:lnTo>
                <a:lnTo>
                  <a:pt x="362" y="584"/>
                </a:lnTo>
                <a:lnTo>
                  <a:pt x="239" y="542"/>
                </a:lnTo>
                <a:lnTo>
                  <a:pt x="140" y="493"/>
                </a:lnTo>
                <a:lnTo>
                  <a:pt x="58" y="436"/>
                </a:lnTo>
                <a:lnTo>
                  <a:pt x="16" y="378"/>
                </a:lnTo>
                <a:lnTo>
                  <a:pt x="0" y="321"/>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4" name="Google Shape;164;p19"/>
          <p:cNvSpPr/>
          <p:nvPr/>
        </p:nvSpPr>
        <p:spPr>
          <a:xfrm>
            <a:off x="4979987" y="4572000"/>
            <a:ext cx="2654300" cy="784225"/>
          </a:xfrm>
          <a:custGeom>
            <a:rect b="b" l="l" r="r" t="t"/>
            <a:pathLst>
              <a:path extrusionOk="0" h="494" w="1672">
                <a:moveTo>
                  <a:pt x="0" y="246"/>
                </a:moveTo>
                <a:lnTo>
                  <a:pt x="17" y="197"/>
                </a:lnTo>
                <a:lnTo>
                  <a:pt x="66" y="156"/>
                </a:lnTo>
                <a:lnTo>
                  <a:pt x="140" y="115"/>
                </a:lnTo>
                <a:lnTo>
                  <a:pt x="247" y="74"/>
                </a:lnTo>
                <a:lnTo>
                  <a:pt x="371" y="41"/>
                </a:lnTo>
                <a:lnTo>
                  <a:pt x="519" y="24"/>
                </a:lnTo>
                <a:lnTo>
                  <a:pt x="675" y="8"/>
                </a:lnTo>
                <a:lnTo>
                  <a:pt x="832" y="0"/>
                </a:lnTo>
                <a:lnTo>
                  <a:pt x="996" y="8"/>
                </a:lnTo>
                <a:lnTo>
                  <a:pt x="1153" y="24"/>
                </a:lnTo>
                <a:lnTo>
                  <a:pt x="1301" y="41"/>
                </a:lnTo>
                <a:lnTo>
                  <a:pt x="1424" y="74"/>
                </a:lnTo>
                <a:lnTo>
                  <a:pt x="1523" y="115"/>
                </a:lnTo>
                <a:lnTo>
                  <a:pt x="1606" y="156"/>
                </a:lnTo>
                <a:lnTo>
                  <a:pt x="1655" y="197"/>
                </a:lnTo>
                <a:lnTo>
                  <a:pt x="1671" y="246"/>
                </a:lnTo>
                <a:lnTo>
                  <a:pt x="1655" y="295"/>
                </a:lnTo>
                <a:lnTo>
                  <a:pt x="1606" y="345"/>
                </a:lnTo>
                <a:lnTo>
                  <a:pt x="1523" y="386"/>
                </a:lnTo>
                <a:lnTo>
                  <a:pt x="1424" y="427"/>
                </a:lnTo>
                <a:lnTo>
                  <a:pt x="1301" y="452"/>
                </a:lnTo>
                <a:lnTo>
                  <a:pt x="1153" y="476"/>
                </a:lnTo>
                <a:lnTo>
                  <a:pt x="996" y="493"/>
                </a:lnTo>
                <a:lnTo>
                  <a:pt x="832" y="493"/>
                </a:lnTo>
                <a:lnTo>
                  <a:pt x="675" y="493"/>
                </a:lnTo>
                <a:lnTo>
                  <a:pt x="519" y="476"/>
                </a:lnTo>
                <a:lnTo>
                  <a:pt x="371" y="452"/>
                </a:lnTo>
                <a:lnTo>
                  <a:pt x="247" y="427"/>
                </a:lnTo>
                <a:lnTo>
                  <a:pt x="140" y="386"/>
                </a:lnTo>
                <a:lnTo>
                  <a:pt x="66" y="345"/>
                </a:lnTo>
                <a:lnTo>
                  <a:pt x="17" y="295"/>
                </a:lnTo>
                <a:lnTo>
                  <a:pt x="0" y="246"/>
                </a:lnTo>
              </a:path>
            </a:pathLst>
          </a:custGeom>
          <a:solidFill>
            <a:srgbClr val="FFFFFF"/>
          </a:solidFill>
          <a:ln cap="rnd" cmpd="sng" w="28575">
            <a:solidFill>
              <a:srgbClr val="FF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65" name="Google Shape;165;p19"/>
          <p:cNvGrpSpPr/>
          <p:nvPr/>
        </p:nvGrpSpPr>
        <p:grpSpPr>
          <a:xfrm>
            <a:off x="6013450" y="1062037"/>
            <a:ext cx="681037" cy="3994150"/>
            <a:chOff x="3788" y="669"/>
            <a:chExt cx="429" cy="2516"/>
          </a:xfrm>
        </p:grpSpPr>
        <p:sp>
          <p:nvSpPr>
            <p:cNvPr id="166" name="Google Shape;166;p19"/>
            <p:cNvSpPr/>
            <p:nvPr/>
          </p:nvSpPr>
          <p:spPr>
            <a:xfrm>
              <a:off x="3845" y="784"/>
              <a:ext cx="248" cy="741"/>
            </a:xfrm>
            <a:custGeom>
              <a:rect b="b" l="l" r="r" t="t"/>
              <a:pathLst>
                <a:path extrusionOk="0" h="741" w="248">
                  <a:moveTo>
                    <a:pt x="247" y="649"/>
                  </a:moveTo>
                  <a:lnTo>
                    <a:pt x="247" y="0"/>
                  </a:lnTo>
                  <a:lnTo>
                    <a:pt x="0" y="0"/>
                  </a:lnTo>
                  <a:lnTo>
                    <a:pt x="0" y="649"/>
                  </a:lnTo>
                  <a:lnTo>
                    <a:pt x="0" y="657"/>
                  </a:lnTo>
                  <a:lnTo>
                    <a:pt x="17" y="699"/>
                  </a:lnTo>
                  <a:lnTo>
                    <a:pt x="50" y="723"/>
                  </a:lnTo>
                  <a:lnTo>
                    <a:pt x="99" y="740"/>
                  </a:lnTo>
                  <a:lnTo>
                    <a:pt x="157" y="740"/>
                  </a:lnTo>
                  <a:lnTo>
                    <a:pt x="206" y="723"/>
                  </a:lnTo>
                  <a:lnTo>
                    <a:pt x="239" y="699"/>
                  </a:lnTo>
                  <a:lnTo>
                    <a:pt x="247" y="657"/>
                  </a:lnTo>
                  <a:lnTo>
                    <a:pt x="247" y="649"/>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7" name="Google Shape;167;p19"/>
            <p:cNvSpPr/>
            <p:nvPr/>
          </p:nvSpPr>
          <p:spPr>
            <a:xfrm>
              <a:off x="3845" y="669"/>
              <a:ext cx="248" cy="157"/>
            </a:xfrm>
            <a:custGeom>
              <a:rect b="b" l="l" r="r" t="t"/>
              <a:pathLst>
                <a:path extrusionOk="0" h="157" w="248">
                  <a:moveTo>
                    <a:pt x="0" y="74"/>
                  </a:moveTo>
                  <a:lnTo>
                    <a:pt x="17" y="41"/>
                  </a:lnTo>
                  <a:lnTo>
                    <a:pt x="50" y="8"/>
                  </a:lnTo>
                  <a:lnTo>
                    <a:pt x="99" y="0"/>
                  </a:lnTo>
                  <a:lnTo>
                    <a:pt x="157" y="0"/>
                  </a:lnTo>
                  <a:lnTo>
                    <a:pt x="206" y="8"/>
                  </a:lnTo>
                  <a:lnTo>
                    <a:pt x="239" y="41"/>
                  </a:lnTo>
                  <a:lnTo>
                    <a:pt x="247" y="74"/>
                  </a:lnTo>
                  <a:lnTo>
                    <a:pt x="239" y="115"/>
                  </a:lnTo>
                  <a:lnTo>
                    <a:pt x="206" y="140"/>
                  </a:lnTo>
                  <a:lnTo>
                    <a:pt x="157" y="156"/>
                  </a:lnTo>
                  <a:lnTo>
                    <a:pt x="99" y="156"/>
                  </a:lnTo>
                  <a:lnTo>
                    <a:pt x="50" y="140"/>
                  </a:lnTo>
                  <a:lnTo>
                    <a:pt x="17" y="115"/>
                  </a:lnTo>
                  <a:lnTo>
                    <a:pt x="0" y="74"/>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8" name="Google Shape;168;p19"/>
            <p:cNvSpPr/>
            <p:nvPr/>
          </p:nvSpPr>
          <p:spPr>
            <a:xfrm>
              <a:off x="3845" y="2263"/>
              <a:ext cx="248" cy="922"/>
            </a:xfrm>
            <a:custGeom>
              <a:rect b="b" l="l" r="r" t="t"/>
              <a:pathLst>
                <a:path extrusionOk="0" h="922" w="248">
                  <a:moveTo>
                    <a:pt x="247" y="814"/>
                  </a:moveTo>
                  <a:lnTo>
                    <a:pt x="247" y="0"/>
                  </a:lnTo>
                  <a:lnTo>
                    <a:pt x="0" y="0"/>
                  </a:lnTo>
                  <a:lnTo>
                    <a:pt x="0" y="814"/>
                  </a:lnTo>
                  <a:lnTo>
                    <a:pt x="0" y="822"/>
                  </a:lnTo>
                  <a:lnTo>
                    <a:pt x="17" y="871"/>
                  </a:lnTo>
                  <a:lnTo>
                    <a:pt x="50" y="904"/>
                  </a:lnTo>
                  <a:lnTo>
                    <a:pt x="99" y="921"/>
                  </a:lnTo>
                  <a:lnTo>
                    <a:pt x="157" y="921"/>
                  </a:lnTo>
                  <a:lnTo>
                    <a:pt x="206" y="904"/>
                  </a:lnTo>
                  <a:lnTo>
                    <a:pt x="239" y="871"/>
                  </a:lnTo>
                  <a:lnTo>
                    <a:pt x="247" y="822"/>
                  </a:lnTo>
                  <a:lnTo>
                    <a:pt x="247" y="814"/>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9" name="Google Shape;169;p19"/>
            <p:cNvSpPr/>
            <p:nvPr/>
          </p:nvSpPr>
          <p:spPr>
            <a:xfrm>
              <a:off x="3788" y="850"/>
              <a:ext cx="429" cy="247"/>
            </a:xfrm>
            <a:custGeom>
              <a:rect b="b" l="l" r="r" t="t"/>
              <a:pathLst>
                <a:path extrusionOk="0" h="247" w="429">
                  <a:moveTo>
                    <a:pt x="57" y="0"/>
                  </a:moveTo>
                  <a:lnTo>
                    <a:pt x="16" y="49"/>
                  </a:lnTo>
                  <a:lnTo>
                    <a:pt x="0" y="98"/>
                  </a:lnTo>
                  <a:lnTo>
                    <a:pt x="16" y="156"/>
                  </a:lnTo>
                  <a:lnTo>
                    <a:pt x="66" y="205"/>
                  </a:lnTo>
                  <a:lnTo>
                    <a:pt x="131" y="230"/>
                  </a:lnTo>
                  <a:lnTo>
                    <a:pt x="214" y="246"/>
                  </a:lnTo>
                  <a:lnTo>
                    <a:pt x="296" y="230"/>
                  </a:lnTo>
                  <a:lnTo>
                    <a:pt x="362" y="205"/>
                  </a:lnTo>
                  <a:lnTo>
                    <a:pt x="411" y="156"/>
                  </a:lnTo>
                  <a:lnTo>
                    <a:pt x="428" y="98"/>
                  </a:lnTo>
                  <a:lnTo>
                    <a:pt x="411" y="49"/>
                  </a:lnTo>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70" name="Google Shape;170;p19"/>
          <p:cNvSpPr/>
          <p:nvPr/>
        </p:nvSpPr>
        <p:spPr>
          <a:xfrm>
            <a:off x="6600825" y="1349375"/>
            <a:ext cx="171450" cy="171450"/>
          </a:xfrm>
          <a:custGeom>
            <a:rect b="b" l="l" r="r" t="t"/>
            <a:pathLst>
              <a:path extrusionOk="0" h="108" w="108">
                <a:moveTo>
                  <a:pt x="25" y="107"/>
                </a:moveTo>
                <a:lnTo>
                  <a:pt x="0" y="0"/>
                </a:lnTo>
                <a:lnTo>
                  <a:pt x="107" y="41"/>
                </a:lnTo>
                <a:lnTo>
                  <a:pt x="25" y="107"/>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71" name="Google Shape;171;p19"/>
          <p:cNvCxnSpPr/>
          <p:nvPr/>
        </p:nvCxnSpPr>
        <p:spPr>
          <a:xfrm>
            <a:off x="4144962" y="2327275"/>
            <a:ext cx="784225" cy="0"/>
          </a:xfrm>
          <a:prstGeom prst="straightConnector1">
            <a:avLst/>
          </a:prstGeom>
          <a:noFill/>
          <a:ln cap="flat" cmpd="sng" w="50800">
            <a:solidFill>
              <a:srgbClr val="000000"/>
            </a:solidFill>
            <a:prstDash val="solid"/>
            <a:miter lim="800000"/>
            <a:headEnd len="med" w="med" type="none"/>
            <a:tailEnd len="med" w="med" type="none"/>
          </a:ln>
        </p:spPr>
      </p:cxnSp>
      <p:cxnSp>
        <p:nvCxnSpPr>
          <p:cNvPr id="172" name="Google Shape;172;p19"/>
          <p:cNvCxnSpPr/>
          <p:nvPr/>
        </p:nvCxnSpPr>
        <p:spPr>
          <a:xfrm>
            <a:off x="4144962" y="2940050"/>
            <a:ext cx="784225" cy="0"/>
          </a:xfrm>
          <a:prstGeom prst="straightConnector1">
            <a:avLst/>
          </a:prstGeom>
          <a:noFill/>
          <a:ln cap="flat" cmpd="sng" w="50800">
            <a:solidFill>
              <a:srgbClr val="000000"/>
            </a:solidFill>
            <a:prstDash val="solid"/>
            <a:miter lim="800000"/>
            <a:headEnd len="med" w="med" type="none"/>
            <a:tailEnd len="med" w="med" type="none"/>
          </a:ln>
        </p:spPr>
      </p:cxnSp>
      <p:cxnSp>
        <p:nvCxnSpPr>
          <p:cNvPr id="173" name="Google Shape;173;p19"/>
          <p:cNvCxnSpPr/>
          <p:nvPr/>
        </p:nvCxnSpPr>
        <p:spPr>
          <a:xfrm>
            <a:off x="4144962" y="5027612"/>
            <a:ext cx="784225" cy="0"/>
          </a:xfrm>
          <a:prstGeom prst="straightConnector1">
            <a:avLst/>
          </a:prstGeom>
          <a:noFill/>
          <a:ln cap="flat" cmpd="sng" w="50800">
            <a:solidFill>
              <a:srgbClr val="000000"/>
            </a:solidFill>
            <a:prstDash val="solid"/>
            <a:miter lim="800000"/>
            <a:headEnd len="med" w="med" type="none"/>
            <a:tailEnd len="med" w="med" type="none"/>
          </a:ln>
        </p:spPr>
      </p:cxnSp>
      <p:cxnSp>
        <p:nvCxnSpPr>
          <p:cNvPr id="174" name="Google Shape;174;p19"/>
          <p:cNvCxnSpPr/>
          <p:nvPr/>
        </p:nvCxnSpPr>
        <p:spPr>
          <a:xfrm>
            <a:off x="4144962" y="3502025"/>
            <a:ext cx="0" cy="1565275"/>
          </a:xfrm>
          <a:prstGeom prst="straightConnector1">
            <a:avLst/>
          </a:prstGeom>
          <a:noFill/>
          <a:ln cap="flat" cmpd="sng" w="50800">
            <a:solidFill>
              <a:srgbClr val="000000"/>
            </a:solidFill>
            <a:prstDash val="solid"/>
            <a:miter lim="800000"/>
            <a:headEnd len="med" w="med" type="none"/>
            <a:tailEnd len="med" w="med" type="none"/>
          </a:ln>
        </p:spPr>
      </p:cxnSp>
      <p:cxnSp>
        <p:nvCxnSpPr>
          <p:cNvPr id="175" name="Google Shape;175;p19"/>
          <p:cNvCxnSpPr/>
          <p:nvPr/>
        </p:nvCxnSpPr>
        <p:spPr>
          <a:xfrm rot="10800000">
            <a:off x="4144962" y="2327275"/>
            <a:ext cx="0" cy="1174750"/>
          </a:xfrm>
          <a:prstGeom prst="straightConnector1">
            <a:avLst/>
          </a:prstGeom>
          <a:noFill/>
          <a:ln cap="flat" cmpd="sng" w="50800">
            <a:solidFill>
              <a:srgbClr val="000000"/>
            </a:solidFill>
            <a:prstDash val="solid"/>
            <a:miter lim="800000"/>
            <a:headEnd len="med" w="med" type="none"/>
            <a:tailEnd len="med" w="med" type="none"/>
          </a:ln>
        </p:spPr>
      </p:cxnSp>
      <p:sp>
        <p:nvSpPr>
          <p:cNvPr descr="Light vertical" id="176" name="Google Shape;176;p19"/>
          <p:cNvSpPr/>
          <p:nvPr/>
        </p:nvSpPr>
        <p:spPr>
          <a:xfrm>
            <a:off x="4929187" y="4989512"/>
            <a:ext cx="157162" cy="79375"/>
          </a:xfrm>
          <a:custGeom>
            <a:rect b="b" l="l" r="r" t="t"/>
            <a:pathLst>
              <a:path extrusionOk="0" h="50" w="99">
                <a:moveTo>
                  <a:pt x="0" y="49"/>
                </a:moveTo>
                <a:lnTo>
                  <a:pt x="98" y="49"/>
                </a:lnTo>
                <a:lnTo>
                  <a:pt x="98" y="0"/>
                </a:lnTo>
                <a:lnTo>
                  <a:pt x="0" y="0"/>
                </a:lnTo>
                <a:lnTo>
                  <a:pt x="0" y="49"/>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descr="Light vertical" id="177" name="Google Shape;177;p19"/>
          <p:cNvSpPr/>
          <p:nvPr/>
        </p:nvSpPr>
        <p:spPr>
          <a:xfrm>
            <a:off x="4929187" y="2287587"/>
            <a:ext cx="157162" cy="68262"/>
          </a:xfrm>
          <a:custGeom>
            <a:rect b="b" l="l" r="r" t="t"/>
            <a:pathLst>
              <a:path extrusionOk="0" h="43" w="99">
                <a:moveTo>
                  <a:pt x="0" y="42"/>
                </a:moveTo>
                <a:lnTo>
                  <a:pt x="98" y="42"/>
                </a:lnTo>
                <a:lnTo>
                  <a:pt x="98" y="0"/>
                </a:lnTo>
                <a:lnTo>
                  <a:pt x="0" y="0"/>
                </a:lnTo>
                <a:lnTo>
                  <a:pt x="0" y="42"/>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descr="Light vertical" id="178" name="Google Shape;178;p19"/>
          <p:cNvSpPr/>
          <p:nvPr/>
        </p:nvSpPr>
        <p:spPr>
          <a:xfrm>
            <a:off x="4929187" y="2914650"/>
            <a:ext cx="157162" cy="66675"/>
          </a:xfrm>
          <a:custGeom>
            <a:rect b="b" l="l" r="r" t="t"/>
            <a:pathLst>
              <a:path extrusionOk="0" h="42" w="99">
                <a:moveTo>
                  <a:pt x="0" y="41"/>
                </a:moveTo>
                <a:lnTo>
                  <a:pt x="98" y="41"/>
                </a:lnTo>
                <a:lnTo>
                  <a:pt x="98" y="0"/>
                </a:lnTo>
                <a:lnTo>
                  <a:pt x="0" y="0"/>
                </a:lnTo>
                <a:lnTo>
                  <a:pt x="0" y="41"/>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9" name="Google Shape;179;p19"/>
          <p:cNvSpPr txBox="1"/>
          <p:nvPr/>
        </p:nvSpPr>
        <p:spPr>
          <a:xfrm>
            <a:off x="7791450" y="3781425"/>
            <a:ext cx="10223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Platters</a:t>
            </a:r>
            <a:endParaRPr/>
          </a:p>
        </p:txBody>
      </p:sp>
      <p:cxnSp>
        <p:nvCxnSpPr>
          <p:cNvPr id="180" name="Google Shape;180;p19"/>
          <p:cNvCxnSpPr/>
          <p:nvPr/>
        </p:nvCxnSpPr>
        <p:spPr>
          <a:xfrm>
            <a:off x="7672387" y="3305175"/>
            <a:ext cx="392112" cy="484187"/>
          </a:xfrm>
          <a:prstGeom prst="straightConnector1">
            <a:avLst/>
          </a:prstGeom>
          <a:noFill/>
          <a:ln cap="flat" cmpd="sng" w="12700">
            <a:solidFill>
              <a:srgbClr val="000000"/>
            </a:solidFill>
            <a:prstDash val="solid"/>
            <a:miter lim="800000"/>
            <a:headEnd len="med" w="med" type="stealth"/>
            <a:tailEnd len="med" w="med" type="none"/>
          </a:ln>
        </p:spPr>
      </p:cxnSp>
      <p:cxnSp>
        <p:nvCxnSpPr>
          <p:cNvPr id="181" name="Google Shape;181;p19"/>
          <p:cNvCxnSpPr/>
          <p:nvPr/>
        </p:nvCxnSpPr>
        <p:spPr>
          <a:xfrm flipH="1" rot="10800000">
            <a:off x="7672387" y="4089400"/>
            <a:ext cx="392112" cy="585787"/>
          </a:xfrm>
          <a:prstGeom prst="straightConnector1">
            <a:avLst/>
          </a:prstGeom>
          <a:noFill/>
          <a:ln cap="flat" cmpd="sng" w="12700">
            <a:solidFill>
              <a:srgbClr val="000000"/>
            </a:solidFill>
            <a:prstDash val="solid"/>
            <a:miter lim="800000"/>
            <a:headEnd len="med" w="med" type="stealth"/>
            <a:tailEnd len="med" w="med" type="none"/>
          </a:ln>
        </p:spPr>
      </p:cxnSp>
      <p:sp>
        <p:nvSpPr>
          <p:cNvPr id="182" name="Google Shape;182;p19"/>
          <p:cNvSpPr txBox="1"/>
          <p:nvPr/>
        </p:nvSpPr>
        <p:spPr>
          <a:xfrm>
            <a:off x="228600" y="1508125"/>
            <a:ext cx="3694112" cy="4511675"/>
          </a:xfrm>
          <a:prstGeom prst="rect">
            <a:avLst/>
          </a:prstGeom>
          <a:noFill/>
          <a:ln>
            <a:noFill/>
          </a:ln>
        </p:spPr>
        <p:txBody>
          <a:bodyPr anchorCtr="0" anchor="t" bIns="46025" lIns="92075" spcFirstLastPara="1" rIns="92075" wrap="square" tIns="46025">
            <a:spAutoFit/>
          </a:bodyPr>
          <a:lstStyle/>
          <a:p>
            <a:pPr indent="-139700" lvl="0" marL="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 platters are always </a:t>
            </a:r>
            <a:br>
              <a:rPr b="0" i="0" lang="en-US" sz="2200" u="none">
                <a:solidFill>
                  <a:schemeClr val="dk1"/>
                </a:solidFill>
                <a:latin typeface="Arial"/>
                <a:ea typeface="Arial"/>
                <a:cs typeface="Arial"/>
                <a:sym typeface="Arial"/>
              </a:rPr>
            </a:br>
            <a:r>
              <a:rPr b="0" i="0" lang="en-US" sz="2200" u="none">
                <a:solidFill>
                  <a:schemeClr val="dk1"/>
                </a:solidFill>
                <a:latin typeface="Arial"/>
                <a:ea typeface="Arial"/>
                <a:cs typeface="Arial"/>
                <a:sym typeface="Arial"/>
              </a:rPr>
              <a:t>  spinning (say, 7200rpm).</a:t>
            </a:r>
            <a:br>
              <a:rPr b="0" i="0" lang="en-US" sz="2200" u="none">
                <a:solidFill>
                  <a:schemeClr val="dk1"/>
                </a:solidFill>
                <a:latin typeface="Arial"/>
                <a:ea typeface="Arial"/>
                <a:cs typeface="Arial"/>
                <a:sym typeface="Arial"/>
              </a:rPr>
            </a:br>
            <a:endParaRPr/>
          </a:p>
          <a:p>
            <a:pPr indent="-139700" lvl="0" marL="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 one head reads/writes </a:t>
            </a:r>
            <a:br>
              <a:rPr b="0" i="0" lang="en-US" sz="2200" u="none">
                <a:solidFill>
                  <a:schemeClr val="dk1"/>
                </a:solidFill>
                <a:latin typeface="Arial"/>
                <a:ea typeface="Arial"/>
                <a:cs typeface="Arial"/>
                <a:sym typeface="Arial"/>
              </a:rPr>
            </a:br>
            <a:r>
              <a:rPr b="0" i="0" lang="en-US" sz="2200" u="none">
                <a:solidFill>
                  <a:schemeClr val="dk1"/>
                </a:solidFill>
                <a:latin typeface="Arial"/>
                <a:ea typeface="Arial"/>
                <a:cs typeface="Arial"/>
                <a:sym typeface="Arial"/>
              </a:rPr>
              <a:t>   at any one time.</a:t>
            </a:r>
            <a:br>
              <a:rPr b="0" i="0" lang="en-US" sz="2200" u="none">
                <a:solidFill>
                  <a:schemeClr val="dk1"/>
                </a:solidFill>
                <a:latin typeface="Arial"/>
                <a:ea typeface="Arial"/>
                <a:cs typeface="Arial"/>
                <a:sym typeface="Arial"/>
              </a:rPr>
            </a:br>
            <a:endParaRPr/>
          </a:p>
          <a:p>
            <a:pPr indent="-139700" lvl="0" marL="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 to read a record:</a:t>
            </a:r>
            <a:endParaRPr/>
          </a:p>
          <a:p>
            <a:pPr indent="-139700" lvl="1" marL="4572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  </a:t>
            </a:r>
            <a:r>
              <a:rPr b="0" i="0" lang="en-US" sz="2200" u="none" cap="none" strike="noStrike">
                <a:solidFill>
                  <a:srgbClr val="CF0E30"/>
                </a:solidFill>
                <a:latin typeface="Arial"/>
                <a:ea typeface="Arial"/>
                <a:cs typeface="Arial"/>
                <a:sym typeface="Arial"/>
              </a:rPr>
              <a:t>position arm (seek)</a:t>
            </a:r>
            <a:endParaRPr/>
          </a:p>
          <a:p>
            <a:pPr indent="-139700" lvl="1" marL="4572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  engage head</a:t>
            </a:r>
            <a:endParaRPr/>
          </a:p>
          <a:p>
            <a:pPr indent="-139700" lvl="1" marL="4572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  </a:t>
            </a:r>
            <a:r>
              <a:rPr b="0" i="0" lang="en-US" sz="2200" u="none" cap="none" strike="noStrike">
                <a:solidFill>
                  <a:srgbClr val="CF0E30"/>
                </a:solidFill>
                <a:latin typeface="Arial"/>
                <a:ea typeface="Arial"/>
                <a:cs typeface="Arial"/>
                <a:sym typeface="Arial"/>
              </a:rPr>
              <a:t>wait for data to spin by</a:t>
            </a:r>
            <a:endParaRPr/>
          </a:p>
          <a:p>
            <a:pPr indent="-139700" lvl="1" marL="4572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  </a:t>
            </a:r>
            <a:r>
              <a:rPr b="0" i="0" lang="en-US" sz="2200" u="none" cap="none" strike="noStrike">
                <a:solidFill>
                  <a:srgbClr val="CF0E30"/>
                </a:solidFill>
                <a:latin typeface="Arial"/>
                <a:ea typeface="Arial"/>
                <a:cs typeface="Arial"/>
                <a:sym typeface="Arial"/>
              </a:rPr>
              <a:t>read (transfer data)</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p:txBody>
      </p:sp>
      <p:sp>
        <p:nvSpPr>
          <p:cNvPr id="183" name="Google Shape;183;p19"/>
          <p:cNvSpPr txBox="1"/>
          <p:nvPr/>
        </p:nvSpPr>
        <p:spPr>
          <a:xfrm>
            <a:off x="7132637" y="1054100"/>
            <a:ext cx="10096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Spindle</a:t>
            </a:r>
            <a:endParaRPr/>
          </a:p>
        </p:txBody>
      </p:sp>
      <p:sp>
        <p:nvSpPr>
          <p:cNvPr id="184" name="Google Shape;184;p19"/>
          <p:cNvSpPr/>
          <p:nvPr/>
        </p:nvSpPr>
        <p:spPr>
          <a:xfrm>
            <a:off x="6497637" y="1189037"/>
            <a:ext cx="695325" cy="117475"/>
          </a:xfrm>
          <a:custGeom>
            <a:rect b="b" l="l" r="r" t="t"/>
            <a:pathLst>
              <a:path extrusionOk="0" h="74" w="438">
                <a:moveTo>
                  <a:pt x="437" y="8"/>
                </a:moveTo>
                <a:lnTo>
                  <a:pt x="288" y="0"/>
                </a:lnTo>
                <a:lnTo>
                  <a:pt x="140" y="24"/>
                </a:lnTo>
                <a:lnTo>
                  <a:pt x="0" y="73"/>
                </a:lnTo>
              </a:path>
            </a:pathLst>
          </a:custGeom>
          <a:noFill/>
          <a:ln cap="rnd" cmpd="sng" w="12700">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5" name="Google Shape;185;p19"/>
          <p:cNvSpPr txBox="1"/>
          <p:nvPr/>
        </p:nvSpPr>
        <p:spPr>
          <a:xfrm>
            <a:off x="4121150" y="1370012"/>
            <a:ext cx="12636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Disk head</a:t>
            </a:r>
            <a:endParaRPr/>
          </a:p>
        </p:txBody>
      </p:sp>
      <p:sp>
        <p:nvSpPr>
          <p:cNvPr id="186" name="Google Shape;186;p19"/>
          <p:cNvSpPr/>
          <p:nvPr/>
        </p:nvSpPr>
        <p:spPr>
          <a:xfrm>
            <a:off x="4494212" y="3713162"/>
            <a:ext cx="1373187" cy="196850"/>
          </a:xfrm>
          <a:custGeom>
            <a:rect b="b" l="l" r="r" t="t"/>
            <a:pathLst>
              <a:path extrusionOk="0" h="124" w="865">
                <a:moveTo>
                  <a:pt x="0" y="65"/>
                </a:moveTo>
                <a:lnTo>
                  <a:pt x="41" y="0"/>
                </a:lnTo>
                <a:lnTo>
                  <a:pt x="41" y="41"/>
                </a:lnTo>
                <a:lnTo>
                  <a:pt x="831" y="41"/>
                </a:lnTo>
                <a:lnTo>
                  <a:pt x="831" y="0"/>
                </a:lnTo>
                <a:lnTo>
                  <a:pt x="864" y="65"/>
                </a:lnTo>
                <a:lnTo>
                  <a:pt x="831" y="123"/>
                </a:lnTo>
                <a:lnTo>
                  <a:pt x="831" y="82"/>
                </a:lnTo>
                <a:lnTo>
                  <a:pt x="41" y="82"/>
                </a:lnTo>
                <a:lnTo>
                  <a:pt x="41" y="123"/>
                </a:lnTo>
                <a:lnTo>
                  <a:pt x="0" y="65"/>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7" name="Google Shape;187;p19"/>
          <p:cNvSpPr txBox="1"/>
          <p:nvPr/>
        </p:nvSpPr>
        <p:spPr>
          <a:xfrm>
            <a:off x="4289425" y="3911600"/>
            <a:ext cx="18478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Arm movement</a:t>
            </a:r>
            <a:endParaRPr/>
          </a:p>
        </p:txBody>
      </p:sp>
      <p:sp>
        <p:nvSpPr>
          <p:cNvPr id="188" name="Google Shape;188;p19"/>
          <p:cNvSpPr txBox="1"/>
          <p:nvPr/>
        </p:nvSpPr>
        <p:spPr>
          <a:xfrm>
            <a:off x="3360737" y="5761037"/>
            <a:ext cx="1747837"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Arm assembly</a:t>
            </a:r>
            <a:endParaRPr/>
          </a:p>
        </p:txBody>
      </p:sp>
      <p:sp>
        <p:nvSpPr>
          <p:cNvPr id="189" name="Google Shape;189;p19"/>
          <p:cNvSpPr/>
          <p:nvPr/>
        </p:nvSpPr>
        <p:spPr>
          <a:xfrm>
            <a:off x="3817937" y="4648200"/>
            <a:ext cx="298450" cy="1120775"/>
          </a:xfrm>
          <a:custGeom>
            <a:rect b="b" l="l" r="r" t="t"/>
            <a:pathLst>
              <a:path extrusionOk="0" h="706" w="188">
                <a:moveTo>
                  <a:pt x="5" y="705"/>
                </a:moveTo>
                <a:lnTo>
                  <a:pt x="0" y="533"/>
                </a:lnTo>
                <a:lnTo>
                  <a:pt x="11" y="361"/>
                </a:lnTo>
                <a:lnTo>
                  <a:pt x="41" y="211"/>
                </a:lnTo>
                <a:lnTo>
                  <a:pt x="84" y="95"/>
                </a:lnTo>
                <a:lnTo>
                  <a:pt x="132" y="20"/>
                </a:lnTo>
                <a:lnTo>
                  <a:pt x="187" y="0"/>
                </a:lnTo>
              </a:path>
            </a:pathLst>
          </a:custGeom>
          <a:noFill/>
          <a:ln cap="rnd" cmpd="sng" w="12700">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 name="Google Shape;190;p19"/>
          <p:cNvSpPr/>
          <p:nvPr/>
        </p:nvSpPr>
        <p:spPr>
          <a:xfrm>
            <a:off x="4733925" y="1597025"/>
            <a:ext cx="288925" cy="731837"/>
          </a:xfrm>
          <a:custGeom>
            <a:rect b="b" l="l" r="r" t="t"/>
            <a:pathLst>
              <a:path extrusionOk="0" h="461" w="182">
                <a:moveTo>
                  <a:pt x="0" y="0"/>
                </a:moveTo>
                <a:lnTo>
                  <a:pt x="82" y="66"/>
                </a:lnTo>
                <a:lnTo>
                  <a:pt x="140" y="156"/>
                </a:lnTo>
                <a:lnTo>
                  <a:pt x="173" y="255"/>
                </a:lnTo>
                <a:lnTo>
                  <a:pt x="181" y="353"/>
                </a:lnTo>
                <a:lnTo>
                  <a:pt x="165" y="460"/>
                </a:lnTo>
              </a:path>
            </a:pathLst>
          </a:custGeom>
          <a:noFill/>
          <a:ln cap="rnd" cmpd="sng" w="12700">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 name="Google Shape;191;p19"/>
          <p:cNvSpPr/>
          <p:nvPr/>
        </p:nvSpPr>
        <p:spPr>
          <a:xfrm>
            <a:off x="7316787" y="1676400"/>
            <a:ext cx="609600" cy="376237"/>
          </a:xfrm>
          <a:custGeom>
            <a:rect b="b" l="l" r="r" t="t"/>
            <a:pathLst>
              <a:path extrusionOk="0" h="237" w="384">
                <a:moveTo>
                  <a:pt x="383" y="0"/>
                </a:moveTo>
                <a:lnTo>
                  <a:pt x="263" y="25"/>
                </a:lnTo>
                <a:lnTo>
                  <a:pt x="152" y="83"/>
                </a:lnTo>
                <a:lnTo>
                  <a:pt x="59" y="152"/>
                </a:lnTo>
                <a:lnTo>
                  <a:pt x="0" y="236"/>
                </a:lnTo>
              </a:path>
            </a:pathLst>
          </a:custGeom>
          <a:noFill/>
          <a:ln cap="rnd" cmpd="sng" w="12700">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 name="Google Shape;192;p19"/>
          <p:cNvSpPr txBox="1"/>
          <p:nvPr/>
        </p:nvSpPr>
        <p:spPr>
          <a:xfrm>
            <a:off x="7913687" y="1412875"/>
            <a:ext cx="9207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Tracks</a:t>
            </a:r>
            <a:endParaRPr/>
          </a:p>
        </p:txBody>
      </p:sp>
      <p:sp>
        <p:nvSpPr>
          <p:cNvPr id="193" name="Google Shape;193;p19"/>
          <p:cNvSpPr/>
          <p:nvPr/>
        </p:nvSpPr>
        <p:spPr>
          <a:xfrm>
            <a:off x="7226300" y="1524000"/>
            <a:ext cx="700087" cy="438150"/>
          </a:xfrm>
          <a:custGeom>
            <a:rect b="b" l="l" r="r" t="t"/>
            <a:pathLst>
              <a:path extrusionOk="0" h="276" w="441">
                <a:moveTo>
                  <a:pt x="440" y="0"/>
                </a:moveTo>
                <a:lnTo>
                  <a:pt x="321" y="0"/>
                </a:lnTo>
                <a:lnTo>
                  <a:pt x="201" y="36"/>
                </a:lnTo>
                <a:lnTo>
                  <a:pt x="107" y="100"/>
                </a:lnTo>
                <a:lnTo>
                  <a:pt x="34" y="182"/>
                </a:lnTo>
                <a:lnTo>
                  <a:pt x="0" y="275"/>
                </a:lnTo>
              </a:path>
            </a:pathLst>
          </a:custGeom>
          <a:noFill/>
          <a:ln cap="rnd" cmpd="sng" w="12700">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4" name="Google Shape;194;p19"/>
          <p:cNvSpPr/>
          <p:nvPr/>
        </p:nvSpPr>
        <p:spPr>
          <a:xfrm>
            <a:off x="7750175" y="2132012"/>
            <a:ext cx="174625" cy="444500"/>
          </a:xfrm>
          <a:custGeom>
            <a:rect b="b" l="l" r="r" t="t"/>
            <a:pathLst>
              <a:path extrusionOk="0" h="280" w="110">
                <a:moveTo>
                  <a:pt x="0" y="279"/>
                </a:moveTo>
                <a:lnTo>
                  <a:pt x="64" y="238"/>
                </a:lnTo>
                <a:lnTo>
                  <a:pt x="100" y="181"/>
                </a:lnTo>
                <a:lnTo>
                  <a:pt x="109" y="115"/>
                </a:lnTo>
                <a:lnTo>
                  <a:pt x="81" y="49"/>
                </a:lnTo>
                <a:lnTo>
                  <a:pt x="28" y="0"/>
                </a:lnTo>
                <a:lnTo>
                  <a:pt x="55" y="33"/>
                </a:lnTo>
              </a:path>
            </a:pathLst>
          </a:custGeom>
          <a:noFill/>
          <a:ln cap="rnd" cmpd="sng" w="50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5" name="Google Shape;195;p19"/>
          <p:cNvSpPr txBox="1"/>
          <p:nvPr/>
        </p:nvSpPr>
        <p:spPr>
          <a:xfrm>
            <a:off x="8250237" y="2151062"/>
            <a:ext cx="8953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Sector</a:t>
            </a:r>
            <a:endParaRPr/>
          </a:p>
        </p:txBody>
      </p:sp>
      <p:sp>
        <p:nvSpPr>
          <p:cNvPr id="196" name="Google Shape;196;p19"/>
          <p:cNvSpPr/>
          <p:nvPr/>
        </p:nvSpPr>
        <p:spPr>
          <a:xfrm>
            <a:off x="6497637" y="2132012"/>
            <a:ext cx="1471612" cy="484187"/>
          </a:xfrm>
          <a:custGeom>
            <a:rect b="b" l="l" r="r" t="t"/>
            <a:pathLst>
              <a:path extrusionOk="0" h="305" w="927">
                <a:moveTo>
                  <a:pt x="890" y="304"/>
                </a:moveTo>
                <a:lnTo>
                  <a:pt x="0" y="123"/>
                </a:lnTo>
                <a:lnTo>
                  <a:pt x="926" y="0"/>
                </a:lnTo>
              </a:path>
            </a:pathLst>
          </a:custGeom>
          <a:solidFill>
            <a:schemeClr val="folHlink"/>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7" name="Google Shape;197;p19"/>
          <p:cNvSpPr/>
          <p:nvPr/>
        </p:nvSpPr>
        <p:spPr>
          <a:xfrm>
            <a:off x="7923212" y="2079625"/>
            <a:ext cx="520700" cy="276225"/>
          </a:xfrm>
          <a:custGeom>
            <a:rect b="b" l="l" r="r" t="t"/>
            <a:pathLst>
              <a:path extrusionOk="0" h="174" w="328">
                <a:moveTo>
                  <a:pt x="327" y="33"/>
                </a:moveTo>
                <a:lnTo>
                  <a:pt x="264" y="0"/>
                </a:lnTo>
                <a:lnTo>
                  <a:pt x="191" y="0"/>
                </a:lnTo>
                <a:lnTo>
                  <a:pt x="118" y="16"/>
                </a:lnTo>
                <a:lnTo>
                  <a:pt x="64" y="49"/>
                </a:lnTo>
                <a:lnTo>
                  <a:pt x="19" y="107"/>
                </a:lnTo>
                <a:lnTo>
                  <a:pt x="0" y="173"/>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64"/>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LO6.3: Costs of Join Algorithms*</a:t>
            </a:r>
            <a:endParaRPr/>
          </a:p>
        </p:txBody>
      </p:sp>
      <p:sp>
        <p:nvSpPr>
          <p:cNvPr id="1280" name="Google Shape;1280;p64"/>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Consider this join query:</a:t>
            </a:r>
            <a:endParaRPr/>
          </a:p>
          <a:p>
            <a:pPr indent="-342900" lvl="0" marL="342900" rtl="0" algn="l">
              <a:lnSpc>
                <a:spcPct val="100000"/>
              </a:lnSpc>
              <a:spcBef>
                <a:spcPts val="48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SELECT *</a:t>
            </a:r>
            <a:endParaRPr/>
          </a:p>
          <a:p>
            <a:pPr indent="-342900" lvl="0" marL="342900" rtl="0" algn="l">
              <a:lnSpc>
                <a:spcPct val="100000"/>
              </a:lnSpc>
              <a:spcBef>
                <a:spcPts val="48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FROM pas L, comm R</a:t>
            </a:r>
            <a:endParaRPr/>
          </a:p>
          <a:p>
            <a:pPr indent="-342900" lvl="0" marL="342900" rtl="0" algn="l">
              <a:lnSpc>
                <a:spcPct val="100000"/>
              </a:lnSpc>
              <a:spcBef>
                <a:spcPts val="48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WHERE L.commid = R.commid;</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Calculate the cost (in time) of a nested loop, index nested loop and sort-merge join.</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65"/>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1" name="Google Shape;1291;p65"/>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2" name="Google Shape;1292;p65"/>
          <p:cNvSpPr txBox="1"/>
          <p:nvPr>
            <p:ph type="title"/>
          </p:nvPr>
        </p:nvSpPr>
        <p:spPr>
          <a:xfrm>
            <a:off x="685800" y="304800"/>
            <a:ext cx="77724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Now we focus on the top of this diagram</a:t>
            </a:r>
            <a:endParaRPr/>
          </a:p>
        </p:txBody>
      </p:sp>
      <p:sp>
        <p:nvSpPr>
          <p:cNvPr id="1293" name="Google Shape;1293;p65"/>
          <p:cNvSpPr txBox="1"/>
          <p:nvPr/>
        </p:nvSpPr>
        <p:spPr>
          <a:xfrm>
            <a:off x="1127125" y="5565775"/>
            <a:ext cx="4656137" cy="8223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4" name="Google Shape;1294;p65"/>
          <p:cNvSpPr txBox="1"/>
          <p:nvPr/>
        </p:nvSpPr>
        <p:spPr>
          <a:xfrm>
            <a:off x="5197475" y="2638425"/>
            <a:ext cx="2027237" cy="39370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8000"/>
              </a:buClr>
              <a:buSzPts val="2000"/>
              <a:buFont typeface="Arial"/>
              <a:buNone/>
            </a:pPr>
            <a:r>
              <a:rPr b="0" i="0" lang="en-US" sz="2000" u="none">
                <a:solidFill>
                  <a:srgbClr val="008000"/>
                </a:solidFill>
                <a:latin typeface="Arial"/>
                <a:ea typeface="Arial"/>
                <a:cs typeface="Arial"/>
                <a:sym typeface="Arial"/>
              </a:rPr>
              <a:t>Query Optimizer</a:t>
            </a:r>
            <a:endParaRPr/>
          </a:p>
        </p:txBody>
      </p:sp>
      <p:sp>
        <p:nvSpPr>
          <p:cNvPr id="1295" name="Google Shape;1295;p65"/>
          <p:cNvSpPr txBox="1"/>
          <p:nvPr/>
        </p:nvSpPr>
        <p:spPr>
          <a:xfrm>
            <a:off x="4703762" y="3248025"/>
            <a:ext cx="3017837" cy="39370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Relational Operator Algs.</a:t>
            </a:r>
            <a:endParaRPr/>
          </a:p>
        </p:txBody>
      </p:sp>
      <p:sp>
        <p:nvSpPr>
          <p:cNvPr id="1296" name="Google Shape;1296;p65"/>
          <p:cNvSpPr txBox="1"/>
          <p:nvPr/>
        </p:nvSpPr>
        <p:spPr>
          <a:xfrm>
            <a:off x="4638675" y="3843337"/>
            <a:ext cx="3144837" cy="39370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3333FF"/>
              </a:buClr>
              <a:buSzPts val="2000"/>
              <a:buFont typeface="Arial"/>
              <a:buNone/>
            </a:pPr>
            <a:r>
              <a:rPr b="0" i="0" lang="en-US" sz="2000" u="none">
                <a:solidFill>
                  <a:srgbClr val="3333FF"/>
                </a:solidFill>
                <a:latin typeface="Arial"/>
                <a:ea typeface="Arial"/>
                <a:cs typeface="Arial"/>
                <a:sym typeface="Arial"/>
              </a:rPr>
              <a:t>Files and Access Methods</a:t>
            </a:r>
            <a:endParaRPr/>
          </a:p>
        </p:txBody>
      </p:sp>
      <p:sp>
        <p:nvSpPr>
          <p:cNvPr id="1297" name="Google Shape;1297;p65"/>
          <p:cNvSpPr txBox="1"/>
          <p:nvPr/>
        </p:nvSpPr>
        <p:spPr>
          <a:xfrm>
            <a:off x="5005387" y="4437062"/>
            <a:ext cx="2411412" cy="39370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CC3300"/>
              </a:buClr>
              <a:buSzPts val="2000"/>
              <a:buFont typeface="Arial"/>
              <a:buNone/>
            </a:pPr>
            <a:r>
              <a:rPr b="0" i="0" lang="en-US" sz="2000" u="none">
                <a:solidFill>
                  <a:srgbClr val="CC3300"/>
                </a:solidFill>
                <a:latin typeface="Arial"/>
                <a:ea typeface="Arial"/>
                <a:cs typeface="Arial"/>
                <a:sym typeface="Arial"/>
              </a:rPr>
              <a:t>Buffer Management</a:t>
            </a:r>
            <a:endParaRPr/>
          </a:p>
        </p:txBody>
      </p:sp>
      <p:sp>
        <p:nvSpPr>
          <p:cNvPr id="1298" name="Google Shape;1298;p65"/>
          <p:cNvSpPr txBox="1"/>
          <p:nvPr/>
        </p:nvSpPr>
        <p:spPr>
          <a:xfrm>
            <a:off x="4702175" y="5032375"/>
            <a:ext cx="3019425" cy="39370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CC3300"/>
              </a:buClr>
              <a:buSzPts val="2000"/>
              <a:buFont typeface="Arial"/>
              <a:buNone/>
            </a:pPr>
            <a:r>
              <a:rPr b="0" i="0" lang="en-US" sz="2000" u="none">
                <a:solidFill>
                  <a:srgbClr val="CC3300"/>
                </a:solidFill>
                <a:latin typeface="Arial"/>
                <a:ea typeface="Arial"/>
                <a:cs typeface="Arial"/>
                <a:sym typeface="Arial"/>
              </a:rPr>
              <a:t>Disk Space Management</a:t>
            </a:r>
            <a:endParaRPr/>
          </a:p>
        </p:txBody>
      </p:sp>
      <p:sp>
        <p:nvSpPr>
          <p:cNvPr id="1299" name="Google Shape;1299;p65"/>
          <p:cNvSpPr txBox="1"/>
          <p:nvPr/>
        </p:nvSpPr>
        <p:spPr>
          <a:xfrm>
            <a:off x="4597400" y="2514600"/>
            <a:ext cx="3222625" cy="2946400"/>
          </a:xfrm>
          <a:prstGeom prst="rect">
            <a:avLst/>
          </a:prstGeom>
          <a:noFill/>
          <a:ln cap="flat" cmpd="sng" w="508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300" name="Google Shape;1300;p65"/>
          <p:cNvCxnSpPr/>
          <p:nvPr/>
        </p:nvCxnSpPr>
        <p:spPr>
          <a:xfrm>
            <a:off x="4579937" y="3114675"/>
            <a:ext cx="3262312" cy="0"/>
          </a:xfrm>
          <a:prstGeom prst="straightConnector1">
            <a:avLst/>
          </a:prstGeom>
          <a:noFill/>
          <a:ln cap="flat" cmpd="sng" w="12700">
            <a:solidFill>
              <a:schemeClr val="dk1"/>
            </a:solidFill>
            <a:prstDash val="solid"/>
            <a:miter lim="800000"/>
            <a:headEnd len="med" w="med" type="none"/>
            <a:tailEnd len="med" w="med" type="none"/>
          </a:ln>
        </p:spPr>
      </p:cxnSp>
      <p:cxnSp>
        <p:nvCxnSpPr>
          <p:cNvPr id="1301" name="Google Shape;1301;p65"/>
          <p:cNvCxnSpPr/>
          <p:nvPr/>
        </p:nvCxnSpPr>
        <p:spPr>
          <a:xfrm>
            <a:off x="4579937" y="3736975"/>
            <a:ext cx="3262312" cy="0"/>
          </a:xfrm>
          <a:prstGeom prst="straightConnector1">
            <a:avLst/>
          </a:prstGeom>
          <a:noFill/>
          <a:ln cap="flat" cmpd="sng" w="12700">
            <a:solidFill>
              <a:schemeClr val="dk1"/>
            </a:solidFill>
            <a:prstDash val="solid"/>
            <a:miter lim="800000"/>
            <a:headEnd len="med" w="med" type="none"/>
            <a:tailEnd len="med" w="med" type="none"/>
          </a:ln>
        </p:spPr>
      </p:cxnSp>
      <p:cxnSp>
        <p:nvCxnSpPr>
          <p:cNvPr id="1302" name="Google Shape;1302;p65"/>
          <p:cNvCxnSpPr/>
          <p:nvPr/>
        </p:nvCxnSpPr>
        <p:spPr>
          <a:xfrm>
            <a:off x="4579937" y="4359275"/>
            <a:ext cx="3262312" cy="0"/>
          </a:xfrm>
          <a:prstGeom prst="straightConnector1">
            <a:avLst/>
          </a:prstGeom>
          <a:noFill/>
          <a:ln cap="flat" cmpd="sng" w="12700">
            <a:solidFill>
              <a:schemeClr val="dk1"/>
            </a:solidFill>
            <a:prstDash val="solid"/>
            <a:miter lim="800000"/>
            <a:headEnd len="med" w="med" type="none"/>
            <a:tailEnd len="med" w="med" type="none"/>
          </a:ln>
        </p:spPr>
      </p:cxnSp>
      <p:cxnSp>
        <p:nvCxnSpPr>
          <p:cNvPr id="1303" name="Google Shape;1303;p65"/>
          <p:cNvCxnSpPr/>
          <p:nvPr/>
        </p:nvCxnSpPr>
        <p:spPr>
          <a:xfrm>
            <a:off x="4579937" y="4981575"/>
            <a:ext cx="3262312" cy="0"/>
          </a:xfrm>
          <a:prstGeom prst="straightConnector1">
            <a:avLst/>
          </a:prstGeom>
          <a:noFill/>
          <a:ln cap="flat" cmpd="sng" w="12700">
            <a:solidFill>
              <a:schemeClr val="dk1"/>
            </a:solidFill>
            <a:prstDash val="solid"/>
            <a:miter lim="800000"/>
            <a:headEnd len="med" w="med" type="none"/>
            <a:tailEnd len="med" w="med" type="none"/>
          </a:ln>
        </p:spPr>
      </p:cxnSp>
      <p:sp>
        <p:nvSpPr>
          <p:cNvPr id="1304" name="Google Shape;1304;p65"/>
          <p:cNvSpPr/>
          <p:nvPr/>
        </p:nvSpPr>
        <p:spPr>
          <a:xfrm>
            <a:off x="5576887" y="5715000"/>
            <a:ext cx="1041400" cy="111125"/>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305" name="Google Shape;1305;p65"/>
          <p:cNvCxnSpPr/>
          <p:nvPr/>
        </p:nvCxnSpPr>
        <p:spPr>
          <a:xfrm>
            <a:off x="5562600" y="5768975"/>
            <a:ext cx="1587" cy="547687"/>
          </a:xfrm>
          <a:prstGeom prst="straightConnector1">
            <a:avLst/>
          </a:prstGeom>
          <a:noFill/>
          <a:ln cap="flat" cmpd="sng" w="25400">
            <a:solidFill>
              <a:schemeClr val="dk2"/>
            </a:solidFill>
            <a:prstDash val="solid"/>
            <a:miter lim="800000"/>
            <a:headEnd len="med" w="med" type="none"/>
            <a:tailEnd len="med" w="med" type="none"/>
          </a:ln>
        </p:spPr>
      </p:cxnSp>
      <p:cxnSp>
        <p:nvCxnSpPr>
          <p:cNvPr id="1306" name="Google Shape;1306;p65"/>
          <p:cNvCxnSpPr/>
          <p:nvPr/>
        </p:nvCxnSpPr>
        <p:spPr>
          <a:xfrm>
            <a:off x="6630987" y="5808662"/>
            <a:ext cx="0" cy="490537"/>
          </a:xfrm>
          <a:prstGeom prst="straightConnector1">
            <a:avLst/>
          </a:prstGeom>
          <a:noFill/>
          <a:ln cap="flat" cmpd="sng" w="25400">
            <a:solidFill>
              <a:schemeClr val="dk2"/>
            </a:solidFill>
            <a:prstDash val="solid"/>
            <a:miter lim="800000"/>
            <a:headEnd len="med" w="med" type="none"/>
            <a:tailEnd len="med" w="med" type="none"/>
          </a:ln>
        </p:spPr>
      </p:cxnSp>
      <p:sp>
        <p:nvSpPr>
          <p:cNvPr id="1307" name="Google Shape;1307;p65"/>
          <p:cNvSpPr/>
          <p:nvPr/>
        </p:nvSpPr>
        <p:spPr>
          <a:xfrm>
            <a:off x="5576887" y="6235700"/>
            <a:ext cx="1041400" cy="111125"/>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8" name="Google Shape;1308;p65"/>
          <p:cNvSpPr txBox="1"/>
          <p:nvPr/>
        </p:nvSpPr>
        <p:spPr>
          <a:xfrm>
            <a:off x="5853112" y="5908675"/>
            <a:ext cx="4984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280049"/>
              </a:buClr>
              <a:buSzPts val="1800"/>
              <a:buFont typeface="Arial"/>
              <a:buNone/>
            </a:pPr>
            <a:r>
              <a:rPr b="0" i="0" lang="en-US" sz="1800" u="none">
                <a:solidFill>
                  <a:srgbClr val="280049"/>
                </a:solidFill>
                <a:latin typeface="Arial"/>
                <a:ea typeface="Arial"/>
                <a:cs typeface="Arial"/>
                <a:sym typeface="Arial"/>
              </a:rPr>
              <a:t>DB</a:t>
            </a:r>
            <a:endParaRPr/>
          </a:p>
        </p:txBody>
      </p:sp>
      <p:cxnSp>
        <p:nvCxnSpPr>
          <p:cNvPr id="1309" name="Google Shape;1309;p65"/>
          <p:cNvCxnSpPr/>
          <p:nvPr/>
        </p:nvCxnSpPr>
        <p:spPr>
          <a:xfrm>
            <a:off x="6096000" y="5500687"/>
            <a:ext cx="0" cy="214312"/>
          </a:xfrm>
          <a:prstGeom prst="straightConnector1">
            <a:avLst/>
          </a:prstGeom>
          <a:noFill/>
          <a:ln cap="flat" cmpd="sng" w="25400">
            <a:solidFill>
              <a:schemeClr val="dk2"/>
            </a:solidFill>
            <a:prstDash val="solid"/>
            <a:miter lim="800000"/>
            <a:headEnd len="med" w="med" type="none"/>
            <a:tailEnd len="med" w="med" type="none"/>
          </a:ln>
        </p:spPr>
      </p:cxnSp>
      <p:cxnSp>
        <p:nvCxnSpPr>
          <p:cNvPr id="1310" name="Google Shape;1310;p65"/>
          <p:cNvCxnSpPr/>
          <p:nvPr/>
        </p:nvCxnSpPr>
        <p:spPr>
          <a:xfrm>
            <a:off x="3352800" y="4633912"/>
            <a:ext cx="1219200" cy="0"/>
          </a:xfrm>
          <a:prstGeom prst="straightConnector1">
            <a:avLst/>
          </a:prstGeom>
          <a:noFill/>
          <a:ln cap="flat" cmpd="sng" w="25400">
            <a:solidFill>
              <a:srgbClr val="CF0E30"/>
            </a:solidFill>
            <a:prstDash val="solid"/>
            <a:miter lim="800000"/>
            <a:headEnd len="med" w="med" type="none"/>
            <a:tailEnd len="med" w="med" type="stealth"/>
          </a:ln>
        </p:spPr>
      </p:cxnSp>
      <p:cxnSp>
        <p:nvCxnSpPr>
          <p:cNvPr id="1311" name="Google Shape;1311;p65"/>
          <p:cNvCxnSpPr/>
          <p:nvPr/>
        </p:nvCxnSpPr>
        <p:spPr>
          <a:xfrm>
            <a:off x="3276600" y="5229225"/>
            <a:ext cx="1295400" cy="0"/>
          </a:xfrm>
          <a:prstGeom prst="straightConnector1">
            <a:avLst/>
          </a:prstGeom>
          <a:noFill/>
          <a:ln cap="flat" cmpd="sng" w="25400">
            <a:solidFill>
              <a:srgbClr val="CF0E30"/>
            </a:solidFill>
            <a:prstDash val="solid"/>
            <a:miter lim="800000"/>
            <a:headEnd len="med" w="med" type="none"/>
            <a:tailEnd len="med" w="med" type="stealth"/>
          </a:ln>
        </p:spPr>
      </p:cxnSp>
      <p:sp>
        <p:nvSpPr>
          <p:cNvPr id="1312" name="Google Shape;1312;p65"/>
          <p:cNvSpPr txBox="1"/>
          <p:nvPr/>
        </p:nvSpPr>
        <p:spPr>
          <a:xfrm>
            <a:off x="4949825" y="1676400"/>
            <a:ext cx="335597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400"/>
              <a:buFont typeface="Arial"/>
              <a:buNone/>
            </a:pPr>
            <a:r>
              <a:rPr b="0" i="0" lang="en-US" sz="2400" u="none">
                <a:solidFill>
                  <a:srgbClr val="008000"/>
                </a:solidFill>
                <a:latin typeface="Arial"/>
                <a:ea typeface="Arial"/>
                <a:cs typeface="Arial"/>
                <a:sym typeface="Arial"/>
              </a:rPr>
              <a:t>Relation Algebra Query</a:t>
            </a:r>
            <a:endParaRPr/>
          </a:p>
        </p:txBody>
      </p:sp>
      <p:cxnSp>
        <p:nvCxnSpPr>
          <p:cNvPr id="1313" name="Google Shape;1313;p65"/>
          <p:cNvCxnSpPr/>
          <p:nvPr/>
        </p:nvCxnSpPr>
        <p:spPr>
          <a:xfrm>
            <a:off x="6630987" y="2057400"/>
            <a:ext cx="0" cy="457200"/>
          </a:xfrm>
          <a:prstGeom prst="straightConnector1">
            <a:avLst/>
          </a:prstGeom>
          <a:noFill/>
          <a:ln cap="flat" cmpd="sng" w="28575">
            <a:solidFill>
              <a:srgbClr val="008000"/>
            </a:solidFill>
            <a:prstDash val="solid"/>
            <a:miter lim="800000"/>
            <a:headEnd len="med" w="med" type="none"/>
            <a:tailEnd len="lg" w="lg" type="triangle"/>
          </a:ln>
        </p:spPr>
      </p:cxnSp>
      <p:sp>
        <p:nvSpPr>
          <p:cNvPr id="1314" name="Google Shape;1314;p65"/>
          <p:cNvSpPr txBox="1"/>
          <p:nvPr/>
        </p:nvSpPr>
        <p:spPr>
          <a:xfrm>
            <a:off x="361950" y="2636837"/>
            <a:ext cx="28781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000"/>
              <a:buFont typeface="Arial"/>
              <a:buNone/>
            </a:pPr>
            <a:r>
              <a:rPr b="0" i="0" lang="en-US" sz="2000" u="none">
                <a:solidFill>
                  <a:srgbClr val="008000"/>
                </a:solidFill>
                <a:latin typeface="Arial"/>
                <a:ea typeface="Arial"/>
                <a:cs typeface="Arial"/>
                <a:sym typeface="Arial"/>
              </a:rPr>
              <a:t>Search for a cheap plan</a:t>
            </a:r>
            <a:endParaRPr/>
          </a:p>
        </p:txBody>
      </p:sp>
      <p:sp>
        <p:nvSpPr>
          <p:cNvPr id="1315" name="Google Shape;1315;p65"/>
          <p:cNvSpPr txBox="1"/>
          <p:nvPr/>
        </p:nvSpPr>
        <p:spPr>
          <a:xfrm>
            <a:off x="361950" y="3252787"/>
            <a:ext cx="2286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Join algorithms, …</a:t>
            </a:r>
            <a:endParaRPr/>
          </a:p>
        </p:txBody>
      </p:sp>
      <p:sp>
        <p:nvSpPr>
          <p:cNvPr id="1316" name="Google Shape;1316;p65"/>
          <p:cNvSpPr txBox="1"/>
          <p:nvPr/>
        </p:nvSpPr>
        <p:spPr>
          <a:xfrm>
            <a:off x="361950" y="3868737"/>
            <a:ext cx="19462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FF"/>
              </a:buClr>
              <a:buSzPts val="2000"/>
              <a:buFont typeface="Arial"/>
              <a:buNone/>
            </a:pPr>
            <a:r>
              <a:rPr b="0" i="0" lang="en-US" sz="2000" u="none">
                <a:solidFill>
                  <a:srgbClr val="3333FF"/>
                </a:solidFill>
                <a:latin typeface="Arial"/>
                <a:ea typeface="Arial"/>
                <a:cs typeface="Arial"/>
                <a:sym typeface="Arial"/>
              </a:rPr>
              <a:t>Heap, Index, …</a:t>
            </a:r>
            <a:endParaRPr/>
          </a:p>
        </p:txBody>
      </p:sp>
      <p:cxnSp>
        <p:nvCxnSpPr>
          <p:cNvPr id="1317" name="Google Shape;1317;p65"/>
          <p:cNvCxnSpPr/>
          <p:nvPr/>
        </p:nvCxnSpPr>
        <p:spPr>
          <a:xfrm>
            <a:off x="3352800" y="4040187"/>
            <a:ext cx="1219200" cy="0"/>
          </a:xfrm>
          <a:prstGeom prst="straightConnector1">
            <a:avLst/>
          </a:prstGeom>
          <a:noFill/>
          <a:ln cap="flat" cmpd="sng" w="25400">
            <a:solidFill>
              <a:srgbClr val="3333FF"/>
            </a:solidFill>
            <a:prstDash val="solid"/>
            <a:miter lim="800000"/>
            <a:headEnd len="med" w="med" type="none"/>
            <a:tailEnd len="med" w="med" type="stealth"/>
          </a:ln>
        </p:spPr>
      </p:cxnSp>
      <p:cxnSp>
        <p:nvCxnSpPr>
          <p:cNvPr id="1318" name="Google Shape;1318;p65"/>
          <p:cNvCxnSpPr/>
          <p:nvPr/>
        </p:nvCxnSpPr>
        <p:spPr>
          <a:xfrm>
            <a:off x="3352800" y="2835275"/>
            <a:ext cx="1219200" cy="0"/>
          </a:xfrm>
          <a:prstGeom prst="straightConnector1">
            <a:avLst/>
          </a:prstGeom>
          <a:noFill/>
          <a:ln cap="flat" cmpd="sng" w="25400">
            <a:solidFill>
              <a:srgbClr val="008000"/>
            </a:solidFill>
            <a:prstDash val="solid"/>
            <a:miter lim="800000"/>
            <a:headEnd len="med" w="med" type="none"/>
            <a:tailEnd len="med" w="med" type="stealth"/>
          </a:ln>
        </p:spPr>
      </p:cxnSp>
      <p:cxnSp>
        <p:nvCxnSpPr>
          <p:cNvPr id="1319" name="Google Shape;1319;p65"/>
          <p:cNvCxnSpPr/>
          <p:nvPr/>
        </p:nvCxnSpPr>
        <p:spPr>
          <a:xfrm>
            <a:off x="3352800" y="3444875"/>
            <a:ext cx="1219200" cy="0"/>
          </a:xfrm>
          <a:prstGeom prst="straightConnector1">
            <a:avLst/>
          </a:prstGeom>
          <a:noFill/>
          <a:ln cap="flat" cmpd="sng" w="25400">
            <a:solidFill>
              <a:srgbClr val="FF0000"/>
            </a:solidFill>
            <a:prstDash val="solid"/>
            <a:miter lim="800000"/>
            <a:headEnd len="med" w="med" type="none"/>
            <a:tailEnd len="med" w="med" type="stealth"/>
          </a:ln>
        </p:spPr>
      </p:cxnSp>
      <p:sp>
        <p:nvSpPr>
          <p:cNvPr id="1320" name="Google Shape;1320;p65"/>
          <p:cNvSpPr txBox="1"/>
          <p:nvPr/>
        </p:nvSpPr>
        <p:spPr>
          <a:xfrm>
            <a:off x="611187" y="1681162"/>
            <a:ext cx="1708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400"/>
              <a:buFont typeface="Arial"/>
              <a:buNone/>
            </a:pPr>
            <a:r>
              <a:rPr b="0" i="0" lang="en-US" sz="2400" u="none">
                <a:solidFill>
                  <a:srgbClr val="008000"/>
                </a:solidFill>
                <a:latin typeface="Arial"/>
                <a:ea typeface="Arial"/>
                <a:cs typeface="Arial"/>
                <a:sym typeface="Arial"/>
              </a:rPr>
              <a:t>SQL Query</a:t>
            </a:r>
            <a:endParaRPr/>
          </a:p>
        </p:txBody>
      </p:sp>
      <p:sp>
        <p:nvSpPr>
          <p:cNvPr id="1321" name="Google Shape;1321;p65"/>
          <p:cNvSpPr txBox="1"/>
          <p:nvPr/>
        </p:nvSpPr>
        <p:spPr>
          <a:xfrm>
            <a:off x="3049587" y="1681162"/>
            <a:ext cx="1143000" cy="495300"/>
          </a:xfrm>
          <a:prstGeom prst="rect">
            <a:avLst/>
          </a:prstGeom>
          <a:noFill/>
          <a:ln cap="flat" cmpd="sng" w="38100">
            <a:solidFill>
              <a:srgbClr val="008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400"/>
              <a:buFont typeface="Arial"/>
              <a:buNone/>
            </a:pPr>
            <a:r>
              <a:rPr b="0" i="0" lang="en-US" sz="2400" u="none">
                <a:solidFill>
                  <a:srgbClr val="008000"/>
                </a:solidFill>
                <a:latin typeface="Arial"/>
                <a:ea typeface="Arial"/>
                <a:cs typeface="Arial"/>
                <a:sym typeface="Arial"/>
              </a:rPr>
              <a:t>Parser</a:t>
            </a:r>
            <a:endParaRPr/>
          </a:p>
        </p:txBody>
      </p:sp>
      <p:cxnSp>
        <p:nvCxnSpPr>
          <p:cNvPr id="1322" name="Google Shape;1322;p65"/>
          <p:cNvCxnSpPr/>
          <p:nvPr/>
        </p:nvCxnSpPr>
        <p:spPr>
          <a:xfrm>
            <a:off x="2363787" y="1909762"/>
            <a:ext cx="457200" cy="0"/>
          </a:xfrm>
          <a:prstGeom prst="straightConnector1">
            <a:avLst/>
          </a:prstGeom>
          <a:noFill/>
          <a:ln cap="flat" cmpd="sng" w="38100">
            <a:solidFill>
              <a:srgbClr val="008000"/>
            </a:solidFill>
            <a:prstDash val="solid"/>
            <a:miter lim="800000"/>
            <a:headEnd len="med" w="med" type="none"/>
            <a:tailEnd len="med" w="med" type="triangle"/>
          </a:ln>
        </p:spPr>
      </p:cxnSp>
      <p:cxnSp>
        <p:nvCxnSpPr>
          <p:cNvPr id="1323" name="Google Shape;1323;p65"/>
          <p:cNvCxnSpPr/>
          <p:nvPr/>
        </p:nvCxnSpPr>
        <p:spPr>
          <a:xfrm>
            <a:off x="4421187" y="1909762"/>
            <a:ext cx="457200" cy="0"/>
          </a:xfrm>
          <a:prstGeom prst="straightConnector1">
            <a:avLst/>
          </a:prstGeom>
          <a:noFill/>
          <a:ln cap="flat" cmpd="sng" w="38100">
            <a:solidFill>
              <a:srgbClr val="008000"/>
            </a:solidFill>
            <a:prstDash val="solid"/>
            <a:miter lim="800000"/>
            <a:headEnd len="med" w="med" type="none"/>
            <a:tailEnd len="med" w="med" type="triangle"/>
          </a:ln>
        </p:spPr>
      </p:cxnSp>
      <p:sp>
        <p:nvSpPr>
          <p:cNvPr id="1324" name="Google Shape;1324;p65"/>
          <p:cNvSpPr/>
          <p:nvPr/>
        </p:nvSpPr>
        <p:spPr>
          <a:xfrm>
            <a:off x="0" y="1143000"/>
            <a:ext cx="9144000" cy="2362200"/>
          </a:xfrm>
          <a:prstGeom prst="ellipse">
            <a:avLst/>
          </a:prstGeom>
          <a:noFill/>
          <a:ln cap="flat" cmpd="sng" w="25400">
            <a:solidFill>
              <a:srgbClr val="00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5" name="Google Shape;1325;p65"/>
          <p:cNvSpPr txBox="1"/>
          <p:nvPr/>
        </p:nvSpPr>
        <p:spPr>
          <a:xfrm>
            <a:off x="1809750" y="4556125"/>
            <a:ext cx="177165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000"/>
              <a:buFont typeface="Arial"/>
              <a:buNone/>
            </a:pPr>
            <a:r>
              <a:rPr b="0" i="0" lang="en-US" sz="2000" u="none">
                <a:solidFill>
                  <a:srgbClr val="CC3300"/>
                </a:solidFill>
                <a:latin typeface="Arial"/>
                <a:ea typeface="Arial"/>
                <a:cs typeface="Arial"/>
                <a:sym typeface="Arial"/>
              </a:rPr>
              <a:t>Covered in CS587/410</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66"/>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Detail of the top </a:t>
            </a:r>
            <a:endParaRPr/>
          </a:p>
        </p:txBody>
      </p:sp>
      <p:sp>
        <p:nvSpPr>
          <p:cNvPr id="1332" name="Google Shape;1332;p66"/>
          <p:cNvSpPr txBox="1"/>
          <p:nvPr/>
        </p:nvSpPr>
        <p:spPr>
          <a:xfrm>
            <a:off x="2286000" y="2574925"/>
            <a:ext cx="51101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65FB"/>
              </a:buClr>
              <a:buSzPts val="2000"/>
              <a:buFont typeface="Arial"/>
              <a:buNone/>
            </a:pPr>
            <a:r>
              <a:rPr b="0" i="1" lang="en-US" sz="2000" u="none">
                <a:solidFill>
                  <a:srgbClr val="3365FB"/>
                </a:solidFill>
                <a:latin typeface="Arial"/>
                <a:ea typeface="Arial"/>
                <a:cs typeface="Arial"/>
                <a:sym typeface="Arial"/>
              </a:rPr>
              <a:t>Relational Algebra Expression (Query Tree)</a:t>
            </a:r>
            <a:endParaRPr/>
          </a:p>
        </p:txBody>
      </p:sp>
      <p:sp>
        <p:nvSpPr>
          <p:cNvPr id="1333" name="Google Shape;1333;p66"/>
          <p:cNvSpPr txBox="1"/>
          <p:nvPr/>
        </p:nvSpPr>
        <p:spPr>
          <a:xfrm>
            <a:off x="2393950" y="5257800"/>
            <a:ext cx="2819400" cy="5334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Plan Evaluator</a:t>
            </a:r>
            <a:endParaRPr/>
          </a:p>
        </p:txBody>
      </p:sp>
      <p:sp>
        <p:nvSpPr>
          <p:cNvPr id="1334" name="Google Shape;1334;p66"/>
          <p:cNvSpPr txBox="1"/>
          <p:nvPr/>
        </p:nvSpPr>
        <p:spPr>
          <a:xfrm>
            <a:off x="2393950" y="1905000"/>
            <a:ext cx="2819400" cy="5334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Query Parser</a:t>
            </a:r>
            <a:endParaRPr/>
          </a:p>
        </p:txBody>
      </p:sp>
      <p:sp>
        <p:nvSpPr>
          <p:cNvPr id="1335" name="Google Shape;1335;p66"/>
          <p:cNvSpPr txBox="1"/>
          <p:nvPr/>
        </p:nvSpPr>
        <p:spPr>
          <a:xfrm>
            <a:off x="355600" y="1965325"/>
            <a:ext cx="1666875"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65FB"/>
              </a:buClr>
              <a:buSzPts val="2000"/>
              <a:buFont typeface="Arial"/>
              <a:buNone/>
            </a:pPr>
            <a:r>
              <a:rPr b="0" i="1" lang="en-US" sz="2000" u="none">
                <a:solidFill>
                  <a:srgbClr val="3365FB"/>
                </a:solidFill>
                <a:latin typeface="Arial"/>
                <a:ea typeface="Arial"/>
                <a:cs typeface="Arial"/>
                <a:sym typeface="Arial"/>
              </a:rPr>
              <a:t>SQL Query</a:t>
            </a:r>
            <a:br>
              <a:rPr b="0" i="1" lang="en-US" sz="2000" u="none">
                <a:solidFill>
                  <a:srgbClr val="3365FB"/>
                </a:solidFill>
                <a:latin typeface="Arial"/>
                <a:ea typeface="Arial"/>
                <a:cs typeface="Arial"/>
                <a:sym typeface="Arial"/>
              </a:rPr>
            </a:br>
            <a:r>
              <a:rPr b="0" i="1" lang="en-US" sz="2000" u="none">
                <a:solidFill>
                  <a:srgbClr val="3365FB"/>
                </a:solidFill>
                <a:latin typeface="Arial"/>
                <a:ea typeface="Arial"/>
                <a:cs typeface="Arial"/>
                <a:sym typeface="Arial"/>
              </a:rPr>
              <a:t>(SELECT …)</a:t>
            </a:r>
            <a:endParaRPr/>
          </a:p>
        </p:txBody>
      </p:sp>
      <p:cxnSp>
        <p:nvCxnSpPr>
          <p:cNvPr id="1336" name="Google Shape;1336;p66"/>
          <p:cNvCxnSpPr/>
          <p:nvPr/>
        </p:nvCxnSpPr>
        <p:spPr>
          <a:xfrm>
            <a:off x="1828800" y="2209800"/>
            <a:ext cx="533400"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1337" name="Google Shape;1337;p66"/>
          <p:cNvCxnSpPr/>
          <p:nvPr/>
        </p:nvCxnSpPr>
        <p:spPr>
          <a:xfrm>
            <a:off x="3803650" y="2447925"/>
            <a:ext cx="0" cy="666750"/>
          </a:xfrm>
          <a:prstGeom prst="straightConnector1">
            <a:avLst/>
          </a:prstGeom>
          <a:noFill/>
          <a:ln cap="flat" cmpd="sng" w="19050">
            <a:solidFill>
              <a:schemeClr val="dk1"/>
            </a:solidFill>
            <a:prstDash val="solid"/>
            <a:miter lim="800000"/>
            <a:headEnd len="med" w="med" type="none"/>
            <a:tailEnd len="med" w="med" type="triangle"/>
          </a:ln>
        </p:spPr>
      </p:cxnSp>
      <p:sp>
        <p:nvSpPr>
          <p:cNvPr id="1338" name="Google Shape;1338;p66"/>
          <p:cNvSpPr txBox="1"/>
          <p:nvPr/>
        </p:nvSpPr>
        <p:spPr>
          <a:xfrm>
            <a:off x="2057400" y="4724400"/>
            <a:ext cx="37020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65FB"/>
              </a:buClr>
              <a:buSzPts val="2000"/>
              <a:buFont typeface="Arial"/>
              <a:buNone/>
            </a:pPr>
            <a:r>
              <a:rPr b="0" i="1" lang="en-US" sz="2000" u="none">
                <a:solidFill>
                  <a:srgbClr val="3365FB"/>
                </a:solidFill>
                <a:latin typeface="Arial"/>
                <a:ea typeface="Arial"/>
                <a:cs typeface="Arial"/>
                <a:sym typeface="Arial"/>
              </a:rPr>
              <a:t>Query Tree + Algorithms (Plan)</a:t>
            </a:r>
            <a:endParaRPr/>
          </a:p>
        </p:txBody>
      </p:sp>
      <p:cxnSp>
        <p:nvCxnSpPr>
          <p:cNvPr id="1339" name="Google Shape;1339;p66"/>
          <p:cNvCxnSpPr/>
          <p:nvPr/>
        </p:nvCxnSpPr>
        <p:spPr>
          <a:xfrm>
            <a:off x="3803650" y="4581525"/>
            <a:ext cx="0" cy="666750"/>
          </a:xfrm>
          <a:prstGeom prst="straightConnector1">
            <a:avLst/>
          </a:prstGeom>
          <a:noFill/>
          <a:ln cap="flat" cmpd="sng" w="19050">
            <a:solidFill>
              <a:schemeClr val="dk1"/>
            </a:solidFill>
            <a:prstDash val="solid"/>
            <a:miter lim="800000"/>
            <a:headEnd len="med" w="med" type="none"/>
            <a:tailEnd len="med" w="med" type="triangle"/>
          </a:ln>
        </p:spPr>
      </p:cxnSp>
      <p:sp>
        <p:nvSpPr>
          <p:cNvPr id="1340" name="Google Shape;1340;p66"/>
          <p:cNvSpPr txBox="1"/>
          <p:nvPr/>
        </p:nvSpPr>
        <p:spPr>
          <a:xfrm>
            <a:off x="2393950" y="3124200"/>
            <a:ext cx="2819400" cy="14478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1" name="Google Shape;1341;p66"/>
          <p:cNvSpPr txBox="1"/>
          <p:nvPr/>
        </p:nvSpPr>
        <p:spPr>
          <a:xfrm>
            <a:off x="2698750" y="3184525"/>
            <a:ext cx="20304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Query Optimizer</a:t>
            </a:r>
            <a:endParaRPr/>
          </a:p>
        </p:txBody>
      </p:sp>
      <p:sp>
        <p:nvSpPr>
          <p:cNvPr id="1342" name="Google Shape;1342;p66"/>
          <p:cNvSpPr txBox="1"/>
          <p:nvPr/>
        </p:nvSpPr>
        <p:spPr>
          <a:xfrm>
            <a:off x="2546350" y="3657600"/>
            <a:ext cx="1143000" cy="8382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Plan</a:t>
            </a:r>
            <a:endParaRPr/>
          </a:p>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Generator</a:t>
            </a:r>
            <a:endParaRPr/>
          </a:p>
        </p:txBody>
      </p:sp>
      <p:sp>
        <p:nvSpPr>
          <p:cNvPr id="1343" name="Google Shape;1343;p66"/>
          <p:cNvSpPr txBox="1"/>
          <p:nvPr/>
        </p:nvSpPr>
        <p:spPr>
          <a:xfrm>
            <a:off x="3917950" y="3657600"/>
            <a:ext cx="1143000" cy="8382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Plan Cost </a:t>
            </a:r>
            <a:endParaRPr/>
          </a:p>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Estimator</a:t>
            </a:r>
            <a:endParaRPr/>
          </a:p>
        </p:txBody>
      </p:sp>
      <p:sp>
        <p:nvSpPr>
          <p:cNvPr id="1344" name="Google Shape;1344;p66"/>
          <p:cNvSpPr txBox="1"/>
          <p:nvPr/>
        </p:nvSpPr>
        <p:spPr>
          <a:xfrm>
            <a:off x="5975350" y="3657600"/>
            <a:ext cx="1143000" cy="8382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Catalog</a:t>
            </a:r>
            <a:endParaRPr/>
          </a:p>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Manager</a:t>
            </a:r>
            <a:endParaRPr/>
          </a:p>
        </p:txBody>
      </p:sp>
      <p:cxnSp>
        <p:nvCxnSpPr>
          <p:cNvPr id="1345" name="Google Shape;1345;p66"/>
          <p:cNvCxnSpPr/>
          <p:nvPr/>
        </p:nvCxnSpPr>
        <p:spPr>
          <a:xfrm rot="10800000">
            <a:off x="5086350" y="4038600"/>
            <a:ext cx="8382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346" name="Google Shape;1346;p66"/>
          <p:cNvCxnSpPr/>
          <p:nvPr/>
        </p:nvCxnSpPr>
        <p:spPr>
          <a:xfrm rot="10800000">
            <a:off x="5238750" y="2438400"/>
            <a:ext cx="762000" cy="12192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67"/>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Parsing and Optimization</a:t>
            </a:r>
            <a:endParaRPr/>
          </a:p>
        </p:txBody>
      </p:sp>
      <p:sp>
        <p:nvSpPr>
          <p:cNvPr id="1353" name="Google Shape;1353;p67"/>
          <p:cNvSpPr txBox="1"/>
          <p:nvPr>
            <p:ph idx="1" type="body"/>
          </p:nvPr>
        </p:nvSpPr>
        <p:spPr>
          <a:xfrm>
            <a:off x="838200" y="1447800"/>
            <a:ext cx="72390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1200"/>
              <a:buFont typeface="Arial"/>
              <a:buChar char="●"/>
            </a:pPr>
            <a:r>
              <a:rPr b="0" i="0" lang="en-US" sz="2400" u="none">
                <a:solidFill>
                  <a:srgbClr val="FF0000"/>
                </a:solidFill>
                <a:latin typeface="Arial"/>
                <a:ea typeface="Arial"/>
                <a:cs typeface="Arial"/>
                <a:sym typeface="Arial"/>
              </a:rPr>
              <a:t>The Parser</a:t>
            </a:r>
            <a:r>
              <a:rPr b="0" i="0" lang="en-US" sz="1800" u="none">
                <a:solidFill>
                  <a:srgbClr val="FF0000"/>
                </a:solidFill>
                <a:latin typeface="Arial"/>
                <a:ea typeface="Arial"/>
                <a:cs typeface="Arial"/>
                <a:sym typeface="Arial"/>
              </a:rPr>
              <a:t> </a:t>
            </a:r>
            <a:endParaRPr/>
          </a:p>
          <a:p>
            <a:pPr indent="-285750" lvl="1" marL="742950" rtl="0" algn="l">
              <a:lnSpc>
                <a:spcPct val="100000"/>
              </a:lnSpc>
              <a:spcBef>
                <a:spcPts val="400"/>
              </a:spcBef>
              <a:spcAft>
                <a:spcPts val="0"/>
              </a:spcAft>
              <a:buClr>
                <a:schemeClr val="dk1"/>
              </a:buClr>
              <a:buSzPts val="1000"/>
              <a:buFont typeface="Arial"/>
              <a:buChar char="●"/>
            </a:pPr>
            <a:r>
              <a:rPr b="0" i="0" lang="en-US" sz="2000" u="none">
                <a:solidFill>
                  <a:schemeClr val="dk1"/>
                </a:solidFill>
                <a:latin typeface="Arial"/>
                <a:ea typeface="Arial"/>
                <a:cs typeface="Arial"/>
                <a:sym typeface="Arial"/>
              </a:rPr>
              <a:t>Verifies that the SQL query is </a:t>
            </a:r>
            <a:r>
              <a:rPr b="0" i="0" lang="en-US" sz="2000" u="none">
                <a:solidFill>
                  <a:srgbClr val="FF0000"/>
                </a:solidFill>
                <a:latin typeface="Arial"/>
                <a:ea typeface="Arial"/>
                <a:cs typeface="Arial"/>
                <a:sym typeface="Arial"/>
              </a:rPr>
              <a:t>syntactically correct</a:t>
            </a:r>
            <a:r>
              <a:rPr b="0" i="0" lang="en-US" sz="2000" u="none">
                <a:solidFill>
                  <a:schemeClr val="dk1"/>
                </a:solidFill>
                <a:latin typeface="Arial"/>
                <a:ea typeface="Arial"/>
                <a:cs typeface="Arial"/>
                <a:sym typeface="Arial"/>
              </a:rPr>
              <a:t>, that the </a:t>
            </a:r>
            <a:r>
              <a:rPr b="0" i="0" lang="en-US" sz="2000" u="none">
                <a:solidFill>
                  <a:srgbClr val="FF0000"/>
                </a:solidFill>
                <a:latin typeface="Arial"/>
                <a:ea typeface="Arial"/>
                <a:cs typeface="Arial"/>
                <a:sym typeface="Arial"/>
              </a:rPr>
              <a:t>tables and attributes exist</a:t>
            </a:r>
            <a:r>
              <a:rPr b="0" i="0" lang="en-US" sz="2000" u="none">
                <a:solidFill>
                  <a:schemeClr val="dk1"/>
                </a:solidFill>
                <a:latin typeface="Arial"/>
                <a:ea typeface="Arial"/>
                <a:cs typeface="Arial"/>
                <a:sym typeface="Arial"/>
              </a:rPr>
              <a:t>, and that the user has the appropriate </a:t>
            </a:r>
            <a:r>
              <a:rPr b="0" i="0" lang="en-US" sz="2000" u="none">
                <a:solidFill>
                  <a:srgbClr val="FF0000"/>
                </a:solidFill>
                <a:latin typeface="Arial"/>
                <a:ea typeface="Arial"/>
                <a:cs typeface="Arial"/>
                <a:sym typeface="Arial"/>
              </a:rPr>
              <a:t>permissions</a:t>
            </a:r>
            <a:r>
              <a:rPr b="0" i="0" lang="en-US" sz="2000" u="none">
                <a:solidFill>
                  <a:schemeClr val="dk1"/>
                </a:solidFill>
                <a:latin typeface="Arial"/>
                <a:ea typeface="Arial"/>
                <a:cs typeface="Arial"/>
                <a:sym typeface="Arial"/>
              </a:rPr>
              <a:t>.</a:t>
            </a:r>
            <a:endParaRPr/>
          </a:p>
          <a:p>
            <a:pPr indent="-285750" lvl="1" marL="742950" rtl="0" algn="l">
              <a:lnSpc>
                <a:spcPct val="100000"/>
              </a:lnSpc>
              <a:spcBef>
                <a:spcPts val="400"/>
              </a:spcBef>
              <a:spcAft>
                <a:spcPts val="0"/>
              </a:spcAft>
              <a:buClr>
                <a:srgbClr val="FF0000"/>
              </a:buClr>
              <a:buSzPts val="1000"/>
              <a:buFont typeface="Arial"/>
              <a:buChar char="●"/>
            </a:pPr>
            <a:r>
              <a:rPr b="0" i="0" lang="en-US" sz="2000" u="none">
                <a:solidFill>
                  <a:srgbClr val="FF0000"/>
                </a:solidFill>
                <a:latin typeface="Arial"/>
                <a:ea typeface="Arial"/>
                <a:cs typeface="Arial"/>
                <a:sym typeface="Arial"/>
              </a:rPr>
              <a:t>Translates the SQL query into a simple query tree</a:t>
            </a:r>
            <a:r>
              <a:rPr b="0" i="0" lang="en-US" sz="2000" u="none">
                <a:solidFill>
                  <a:schemeClr val="dk1"/>
                </a:solidFill>
                <a:latin typeface="Arial"/>
                <a:ea typeface="Arial"/>
                <a:cs typeface="Arial"/>
                <a:sym typeface="Arial"/>
              </a:rPr>
              <a:t> </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(operators: relational algebra plus a few other ones)</a:t>
            </a:r>
            <a:endParaRPr/>
          </a:p>
          <a:p>
            <a:pPr indent="-342900" lvl="0" marL="342900" rtl="0" algn="l">
              <a:lnSpc>
                <a:spcPct val="100000"/>
              </a:lnSpc>
              <a:spcBef>
                <a:spcPts val="480"/>
              </a:spcBef>
              <a:spcAft>
                <a:spcPts val="0"/>
              </a:spcAft>
              <a:buClr>
                <a:srgbClr val="FF0000"/>
              </a:buClr>
              <a:buSzPts val="1200"/>
              <a:buFont typeface="Arial"/>
              <a:buChar char="●"/>
            </a:pPr>
            <a:r>
              <a:rPr b="0" i="0" lang="en-US" sz="2400" u="none">
                <a:solidFill>
                  <a:srgbClr val="FF0000"/>
                </a:solidFill>
                <a:latin typeface="Arial"/>
                <a:ea typeface="Arial"/>
                <a:cs typeface="Arial"/>
                <a:sym typeface="Arial"/>
              </a:rPr>
              <a:t>The Optimizer:</a:t>
            </a:r>
            <a:endParaRPr/>
          </a:p>
          <a:p>
            <a:pPr indent="-285750" lvl="1" marL="742950" rtl="0" algn="l">
              <a:lnSpc>
                <a:spcPct val="100000"/>
              </a:lnSpc>
              <a:spcBef>
                <a:spcPts val="400"/>
              </a:spcBef>
              <a:spcAft>
                <a:spcPts val="0"/>
              </a:spcAft>
              <a:buClr>
                <a:srgbClr val="FF0000"/>
              </a:buClr>
              <a:buSzPts val="1000"/>
              <a:buFont typeface="Arial"/>
              <a:buChar char="●"/>
            </a:pPr>
            <a:r>
              <a:rPr b="0" i="0" lang="en-US" sz="2000" u="none">
                <a:solidFill>
                  <a:srgbClr val="FF0000"/>
                </a:solidFill>
                <a:latin typeface="Arial"/>
                <a:ea typeface="Arial"/>
                <a:cs typeface="Arial"/>
                <a:sym typeface="Arial"/>
              </a:rPr>
              <a:t>Generates other, equivalent query trees</a:t>
            </a:r>
            <a:r>
              <a:rPr b="0" i="0" lang="en-US" sz="2000" u="none">
                <a:solidFill>
                  <a:schemeClr val="dk1"/>
                </a:solidFill>
                <a:latin typeface="Arial"/>
                <a:ea typeface="Arial"/>
                <a:cs typeface="Arial"/>
                <a:sym typeface="Arial"/>
              </a:rPr>
              <a:t> </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(Actually builds these trees bottom up)</a:t>
            </a:r>
            <a:endParaRPr/>
          </a:p>
          <a:p>
            <a:pPr indent="-285750" lvl="1" marL="742950" rtl="0" algn="l">
              <a:lnSpc>
                <a:spcPct val="100000"/>
              </a:lnSpc>
              <a:spcBef>
                <a:spcPts val="400"/>
              </a:spcBef>
              <a:spcAft>
                <a:spcPts val="0"/>
              </a:spcAft>
              <a:buClr>
                <a:srgbClr val="FF0000"/>
              </a:buClr>
              <a:buSzPts val="1000"/>
              <a:buFont typeface="Arial"/>
              <a:buChar char="●"/>
            </a:pPr>
            <a:r>
              <a:rPr b="0" i="0" lang="en-US" sz="2000" u="none">
                <a:solidFill>
                  <a:srgbClr val="FF0000"/>
                </a:solidFill>
                <a:latin typeface="Arial"/>
                <a:ea typeface="Arial"/>
                <a:cs typeface="Arial"/>
                <a:sym typeface="Arial"/>
              </a:rPr>
              <a:t>For each</a:t>
            </a:r>
            <a:r>
              <a:rPr b="0" i="0" lang="en-US" sz="2000" u="none">
                <a:solidFill>
                  <a:schemeClr val="dk1"/>
                </a:solidFill>
                <a:latin typeface="Arial"/>
                <a:ea typeface="Arial"/>
                <a:cs typeface="Arial"/>
                <a:sym typeface="Arial"/>
              </a:rPr>
              <a:t> query tree generated:</a:t>
            </a:r>
            <a:endParaRPr/>
          </a:p>
          <a:p>
            <a:pPr indent="-228600" lvl="2" marL="1143000" rtl="0" algn="l">
              <a:lnSpc>
                <a:spcPct val="100000"/>
              </a:lnSpc>
              <a:spcBef>
                <a:spcPts val="320"/>
              </a:spcBef>
              <a:spcAft>
                <a:spcPts val="0"/>
              </a:spcAft>
              <a:buClr>
                <a:srgbClr val="0000CC"/>
              </a:buClr>
              <a:buSzPts val="800"/>
              <a:buFont typeface="Arial"/>
              <a:buChar char="●"/>
            </a:pPr>
            <a:r>
              <a:rPr b="0" i="0" lang="en-US" sz="1600" u="none">
                <a:solidFill>
                  <a:srgbClr val="0000CC"/>
                </a:solidFill>
                <a:latin typeface="Arial"/>
                <a:ea typeface="Arial"/>
                <a:cs typeface="Arial"/>
                <a:sym typeface="Arial"/>
              </a:rPr>
              <a:t>Selects	 algorithms for each operator (producing a query </a:t>
            </a:r>
            <a:r>
              <a:rPr b="0" i="1" lang="en-US" sz="1600" u="none">
                <a:solidFill>
                  <a:srgbClr val="0000CC"/>
                </a:solidFill>
                <a:latin typeface="Arial"/>
                <a:ea typeface="Arial"/>
                <a:cs typeface="Arial"/>
                <a:sym typeface="Arial"/>
              </a:rPr>
              <a:t>plan</a:t>
            </a:r>
            <a:r>
              <a:rPr b="0" i="0" lang="en-US" sz="1600" u="none">
                <a:solidFill>
                  <a:srgbClr val="0000CC"/>
                </a:solidFill>
                <a:latin typeface="Arial"/>
                <a:ea typeface="Arial"/>
                <a:cs typeface="Arial"/>
                <a:sym typeface="Arial"/>
              </a:rPr>
              <a:t>)</a:t>
            </a:r>
            <a:endParaRPr b="0" i="0" sz="1600" u="none">
              <a:solidFill>
                <a:schemeClr val="dk1"/>
              </a:solidFill>
              <a:latin typeface="Arial"/>
              <a:ea typeface="Arial"/>
              <a:cs typeface="Arial"/>
              <a:sym typeface="Arial"/>
            </a:endParaRPr>
          </a:p>
          <a:p>
            <a:pPr indent="-228600" lvl="2" marL="1143000" rtl="0" algn="l">
              <a:lnSpc>
                <a:spcPct val="100000"/>
              </a:lnSpc>
              <a:spcBef>
                <a:spcPts val="320"/>
              </a:spcBef>
              <a:spcAft>
                <a:spcPts val="0"/>
              </a:spcAft>
              <a:buClr>
                <a:srgbClr val="0000CC"/>
              </a:buClr>
              <a:buSzPts val="800"/>
              <a:buFont typeface="Arial"/>
              <a:buChar char="●"/>
            </a:pPr>
            <a:r>
              <a:rPr b="0" i="0" lang="en-US" sz="1600" u="none">
                <a:solidFill>
                  <a:srgbClr val="0000CC"/>
                </a:solidFill>
                <a:latin typeface="Arial"/>
                <a:ea typeface="Arial"/>
                <a:cs typeface="Arial"/>
                <a:sym typeface="Arial"/>
              </a:rPr>
              <a:t>estimates the cost of the plan</a:t>
            </a:r>
            <a:endParaRPr/>
          </a:p>
          <a:p>
            <a:pPr indent="-285750" lvl="1" marL="742950" rtl="0" algn="l">
              <a:lnSpc>
                <a:spcPct val="100000"/>
              </a:lnSpc>
              <a:spcBef>
                <a:spcPts val="400"/>
              </a:spcBef>
              <a:spcAft>
                <a:spcPts val="0"/>
              </a:spcAft>
              <a:buClr>
                <a:srgbClr val="FF0000"/>
              </a:buClr>
              <a:buSzPts val="1000"/>
              <a:buFont typeface="Arial"/>
              <a:buChar char="●"/>
            </a:pPr>
            <a:r>
              <a:rPr b="0" i="0" lang="en-US" sz="2000" u="none">
                <a:solidFill>
                  <a:srgbClr val="FF0000"/>
                </a:solidFill>
                <a:latin typeface="Arial"/>
                <a:ea typeface="Arial"/>
                <a:cs typeface="Arial"/>
                <a:sym typeface="Arial"/>
              </a:rPr>
              <a:t>Chooses the plan with lowest cost </a:t>
            </a:r>
            <a:r>
              <a:rPr b="0" i="0" lang="en-US" sz="2000" u="none">
                <a:solidFill>
                  <a:schemeClr val="dk1"/>
                </a:solidFill>
                <a:latin typeface="Arial"/>
                <a:ea typeface="Arial"/>
                <a:cs typeface="Arial"/>
                <a:sym typeface="Arial"/>
              </a:rPr>
              <a:t> (</a:t>
            </a:r>
            <a:r>
              <a:rPr b="0" i="0" lang="en-US" sz="1600" u="none">
                <a:solidFill>
                  <a:schemeClr val="dk1"/>
                </a:solidFill>
                <a:latin typeface="Arial"/>
                <a:ea typeface="Arial"/>
                <a:cs typeface="Arial"/>
                <a:sym typeface="Arial"/>
              </a:rPr>
              <a:t>of the plans considered, which is not necessarily all possible plans)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68"/>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4" name="Google Shape;1364;p68"/>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5" name="Google Shape;1365;p68"/>
          <p:cNvSpPr txBox="1"/>
          <p:nvPr>
            <p:ph type="title"/>
          </p:nvPr>
        </p:nvSpPr>
        <p:spPr>
          <a:xfrm>
            <a:off x="685800" y="419100"/>
            <a:ext cx="7620000" cy="11049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Here’s what the parser does</a:t>
            </a:r>
            <a:endParaRPr/>
          </a:p>
        </p:txBody>
      </p:sp>
      <p:sp>
        <p:nvSpPr>
          <p:cNvPr id="1366" name="Google Shape;1366;p68"/>
          <p:cNvSpPr txBox="1"/>
          <p:nvPr/>
        </p:nvSpPr>
        <p:spPr>
          <a:xfrm>
            <a:off x="457200" y="3006725"/>
            <a:ext cx="3735387" cy="15525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FF"/>
              </a:buClr>
              <a:buSzPts val="2000"/>
              <a:buFont typeface="Arial"/>
              <a:buNone/>
            </a:pPr>
            <a:r>
              <a:rPr b="0" i="0" lang="en-US" sz="2000" u="none">
                <a:solidFill>
                  <a:srgbClr val="FF00FF"/>
                </a:solidFill>
                <a:latin typeface="Arial"/>
                <a:ea typeface="Arial"/>
                <a:cs typeface="Arial"/>
                <a:sym typeface="Arial"/>
              </a:rPr>
              <a:t>SELECT</a:t>
            </a:r>
            <a:r>
              <a:rPr b="0" i="0" lang="en-US" sz="2400" u="none">
                <a:solidFill>
                  <a:srgbClr val="FF00FF"/>
                </a:solidFill>
                <a:latin typeface="Arial"/>
                <a:ea typeface="Arial"/>
                <a:cs typeface="Arial"/>
                <a:sym typeface="Arial"/>
              </a:rPr>
              <a:t>  commname</a:t>
            </a:r>
            <a:endParaRPr/>
          </a:p>
          <a:p>
            <a:pPr indent="0" lvl="0" marL="0" marR="0" rtl="0" algn="l">
              <a:lnSpc>
                <a:spcPct val="100000"/>
              </a:lnSpc>
              <a:spcBef>
                <a:spcPts val="0"/>
              </a:spcBef>
              <a:spcAft>
                <a:spcPts val="0"/>
              </a:spcAft>
              <a:buClr>
                <a:srgbClr val="FF00FF"/>
              </a:buClr>
              <a:buSzPts val="2000"/>
              <a:buFont typeface="Arial"/>
              <a:buNone/>
            </a:pPr>
            <a:r>
              <a:rPr b="0" i="0" lang="en-US" sz="2000" u="none">
                <a:solidFill>
                  <a:srgbClr val="FF00FF"/>
                </a:solidFill>
                <a:latin typeface="Arial"/>
                <a:ea typeface="Arial"/>
                <a:cs typeface="Arial"/>
                <a:sym typeface="Arial"/>
              </a:rPr>
              <a:t>FROM</a:t>
            </a:r>
            <a:r>
              <a:rPr b="0" i="0" lang="en-US" sz="2400" u="none">
                <a:solidFill>
                  <a:srgbClr val="FF00FF"/>
                </a:solidFill>
                <a:latin typeface="Arial"/>
                <a:ea typeface="Arial"/>
                <a:cs typeface="Arial"/>
                <a:sym typeface="Arial"/>
              </a:rPr>
              <a:t>	   comm JOIN indiv</a:t>
            </a:r>
            <a:endParaRPr/>
          </a:p>
          <a:p>
            <a:pPr indent="0" lvl="0" marL="0" marR="0" rtl="0" algn="l">
              <a:lnSpc>
                <a:spcPct val="100000"/>
              </a:lnSpc>
              <a:spcBef>
                <a:spcPts val="0"/>
              </a:spcBef>
              <a:spcAft>
                <a:spcPts val="0"/>
              </a:spcAft>
              <a:buClr>
                <a:srgbClr val="FF00FF"/>
              </a:buClr>
              <a:buSzPts val="2000"/>
              <a:buFont typeface="Arial"/>
              <a:buNone/>
            </a:pPr>
            <a:r>
              <a:rPr b="0" i="0" lang="en-US" sz="2000" u="none">
                <a:solidFill>
                  <a:srgbClr val="FF00FF"/>
                </a:solidFill>
                <a:latin typeface="Arial"/>
                <a:ea typeface="Arial"/>
                <a:cs typeface="Arial"/>
                <a:sym typeface="Arial"/>
              </a:rPr>
              <a:t>USING</a:t>
            </a:r>
            <a:r>
              <a:rPr b="0" i="0" lang="en-US" sz="2400" u="none">
                <a:solidFill>
                  <a:srgbClr val="FF00FF"/>
                </a:solidFill>
                <a:latin typeface="Arial"/>
                <a:ea typeface="Arial"/>
                <a:cs typeface="Arial"/>
                <a:sym typeface="Arial"/>
              </a:rPr>
              <a:t>     commid</a:t>
            </a:r>
            <a:endParaRPr/>
          </a:p>
          <a:p>
            <a:pPr indent="0" lvl="0" marL="0" marR="0" rtl="0" algn="l">
              <a:lnSpc>
                <a:spcPct val="100000"/>
              </a:lnSpc>
              <a:spcBef>
                <a:spcPts val="0"/>
              </a:spcBef>
              <a:spcAft>
                <a:spcPts val="0"/>
              </a:spcAft>
              <a:buClr>
                <a:srgbClr val="FF00FF"/>
              </a:buClr>
              <a:buSzPts val="2000"/>
              <a:buFont typeface="Arial"/>
              <a:buNone/>
            </a:pPr>
            <a:r>
              <a:rPr b="0" i="0" lang="en-US" sz="2000" u="none">
                <a:solidFill>
                  <a:srgbClr val="FF00FF"/>
                </a:solidFill>
                <a:latin typeface="Arial"/>
                <a:ea typeface="Arial"/>
                <a:cs typeface="Arial"/>
                <a:sym typeface="Arial"/>
              </a:rPr>
              <a:t>WHERE</a:t>
            </a:r>
            <a:r>
              <a:rPr b="0" i="0" lang="en-US" sz="2400" u="none">
                <a:solidFill>
                  <a:srgbClr val="FF00FF"/>
                </a:solidFill>
                <a:latin typeface="Arial"/>
                <a:ea typeface="Arial"/>
                <a:cs typeface="Arial"/>
                <a:sym typeface="Arial"/>
              </a:rPr>
              <a:t>   indiv.zip=‘97223’;</a:t>
            </a:r>
            <a:endParaRPr/>
          </a:p>
        </p:txBody>
      </p:sp>
      <p:sp>
        <p:nvSpPr>
          <p:cNvPr id="1367" name="Google Shape;1367;p68"/>
          <p:cNvSpPr/>
          <p:nvPr/>
        </p:nvSpPr>
        <p:spPr>
          <a:xfrm>
            <a:off x="6040437" y="5397500"/>
            <a:ext cx="633412" cy="317500"/>
          </a:xfrm>
          <a:custGeom>
            <a:rect b="b" l="l" r="r" t="t"/>
            <a:pathLst>
              <a:path extrusionOk="0" h="200" w="399">
                <a:moveTo>
                  <a:pt x="0" y="199"/>
                </a:moveTo>
                <a:lnTo>
                  <a:pt x="398" y="0"/>
                </a:lnTo>
                <a:lnTo>
                  <a:pt x="0" y="199"/>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8" name="Google Shape;1368;p68"/>
          <p:cNvSpPr/>
          <p:nvPr/>
        </p:nvSpPr>
        <p:spPr>
          <a:xfrm>
            <a:off x="6905625" y="5397500"/>
            <a:ext cx="647700" cy="317500"/>
          </a:xfrm>
          <a:custGeom>
            <a:rect b="b" l="l" r="r" t="t"/>
            <a:pathLst>
              <a:path extrusionOk="0" h="200" w="408">
                <a:moveTo>
                  <a:pt x="0" y="0"/>
                </a:moveTo>
                <a:lnTo>
                  <a:pt x="407" y="199"/>
                </a:lnTo>
                <a:lnTo>
                  <a:pt x="0" y="0"/>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9" name="Google Shape;1369;p68"/>
          <p:cNvSpPr/>
          <p:nvPr/>
        </p:nvSpPr>
        <p:spPr>
          <a:xfrm>
            <a:off x="6770687" y="4381500"/>
            <a:ext cx="1587" cy="495300"/>
          </a:xfrm>
          <a:custGeom>
            <a:rect b="b" l="l" r="r" t="t"/>
            <a:pathLst>
              <a:path extrusionOk="0" h="312" w="1">
                <a:moveTo>
                  <a:pt x="0" y="0"/>
                </a:moveTo>
                <a:lnTo>
                  <a:pt x="0" y="311"/>
                </a:lnTo>
                <a:lnTo>
                  <a:pt x="0" y="0"/>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0" name="Google Shape;1370;p68"/>
          <p:cNvSpPr/>
          <p:nvPr/>
        </p:nvSpPr>
        <p:spPr>
          <a:xfrm>
            <a:off x="6770687" y="3584575"/>
            <a:ext cx="1587" cy="454025"/>
          </a:xfrm>
          <a:custGeom>
            <a:rect b="b" l="l" r="r" t="t"/>
            <a:pathLst>
              <a:path extrusionOk="0" h="286" w="1">
                <a:moveTo>
                  <a:pt x="0" y="0"/>
                </a:moveTo>
                <a:lnTo>
                  <a:pt x="0" y="285"/>
                </a:lnTo>
                <a:lnTo>
                  <a:pt x="0" y="0"/>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1" name="Google Shape;1371;p68"/>
          <p:cNvSpPr txBox="1"/>
          <p:nvPr/>
        </p:nvSpPr>
        <p:spPr>
          <a:xfrm>
            <a:off x="5508625" y="5680075"/>
            <a:ext cx="9318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comm</a:t>
            </a:r>
            <a:endParaRPr/>
          </a:p>
        </p:txBody>
      </p:sp>
      <p:sp>
        <p:nvSpPr>
          <p:cNvPr id="1372" name="Google Shape;1372;p68"/>
          <p:cNvSpPr txBox="1"/>
          <p:nvPr/>
        </p:nvSpPr>
        <p:spPr>
          <a:xfrm>
            <a:off x="7199312" y="5665787"/>
            <a:ext cx="77628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indiv</a:t>
            </a:r>
            <a:endParaRPr/>
          </a:p>
        </p:txBody>
      </p:sp>
      <p:sp>
        <p:nvSpPr>
          <p:cNvPr id="1373" name="Google Shape;1373;p68"/>
          <p:cNvSpPr txBox="1"/>
          <p:nvPr/>
        </p:nvSpPr>
        <p:spPr>
          <a:xfrm>
            <a:off x="5943600" y="5043487"/>
            <a:ext cx="2133600" cy="3048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commid=commid</a:t>
            </a:r>
            <a:endParaRPr/>
          </a:p>
        </p:txBody>
      </p:sp>
      <p:sp>
        <p:nvSpPr>
          <p:cNvPr id="1374" name="Google Shape;1374;p68"/>
          <p:cNvSpPr txBox="1"/>
          <p:nvPr/>
        </p:nvSpPr>
        <p:spPr>
          <a:xfrm>
            <a:off x="6400800" y="3892550"/>
            <a:ext cx="23558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σ</a:t>
            </a:r>
            <a:r>
              <a:rPr b="0" i="0" lang="en-US" sz="2800" u="none">
                <a:solidFill>
                  <a:schemeClr val="dk1"/>
                </a:solidFill>
                <a:latin typeface="Times New Roman"/>
                <a:ea typeface="Times New Roman"/>
                <a:cs typeface="Times New Roman"/>
                <a:sym typeface="Times New Roman"/>
              </a:rPr>
              <a:t> </a:t>
            </a:r>
            <a:r>
              <a:rPr b="0" baseline="-25000" i="0" lang="en-US" sz="2800" u="none">
                <a:solidFill>
                  <a:schemeClr val="dk1"/>
                </a:solidFill>
                <a:latin typeface="Times New Roman"/>
                <a:ea typeface="Times New Roman"/>
                <a:cs typeface="Times New Roman"/>
                <a:sym typeface="Times New Roman"/>
              </a:rPr>
              <a:t>indiv</a:t>
            </a:r>
            <a:r>
              <a:rPr b="0" i="0" lang="en-US" sz="2800" u="none">
                <a:solidFill>
                  <a:schemeClr val="dk1"/>
                </a:solidFill>
                <a:latin typeface="Times New Roman"/>
                <a:ea typeface="Times New Roman"/>
                <a:cs typeface="Times New Roman"/>
                <a:sym typeface="Times New Roman"/>
              </a:rPr>
              <a:t>.</a:t>
            </a:r>
            <a:r>
              <a:rPr b="1" baseline="-25000" i="0" lang="en-US" sz="2800" u="none">
                <a:solidFill>
                  <a:srgbClr val="000000"/>
                </a:solidFill>
                <a:latin typeface="Arial"/>
                <a:ea typeface="Arial"/>
                <a:cs typeface="Arial"/>
                <a:sym typeface="Arial"/>
              </a:rPr>
              <a:t>zip=‘97223’</a:t>
            </a:r>
            <a:endParaRPr/>
          </a:p>
        </p:txBody>
      </p:sp>
      <p:sp>
        <p:nvSpPr>
          <p:cNvPr id="1375" name="Google Shape;1375;p68"/>
          <p:cNvSpPr txBox="1"/>
          <p:nvPr/>
        </p:nvSpPr>
        <p:spPr>
          <a:xfrm>
            <a:off x="6540500" y="3124200"/>
            <a:ext cx="1800225"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Π</a:t>
            </a:r>
            <a:r>
              <a:rPr b="1" baseline="-25000" i="0" lang="en-US" sz="2800" u="none">
                <a:solidFill>
                  <a:srgbClr val="000000"/>
                </a:solidFill>
                <a:latin typeface="Arial"/>
                <a:ea typeface="Arial"/>
                <a:cs typeface="Arial"/>
                <a:sym typeface="Arial"/>
              </a:rPr>
              <a:t>commname</a:t>
            </a:r>
            <a:endParaRPr/>
          </a:p>
        </p:txBody>
      </p:sp>
      <p:sp>
        <p:nvSpPr>
          <p:cNvPr id="1376" name="Google Shape;1376;p68"/>
          <p:cNvSpPr txBox="1"/>
          <p:nvPr/>
        </p:nvSpPr>
        <p:spPr>
          <a:xfrm>
            <a:off x="5040312" y="2286000"/>
            <a:ext cx="347503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Relational Algebra Tree:</a:t>
            </a:r>
            <a:endParaRPr/>
          </a:p>
        </p:txBody>
      </p:sp>
      <p:sp>
        <p:nvSpPr>
          <p:cNvPr id="1377" name="Google Shape;1377;p68"/>
          <p:cNvSpPr txBox="1"/>
          <p:nvPr/>
        </p:nvSpPr>
        <p:spPr>
          <a:xfrm>
            <a:off x="609600" y="2286000"/>
            <a:ext cx="17922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SQL Query:</a:t>
            </a:r>
            <a:endParaRPr/>
          </a:p>
        </p:txBody>
      </p:sp>
      <p:sp>
        <p:nvSpPr>
          <p:cNvPr id="1378" name="Google Shape;1378;p68"/>
          <p:cNvSpPr txBox="1"/>
          <p:nvPr/>
        </p:nvSpPr>
        <p:spPr>
          <a:xfrm>
            <a:off x="6496050" y="4733925"/>
            <a:ext cx="533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p:txBody>
      </p:sp>
      <p:sp>
        <p:nvSpPr>
          <p:cNvPr id="1379" name="Google Shape;1379;p68"/>
          <p:cNvSpPr/>
          <p:nvPr/>
        </p:nvSpPr>
        <p:spPr>
          <a:xfrm>
            <a:off x="3048000" y="2209800"/>
            <a:ext cx="1524000" cy="7620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69"/>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LO6.4: Parse a Query*</a:t>
            </a:r>
            <a:endParaRPr/>
          </a:p>
        </p:txBody>
      </p:sp>
      <p:sp>
        <p:nvSpPr>
          <p:cNvPr id="1396" name="Google Shape;1396;p69"/>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Describe the parser's output when the input is</a:t>
            </a:r>
            <a:endParaRPr/>
          </a:p>
          <a:p>
            <a:pPr indent="-342900" lvl="0" marL="342900" rtl="0" algn="l">
              <a:lnSpc>
                <a:spcPct val="100000"/>
              </a:lnSpc>
              <a:spcBef>
                <a:spcPts val="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SELECT  candname</a:t>
            </a:r>
            <a:endParaRPr/>
          </a:p>
          <a:p>
            <a:pPr indent="-342900" lvl="0" marL="342900" rtl="0" algn="l">
              <a:lnSpc>
                <a:spcPct val="100000"/>
              </a:lnSpc>
              <a:spcBef>
                <a:spcPts val="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FROM	   cand JOIN pas</a:t>
            </a:r>
            <a:endParaRPr/>
          </a:p>
          <a:p>
            <a:pPr indent="-342900" lvl="0" marL="342900" rtl="0" algn="l">
              <a:lnSpc>
                <a:spcPct val="100000"/>
              </a:lnSpc>
              <a:spcBef>
                <a:spcPts val="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USING     candid</a:t>
            </a:r>
            <a:endParaRPr/>
          </a:p>
          <a:p>
            <a:pPr indent="-342900" lvl="0" marL="342900" rtl="0" algn="l">
              <a:lnSpc>
                <a:spcPct val="100000"/>
              </a:lnSpc>
              <a:spcBef>
                <a:spcPts val="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WHERE   amount &gt; 3000;</a:t>
            </a:r>
            <a:endParaRPr/>
          </a:p>
          <a:p>
            <a:pPr indent="-190500" lvl="0" marL="342900" rtl="0" algn="l">
              <a:spcBef>
                <a:spcPts val="480"/>
              </a:spcBef>
              <a:spcAft>
                <a:spcPts val="0"/>
              </a:spcAft>
              <a:buClr>
                <a:schemeClr val="dk1"/>
              </a:buClr>
              <a:buSzPts val="2400"/>
              <a:buFont typeface="Arial"/>
              <a:buNone/>
            </a:pPr>
            <a:r>
              <a:t/>
            </a:r>
            <a:endParaRPr b="0" i="0" sz="2400" u="none">
              <a:solidFill>
                <a:srgbClr val="FF00FF"/>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70"/>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What does the optimizer do?</a:t>
            </a:r>
            <a:endParaRPr/>
          </a:p>
        </p:txBody>
      </p:sp>
      <p:sp>
        <p:nvSpPr>
          <p:cNvPr id="1403" name="Google Shape;1403;p70"/>
          <p:cNvSpPr txBox="1"/>
          <p:nvPr>
            <p:ph idx="1" type="body"/>
          </p:nvPr>
        </p:nvSpPr>
        <p:spPr>
          <a:xfrm>
            <a:off x="685800" y="1600200"/>
            <a:ext cx="77724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Fortunately, a Master's student at PSU, </a:t>
            </a:r>
            <a:r>
              <a:rPr b="0" i="0" lang="en-US" sz="2400" u="none">
                <a:solidFill>
                  <a:srgbClr val="FF0000"/>
                </a:solidFill>
                <a:latin typeface="Arial"/>
                <a:ea typeface="Arial"/>
                <a:cs typeface="Arial"/>
                <a:sym typeface="Arial"/>
              </a:rPr>
              <a:t>Tom Raney</a:t>
            </a:r>
            <a:r>
              <a:rPr b="0" i="0" lang="en-US" sz="2400" u="none">
                <a:solidFill>
                  <a:schemeClr val="dk1"/>
                </a:solidFill>
                <a:latin typeface="Arial"/>
                <a:ea typeface="Arial"/>
                <a:cs typeface="Arial"/>
                <a:sym typeface="Arial"/>
              </a:rPr>
              <a:t>, has just added a patch to PostgreSQL (PG) that allows anyone to look </a:t>
            </a:r>
            <a:r>
              <a:rPr b="0" i="0" lang="en-US" sz="2400" u="none">
                <a:solidFill>
                  <a:srgbClr val="FF0000"/>
                </a:solidFill>
                <a:latin typeface="Arial"/>
                <a:ea typeface="Arial"/>
                <a:cs typeface="Arial"/>
                <a:sym typeface="Arial"/>
              </a:rPr>
              <a:t>inside the optimizer</a:t>
            </a:r>
            <a:r>
              <a:rPr b="0" i="0" lang="en-US" sz="2400" u="none">
                <a:solidFill>
                  <a:schemeClr val="dk1"/>
                </a:solidFill>
                <a:latin typeface="Arial"/>
                <a:ea typeface="Arial"/>
                <a:cs typeface="Arial"/>
                <a:sym typeface="Arial"/>
              </a:rPr>
              <a:t> (PG calls it the </a:t>
            </a:r>
            <a:r>
              <a:rPr b="0" i="0" lang="en-US" sz="2400" u="none">
                <a:solidFill>
                  <a:srgbClr val="FF0000"/>
                </a:solidFill>
                <a:latin typeface="Arial"/>
                <a:ea typeface="Arial"/>
                <a:cs typeface="Arial"/>
                <a:sym typeface="Arial"/>
              </a:rPr>
              <a:t>planner</a:t>
            </a:r>
            <a:r>
              <a:rPr b="0" i="0" lang="en-US" sz="2400" u="none">
                <a:solidFill>
                  <a:schemeClr val="dk1"/>
                </a:solidFill>
                <a:latin typeface="Arial"/>
                <a:ea typeface="Arial"/>
                <a:cs typeface="Arial"/>
                <a:sym typeface="Arial"/>
              </a:rPr>
              <a:t>).</a:t>
            </a:r>
            <a:endParaRPr/>
          </a:p>
          <a:p>
            <a:pPr indent="-342900" lvl="0" marL="342900" rtl="0" algn="l">
              <a:lnSpc>
                <a:spcPct val="80000"/>
              </a:lnSpc>
              <a:spcBef>
                <a:spcPts val="16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One of the lead PG developers says “it’s like finding Sasquatch”.</a:t>
            </a:r>
            <a:endParaRPr/>
          </a:p>
          <a:p>
            <a:pPr indent="-342900" lvl="0" marL="342900" rtl="0" algn="l">
              <a:lnSpc>
                <a:spcPct val="80000"/>
              </a:lnSpc>
              <a:spcBef>
                <a:spcPts val="16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We’ll use Tom’s patch to see what the PG planner does.</a:t>
            </a:r>
            <a:endParaRPr/>
          </a:p>
          <a:p>
            <a:pPr indent="-342900" lvl="0" marL="342900" rtl="0" algn="l">
              <a:lnSpc>
                <a:spcPct val="80000"/>
              </a:lnSpc>
              <a:spcBef>
                <a:spcPts val="16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theory behind the PG planner [668] is shared by </a:t>
            </a:r>
            <a:r>
              <a:rPr b="0" i="0" lang="en-US" sz="2400" u="none">
                <a:solidFill>
                  <a:srgbClr val="FF0000"/>
                </a:solidFill>
                <a:latin typeface="Arial"/>
                <a:ea typeface="Arial"/>
                <a:cs typeface="Arial"/>
                <a:sym typeface="Arial"/>
              </a:rPr>
              <a:t>all DBMS optimizers</a:t>
            </a:r>
            <a:r>
              <a:rPr b="0" i="0" lang="en-US" sz="2400" u="none">
                <a:solidFill>
                  <a:schemeClr val="dk1"/>
                </a:solidFill>
                <a:latin typeface="Arial"/>
                <a:ea typeface="Arial"/>
                <a:cs typeface="Arial"/>
                <a:sym typeface="Arial"/>
              </a:rPr>
              <a:t>*.</a:t>
            </a:r>
            <a:endParaRPr/>
          </a:p>
          <a:p>
            <a:pPr indent="-342900" lvl="0" marL="342900" rtl="0" algn="l">
              <a:lnSpc>
                <a:spcPct val="80000"/>
              </a:lnSpc>
              <a:spcBef>
                <a:spcPts val="14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*Except SQL Server, though I won't keep saying this.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71"/>
          <p:cNvSpPr txBox="1"/>
          <p:nvPr>
            <p:ph type="title"/>
          </p:nvPr>
        </p:nvSpPr>
        <p:spPr>
          <a:xfrm>
            <a:off x="685800" y="1524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Overview of DBMS Optimizers</a:t>
            </a:r>
            <a:endParaRPr/>
          </a:p>
        </p:txBody>
      </p:sp>
      <p:sp>
        <p:nvSpPr>
          <p:cNvPr id="1410" name="Google Shape;1410;p71"/>
          <p:cNvSpPr txBox="1"/>
          <p:nvPr>
            <p:ph idx="1" type="body"/>
          </p:nvPr>
        </p:nvSpPr>
        <p:spPr>
          <a:xfrm>
            <a:off x="685800" y="990600"/>
            <a:ext cx="8001000" cy="52578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"Optimizing a query" consists of these 4 tasks</a:t>
            </a:r>
            <a:endParaRPr/>
          </a:p>
          <a:p>
            <a:pPr indent="-457200" lvl="0" marL="457200" rtl="0" algn="l">
              <a:lnSpc>
                <a:spcPct val="10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Generate all trees equivalent to the parser-generated tree</a:t>
            </a:r>
            <a:endParaRPr/>
          </a:p>
          <a:p>
            <a:pPr indent="-457200" lvl="0" marL="457200" rtl="0" algn="l">
              <a:lnSpc>
                <a:spcPct val="10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Assign algorithms to each node of each tree</a:t>
            </a:r>
            <a:endParaRPr/>
          </a:p>
          <a:p>
            <a:pPr indent="-381000" lvl="1" marL="8382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 tree with algorithms is called a </a:t>
            </a:r>
            <a:r>
              <a:rPr b="0" i="0" lang="en-US" sz="2000" u="none">
                <a:solidFill>
                  <a:srgbClr val="FF0000"/>
                </a:solidFill>
                <a:latin typeface="Arial"/>
                <a:ea typeface="Arial"/>
                <a:cs typeface="Arial"/>
                <a:sym typeface="Arial"/>
              </a:rPr>
              <a:t>plan</a:t>
            </a:r>
            <a:r>
              <a:rPr b="0" i="0" lang="en-US" sz="2000" u="none">
                <a:solidFill>
                  <a:schemeClr val="dk1"/>
                </a:solidFill>
                <a:latin typeface="Arial"/>
                <a:ea typeface="Arial"/>
                <a:cs typeface="Arial"/>
                <a:sym typeface="Arial"/>
              </a:rPr>
              <a:t>.</a:t>
            </a:r>
            <a:endParaRPr/>
          </a:p>
          <a:p>
            <a:pPr indent="-457200" lvl="0" marL="457200" rtl="0" algn="l">
              <a:lnSpc>
                <a:spcPct val="10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Calculate the cost of each generated plan</a:t>
            </a:r>
            <a:endParaRPr/>
          </a:p>
          <a:p>
            <a:pPr indent="-381000" lvl="1" marL="8382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Using the join cost formulas we learned in previous slides*</a:t>
            </a:r>
            <a:endParaRPr/>
          </a:p>
          <a:p>
            <a:pPr indent="-457200" lvl="0" marL="457200" rtl="0" algn="l">
              <a:lnSpc>
                <a:spcPct val="10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Choose the cheapest plan</a:t>
            </a:r>
            <a:endParaRPr/>
          </a:p>
          <a:p>
            <a:pPr indent="-457200" lvl="0" marL="4572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457200" lvl="0" marL="4572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457200" lvl="0" marL="4572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*Statistics for calculating these costs are kept in the </a:t>
            </a:r>
            <a:r>
              <a:rPr b="0" i="0" lang="en-US" sz="1800" u="none">
                <a:solidFill>
                  <a:srgbClr val="FF0000"/>
                </a:solidFill>
                <a:latin typeface="Arial"/>
                <a:ea typeface="Arial"/>
                <a:cs typeface="Arial"/>
                <a:sym typeface="Arial"/>
              </a:rPr>
              <a:t>system</a:t>
            </a:r>
            <a:r>
              <a:rPr b="0" i="0" lang="en-US" sz="1800" u="none">
                <a:solidFill>
                  <a:schemeClr val="dk1"/>
                </a:solidFill>
                <a:latin typeface="Arial"/>
                <a:ea typeface="Arial"/>
                <a:cs typeface="Arial"/>
                <a:sym typeface="Arial"/>
              </a:rPr>
              <a:t> </a:t>
            </a:r>
            <a:r>
              <a:rPr b="0" i="0" lang="en-US" sz="1800" u="none">
                <a:solidFill>
                  <a:srgbClr val="FF0000"/>
                </a:solidFill>
                <a:latin typeface="Arial"/>
                <a:ea typeface="Arial"/>
                <a:cs typeface="Arial"/>
                <a:sym typeface="Arial"/>
              </a:rPr>
              <a:t>catalog</a:t>
            </a:r>
            <a:r>
              <a:rPr b="0" i="0" lang="en-US" sz="1800" u="none">
                <a:solidFill>
                  <a:schemeClr val="dk1"/>
                </a:solidFill>
                <a:latin typeface="Arial"/>
                <a:ea typeface="Arial"/>
                <a:cs typeface="Arial"/>
                <a:sym typeface="Arial"/>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72"/>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Dynamic Programming </a:t>
            </a:r>
            <a:endParaRPr/>
          </a:p>
        </p:txBody>
      </p:sp>
      <p:sp>
        <p:nvSpPr>
          <p:cNvPr id="1417" name="Google Shape;1417;p72"/>
          <p:cNvSpPr txBox="1"/>
          <p:nvPr>
            <p:ph idx="1" type="body"/>
          </p:nvPr>
        </p:nvSpPr>
        <p:spPr>
          <a:xfrm>
            <a:off x="609600" y="1600200"/>
            <a:ext cx="7848600" cy="45720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a:t>
            </a:r>
            <a:r>
              <a:rPr b="0" i="0" lang="en-US" sz="2400" u="none">
                <a:solidFill>
                  <a:srgbClr val="FF0000"/>
                </a:solidFill>
                <a:latin typeface="Arial"/>
                <a:ea typeface="Arial"/>
                <a:cs typeface="Arial"/>
                <a:sym typeface="Arial"/>
              </a:rPr>
              <a:t>no-brainer </a:t>
            </a:r>
            <a:r>
              <a:rPr b="0" i="0" lang="en-US" sz="2400" u="none">
                <a:solidFill>
                  <a:schemeClr val="dk1"/>
                </a:solidFill>
                <a:latin typeface="Arial"/>
                <a:ea typeface="Arial"/>
                <a:cs typeface="Arial"/>
                <a:sym typeface="Arial"/>
              </a:rPr>
              <a:t>approach to these 4 tasks could take </a:t>
            </a:r>
            <a:r>
              <a:rPr b="0" i="0" lang="en-US" sz="2400" u="none">
                <a:solidFill>
                  <a:srgbClr val="FF0000"/>
                </a:solidFill>
                <a:latin typeface="Arial"/>
                <a:ea typeface="Arial"/>
                <a:cs typeface="Arial"/>
                <a:sym typeface="Arial"/>
              </a:rPr>
              <a:t>forever</a:t>
            </a:r>
            <a:r>
              <a:rPr b="0" i="0" lang="en-US" sz="2400" u="none">
                <a:solidFill>
                  <a:schemeClr val="dk1"/>
                </a:solidFill>
                <a:latin typeface="Arial"/>
                <a:ea typeface="Arial"/>
                <a:cs typeface="Arial"/>
                <a:sym typeface="Arial"/>
              </a:rPr>
              <a:t>.  For medium-large queries there are millions of plans and it can take a millisecond to compute each plan cost, resulting in </a:t>
            </a:r>
            <a:r>
              <a:rPr b="0" i="0" lang="en-US" sz="2400" u="none">
                <a:solidFill>
                  <a:srgbClr val="FF0000"/>
                </a:solidFill>
                <a:latin typeface="Arial"/>
                <a:ea typeface="Arial"/>
                <a:cs typeface="Arial"/>
                <a:sym typeface="Arial"/>
              </a:rPr>
              <a:t>hours</a:t>
            </a:r>
            <a:r>
              <a:rPr b="0" i="0" lang="en-US" sz="2400" u="none">
                <a:solidFill>
                  <a:schemeClr val="dk1"/>
                </a:solidFill>
                <a:latin typeface="Arial"/>
                <a:ea typeface="Arial"/>
                <a:cs typeface="Arial"/>
                <a:sym typeface="Arial"/>
              </a:rPr>
              <a:t> to optimize a query.</a:t>
            </a:r>
            <a:endParaRPr/>
          </a:p>
          <a:p>
            <a:pPr indent="-457200" lvl="0" marL="4572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This problem was solved in 1979 [668] by Patsy Selinger's IBM team using </a:t>
            </a:r>
            <a:r>
              <a:rPr b="0" i="0" lang="en-US" sz="2400" u="none">
                <a:solidFill>
                  <a:srgbClr val="FF0000"/>
                </a:solidFill>
                <a:latin typeface="Arial"/>
                <a:ea typeface="Arial"/>
                <a:cs typeface="Arial"/>
                <a:sym typeface="Arial"/>
              </a:rPr>
              <a:t>Dynamic Programming.</a:t>
            </a:r>
            <a:endParaRPr/>
          </a:p>
          <a:p>
            <a:pPr indent="-457200" lvl="0" marL="4572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trick is to solve the problem bottom-up:</a:t>
            </a:r>
            <a:endParaRPr/>
          </a:p>
          <a:p>
            <a:pPr indent="-381000" lvl="1" marL="8382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First optimize all </a:t>
            </a:r>
            <a:r>
              <a:rPr b="0" i="0" lang="en-US" sz="2000" u="none">
                <a:solidFill>
                  <a:srgbClr val="FF0000"/>
                </a:solidFill>
                <a:latin typeface="Arial"/>
                <a:ea typeface="Arial"/>
                <a:cs typeface="Arial"/>
                <a:sym typeface="Arial"/>
              </a:rPr>
              <a:t>one</a:t>
            </a:r>
            <a:r>
              <a:rPr b="0" i="0" lang="en-US" sz="2000" u="none">
                <a:solidFill>
                  <a:schemeClr val="dk1"/>
                </a:solidFill>
                <a:latin typeface="Arial"/>
                <a:ea typeface="Arial"/>
                <a:cs typeface="Arial"/>
                <a:sym typeface="Arial"/>
              </a:rPr>
              <a:t>-table subqueries</a:t>
            </a:r>
            <a:endParaRPr/>
          </a:p>
          <a:p>
            <a:pPr indent="-381000" lvl="1" marL="8382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Then use those optimal plans to optimize all </a:t>
            </a:r>
            <a:r>
              <a:rPr b="0" i="0" lang="en-US" sz="2000" u="none">
                <a:solidFill>
                  <a:srgbClr val="FF0000"/>
                </a:solidFill>
                <a:latin typeface="Arial"/>
                <a:ea typeface="Arial"/>
                <a:cs typeface="Arial"/>
                <a:sym typeface="Arial"/>
              </a:rPr>
              <a:t>two</a:t>
            </a:r>
            <a:r>
              <a:rPr b="0" i="0" lang="en-US" sz="2000" u="none">
                <a:solidFill>
                  <a:schemeClr val="dk1"/>
                </a:solidFill>
                <a:latin typeface="Arial"/>
                <a:ea typeface="Arial"/>
                <a:cs typeface="Arial"/>
                <a:sym typeface="Arial"/>
              </a:rPr>
              <a:t>-table subqueries</a:t>
            </a:r>
            <a:endParaRPr/>
          </a:p>
          <a:p>
            <a:pPr indent="-381000" lvl="1" marL="8382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Use those results to optimize all </a:t>
            </a:r>
            <a:r>
              <a:rPr b="0" i="0" lang="en-US" sz="2000" u="none">
                <a:solidFill>
                  <a:srgbClr val="FF0000"/>
                </a:solidFill>
                <a:latin typeface="Arial"/>
                <a:ea typeface="Arial"/>
                <a:cs typeface="Arial"/>
                <a:sym typeface="Arial"/>
              </a:rPr>
              <a:t>three</a:t>
            </a:r>
            <a:r>
              <a:rPr b="0" i="0" lang="en-US" sz="2000" u="none">
                <a:solidFill>
                  <a:schemeClr val="dk1"/>
                </a:solidFill>
                <a:latin typeface="Arial"/>
                <a:ea typeface="Arial"/>
                <a:cs typeface="Arial"/>
                <a:sym typeface="Arial"/>
              </a:rPr>
              <a:t>-table subqueries, etc.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73"/>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Consider A Query and its Parsed Form </a:t>
            </a:r>
            <a:endParaRPr/>
          </a:p>
        </p:txBody>
      </p:sp>
      <p:sp>
        <p:nvSpPr>
          <p:cNvPr id="1424" name="Google Shape;1424;p73"/>
          <p:cNvSpPr txBox="1"/>
          <p:nvPr>
            <p:ph idx="1" type="body"/>
          </p:nvPr>
        </p:nvSpPr>
        <p:spPr>
          <a:xfrm>
            <a:off x="609600" y="1600200"/>
            <a:ext cx="7848600" cy="45720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SELECT commname</a:t>
            </a:r>
            <a:endParaRPr/>
          </a:p>
          <a:p>
            <a:pPr indent="-457200" lvl="0" marL="457200" rtl="0" algn="l">
              <a:lnSpc>
                <a:spcPct val="100000"/>
              </a:lnSpc>
              <a:spcBef>
                <a:spcPts val="48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FROM indiv JOIN comm USING (commid)</a:t>
            </a:r>
            <a:endParaRPr/>
          </a:p>
          <a:p>
            <a:pPr indent="-457200" lvl="0" marL="457200" rtl="0" algn="l">
              <a:lnSpc>
                <a:spcPct val="100000"/>
              </a:lnSpc>
              <a:spcBef>
                <a:spcPts val="48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WHERE indiv.zip = '96828';</a:t>
            </a:r>
            <a:endParaRPr/>
          </a:p>
          <a:p>
            <a:pPr indent="-304800" lvl="0" marL="457200" rtl="0" algn="l">
              <a:lnSpc>
                <a:spcPct val="100000"/>
              </a:lnSpc>
              <a:spcBef>
                <a:spcPts val="480"/>
              </a:spcBef>
              <a:spcAft>
                <a:spcPts val="0"/>
              </a:spcAft>
              <a:buClr>
                <a:schemeClr val="dk1"/>
              </a:buClr>
              <a:buSzPts val="2400"/>
              <a:buFont typeface="Arial"/>
              <a:buNone/>
            </a:pPr>
            <a:r>
              <a:t/>
            </a:r>
            <a:endParaRPr b="0" i="0" sz="2400" u="none">
              <a:solidFill>
                <a:srgbClr val="FF00FF"/>
              </a:solidFill>
              <a:latin typeface="Arial"/>
              <a:ea typeface="Arial"/>
              <a:cs typeface="Arial"/>
              <a:sym typeface="Arial"/>
            </a:endParaRPr>
          </a:p>
          <a:p>
            <a:pPr indent="-190500" lvl="0" marL="342900" rtl="0" algn="l">
              <a:spcBef>
                <a:spcPts val="480"/>
              </a:spcBef>
              <a:spcAft>
                <a:spcPts val="0"/>
              </a:spcAft>
              <a:buClr>
                <a:schemeClr val="dk1"/>
              </a:buClr>
              <a:buSzPts val="2400"/>
              <a:buFont typeface="Arial"/>
              <a:buNone/>
            </a:pPr>
            <a:r>
              <a:t/>
            </a:r>
            <a:endParaRPr b="0" i="0" sz="2400" u="none">
              <a:solidFill>
                <a:srgbClr val="FF00FF"/>
              </a:solidFill>
              <a:latin typeface="Arial"/>
              <a:ea typeface="Arial"/>
              <a:cs typeface="Arial"/>
              <a:sym typeface="Arial"/>
            </a:endParaRPr>
          </a:p>
        </p:txBody>
      </p:sp>
      <p:sp>
        <p:nvSpPr>
          <p:cNvPr id="1425" name="Google Shape;1425;p73"/>
          <p:cNvSpPr/>
          <p:nvPr/>
        </p:nvSpPr>
        <p:spPr>
          <a:xfrm>
            <a:off x="6040437" y="5016500"/>
            <a:ext cx="633412" cy="317500"/>
          </a:xfrm>
          <a:custGeom>
            <a:rect b="b" l="l" r="r" t="t"/>
            <a:pathLst>
              <a:path extrusionOk="0" h="200" w="399">
                <a:moveTo>
                  <a:pt x="0" y="199"/>
                </a:moveTo>
                <a:lnTo>
                  <a:pt x="398" y="0"/>
                </a:lnTo>
                <a:lnTo>
                  <a:pt x="0" y="199"/>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6" name="Google Shape;1426;p73"/>
          <p:cNvSpPr/>
          <p:nvPr/>
        </p:nvSpPr>
        <p:spPr>
          <a:xfrm>
            <a:off x="6905625" y="5016500"/>
            <a:ext cx="647700" cy="317500"/>
          </a:xfrm>
          <a:custGeom>
            <a:rect b="b" l="l" r="r" t="t"/>
            <a:pathLst>
              <a:path extrusionOk="0" h="200" w="408">
                <a:moveTo>
                  <a:pt x="0" y="0"/>
                </a:moveTo>
                <a:lnTo>
                  <a:pt x="407" y="199"/>
                </a:lnTo>
                <a:lnTo>
                  <a:pt x="0" y="0"/>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7" name="Google Shape;1427;p73"/>
          <p:cNvSpPr/>
          <p:nvPr/>
        </p:nvSpPr>
        <p:spPr>
          <a:xfrm>
            <a:off x="6770687" y="4000500"/>
            <a:ext cx="1587" cy="495300"/>
          </a:xfrm>
          <a:custGeom>
            <a:rect b="b" l="l" r="r" t="t"/>
            <a:pathLst>
              <a:path extrusionOk="0" h="312" w="1">
                <a:moveTo>
                  <a:pt x="0" y="0"/>
                </a:moveTo>
                <a:lnTo>
                  <a:pt x="0" y="311"/>
                </a:lnTo>
                <a:lnTo>
                  <a:pt x="0" y="0"/>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8" name="Google Shape;1428;p73"/>
          <p:cNvSpPr/>
          <p:nvPr/>
        </p:nvSpPr>
        <p:spPr>
          <a:xfrm>
            <a:off x="6770687" y="3203575"/>
            <a:ext cx="1587" cy="454025"/>
          </a:xfrm>
          <a:custGeom>
            <a:rect b="b" l="l" r="r" t="t"/>
            <a:pathLst>
              <a:path extrusionOk="0" h="286" w="1">
                <a:moveTo>
                  <a:pt x="0" y="0"/>
                </a:moveTo>
                <a:lnTo>
                  <a:pt x="0" y="285"/>
                </a:lnTo>
                <a:lnTo>
                  <a:pt x="0" y="0"/>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9" name="Google Shape;1429;p73"/>
          <p:cNvSpPr txBox="1"/>
          <p:nvPr/>
        </p:nvSpPr>
        <p:spPr>
          <a:xfrm>
            <a:off x="5508625" y="5299075"/>
            <a:ext cx="9318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comm</a:t>
            </a:r>
            <a:endParaRPr/>
          </a:p>
        </p:txBody>
      </p:sp>
      <p:sp>
        <p:nvSpPr>
          <p:cNvPr id="1430" name="Google Shape;1430;p73"/>
          <p:cNvSpPr txBox="1"/>
          <p:nvPr/>
        </p:nvSpPr>
        <p:spPr>
          <a:xfrm>
            <a:off x="7199312" y="5284787"/>
            <a:ext cx="77628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indiv</a:t>
            </a:r>
            <a:endParaRPr/>
          </a:p>
        </p:txBody>
      </p:sp>
      <p:sp>
        <p:nvSpPr>
          <p:cNvPr id="1431" name="Google Shape;1431;p73"/>
          <p:cNvSpPr txBox="1"/>
          <p:nvPr/>
        </p:nvSpPr>
        <p:spPr>
          <a:xfrm>
            <a:off x="5943600" y="4662487"/>
            <a:ext cx="2133600" cy="3048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commid=commid</a:t>
            </a:r>
            <a:endParaRPr/>
          </a:p>
        </p:txBody>
      </p:sp>
      <p:sp>
        <p:nvSpPr>
          <p:cNvPr id="1432" name="Google Shape;1432;p73"/>
          <p:cNvSpPr txBox="1"/>
          <p:nvPr/>
        </p:nvSpPr>
        <p:spPr>
          <a:xfrm>
            <a:off x="6400800" y="3511550"/>
            <a:ext cx="2401887"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σ</a:t>
            </a:r>
            <a:r>
              <a:rPr b="0" i="0" lang="en-US" sz="2800" u="none">
                <a:solidFill>
                  <a:schemeClr val="dk1"/>
                </a:solidFill>
                <a:latin typeface="Times New Roman"/>
                <a:ea typeface="Times New Roman"/>
                <a:cs typeface="Times New Roman"/>
                <a:sym typeface="Times New Roman"/>
              </a:rPr>
              <a:t> </a:t>
            </a:r>
            <a:r>
              <a:rPr b="1" baseline="-25000" i="0" lang="en-US" sz="2800" u="none">
                <a:solidFill>
                  <a:srgbClr val="000000"/>
                </a:solidFill>
                <a:latin typeface="Arial"/>
                <a:ea typeface="Arial"/>
                <a:cs typeface="Arial"/>
                <a:sym typeface="Arial"/>
              </a:rPr>
              <a:t>indiv.zip=‘96828’</a:t>
            </a:r>
            <a:endParaRPr/>
          </a:p>
        </p:txBody>
      </p:sp>
      <p:sp>
        <p:nvSpPr>
          <p:cNvPr id="1433" name="Google Shape;1433;p73"/>
          <p:cNvSpPr txBox="1"/>
          <p:nvPr/>
        </p:nvSpPr>
        <p:spPr>
          <a:xfrm>
            <a:off x="6540500" y="2743200"/>
            <a:ext cx="1800225"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Π</a:t>
            </a:r>
            <a:r>
              <a:rPr b="1" baseline="-25000" i="0" lang="en-US" sz="2800" u="none">
                <a:solidFill>
                  <a:srgbClr val="000000"/>
                </a:solidFill>
                <a:latin typeface="Arial"/>
                <a:ea typeface="Arial"/>
                <a:cs typeface="Arial"/>
                <a:sym typeface="Arial"/>
              </a:rPr>
              <a:t>commname</a:t>
            </a:r>
            <a:endParaRPr/>
          </a:p>
        </p:txBody>
      </p:sp>
      <p:sp>
        <p:nvSpPr>
          <p:cNvPr id="1434" name="Google Shape;1434;p73"/>
          <p:cNvSpPr txBox="1"/>
          <p:nvPr/>
        </p:nvSpPr>
        <p:spPr>
          <a:xfrm>
            <a:off x="6496050" y="4352925"/>
            <a:ext cx="533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p:txBody>
      </p:sp>
      <p:sp>
        <p:nvSpPr>
          <p:cNvPr id="1435" name="Google Shape;1435;p73"/>
          <p:cNvSpPr txBox="1"/>
          <p:nvPr/>
        </p:nvSpPr>
        <p:spPr>
          <a:xfrm>
            <a:off x="381000" y="4191000"/>
            <a:ext cx="34290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 chose 96828 because it is in Hawaii.  Wishful thinking.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8" name="Google Shape;208;p20"/>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9" name="Google Shape;209;p20"/>
          <p:cNvSpPr txBox="1"/>
          <p:nvPr>
            <p:ph type="title"/>
          </p:nvPr>
        </p:nvSpPr>
        <p:spPr>
          <a:xfrm>
            <a:off x="685800" y="228600"/>
            <a:ext cx="77724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More terminology </a:t>
            </a:r>
            <a:endParaRPr/>
          </a:p>
        </p:txBody>
      </p:sp>
      <p:sp>
        <p:nvSpPr>
          <p:cNvPr id="210" name="Google Shape;210;p20"/>
          <p:cNvSpPr txBox="1"/>
          <p:nvPr/>
        </p:nvSpPr>
        <p:spPr>
          <a:xfrm>
            <a:off x="76200" y="2119312"/>
            <a:ext cx="4114800" cy="8223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1" name="Google Shape;211;p20"/>
          <p:cNvSpPr txBox="1"/>
          <p:nvPr/>
        </p:nvSpPr>
        <p:spPr>
          <a:xfrm>
            <a:off x="228600" y="1676400"/>
            <a:ext cx="4572000" cy="4400550"/>
          </a:xfrm>
          <a:prstGeom prst="rect">
            <a:avLst/>
          </a:prstGeom>
          <a:noFill/>
          <a:ln>
            <a:noFill/>
          </a:ln>
        </p:spPr>
        <p:txBody>
          <a:bodyPr anchorCtr="0" anchor="t" bIns="46025" lIns="92075" spcFirstLastPara="1" rIns="92075" wrap="square" tIns="46025">
            <a:spAutoFit/>
          </a:bodyPr>
          <a:lstStyle/>
          <a:p>
            <a:pPr indent="-114300" lvl="0" marL="0" marR="0" rtl="0" algn="l">
              <a:lnSpc>
                <a:spcPct val="100000"/>
              </a:lnSpc>
              <a:spcBef>
                <a:spcPts val="0"/>
              </a:spcBef>
              <a:spcAft>
                <a:spcPts val="0"/>
              </a:spcAft>
              <a:buClr>
                <a:schemeClr val="dk1"/>
              </a:buClr>
              <a:buSzPts val="1800"/>
              <a:buFont typeface="Arial"/>
              <a:buChar char="●"/>
            </a:pPr>
            <a:r>
              <a:rPr b="0" i="1" lang="en-US" sz="2400" u="none">
                <a:solidFill>
                  <a:schemeClr val="accent2"/>
                </a:solidFill>
                <a:latin typeface="Arial"/>
                <a:ea typeface="Arial"/>
                <a:cs typeface="Arial"/>
                <a:sym typeface="Arial"/>
              </a:rPr>
              <a:t> </a:t>
            </a:r>
            <a:r>
              <a:rPr b="0" i="0" lang="en-US" sz="2400" u="none">
                <a:solidFill>
                  <a:schemeClr val="dk1"/>
                </a:solidFill>
                <a:latin typeface="Arial"/>
                <a:ea typeface="Arial"/>
                <a:cs typeface="Arial"/>
                <a:sym typeface="Arial"/>
              </a:rPr>
              <a:t>Each </a:t>
            </a:r>
            <a:r>
              <a:rPr b="0" i="0" lang="en-US" sz="2400" u="none">
                <a:solidFill>
                  <a:srgbClr val="FF00FF"/>
                </a:solidFill>
                <a:latin typeface="Arial"/>
                <a:ea typeface="Arial"/>
                <a:cs typeface="Arial"/>
                <a:sym typeface="Arial"/>
              </a:rPr>
              <a:t>track</a:t>
            </a:r>
            <a:r>
              <a:rPr b="0" i="0" lang="en-US" sz="2400" u="none">
                <a:solidFill>
                  <a:schemeClr val="dk1"/>
                </a:solidFill>
                <a:latin typeface="Arial"/>
                <a:ea typeface="Arial"/>
                <a:cs typeface="Arial"/>
                <a:sym typeface="Arial"/>
              </a:rPr>
              <a:t> is made up of</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fixed size</a:t>
            </a:r>
            <a:r>
              <a:rPr b="0" i="1" lang="en-US" sz="2400" u="none">
                <a:solidFill>
                  <a:schemeClr val="accent2"/>
                </a:solidFill>
                <a:latin typeface="Arial"/>
                <a:ea typeface="Arial"/>
                <a:cs typeface="Arial"/>
                <a:sym typeface="Arial"/>
              </a:rPr>
              <a:t> sectors.</a:t>
            </a:r>
            <a:endParaRPr/>
          </a:p>
          <a:p>
            <a:pPr indent="-114300" lvl="0" marL="0" marR="0" rtl="0" algn="l">
              <a:lnSpc>
                <a:spcPct val="100000"/>
              </a:lnSpc>
              <a:spcBef>
                <a:spcPts val="480"/>
              </a:spcBef>
              <a:spcAft>
                <a:spcPts val="0"/>
              </a:spcAft>
              <a:buClr>
                <a:schemeClr val="dk1"/>
              </a:buClr>
              <a:buSzPts val="1800"/>
              <a:buFont typeface="Arial"/>
              <a:buChar char="●"/>
            </a:pPr>
            <a:r>
              <a:rPr b="0" i="1" lang="en-US" sz="2400" u="none">
                <a:solidFill>
                  <a:schemeClr val="accent2"/>
                </a:solidFill>
                <a:latin typeface="Arial"/>
                <a:ea typeface="Arial"/>
                <a:cs typeface="Arial"/>
                <a:sym typeface="Arial"/>
              </a:rPr>
              <a:t> Page size </a:t>
            </a:r>
            <a:r>
              <a:rPr b="0" i="0" lang="en-US" sz="2400" u="none">
                <a:solidFill>
                  <a:schemeClr val="dk1"/>
                </a:solidFill>
                <a:latin typeface="Arial"/>
                <a:ea typeface="Arial"/>
                <a:cs typeface="Arial"/>
                <a:sym typeface="Arial"/>
              </a:rPr>
              <a:t>is a multiple of</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a:t>
            </a:r>
            <a:r>
              <a:rPr b="0" i="1" lang="en-US" sz="2400" u="none">
                <a:solidFill>
                  <a:schemeClr val="accent2"/>
                </a:solidFill>
                <a:latin typeface="Arial"/>
                <a:ea typeface="Arial"/>
                <a:cs typeface="Arial"/>
                <a:sym typeface="Arial"/>
              </a:rPr>
              <a:t>sector size</a:t>
            </a:r>
            <a:r>
              <a:rPr b="0" i="0" lang="en-US" sz="2400" u="none">
                <a:solidFill>
                  <a:schemeClr val="dk1"/>
                </a:solidFill>
                <a:latin typeface="Arial"/>
                <a:ea typeface="Arial"/>
                <a:cs typeface="Arial"/>
                <a:sym typeface="Arial"/>
              </a:rPr>
              <a:t>.</a:t>
            </a:r>
            <a:endParaRPr/>
          </a:p>
          <a:p>
            <a:pPr indent="-114300" lvl="0" marL="0" marR="0" rtl="0" algn="l">
              <a:lnSpc>
                <a:spcPct val="100000"/>
              </a:lnSpc>
              <a:spcBef>
                <a:spcPts val="480"/>
              </a:spcBef>
              <a:spcAft>
                <a:spcPts val="0"/>
              </a:spcAft>
              <a:buClr>
                <a:schemeClr val="dk1"/>
              </a:buClr>
              <a:buSzPts val="1800"/>
              <a:buFont typeface="Arial"/>
              <a:buChar char="●"/>
            </a:pPr>
            <a:r>
              <a:rPr b="0" i="0" lang="en-US" sz="2400" u="none">
                <a:solidFill>
                  <a:schemeClr val="dk1"/>
                </a:solidFill>
                <a:latin typeface="Arial"/>
                <a:ea typeface="Arial"/>
                <a:cs typeface="Arial"/>
                <a:sym typeface="Arial"/>
              </a:rPr>
              <a:t>  A platter typically has data on   </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both surfaces.</a:t>
            </a:r>
            <a:endParaRPr/>
          </a:p>
          <a:p>
            <a:pPr indent="-114300" lvl="0" marL="0" marR="0" rtl="0" algn="l">
              <a:lnSpc>
                <a:spcPct val="100000"/>
              </a:lnSpc>
              <a:spcBef>
                <a:spcPts val="480"/>
              </a:spcBef>
              <a:spcAft>
                <a:spcPts val="0"/>
              </a:spcAft>
              <a:buClr>
                <a:schemeClr val="dk1"/>
              </a:buClr>
              <a:buSzPts val="1800"/>
              <a:buFont typeface="Arial"/>
              <a:buChar char="●"/>
            </a:pPr>
            <a:r>
              <a:rPr b="0" i="0" lang="en-US" sz="2400" u="none">
                <a:solidFill>
                  <a:schemeClr val="dk1"/>
                </a:solidFill>
                <a:latin typeface="Arial"/>
                <a:ea typeface="Arial"/>
                <a:cs typeface="Arial"/>
                <a:sym typeface="Arial"/>
              </a:rPr>
              <a:t>  All the tracks that you</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can reach from one </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position of the arm is</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called a </a:t>
            </a:r>
            <a:r>
              <a:rPr b="0" i="1" lang="en-US" sz="2400" u="none">
                <a:solidFill>
                  <a:srgbClr val="FF00FF"/>
                </a:solidFill>
                <a:latin typeface="Arial"/>
                <a:ea typeface="Arial"/>
                <a:cs typeface="Arial"/>
                <a:sym typeface="Arial"/>
              </a:rPr>
              <a:t>cylinder</a:t>
            </a:r>
            <a:r>
              <a:rPr b="0" i="0" lang="en-US" sz="2400" u="none">
                <a:solidFill>
                  <a:schemeClr val="accent2"/>
                </a:solidFill>
                <a:latin typeface="Arial"/>
                <a:ea typeface="Arial"/>
                <a:cs typeface="Arial"/>
                <a:sym typeface="Arial"/>
              </a:rPr>
              <a:t> </a:t>
            </a:r>
            <a:br>
              <a:rPr b="0" i="0" lang="en-US" sz="2400" u="none">
                <a:solidFill>
                  <a:schemeClr val="accent2"/>
                </a:solidFill>
                <a:latin typeface="Arial"/>
                <a:ea typeface="Arial"/>
                <a:cs typeface="Arial"/>
                <a:sym typeface="Arial"/>
              </a:rPr>
            </a:br>
            <a:r>
              <a:rPr b="0" i="0" lang="en-US" sz="2400" u="none">
                <a:solidFill>
                  <a:schemeClr val="accent2"/>
                </a:solidFill>
                <a:latin typeface="Arial"/>
                <a:ea typeface="Arial"/>
                <a:cs typeface="Arial"/>
                <a:sym typeface="Arial"/>
              </a:rPr>
              <a:t>    </a:t>
            </a:r>
            <a:r>
              <a:rPr b="0" i="0" lang="en-US" sz="2400" u="none">
                <a:solidFill>
                  <a:schemeClr val="dk1"/>
                </a:solidFill>
                <a:latin typeface="Arial"/>
                <a:ea typeface="Arial"/>
                <a:cs typeface="Arial"/>
                <a:sym typeface="Arial"/>
              </a:rPr>
              <a:t>(imaginary!).</a:t>
            </a:r>
            <a:endParaRPr/>
          </a:p>
        </p:txBody>
      </p:sp>
      <p:grpSp>
        <p:nvGrpSpPr>
          <p:cNvPr id="212" name="Google Shape;212;p20"/>
          <p:cNvGrpSpPr/>
          <p:nvPr/>
        </p:nvGrpSpPr>
        <p:grpSpPr>
          <a:xfrm>
            <a:off x="4757737" y="1792287"/>
            <a:ext cx="3149600" cy="1801812"/>
            <a:chOff x="2998" y="1129"/>
            <a:chExt cx="1984" cy="1135"/>
          </a:xfrm>
        </p:grpSpPr>
        <p:sp>
          <p:nvSpPr>
            <p:cNvPr id="213" name="Google Shape;213;p20"/>
            <p:cNvSpPr/>
            <p:nvPr/>
          </p:nvSpPr>
          <p:spPr>
            <a:xfrm>
              <a:off x="2998" y="1499"/>
              <a:ext cx="1984" cy="765"/>
            </a:xfrm>
            <a:custGeom>
              <a:rect b="b" l="l" r="r" t="t"/>
              <a:pathLst>
                <a:path extrusionOk="0" h="765" w="1984">
                  <a:moveTo>
                    <a:pt x="0" y="386"/>
                  </a:moveTo>
                  <a:lnTo>
                    <a:pt x="16" y="320"/>
                  </a:lnTo>
                  <a:lnTo>
                    <a:pt x="57" y="255"/>
                  </a:lnTo>
                  <a:lnTo>
                    <a:pt x="131" y="197"/>
                  </a:lnTo>
                  <a:lnTo>
                    <a:pt x="230" y="140"/>
                  </a:lnTo>
                  <a:lnTo>
                    <a:pt x="353" y="90"/>
                  </a:lnTo>
                  <a:lnTo>
                    <a:pt x="493" y="58"/>
                  </a:lnTo>
                  <a:lnTo>
                    <a:pt x="650" y="25"/>
                  </a:lnTo>
                  <a:lnTo>
                    <a:pt x="814" y="8"/>
                  </a:lnTo>
                  <a:lnTo>
                    <a:pt x="987" y="0"/>
                  </a:lnTo>
                  <a:lnTo>
                    <a:pt x="1160" y="8"/>
                  </a:lnTo>
                  <a:lnTo>
                    <a:pt x="1333" y="25"/>
                  </a:lnTo>
                  <a:lnTo>
                    <a:pt x="1489" y="58"/>
                  </a:lnTo>
                  <a:lnTo>
                    <a:pt x="1629" y="90"/>
                  </a:lnTo>
                  <a:lnTo>
                    <a:pt x="1753" y="140"/>
                  </a:lnTo>
                  <a:lnTo>
                    <a:pt x="1852" y="197"/>
                  </a:lnTo>
                  <a:lnTo>
                    <a:pt x="1926" y="255"/>
                  </a:lnTo>
                  <a:lnTo>
                    <a:pt x="1967" y="320"/>
                  </a:lnTo>
                  <a:lnTo>
                    <a:pt x="1983" y="386"/>
                  </a:lnTo>
                  <a:lnTo>
                    <a:pt x="1967" y="452"/>
                  </a:lnTo>
                  <a:lnTo>
                    <a:pt x="1926" y="518"/>
                  </a:lnTo>
                  <a:lnTo>
                    <a:pt x="1852" y="575"/>
                  </a:lnTo>
                  <a:lnTo>
                    <a:pt x="1753" y="633"/>
                  </a:lnTo>
                  <a:lnTo>
                    <a:pt x="1629" y="674"/>
                  </a:lnTo>
                  <a:lnTo>
                    <a:pt x="1489" y="715"/>
                  </a:lnTo>
                  <a:lnTo>
                    <a:pt x="1333" y="740"/>
                  </a:lnTo>
                  <a:lnTo>
                    <a:pt x="1160" y="764"/>
                  </a:lnTo>
                  <a:lnTo>
                    <a:pt x="987" y="764"/>
                  </a:lnTo>
                  <a:lnTo>
                    <a:pt x="814" y="764"/>
                  </a:lnTo>
                  <a:lnTo>
                    <a:pt x="650" y="740"/>
                  </a:lnTo>
                  <a:lnTo>
                    <a:pt x="493" y="715"/>
                  </a:lnTo>
                  <a:lnTo>
                    <a:pt x="353" y="674"/>
                  </a:lnTo>
                  <a:lnTo>
                    <a:pt x="230" y="633"/>
                  </a:lnTo>
                  <a:lnTo>
                    <a:pt x="131" y="575"/>
                  </a:lnTo>
                  <a:lnTo>
                    <a:pt x="57" y="518"/>
                  </a:lnTo>
                  <a:lnTo>
                    <a:pt x="16" y="452"/>
                  </a:lnTo>
                  <a:lnTo>
                    <a:pt x="0" y="386"/>
                  </a:lnTo>
                </a:path>
              </a:pathLst>
            </a:custGeom>
            <a:solidFill>
              <a:srgbClr val="000000"/>
            </a:solidFill>
            <a:ln cap="rnd" cmpd="sng" w="508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4" name="Google Shape;214;p20"/>
            <p:cNvSpPr/>
            <p:nvPr/>
          </p:nvSpPr>
          <p:spPr>
            <a:xfrm>
              <a:off x="2998" y="1129"/>
              <a:ext cx="1984" cy="765"/>
            </a:xfrm>
            <a:custGeom>
              <a:rect b="b" l="l" r="r" t="t"/>
              <a:pathLst>
                <a:path extrusionOk="0" h="765" w="1984">
                  <a:moveTo>
                    <a:pt x="0" y="386"/>
                  </a:moveTo>
                  <a:lnTo>
                    <a:pt x="16" y="321"/>
                  </a:lnTo>
                  <a:lnTo>
                    <a:pt x="57" y="255"/>
                  </a:lnTo>
                  <a:lnTo>
                    <a:pt x="131" y="197"/>
                  </a:lnTo>
                  <a:lnTo>
                    <a:pt x="230" y="140"/>
                  </a:lnTo>
                  <a:lnTo>
                    <a:pt x="353" y="91"/>
                  </a:lnTo>
                  <a:lnTo>
                    <a:pt x="493" y="58"/>
                  </a:lnTo>
                  <a:lnTo>
                    <a:pt x="650" y="25"/>
                  </a:lnTo>
                  <a:lnTo>
                    <a:pt x="814" y="8"/>
                  </a:lnTo>
                  <a:lnTo>
                    <a:pt x="987" y="0"/>
                  </a:lnTo>
                  <a:lnTo>
                    <a:pt x="1160" y="8"/>
                  </a:lnTo>
                  <a:lnTo>
                    <a:pt x="1333" y="25"/>
                  </a:lnTo>
                  <a:lnTo>
                    <a:pt x="1489" y="58"/>
                  </a:lnTo>
                  <a:lnTo>
                    <a:pt x="1629" y="91"/>
                  </a:lnTo>
                  <a:lnTo>
                    <a:pt x="1753" y="140"/>
                  </a:lnTo>
                  <a:lnTo>
                    <a:pt x="1852" y="197"/>
                  </a:lnTo>
                  <a:lnTo>
                    <a:pt x="1926" y="255"/>
                  </a:lnTo>
                  <a:lnTo>
                    <a:pt x="1967" y="321"/>
                  </a:lnTo>
                  <a:lnTo>
                    <a:pt x="1983" y="386"/>
                  </a:lnTo>
                  <a:lnTo>
                    <a:pt x="1967" y="452"/>
                  </a:lnTo>
                  <a:lnTo>
                    <a:pt x="1926" y="518"/>
                  </a:lnTo>
                  <a:lnTo>
                    <a:pt x="1852" y="575"/>
                  </a:lnTo>
                  <a:lnTo>
                    <a:pt x="1753" y="633"/>
                  </a:lnTo>
                  <a:lnTo>
                    <a:pt x="1629" y="674"/>
                  </a:lnTo>
                  <a:lnTo>
                    <a:pt x="1489" y="715"/>
                  </a:lnTo>
                  <a:lnTo>
                    <a:pt x="1333" y="740"/>
                  </a:lnTo>
                  <a:lnTo>
                    <a:pt x="1160" y="764"/>
                  </a:lnTo>
                  <a:lnTo>
                    <a:pt x="987" y="764"/>
                  </a:lnTo>
                  <a:lnTo>
                    <a:pt x="814" y="764"/>
                  </a:lnTo>
                  <a:lnTo>
                    <a:pt x="650" y="740"/>
                  </a:lnTo>
                  <a:lnTo>
                    <a:pt x="493" y="715"/>
                  </a:lnTo>
                  <a:lnTo>
                    <a:pt x="353" y="674"/>
                  </a:lnTo>
                  <a:lnTo>
                    <a:pt x="230" y="633"/>
                  </a:lnTo>
                  <a:lnTo>
                    <a:pt x="131" y="575"/>
                  </a:lnTo>
                  <a:lnTo>
                    <a:pt x="57" y="518"/>
                  </a:lnTo>
                  <a:lnTo>
                    <a:pt x="16" y="452"/>
                  </a:lnTo>
                  <a:lnTo>
                    <a:pt x="0" y="386"/>
                  </a:lnTo>
                </a:path>
              </a:pathLst>
            </a:custGeom>
            <a:solidFill>
              <a:srgbClr val="000000"/>
            </a:solidFill>
            <a:ln cap="rnd" cmpd="sng" w="508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15" name="Google Shape;215;p20"/>
          <p:cNvSpPr/>
          <p:nvPr/>
        </p:nvSpPr>
        <p:spPr>
          <a:xfrm>
            <a:off x="4757737" y="2327275"/>
            <a:ext cx="3149600" cy="1214437"/>
          </a:xfrm>
          <a:custGeom>
            <a:rect b="b" l="l" r="r" t="t"/>
            <a:pathLst>
              <a:path extrusionOk="0" h="765" w="1984">
                <a:moveTo>
                  <a:pt x="0" y="378"/>
                </a:moveTo>
                <a:lnTo>
                  <a:pt x="16" y="312"/>
                </a:lnTo>
                <a:lnTo>
                  <a:pt x="57" y="247"/>
                </a:lnTo>
                <a:lnTo>
                  <a:pt x="131" y="189"/>
                </a:lnTo>
                <a:lnTo>
                  <a:pt x="230" y="132"/>
                </a:lnTo>
                <a:lnTo>
                  <a:pt x="353" y="91"/>
                </a:lnTo>
                <a:lnTo>
                  <a:pt x="493" y="49"/>
                </a:lnTo>
                <a:lnTo>
                  <a:pt x="650" y="25"/>
                </a:lnTo>
                <a:lnTo>
                  <a:pt x="814" y="0"/>
                </a:lnTo>
                <a:lnTo>
                  <a:pt x="987" y="0"/>
                </a:lnTo>
                <a:lnTo>
                  <a:pt x="1160" y="0"/>
                </a:lnTo>
                <a:lnTo>
                  <a:pt x="1333" y="25"/>
                </a:lnTo>
                <a:lnTo>
                  <a:pt x="1489" y="49"/>
                </a:lnTo>
                <a:lnTo>
                  <a:pt x="1629" y="91"/>
                </a:lnTo>
                <a:lnTo>
                  <a:pt x="1753" y="132"/>
                </a:lnTo>
                <a:lnTo>
                  <a:pt x="1852" y="189"/>
                </a:lnTo>
                <a:lnTo>
                  <a:pt x="1926" y="247"/>
                </a:lnTo>
                <a:lnTo>
                  <a:pt x="1967" y="312"/>
                </a:lnTo>
                <a:lnTo>
                  <a:pt x="1983" y="378"/>
                </a:lnTo>
                <a:lnTo>
                  <a:pt x="1967" y="444"/>
                </a:lnTo>
                <a:lnTo>
                  <a:pt x="1926" y="510"/>
                </a:lnTo>
                <a:lnTo>
                  <a:pt x="1852" y="567"/>
                </a:lnTo>
                <a:lnTo>
                  <a:pt x="1753" y="625"/>
                </a:lnTo>
                <a:lnTo>
                  <a:pt x="1629" y="674"/>
                </a:lnTo>
                <a:lnTo>
                  <a:pt x="1489" y="707"/>
                </a:lnTo>
                <a:lnTo>
                  <a:pt x="1333" y="740"/>
                </a:lnTo>
                <a:lnTo>
                  <a:pt x="1160" y="756"/>
                </a:lnTo>
                <a:lnTo>
                  <a:pt x="987" y="764"/>
                </a:lnTo>
                <a:lnTo>
                  <a:pt x="814" y="756"/>
                </a:lnTo>
                <a:lnTo>
                  <a:pt x="650" y="740"/>
                </a:lnTo>
                <a:lnTo>
                  <a:pt x="493" y="707"/>
                </a:lnTo>
                <a:lnTo>
                  <a:pt x="353" y="674"/>
                </a:lnTo>
                <a:lnTo>
                  <a:pt x="230" y="625"/>
                </a:lnTo>
                <a:lnTo>
                  <a:pt x="131" y="567"/>
                </a:lnTo>
                <a:lnTo>
                  <a:pt x="57" y="510"/>
                </a:lnTo>
                <a:lnTo>
                  <a:pt x="16" y="444"/>
                </a:lnTo>
                <a:lnTo>
                  <a:pt x="0" y="378"/>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 name="Google Shape;216;p20"/>
          <p:cNvSpPr/>
          <p:nvPr/>
        </p:nvSpPr>
        <p:spPr>
          <a:xfrm>
            <a:off x="4848225" y="2419350"/>
            <a:ext cx="2941637" cy="1031875"/>
          </a:xfrm>
          <a:custGeom>
            <a:rect b="b" l="l" r="r" t="t"/>
            <a:pathLst>
              <a:path extrusionOk="0" h="650" w="1853">
                <a:moveTo>
                  <a:pt x="0" y="328"/>
                </a:moveTo>
                <a:lnTo>
                  <a:pt x="17" y="263"/>
                </a:lnTo>
                <a:lnTo>
                  <a:pt x="66" y="205"/>
                </a:lnTo>
                <a:lnTo>
                  <a:pt x="140" y="156"/>
                </a:lnTo>
                <a:lnTo>
                  <a:pt x="247" y="106"/>
                </a:lnTo>
                <a:lnTo>
                  <a:pt x="371" y="65"/>
                </a:lnTo>
                <a:lnTo>
                  <a:pt x="519" y="33"/>
                </a:lnTo>
                <a:lnTo>
                  <a:pt x="675" y="16"/>
                </a:lnTo>
                <a:lnTo>
                  <a:pt x="840" y="0"/>
                </a:lnTo>
                <a:lnTo>
                  <a:pt x="1013" y="0"/>
                </a:lnTo>
                <a:lnTo>
                  <a:pt x="1177" y="16"/>
                </a:lnTo>
                <a:lnTo>
                  <a:pt x="1342" y="33"/>
                </a:lnTo>
                <a:lnTo>
                  <a:pt x="1482" y="65"/>
                </a:lnTo>
                <a:lnTo>
                  <a:pt x="1613" y="106"/>
                </a:lnTo>
                <a:lnTo>
                  <a:pt x="1712" y="156"/>
                </a:lnTo>
                <a:lnTo>
                  <a:pt x="1795" y="205"/>
                </a:lnTo>
                <a:lnTo>
                  <a:pt x="1836" y="263"/>
                </a:lnTo>
                <a:lnTo>
                  <a:pt x="1852" y="328"/>
                </a:lnTo>
                <a:lnTo>
                  <a:pt x="1836" y="386"/>
                </a:lnTo>
                <a:lnTo>
                  <a:pt x="1795" y="443"/>
                </a:lnTo>
                <a:lnTo>
                  <a:pt x="1712" y="493"/>
                </a:lnTo>
                <a:lnTo>
                  <a:pt x="1613" y="542"/>
                </a:lnTo>
                <a:lnTo>
                  <a:pt x="1482" y="583"/>
                </a:lnTo>
                <a:lnTo>
                  <a:pt x="1342" y="616"/>
                </a:lnTo>
                <a:lnTo>
                  <a:pt x="1177" y="641"/>
                </a:lnTo>
                <a:lnTo>
                  <a:pt x="1013" y="649"/>
                </a:lnTo>
                <a:lnTo>
                  <a:pt x="840" y="649"/>
                </a:lnTo>
                <a:lnTo>
                  <a:pt x="675" y="641"/>
                </a:lnTo>
                <a:lnTo>
                  <a:pt x="519" y="616"/>
                </a:lnTo>
                <a:lnTo>
                  <a:pt x="371" y="583"/>
                </a:lnTo>
                <a:lnTo>
                  <a:pt x="247" y="542"/>
                </a:lnTo>
                <a:lnTo>
                  <a:pt x="140" y="493"/>
                </a:lnTo>
                <a:lnTo>
                  <a:pt x="66" y="443"/>
                </a:lnTo>
                <a:lnTo>
                  <a:pt x="17" y="386"/>
                </a:lnTo>
                <a:lnTo>
                  <a:pt x="0" y="328"/>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7" name="Google Shape;217;p20"/>
          <p:cNvSpPr/>
          <p:nvPr/>
        </p:nvSpPr>
        <p:spPr>
          <a:xfrm>
            <a:off x="4992687" y="2522537"/>
            <a:ext cx="2654300" cy="784225"/>
          </a:xfrm>
          <a:custGeom>
            <a:rect b="b" l="l" r="r" t="t"/>
            <a:pathLst>
              <a:path extrusionOk="0" h="494" w="1672">
                <a:moveTo>
                  <a:pt x="0" y="247"/>
                </a:moveTo>
                <a:lnTo>
                  <a:pt x="16" y="198"/>
                </a:lnTo>
                <a:lnTo>
                  <a:pt x="66" y="148"/>
                </a:lnTo>
                <a:lnTo>
                  <a:pt x="148" y="107"/>
                </a:lnTo>
                <a:lnTo>
                  <a:pt x="247" y="74"/>
                </a:lnTo>
                <a:lnTo>
                  <a:pt x="370" y="41"/>
                </a:lnTo>
                <a:lnTo>
                  <a:pt x="518" y="17"/>
                </a:lnTo>
                <a:lnTo>
                  <a:pt x="675" y="0"/>
                </a:lnTo>
                <a:lnTo>
                  <a:pt x="839" y="0"/>
                </a:lnTo>
                <a:lnTo>
                  <a:pt x="996" y="0"/>
                </a:lnTo>
                <a:lnTo>
                  <a:pt x="1152" y="17"/>
                </a:lnTo>
                <a:lnTo>
                  <a:pt x="1300" y="41"/>
                </a:lnTo>
                <a:lnTo>
                  <a:pt x="1424" y="74"/>
                </a:lnTo>
                <a:lnTo>
                  <a:pt x="1531" y="107"/>
                </a:lnTo>
                <a:lnTo>
                  <a:pt x="1605" y="148"/>
                </a:lnTo>
                <a:lnTo>
                  <a:pt x="1654" y="198"/>
                </a:lnTo>
                <a:lnTo>
                  <a:pt x="1671" y="247"/>
                </a:lnTo>
                <a:lnTo>
                  <a:pt x="1654" y="296"/>
                </a:lnTo>
                <a:lnTo>
                  <a:pt x="1605" y="337"/>
                </a:lnTo>
                <a:lnTo>
                  <a:pt x="1531" y="378"/>
                </a:lnTo>
                <a:lnTo>
                  <a:pt x="1424" y="419"/>
                </a:lnTo>
                <a:lnTo>
                  <a:pt x="1300" y="452"/>
                </a:lnTo>
                <a:lnTo>
                  <a:pt x="1152" y="477"/>
                </a:lnTo>
                <a:lnTo>
                  <a:pt x="996" y="485"/>
                </a:lnTo>
                <a:lnTo>
                  <a:pt x="839" y="493"/>
                </a:lnTo>
                <a:lnTo>
                  <a:pt x="675" y="485"/>
                </a:lnTo>
                <a:lnTo>
                  <a:pt x="518" y="477"/>
                </a:lnTo>
                <a:lnTo>
                  <a:pt x="370" y="452"/>
                </a:lnTo>
                <a:lnTo>
                  <a:pt x="247" y="419"/>
                </a:lnTo>
                <a:lnTo>
                  <a:pt x="148" y="378"/>
                </a:lnTo>
                <a:lnTo>
                  <a:pt x="66" y="337"/>
                </a:lnTo>
                <a:lnTo>
                  <a:pt x="16" y="296"/>
                </a:lnTo>
                <a:lnTo>
                  <a:pt x="0" y="247"/>
                </a:lnTo>
              </a:path>
            </a:pathLst>
          </a:custGeom>
          <a:solidFill>
            <a:srgbClr val="FFFFFF"/>
          </a:solidFill>
          <a:ln cap="rnd" cmpd="sng" w="28575">
            <a:solidFill>
              <a:srgbClr val="FF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8" name="Google Shape;218;p20"/>
          <p:cNvSpPr/>
          <p:nvPr/>
        </p:nvSpPr>
        <p:spPr>
          <a:xfrm>
            <a:off x="4757737" y="1739900"/>
            <a:ext cx="3149600" cy="1216025"/>
          </a:xfrm>
          <a:custGeom>
            <a:rect b="b" l="l" r="r" t="t"/>
            <a:pathLst>
              <a:path extrusionOk="0" h="766" w="1984">
                <a:moveTo>
                  <a:pt x="0" y="378"/>
                </a:moveTo>
                <a:lnTo>
                  <a:pt x="16" y="313"/>
                </a:lnTo>
                <a:lnTo>
                  <a:pt x="57" y="247"/>
                </a:lnTo>
                <a:lnTo>
                  <a:pt x="131" y="189"/>
                </a:lnTo>
                <a:lnTo>
                  <a:pt x="230" y="132"/>
                </a:lnTo>
                <a:lnTo>
                  <a:pt x="353" y="91"/>
                </a:lnTo>
                <a:lnTo>
                  <a:pt x="493" y="50"/>
                </a:lnTo>
                <a:lnTo>
                  <a:pt x="650" y="25"/>
                </a:lnTo>
                <a:lnTo>
                  <a:pt x="814" y="0"/>
                </a:lnTo>
                <a:lnTo>
                  <a:pt x="987" y="0"/>
                </a:lnTo>
                <a:lnTo>
                  <a:pt x="1160" y="0"/>
                </a:lnTo>
                <a:lnTo>
                  <a:pt x="1333" y="25"/>
                </a:lnTo>
                <a:lnTo>
                  <a:pt x="1489" y="50"/>
                </a:lnTo>
                <a:lnTo>
                  <a:pt x="1629" y="91"/>
                </a:lnTo>
                <a:lnTo>
                  <a:pt x="1753" y="132"/>
                </a:lnTo>
                <a:lnTo>
                  <a:pt x="1852" y="189"/>
                </a:lnTo>
                <a:lnTo>
                  <a:pt x="1926" y="247"/>
                </a:lnTo>
                <a:lnTo>
                  <a:pt x="1967" y="313"/>
                </a:lnTo>
                <a:lnTo>
                  <a:pt x="1983" y="378"/>
                </a:lnTo>
                <a:lnTo>
                  <a:pt x="1967" y="444"/>
                </a:lnTo>
                <a:lnTo>
                  <a:pt x="1926" y="510"/>
                </a:lnTo>
                <a:lnTo>
                  <a:pt x="1852" y="567"/>
                </a:lnTo>
                <a:lnTo>
                  <a:pt x="1753" y="625"/>
                </a:lnTo>
                <a:lnTo>
                  <a:pt x="1629" y="674"/>
                </a:lnTo>
                <a:lnTo>
                  <a:pt x="1489" y="707"/>
                </a:lnTo>
                <a:lnTo>
                  <a:pt x="1333" y="740"/>
                </a:lnTo>
                <a:lnTo>
                  <a:pt x="1160" y="756"/>
                </a:lnTo>
                <a:lnTo>
                  <a:pt x="987" y="765"/>
                </a:lnTo>
                <a:lnTo>
                  <a:pt x="814" y="756"/>
                </a:lnTo>
                <a:lnTo>
                  <a:pt x="650" y="740"/>
                </a:lnTo>
                <a:lnTo>
                  <a:pt x="493" y="707"/>
                </a:lnTo>
                <a:lnTo>
                  <a:pt x="353" y="674"/>
                </a:lnTo>
                <a:lnTo>
                  <a:pt x="230" y="625"/>
                </a:lnTo>
                <a:lnTo>
                  <a:pt x="131" y="567"/>
                </a:lnTo>
                <a:lnTo>
                  <a:pt x="57" y="510"/>
                </a:lnTo>
                <a:lnTo>
                  <a:pt x="16" y="444"/>
                </a:lnTo>
                <a:lnTo>
                  <a:pt x="0" y="378"/>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9" name="Google Shape;219;p20"/>
          <p:cNvSpPr/>
          <p:nvPr/>
        </p:nvSpPr>
        <p:spPr>
          <a:xfrm>
            <a:off x="4848225" y="1831975"/>
            <a:ext cx="2941637" cy="1031875"/>
          </a:xfrm>
          <a:custGeom>
            <a:rect b="b" l="l" r="r" t="t"/>
            <a:pathLst>
              <a:path extrusionOk="0" h="650" w="1853">
                <a:moveTo>
                  <a:pt x="0" y="329"/>
                </a:moveTo>
                <a:lnTo>
                  <a:pt x="17" y="263"/>
                </a:lnTo>
                <a:lnTo>
                  <a:pt x="66" y="205"/>
                </a:lnTo>
                <a:lnTo>
                  <a:pt x="140" y="156"/>
                </a:lnTo>
                <a:lnTo>
                  <a:pt x="247" y="107"/>
                </a:lnTo>
                <a:lnTo>
                  <a:pt x="371" y="66"/>
                </a:lnTo>
                <a:lnTo>
                  <a:pt x="519" y="33"/>
                </a:lnTo>
                <a:lnTo>
                  <a:pt x="675" y="16"/>
                </a:lnTo>
                <a:lnTo>
                  <a:pt x="840" y="0"/>
                </a:lnTo>
                <a:lnTo>
                  <a:pt x="1013" y="0"/>
                </a:lnTo>
                <a:lnTo>
                  <a:pt x="1177" y="16"/>
                </a:lnTo>
                <a:lnTo>
                  <a:pt x="1342" y="33"/>
                </a:lnTo>
                <a:lnTo>
                  <a:pt x="1482" y="66"/>
                </a:lnTo>
                <a:lnTo>
                  <a:pt x="1613" y="107"/>
                </a:lnTo>
                <a:lnTo>
                  <a:pt x="1712" y="156"/>
                </a:lnTo>
                <a:lnTo>
                  <a:pt x="1795" y="205"/>
                </a:lnTo>
                <a:lnTo>
                  <a:pt x="1836" y="263"/>
                </a:lnTo>
                <a:lnTo>
                  <a:pt x="1852" y="329"/>
                </a:lnTo>
                <a:lnTo>
                  <a:pt x="1836" y="386"/>
                </a:lnTo>
                <a:lnTo>
                  <a:pt x="1795" y="444"/>
                </a:lnTo>
                <a:lnTo>
                  <a:pt x="1712" y="493"/>
                </a:lnTo>
                <a:lnTo>
                  <a:pt x="1613" y="542"/>
                </a:lnTo>
                <a:lnTo>
                  <a:pt x="1482" y="583"/>
                </a:lnTo>
                <a:lnTo>
                  <a:pt x="1342" y="616"/>
                </a:lnTo>
                <a:lnTo>
                  <a:pt x="1177" y="641"/>
                </a:lnTo>
                <a:lnTo>
                  <a:pt x="1013" y="649"/>
                </a:lnTo>
                <a:lnTo>
                  <a:pt x="840" y="649"/>
                </a:lnTo>
                <a:lnTo>
                  <a:pt x="675" y="641"/>
                </a:lnTo>
                <a:lnTo>
                  <a:pt x="519" y="616"/>
                </a:lnTo>
                <a:lnTo>
                  <a:pt x="371" y="583"/>
                </a:lnTo>
                <a:lnTo>
                  <a:pt x="247" y="542"/>
                </a:lnTo>
                <a:lnTo>
                  <a:pt x="140" y="493"/>
                </a:lnTo>
                <a:lnTo>
                  <a:pt x="66" y="444"/>
                </a:lnTo>
                <a:lnTo>
                  <a:pt x="17" y="386"/>
                </a:lnTo>
                <a:lnTo>
                  <a:pt x="0" y="329"/>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0" name="Google Shape;220;p20"/>
          <p:cNvSpPr/>
          <p:nvPr/>
        </p:nvSpPr>
        <p:spPr>
          <a:xfrm>
            <a:off x="4992687" y="1936750"/>
            <a:ext cx="2654300" cy="784225"/>
          </a:xfrm>
          <a:custGeom>
            <a:rect b="b" l="l" r="r" t="t"/>
            <a:pathLst>
              <a:path extrusionOk="0" h="494" w="1672">
                <a:moveTo>
                  <a:pt x="0" y="246"/>
                </a:moveTo>
                <a:lnTo>
                  <a:pt x="16" y="197"/>
                </a:lnTo>
                <a:lnTo>
                  <a:pt x="66" y="147"/>
                </a:lnTo>
                <a:lnTo>
                  <a:pt x="148" y="106"/>
                </a:lnTo>
                <a:lnTo>
                  <a:pt x="247" y="74"/>
                </a:lnTo>
                <a:lnTo>
                  <a:pt x="370" y="41"/>
                </a:lnTo>
                <a:lnTo>
                  <a:pt x="518" y="16"/>
                </a:lnTo>
                <a:lnTo>
                  <a:pt x="675" y="0"/>
                </a:lnTo>
                <a:lnTo>
                  <a:pt x="839" y="0"/>
                </a:lnTo>
                <a:lnTo>
                  <a:pt x="996" y="0"/>
                </a:lnTo>
                <a:lnTo>
                  <a:pt x="1152" y="16"/>
                </a:lnTo>
                <a:lnTo>
                  <a:pt x="1300" y="41"/>
                </a:lnTo>
                <a:lnTo>
                  <a:pt x="1424" y="74"/>
                </a:lnTo>
                <a:lnTo>
                  <a:pt x="1531" y="106"/>
                </a:lnTo>
                <a:lnTo>
                  <a:pt x="1605" y="147"/>
                </a:lnTo>
                <a:lnTo>
                  <a:pt x="1654" y="197"/>
                </a:lnTo>
                <a:lnTo>
                  <a:pt x="1671" y="246"/>
                </a:lnTo>
                <a:lnTo>
                  <a:pt x="1654" y="295"/>
                </a:lnTo>
                <a:lnTo>
                  <a:pt x="1605" y="337"/>
                </a:lnTo>
                <a:lnTo>
                  <a:pt x="1531" y="378"/>
                </a:lnTo>
                <a:lnTo>
                  <a:pt x="1424" y="419"/>
                </a:lnTo>
                <a:lnTo>
                  <a:pt x="1300" y="452"/>
                </a:lnTo>
                <a:lnTo>
                  <a:pt x="1152" y="476"/>
                </a:lnTo>
                <a:lnTo>
                  <a:pt x="996" y="484"/>
                </a:lnTo>
                <a:lnTo>
                  <a:pt x="839" y="493"/>
                </a:lnTo>
                <a:lnTo>
                  <a:pt x="675" y="484"/>
                </a:lnTo>
                <a:lnTo>
                  <a:pt x="518" y="476"/>
                </a:lnTo>
                <a:lnTo>
                  <a:pt x="370" y="452"/>
                </a:lnTo>
                <a:lnTo>
                  <a:pt x="247" y="419"/>
                </a:lnTo>
                <a:lnTo>
                  <a:pt x="148" y="378"/>
                </a:lnTo>
                <a:lnTo>
                  <a:pt x="66" y="337"/>
                </a:lnTo>
                <a:lnTo>
                  <a:pt x="16" y="295"/>
                </a:lnTo>
                <a:lnTo>
                  <a:pt x="0" y="246"/>
                </a:lnTo>
              </a:path>
            </a:pathLst>
          </a:custGeom>
          <a:solidFill>
            <a:srgbClr val="FFFFFF"/>
          </a:solidFill>
          <a:ln cap="rnd" cmpd="sng" w="28575">
            <a:solidFill>
              <a:srgbClr val="FF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1" name="Google Shape;221;p20"/>
          <p:cNvSpPr/>
          <p:nvPr/>
        </p:nvSpPr>
        <p:spPr>
          <a:xfrm>
            <a:off x="4730750" y="4440237"/>
            <a:ext cx="3163887" cy="1216025"/>
          </a:xfrm>
          <a:custGeom>
            <a:rect b="b" l="l" r="r" t="t"/>
            <a:pathLst>
              <a:path extrusionOk="0" h="766" w="1993">
                <a:moveTo>
                  <a:pt x="0" y="378"/>
                </a:moveTo>
                <a:lnTo>
                  <a:pt x="17" y="313"/>
                </a:lnTo>
                <a:lnTo>
                  <a:pt x="66" y="247"/>
                </a:lnTo>
                <a:lnTo>
                  <a:pt x="132" y="189"/>
                </a:lnTo>
                <a:lnTo>
                  <a:pt x="239" y="140"/>
                </a:lnTo>
                <a:lnTo>
                  <a:pt x="354" y="91"/>
                </a:lnTo>
                <a:lnTo>
                  <a:pt x="502" y="50"/>
                </a:lnTo>
                <a:lnTo>
                  <a:pt x="659" y="25"/>
                </a:lnTo>
                <a:lnTo>
                  <a:pt x="823" y="9"/>
                </a:lnTo>
                <a:lnTo>
                  <a:pt x="996" y="0"/>
                </a:lnTo>
                <a:lnTo>
                  <a:pt x="1169" y="9"/>
                </a:lnTo>
                <a:lnTo>
                  <a:pt x="1334" y="25"/>
                </a:lnTo>
                <a:lnTo>
                  <a:pt x="1490" y="50"/>
                </a:lnTo>
                <a:lnTo>
                  <a:pt x="1638" y="91"/>
                </a:lnTo>
                <a:lnTo>
                  <a:pt x="1753" y="140"/>
                </a:lnTo>
                <a:lnTo>
                  <a:pt x="1860" y="189"/>
                </a:lnTo>
                <a:lnTo>
                  <a:pt x="1926" y="247"/>
                </a:lnTo>
                <a:lnTo>
                  <a:pt x="1976" y="313"/>
                </a:lnTo>
                <a:lnTo>
                  <a:pt x="1992" y="378"/>
                </a:lnTo>
                <a:lnTo>
                  <a:pt x="1976" y="444"/>
                </a:lnTo>
                <a:lnTo>
                  <a:pt x="1926" y="510"/>
                </a:lnTo>
                <a:lnTo>
                  <a:pt x="1860" y="576"/>
                </a:lnTo>
                <a:lnTo>
                  <a:pt x="1753" y="625"/>
                </a:lnTo>
                <a:lnTo>
                  <a:pt x="1638" y="674"/>
                </a:lnTo>
                <a:lnTo>
                  <a:pt x="1490" y="715"/>
                </a:lnTo>
                <a:lnTo>
                  <a:pt x="1334" y="740"/>
                </a:lnTo>
                <a:lnTo>
                  <a:pt x="1169" y="756"/>
                </a:lnTo>
                <a:lnTo>
                  <a:pt x="996" y="765"/>
                </a:lnTo>
                <a:lnTo>
                  <a:pt x="823" y="756"/>
                </a:lnTo>
                <a:lnTo>
                  <a:pt x="659" y="740"/>
                </a:lnTo>
                <a:lnTo>
                  <a:pt x="502" y="715"/>
                </a:lnTo>
                <a:lnTo>
                  <a:pt x="354" y="674"/>
                </a:lnTo>
                <a:lnTo>
                  <a:pt x="239" y="625"/>
                </a:lnTo>
                <a:lnTo>
                  <a:pt x="132" y="576"/>
                </a:lnTo>
                <a:lnTo>
                  <a:pt x="66" y="510"/>
                </a:lnTo>
                <a:lnTo>
                  <a:pt x="17" y="444"/>
                </a:lnTo>
                <a:lnTo>
                  <a:pt x="0" y="378"/>
                </a:lnTo>
              </a:path>
            </a:pathLst>
          </a:custGeom>
          <a:solidFill>
            <a:srgbClr val="000000"/>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2" name="Google Shape;222;p20"/>
          <p:cNvSpPr/>
          <p:nvPr/>
        </p:nvSpPr>
        <p:spPr>
          <a:xfrm>
            <a:off x="4730750" y="4375150"/>
            <a:ext cx="3163887" cy="1216025"/>
          </a:xfrm>
          <a:custGeom>
            <a:rect b="b" l="l" r="r" t="t"/>
            <a:pathLst>
              <a:path extrusionOk="0" h="766" w="1993">
                <a:moveTo>
                  <a:pt x="0" y="387"/>
                </a:moveTo>
                <a:lnTo>
                  <a:pt x="17" y="321"/>
                </a:lnTo>
                <a:lnTo>
                  <a:pt x="66" y="255"/>
                </a:lnTo>
                <a:lnTo>
                  <a:pt x="132" y="198"/>
                </a:lnTo>
                <a:lnTo>
                  <a:pt x="239" y="140"/>
                </a:lnTo>
                <a:lnTo>
                  <a:pt x="354" y="91"/>
                </a:lnTo>
                <a:lnTo>
                  <a:pt x="502" y="58"/>
                </a:lnTo>
                <a:lnTo>
                  <a:pt x="659" y="25"/>
                </a:lnTo>
                <a:lnTo>
                  <a:pt x="823" y="9"/>
                </a:lnTo>
                <a:lnTo>
                  <a:pt x="996" y="0"/>
                </a:lnTo>
                <a:lnTo>
                  <a:pt x="1169" y="9"/>
                </a:lnTo>
                <a:lnTo>
                  <a:pt x="1334" y="25"/>
                </a:lnTo>
                <a:lnTo>
                  <a:pt x="1490" y="58"/>
                </a:lnTo>
                <a:lnTo>
                  <a:pt x="1638" y="91"/>
                </a:lnTo>
                <a:lnTo>
                  <a:pt x="1753" y="140"/>
                </a:lnTo>
                <a:lnTo>
                  <a:pt x="1860" y="198"/>
                </a:lnTo>
                <a:lnTo>
                  <a:pt x="1926" y="255"/>
                </a:lnTo>
                <a:lnTo>
                  <a:pt x="1976" y="321"/>
                </a:lnTo>
                <a:lnTo>
                  <a:pt x="1992" y="387"/>
                </a:lnTo>
                <a:lnTo>
                  <a:pt x="1976" y="452"/>
                </a:lnTo>
                <a:lnTo>
                  <a:pt x="1926" y="518"/>
                </a:lnTo>
                <a:lnTo>
                  <a:pt x="1860" y="576"/>
                </a:lnTo>
                <a:lnTo>
                  <a:pt x="1753" y="633"/>
                </a:lnTo>
                <a:lnTo>
                  <a:pt x="1638" y="674"/>
                </a:lnTo>
                <a:lnTo>
                  <a:pt x="1490" y="715"/>
                </a:lnTo>
                <a:lnTo>
                  <a:pt x="1334" y="740"/>
                </a:lnTo>
                <a:lnTo>
                  <a:pt x="1169" y="756"/>
                </a:lnTo>
                <a:lnTo>
                  <a:pt x="996" y="765"/>
                </a:lnTo>
                <a:lnTo>
                  <a:pt x="823" y="756"/>
                </a:lnTo>
                <a:lnTo>
                  <a:pt x="659" y="740"/>
                </a:lnTo>
                <a:lnTo>
                  <a:pt x="502" y="715"/>
                </a:lnTo>
                <a:lnTo>
                  <a:pt x="354" y="674"/>
                </a:lnTo>
                <a:lnTo>
                  <a:pt x="239" y="633"/>
                </a:lnTo>
                <a:lnTo>
                  <a:pt x="132" y="576"/>
                </a:lnTo>
                <a:lnTo>
                  <a:pt x="66" y="518"/>
                </a:lnTo>
                <a:lnTo>
                  <a:pt x="17" y="452"/>
                </a:lnTo>
                <a:lnTo>
                  <a:pt x="0" y="387"/>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3" name="Google Shape;223;p20"/>
          <p:cNvSpPr/>
          <p:nvPr/>
        </p:nvSpPr>
        <p:spPr>
          <a:xfrm>
            <a:off x="4835525" y="4479925"/>
            <a:ext cx="2941637" cy="1019175"/>
          </a:xfrm>
          <a:custGeom>
            <a:rect b="b" l="l" r="r" t="t"/>
            <a:pathLst>
              <a:path extrusionOk="0" h="642" w="1853">
                <a:moveTo>
                  <a:pt x="0" y="321"/>
                </a:moveTo>
                <a:lnTo>
                  <a:pt x="16" y="263"/>
                </a:lnTo>
                <a:lnTo>
                  <a:pt x="58" y="206"/>
                </a:lnTo>
                <a:lnTo>
                  <a:pt x="140" y="148"/>
                </a:lnTo>
                <a:lnTo>
                  <a:pt x="239" y="107"/>
                </a:lnTo>
                <a:lnTo>
                  <a:pt x="362" y="66"/>
                </a:lnTo>
                <a:lnTo>
                  <a:pt x="510" y="33"/>
                </a:lnTo>
                <a:lnTo>
                  <a:pt x="667" y="8"/>
                </a:lnTo>
                <a:lnTo>
                  <a:pt x="840" y="0"/>
                </a:lnTo>
                <a:lnTo>
                  <a:pt x="1012" y="0"/>
                </a:lnTo>
                <a:lnTo>
                  <a:pt x="1177" y="8"/>
                </a:lnTo>
                <a:lnTo>
                  <a:pt x="1333" y="33"/>
                </a:lnTo>
                <a:lnTo>
                  <a:pt x="1482" y="66"/>
                </a:lnTo>
                <a:lnTo>
                  <a:pt x="1605" y="107"/>
                </a:lnTo>
                <a:lnTo>
                  <a:pt x="1712" y="148"/>
                </a:lnTo>
                <a:lnTo>
                  <a:pt x="1786" y="206"/>
                </a:lnTo>
                <a:lnTo>
                  <a:pt x="1835" y="263"/>
                </a:lnTo>
                <a:lnTo>
                  <a:pt x="1852" y="321"/>
                </a:lnTo>
                <a:lnTo>
                  <a:pt x="1835" y="378"/>
                </a:lnTo>
                <a:lnTo>
                  <a:pt x="1786" y="436"/>
                </a:lnTo>
                <a:lnTo>
                  <a:pt x="1712" y="493"/>
                </a:lnTo>
                <a:lnTo>
                  <a:pt x="1605" y="542"/>
                </a:lnTo>
                <a:lnTo>
                  <a:pt x="1482" y="584"/>
                </a:lnTo>
                <a:lnTo>
                  <a:pt x="1333" y="608"/>
                </a:lnTo>
                <a:lnTo>
                  <a:pt x="1177" y="633"/>
                </a:lnTo>
                <a:lnTo>
                  <a:pt x="1012" y="641"/>
                </a:lnTo>
                <a:lnTo>
                  <a:pt x="840" y="641"/>
                </a:lnTo>
                <a:lnTo>
                  <a:pt x="667" y="633"/>
                </a:lnTo>
                <a:lnTo>
                  <a:pt x="510" y="608"/>
                </a:lnTo>
                <a:lnTo>
                  <a:pt x="362" y="584"/>
                </a:lnTo>
                <a:lnTo>
                  <a:pt x="239" y="542"/>
                </a:lnTo>
                <a:lnTo>
                  <a:pt x="140" y="493"/>
                </a:lnTo>
                <a:lnTo>
                  <a:pt x="58" y="436"/>
                </a:lnTo>
                <a:lnTo>
                  <a:pt x="16" y="378"/>
                </a:lnTo>
                <a:lnTo>
                  <a:pt x="0" y="321"/>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4" name="Google Shape;224;p20"/>
          <p:cNvSpPr/>
          <p:nvPr/>
        </p:nvSpPr>
        <p:spPr>
          <a:xfrm>
            <a:off x="4978400" y="4572000"/>
            <a:ext cx="2654300" cy="784225"/>
          </a:xfrm>
          <a:custGeom>
            <a:rect b="b" l="l" r="r" t="t"/>
            <a:pathLst>
              <a:path extrusionOk="0" h="494" w="1672">
                <a:moveTo>
                  <a:pt x="0" y="246"/>
                </a:moveTo>
                <a:lnTo>
                  <a:pt x="17" y="197"/>
                </a:lnTo>
                <a:lnTo>
                  <a:pt x="66" y="156"/>
                </a:lnTo>
                <a:lnTo>
                  <a:pt x="140" y="115"/>
                </a:lnTo>
                <a:lnTo>
                  <a:pt x="247" y="74"/>
                </a:lnTo>
                <a:lnTo>
                  <a:pt x="371" y="41"/>
                </a:lnTo>
                <a:lnTo>
                  <a:pt x="519" y="24"/>
                </a:lnTo>
                <a:lnTo>
                  <a:pt x="675" y="8"/>
                </a:lnTo>
                <a:lnTo>
                  <a:pt x="832" y="0"/>
                </a:lnTo>
                <a:lnTo>
                  <a:pt x="996" y="8"/>
                </a:lnTo>
                <a:lnTo>
                  <a:pt x="1153" y="24"/>
                </a:lnTo>
                <a:lnTo>
                  <a:pt x="1301" y="41"/>
                </a:lnTo>
                <a:lnTo>
                  <a:pt x="1424" y="74"/>
                </a:lnTo>
                <a:lnTo>
                  <a:pt x="1523" y="115"/>
                </a:lnTo>
                <a:lnTo>
                  <a:pt x="1606" y="156"/>
                </a:lnTo>
                <a:lnTo>
                  <a:pt x="1655" y="197"/>
                </a:lnTo>
                <a:lnTo>
                  <a:pt x="1671" y="246"/>
                </a:lnTo>
                <a:lnTo>
                  <a:pt x="1655" y="295"/>
                </a:lnTo>
                <a:lnTo>
                  <a:pt x="1606" y="345"/>
                </a:lnTo>
                <a:lnTo>
                  <a:pt x="1523" y="386"/>
                </a:lnTo>
                <a:lnTo>
                  <a:pt x="1424" y="427"/>
                </a:lnTo>
                <a:lnTo>
                  <a:pt x="1301" y="452"/>
                </a:lnTo>
                <a:lnTo>
                  <a:pt x="1153" y="476"/>
                </a:lnTo>
                <a:lnTo>
                  <a:pt x="996" y="493"/>
                </a:lnTo>
                <a:lnTo>
                  <a:pt x="832" y="493"/>
                </a:lnTo>
                <a:lnTo>
                  <a:pt x="675" y="493"/>
                </a:lnTo>
                <a:lnTo>
                  <a:pt x="519" y="476"/>
                </a:lnTo>
                <a:lnTo>
                  <a:pt x="371" y="452"/>
                </a:lnTo>
                <a:lnTo>
                  <a:pt x="247" y="427"/>
                </a:lnTo>
                <a:lnTo>
                  <a:pt x="140" y="386"/>
                </a:lnTo>
                <a:lnTo>
                  <a:pt x="66" y="345"/>
                </a:lnTo>
                <a:lnTo>
                  <a:pt x="17" y="295"/>
                </a:lnTo>
                <a:lnTo>
                  <a:pt x="0" y="246"/>
                </a:lnTo>
              </a:path>
            </a:pathLst>
          </a:custGeom>
          <a:solidFill>
            <a:srgbClr val="FFFFFF"/>
          </a:solidFill>
          <a:ln cap="rnd" cmpd="sng" w="28575">
            <a:solidFill>
              <a:srgbClr val="FF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25" name="Google Shape;225;p20"/>
          <p:cNvGrpSpPr/>
          <p:nvPr/>
        </p:nvGrpSpPr>
        <p:grpSpPr>
          <a:xfrm>
            <a:off x="6011862" y="1062037"/>
            <a:ext cx="681037" cy="3994150"/>
            <a:chOff x="3788" y="669"/>
            <a:chExt cx="429" cy="2516"/>
          </a:xfrm>
        </p:grpSpPr>
        <p:sp>
          <p:nvSpPr>
            <p:cNvPr id="226" name="Google Shape;226;p20"/>
            <p:cNvSpPr/>
            <p:nvPr/>
          </p:nvSpPr>
          <p:spPr>
            <a:xfrm>
              <a:off x="3845" y="784"/>
              <a:ext cx="248" cy="741"/>
            </a:xfrm>
            <a:custGeom>
              <a:rect b="b" l="l" r="r" t="t"/>
              <a:pathLst>
                <a:path extrusionOk="0" h="741" w="248">
                  <a:moveTo>
                    <a:pt x="247" y="649"/>
                  </a:moveTo>
                  <a:lnTo>
                    <a:pt x="247" y="0"/>
                  </a:lnTo>
                  <a:lnTo>
                    <a:pt x="0" y="0"/>
                  </a:lnTo>
                  <a:lnTo>
                    <a:pt x="0" y="649"/>
                  </a:lnTo>
                  <a:lnTo>
                    <a:pt x="0" y="657"/>
                  </a:lnTo>
                  <a:lnTo>
                    <a:pt x="17" y="699"/>
                  </a:lnTo>
                  <a:lnTo>
                    <a:pt x="50" y="723"/>
                  </a:lnTo>
                  <a:lnTo>
                    <a:pt x="99" y="740"/>
                  </a:lnTo>
                  <a:lnTo>
                    <a:pt x="157" y="740"/>
                  </a:lnTo>
                  <a:lnTo>
                    <a:pt x="206" y="723"/>
                  </a:lnTo>
                  <a:lnTo>
                    <a:pt x="239" y="699"/>
                  </a:lnTo>
                  <a:lnTo>
                    <a:pt x="247" y="657"/>
                  </a:lnTo>
                  <a:lnTo>
                    <a:pt x="247" y="649"/>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7" name="Google Shape;227;p20"/>
            <p:cNvSpPr/>
            <p:nvPr/>
          </p:nvSpPr>
          <p:spPr>
            <a:xfrm>
              <a:off x="3845" y="669"/>
              <a:ext cx="248" cy="157"/>
            </a:xfrm>
            <a:custGeom>
              <a:rect b="b" l="l" r="r" t="t"/>
              <a:pathLst>
                <a:path extrusionOk="0" h="157" w="248">
                  <a:moveTo>
                    <a:pt x="0" y="74"/>
                  </a:moveTo>
                  <a:lnTo>
                    <a:pt x="17" y="41"/>
                  </a:lnTo>
                  <a:lnTo>
                    <a:pt x="50" y="8"/>
                  </a:lnTo>
                  <a:lnTo>
                    <a:pt x="99" y="0"/>
                  </a:lnTo>
                  <a:lnTo>
                    <a:pt x="157" y="0"/>
                  </a:lnTo>
                  <a:lnTo>
                    <a:pt x="206" y="8"/>
                  </a:lnTo>
                  <a:lnTo>
                    <a:pt x="239" y="41"/>
                  </a:lnTo>
                  <a:lnTo>
                    <a:pt x="247" y="74"/>
                  </a:lnTo>
                  <a:lnTo>
                    <a:pt x="239" y="115"/>
                  </a:lnTo>
                  <a:lnTo>
                    <a:pt x="206" y="140"/>
                  </a:lnTo>
                  <a:lnTo>
                    <a:pt x="157" y="156"/>
                  </a:lnTo>
                  <a:lnTo>
                    <a:pt x="99" y="156"/>
                  </a:lnTo>
                  <a:lnTo>
                    <a:pt x="50" y="140"/>
                  </a:lnTo>
                  <a:lnTo>
                    <a:pt x="17" y="115"/>
                  </a:lnTo>
                  <a:lnTo>
                    <a:pt x="0" y="74"/>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8" name="Google Shape;228;p20"/>
            <p:cNvSpPr/>
            <p:nvPr/>
          </p:nvSpPr>
          <p:spPr>
            <a:xfrm>
              <a:off x="3845" y="2263"/>
              <a:ext cx="248" cy="922"/>
            </a:xfrm>
            <a:custGeom>
              <a:rect b="b" l="l" r="r" t="t"/>
              <a:pathLst>
                <a:path extrusionOk="0" h="922" w="248">
                  <a:moveTo>
                    <a:pt x="247" y="814"/>
                  </a:moveTo>
                  <a:lnTo>
                    <a:pt x="247" y="0"/>
                  </a:lnTo>
                  <a:lnTo>
                    <a:pt x="0" y="0"/>
                  </a:lnTo>
                  <a:lnTo>
                    <a:pt x="0" y="814"/>
                  </a:lnTo>
                  <a:lnTo>
                    <a:pt x="0" y="822"/>
                  </a:lnTo>
                  <a:lnTo>
                    <a:pt x="17" y="871"/>
                  </a:lnTo>
                  <a:lnTo>
                    <a:pt x="50" y="904"/>
                  </a:lnTo>
                  <a:lnTo>
                    <a:pt x="99" y="921"/>
                  </a:lnTo>
                  <a:lnTo>
                    <a:pt x="157" y="921"/>
                  </a:lnTo>
                  <a:lnTo>
                    <a:pt x="206" y="904"/>
                  </a:lnTo>
                  <a:lnTo>
                    <a:pt x="239" y="871"/>
                  </a:lnTo>
                  <a:lnTo>
                    <a:pt x="247" y="822"/>
                  </a:lnTo>
                  <a:lnTo>
                    <a:pt x="247" y="814"/>
                  </a:lnTo>
                </a:path>
              </a:pathLst>
            </a:custGeom>
            <a:solidFill>
              <a:srgbClr val="FFFFFF"/>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9" name="Google Shape;229;p20"/>
            <p:cNvSpPr/>
            <p:nvPr/>
          </p:nvSpPr>
          <p:spPr>
            <a:xfrm>
              <a:off x="3788" y="850"/>
              <a:ext cx="429" cy="247"/>
            </a:xfrm>
            <a:custGeom>
              <a:rect b="b" l="l" r="r" t="t"/>
              <a:pathLst>
                <a:path extrusionOk="0" h="247" w="429">
                  <a:moveTo>
                    <a:pt x="57" y="0"/>
                  </a:moveTo>
                  <a:lnTo>
                    <a:pt x="16" y="49"/>
                  </a:lnTo>
                  <a:lnTo>
                    <a:pt x="0" y="98"/>
                  </a:lnTo>
                  <a:lnTo>
                    <a:pt x="16" y="156"/>
                  </a:lnTo>
                  <a:lnTo>
                    <a:pt x="66" y="205"/>
                  </a:lnTo>
                  <a:lnTo>
                    <a:pt x="131" y="230"/>
                  </a:lnTo>
                  <a:lnTo>
                    <a:pt x="214" y="246"/>
                  </a:lnTo>
                  <a:lnTo>
                    <a:pt x="296" y="230"/>
                  </a:lnTo>
                  <a:lnTo>
                    <a:pt x="362" y="205"/>
                  </a:lnTo>
                  <a:lnTo>
                    <a:pt x="411" y="156"/>
                  </a:lnTo>
                  <a:lnTo>
                    <a:pt x="428" y="98"/>
                  </a:lnTo>
                  <a:lnTo>
                    <a:pt x="411" y="49"/>
                  </a:lnTo>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30" name="Google Shape;230;p20"/>
          <p:cNvSpPr/>
          <p:nvPr/>
        </p:nvSpPr>
        <p:spPr>
          <a:xfrm>
            <a:off x="6599237" y="1349375"/>
            <a:ext cx="171450" cy="171450"/>
          </a:xfrm>
          <a:custGeom>
            <a:rect b="b" l="l" r="r" t="t"/>
            <a:pathLst>
              <a:path extrusionOk="0" h="108" w="108">
                <a:moveTo>
                  <a:pt x="25" y="107"/>
                </a:moveTo>
                <a:lnTo>
                  <a:pt x="0" y="0"/>
                </a:lnTo>
                <a:lnTo>
                  <a:pt x="107" y="41"/>
                </a:lnTo>
                <a:lnTo>
                  <a:pt x="25" y="107"/>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31" name="Google Shape;231;p20"/>
          <p:cNvCxnSpPr/>
          <p:nvPr/>
        </p:nvCxnSpPr>
        <p:spPr>
          <a:xfrm>
            <a:off x="4143375" y="2327275"/>
            <a:ext cx="784225" cy="0"/>
          </a:xfrm>
          <a:prstGeom prst="straightConnector1">
            <a:avLst/>
          </a:prstGeom>
          <a:noFill/>
          <a:ln cap="flat" cmpd="sng" w="50800">
            <a:solidFill>
              <a:srgbClr val="000000"/>
            </a:solidFill>
            <a:prstDash val="solid"/>
            <a:miter lim="800000"/>
            <a:headEnd len="med" w="med" type="none"/>
            <a:tailEnd len="med" w="med" type="none"/>
          </a:ln>
        </p:spPr>
      </p:cxnSp>
      <p:cxnSp>
        <p:nvCxnSpPr>
          <p:cNvPr id="232" name="Google Shape;232;p20"/>
          <p:cNvCxnSpPr/>
          <p:nvPr/>
        </p:nvCxnSpPr>
        <p:spPr>
          <a:xfrm>
            <a:off x="4143375" y="2940050"/>
            <a:ext cx="784225" cy="0"/>
          </a:xfrm>
          <a:prstGeom prst="straightConnector1">
            <a:avLst/>
          </a:prstGeom>
          <a:noFill/>
          <a:ln cap="flat" cmpd="sng" w="50800">
            <a:solidFill>
              <a:srgbClr val="000000"/>
            </a:solidFill>
            <a:prstDash val="solid"/>
            <a:miter lim="800000"/>
            <a:headEnd len="med" w="med" type="none"/>
            <a:tailEnd len="med" w="med" type="none"/>
          </a:ln>
        </p:spPr>
      </p:cxnSp>
      <p:cxnSp>
        <p:nvCxnSpPr>
          <p:cNvPr id="233" name="Google Shape;233;p20"/>
          <p:cNvCxnSpPr/>
          <p:nvPr/>
        </p:nvCxnSpPr>
        <p:spPr>
          <a:xfrm>
            <a:off x="4143375" y="5027612"/>
            <a:ext cx="784225" cy="0"/>
          </a:xfrm>
          <a:prstGeom prst="straightConnector1">
            <a:avLst/>
          </a:prstGeom>
          <a:noFill/>
          <a:ln cap="flat" cmpd="sng" w="50800">
            <a:solidFill>
              <a:srgbClr val="000000"/>
            </a:solidFill>
            <a:prstDash val="solid"/>
            <a:miter lim="800000"/>
            <a:headEnd len="med" w="med" type="none"/>
            <a:tailEnd len="med" w="med" type="none"/>
          </a:ln>
        </p:spPr>
      </p:cxnSp>
      <p:cxnSp>
        <p:nvCxnSpPr>
          <p:cNvPr id="234" name="Google Shape;234;p20"/>
          <p:cNvCxnSpPr/>
          <p:nvPr/>
        </p:nvCxnSpPr>
        <p:spPr>
          <a:xfrm>
            <a:off x="4143375" y="3502025"/>
            <a:ext cx="0" cy="1565275"/>
          </a:xfrm>
          <a:prstGeom prst="straightConnector1">
            <a:avLst/>
          </a:prstGeom>
          <a:noFill/>
          <a:ln cap="flat" cmpd="sng" w="50800">
            <a:solidFill>
              <a:srgbClr val="000000"/>
            </a:solidFill>
            <a:prstDash val="solid"/>
            <a:miter lim="800000"/>
            <a:headEnd len="med" w="med" type="none"/>
            <a:tailEnd len="med" w="med" type="none"/>
          </a:ln>
        </p:spPr>
      </p:cxnSp>
      <p:cxnSp>
        <p:nvCxnSpPr>
          <p:cNvPr id="235" name="Google Shape;235;p20"/>
          <p:cNvCxnSpPr/>
          <p:nvPr/>
        </p:nvCxnSpPr>
        <p:spPr>
          <a:xfrm rot="10800000">
            <a:off x="4143375" y="2327275"/>
            <a:ext cx="0" cy="1174750"/>
          </a:xfrm>
          <a:prstGeom prst="straightConnector1">
            <a:avLst/>
          </a:prstGeom>
          <a:noFill/>
          <a:ln cap="flat" cmpd="sng" w="50800">
            <a:solidFill>
              <a:srgbClr val="000000"/>
            </a:solidFill>
            <a:prstDash val="solid"/>
            <a:miter lim="800000"/>
            <a:headEnd len="med" w="med" type="none"/>
            <a:tailEnd len="med" w="med" type="none"/>
          </a:ln>
        </p:spPr>
      </p:cxnSp>
      <p:sp>
        <p:nvSpPr>
          <p:cNvPr descr="Light vertical" id="236" name="Google Shape;236;p20"/>
          <p:cNvSpPr/>
          <p:nvPr/>
        </p:nvSpPr>
        <p:spPr>
          <a:xfrm>
            <a:off x="4927600" y="4989512"/>
            <a:ext cx="157162" cy="79375"/>
          </a:xfrm>
          <a:custGeom>
            <a:rect b="b" l="l" r="r" t="t"/>
            <a:pathLst>
              <a:path extrusionOk="0" h="50" w="99">
                <a:moveTo>
                  <a:pt x="0" y="49"/>
                </a:moveTo>
                <a:lnTo>
                  <a:pt x="98" y="49"/>
                </a:lnTo>
                <a:lnTo>
                  <a:pt x="98" y="0"/>
                </a:lnTo>
                <a:lnTo>
                  <a:pt x="0" y="0"/>
                </a:lnTo>
                <a:lnTo>
                  <a:pt x="0" y="49"/>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descr="Light vertical" id="237" name="Google Shape;237;p20"/>
          <p:cNvSpPr/>
          <p:nvPr/>
        </p:nvSpPr>
        <p:spPr>
          <a:xfrm>
            <a:off x="4927600" y="2287587"/>
            <a:ext cx="157162" cy="68262"/>
          </a:xfrm>
          <a:custGeom>
            <a:rect b="b" l="l" r="r" t="t"/>
            <a:pathLst>
              <a:path extrusionOk="0" h="43" w="99">
                <a:moveTo>
                  <a:pt x="0" y="42"/>
                </a:moveTo>
                <a:lnTo>
                  <a:pt x="98" y="42"/>
                </a:lnTo>
                <a:lnTo>
                  <a:pt x="98" y="0"/>
                </a:lnTo>
                <a:lnTo>
                  <a:pt x="0" y="0"/>
                </a:lnTo>
                <a:lnTo>
                  <a:pt x="0" y="42"/>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descr="Light vertical" id="238" name="Google Shape;238;p20"/>
          <p:cNvSpPr/>
          <p:nvPr/>
        </p:nvSpPr>
        <p:spPr>
          <a:xfrm>
            <a:off x="4927600" y="2914650"/>
            <a:ext cx="157162" cy="66675"/>
          </a:xfrm>
          <a:custGeom>
            <a:rect b="b" l="l" r="r" t="t"/>
            <a:pathLst>
              <a:path extrusionOk="0" h="42" w="99">
                <a:moveTo>
                  <a:pt x="0" y="41"/>
                </a:moveTo>
                <a:lnTo>
                  <a:pt x="98" y="41"/>
                </a:lnTo>
                <a:lnTo>
                  <a:pt x="98" y="0"/>
                </a:lnTo>
                <a:lnTo>
                  <a:pt x="0" y="0"/>
                </a:lnTo>
                <a:lnTo>
                  <a:pt x="0" y="41"/>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9" name="Google Shape;239;p20"/>
          <p:cNvSpPr txBox="1"/>
          <p:nvPr/>
        </p:nvSpPr>
        <p:spPr>
          <a:xfrm>
            <a:off x="7789862" y="3781425"/>
            <a:ext cx="10223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Platters</a:t>
            </a:r>
            <a:endParaRPr/>
          </a:p>
        </p:txBody>
      </p:sp>
      <p:cxnSp>
        <p:nvCxnSpPr>
          <p:cNvPr id="240" name="Google Shape;240;p20"/>
          <p:cNvCxnSpPr/>
          <p:nvPr/>
        </p:nvCxnSpPr>
        <p:spPr>
          <a:xfrm>
            <a:off x="7670800" y="3305175"/>
            <a:ext cx="392112" cy="484187"/>
          </a:xfrm>
          <a:prstGeom prst="straightConnector1">
            <a:avLst/>
          </a:prstGeom>
          <a:noFill/>
          <a:ln cap="flat" cmpd="sng" w="12700">
            <a:solidFill>
              <a:srgbClr val="000000"/>
            </a:solidFill>
            <a:prstDash val="solid"/>
            <a:miter lim="800000"/>
            <a:headEnd len="med" w="med" type="stealth"/>
            <a:tailEnd len="med" w="med" type="none"/>
          </a:ln>
        </p:spPr>
      </p:cxnSp>
      <p:cxnSp>
        <p:nvCxnSpPr>
          <p:cNvPr id="241" name="Google Shape;241;p20"/>
          <p:cNvCxnSpPr/>
          <p:nvPr/>
        </p:nvCxnSpPr>
        <p:spPr>
          <a:xfrm flipH="1" rot="10800000">
            <a:off x="7670800" y="4089400"/>
            <a:ext cx="392112" cy="585787"/>
          </a:xfrm>
          <a:prstGeom prst="straightConnector1">
            <a:avLst/>
          </a:prstGeom>
          <a:noFill/>
          <a:ln cap="flat" cmpd="sng" w="12700">
            <a:solidFill>
              <a:srgbClr val="000000"/>
            </a:solidFill>
            <a:prstDash val="solid"/>
            <a:miter lim="800000"/>
            <a:headEnd len="med" w="med" type="stealth"/>
            <a:tailEnd len="med" w="med" type="none"/>
          </a:ln>
        </p:spPr>
      </p:cxnSp>
      <p:sp>
        <p:nvSpPr>
          <p:cNvPr id="242" name="Google Shape;242;p20"/>
          <p:cNvSpPr txBox="1"/>
          <p:nvPr/>
        </p:nvSpPr>
        <p:spPr>
          <a:xfrm>
            <a:off x="7131050" y="1054100"/>
            <a:ext cx="10096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Spindle</a:t>
            </a:r>
            <a:endParaRPr/>
          </a:p>
        </p:txBody>
      </p:sp>
      <p:sp>
        <p:nvSpPr>
          <p:cNvPr id="243" name="Google Shape;243;p20"/>
          <p:cNvSpPr/>
          <p:nvPr/>
        </p:nvSpPr>
        <p:spPr>
          <a:xfrm>
            <a:off x="6496050" y="1189037"/>
            <a:ext cx="695325" cy="117475"/>
          </a:xfrm>
          <a:custGeom>
            <a:rect b="b" l="l" r="r" t="t"/>
            <a:pathLst>
              <a:path extrusionOk="0" h="74" w="438">
                <a:moveTo>
                  <a:pt x="437" y="8"/>
                </a:moveTo>
                <a:lnTo>
                  <a:pt x="288" y="0"/>
                </a:lnTo>
                <a:lnTo>
                  <a:pt x="140" y="24"/>
                </a:lnTo>
                <a:lnTo>
                  <a:pt x="0" y="73"/>
                </a:lnTo>
              </a:path>
            </a:pathLst>
          </a:custGeom>
          <a:noFill/>
          <a:ln cap="rnd" cmpd="sng" w="12700">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4" name="Google Shape;244;p20"/>
          <p:cNvSpPr txBox="1"/>
          <p:nvPr/>
        </p:nvSpPr>
        <p:spPr>
          <a:xfrm>
            <a:off x="4119562" y="1370012"/>
            <a:ext cx="12636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Disk head</a:t>
            </a:r>
            <a:endParaRPr/>
          </a:p>
        </p:txBody>
      </p:sp>
      <p:sp>
        <p:nvSpPr>
          <p:cNvPr id="245" name="Google Shape;245;p20"/>
          <p:cNvSpPr/>
          <p:nvPr/>
        </p:nvSpPr>
        <p:spPr>
          <a:xfrm>
            <a:off x="4492625" y="3713162"/>
            <a:ext cx="1373187" cy="196850"/>
          </a:xfrm>
          <a:custGeom>
            <a:rect b="b" l="l" r="r" t="t"/>
            <a:pathLst>
              <a:path extrusionOk="0" h="124" w="865">
                <a:moveTo>
                  <a:pt x="0" y="65"/>
                </a:moveTo>
                <a:lnTo>
                  <a:pt x="41" y="0"/>
                </a:lnTo>
                <a:lnTo>
                  <a:pt x="41" y="41"/>
                </a:lnTo>
                <a:lnTo>
                  <a:pt x="831" y="41"/>
                </a:lnTo>
                <a:lnTo>
                  <a:pt x="831" y="0"/>
                </a:lnTo>
                <a:lnTo>
                  <a:pt x="864" y="65"/>
                </a:lnTo>
                <a:lnTo>
                  <a:pt x="831" y="123"/>
                </a:lnTo>
                <a:lnTo>
                  <a:pt x="831" y="82"/>
                </a:lnTo>
                <a:lnTo>
                  <a:pt x="41" y="82"/>
                </a:lnTo>
                <a:lnTo>
                  <a:pt x="41" y="123"/>
                </a:lnTo>
                <a:lnTo>
                  <a:pt x="0" y="65"/>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6" name="Google Shape;246;p20"/>
          <p:cNvSpPr txBox="1"/>
          <p:nvPr/>
        </p:nvSpPr>
        <p:spPr>
          <a:xfrm>
            <a:off x="4287837" y="3911600"/>
            <a:ext cx="18478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Arm movement</a:t>
            </a:r>
            <a:endParaRPr/>
          </a:p>
        </p:txBody>
      </p:sp>
      <p:sp>
        <p:nvSpPr>
          <p:cNvPr id="247" name="Google Shape;247;p20"/>
          <p:cNvSpPr txBox="1"/>
          <p:nvPr/>
        </p:nvSpPr>
        <p:spPr>
          <a:xfrm>
            <a:off x="3359150" y="5257800"/>
            <a:ext cx="17462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Arm assembly</a:t>
            </a:r>
            <a:endParaRPr/>
          </a:p>
        </p:txBody>
      </p:sp>
      <p:sp>
        <p:nvSpPr>
          <p:cNvPr id="248" name="Google Shape;248;p20"/>
          <p:cNvSpPr/>
          <p:nvPr/>
        </p:nvSpPr>
        <p:spPr>
          <a:xfrm>
            <a:off x="3733800" y="4648200"/>
            <a:ext cx="381000" cy="685800"/>
          </a:xfrm>
          <a:custGeom>
            <a:rect b="b" l="l" r="r" t="t"/>
            <a:pathLst>
              <a:path extrusionOk="0" h="706" w="188">
                <a:moveTo>
                  <a:pt x="5" y="705"/>
                </a:moveTo>
                <a:lnTo>
                  <a:pt x="0" y="533"/>
                </a:lnTo>
                <a:lnTo>
                  <a:pt x="11" y="361"/>
                </a:lnTo>
                <a:lnTo>
                  <a:pt x="41" y="211"/>
                </a:lnTo>
                <a:lnTo>
                  <a:pt x="84" y="95"/>
                </a:lnTo>
                <a:lnTo>
                  <a:pt x="132" y="20"/>
                </a:lnTo>
                <a:lnTo>
                  <a:pt x="187" y="0"/>
                </a:lnTo>
              </a:path>
            </a:pathLst>
          </a:custGeom>
          <a:noFill/>
          <a:ln cap="rnd" cmpd="sng" w="12700">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9" name="Google Shape;249;p20"/>
          <p:cNvSpPr/>
          <p:nvPr/>
        </p:nvSpPr>
        <p:spPr>
          <a:xfrm>
            <a:off x="4732337" y="1597025"/>
            <a:ext cx="288925" cy="731837"/>
          </a:xfrm>
          <a:custGeom>
            <a:rect b="b" l="l" r="r" t="t"/>
            <a:pathLst>
              <a:path extrusionOk="0" h="461" w="182">
                <a:moveTo>
                  <a:pt x="0" y="0"/>
                </a:moveTo>
                <a:lnTo>
                  <a:pt x="82" y="66"/>
                </a:lnTo>
                <a:lnTo>
                  <a:pt x="140" y="156"/>
                </a:lnTo>
                <a:lnTo>
                  <a:pt x="173" y="255"/>
                </a:lnTo>
                <a:lnTo>
                  <a:pt x="181" y="353"/>
                </a:lnTo>
                <a:lnTo>
                  <a:pt x="165" y="460"/>
                </a:lnTo>
              </a:path>
            </a:pathLst>
          </a:custGeom>
          <a:noFill/>
          <a:ln cap="rnd" cmpd="sng" w="12700">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0" name="Google Shape;250;p20"/>
          <p:cNvSpPr/>
          <p:nvPr/>
        </p:nvSpPr>
        <p:spPr>
          <a:xfrm>
            <a:off x="7315200" y="1676400"/>
            <a:ext cx="609600" cy="376237"/>
          </a:xfrm>
          <a:custGeom>
            <a:rect b="b" l="l" r="r" t="t"/>
            <a:pathLst>
              <a:path extrusionOk="0" h="237" w="384">
                <a:moveTo>
                  <a:pt x="383" y="0"/>
                </a:moveTo>
                <a:lnTo>
                  <a:pt x="263" y="25"/>
                </a:lnTo>
                <a:lnTo>
                  <a:pt x="152" y="83"/>
                </a:lnTo>
                <a:lnTo>
                  <a:pt x="59" y="152"/>
                </a:lnTo>
                <a:lnTo>
                  <a:pt x="0" y="236"/>
                </a:lnTo>
              </a:path>
            </a:pathLst>
          </a:custGeom>
          <a:noFill/>
          <a:ln cap="rnd" cmpd="sng" w="12700">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1" name="Google Shape;251;p20"/>
          <p:cNvSpPr txBox="1"/>
          <p:nvPr/>
        </p:nvSpPr>
        <p:spPr>
          <a:xfrm>
            <a:off x="7912100" y="1412875"/>
            <a:ext cx="9207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Tracks</a:t>
            </a:r>
            <a:endParaRPr/>
          </a:p>
        </p:txBody>
      </p:sp>
      <p:sp>
        <p:nvSpPr>
          <p:cNvPr id="252" name="Google Shape;252;p20"/>
          <p:cNvSpPr/>
          <p:nvPr/>
        </p:nvSpPr>
        <p:spPr>
          <a:xfrm>
            <a:off x="7224712" y="1524000"/>
            <a:ext cx="700087" cy="438150"/>
          </a:xfrm>
          <a:custGeom>
            <a:rect b="b" l="l" r="r" t="t"/>
            <a:pathLst>
              <a:path extrusionOk="0" h="276" w="441">
                <a:moveTo>
                  <a:pt x="440" y="0"/>
                </a:moveTo>
                <a:lnTo>
                  <a:pt x="321" y="0"/>
                </a:lnTo>
                <a:lnTo>
                  <a:pt x="201" y="36"/>
                </a:lnTo>
                <a:lnTo>
                  <a:pt x="107" y="100"/>
                </a:lnTo>
                <a:lnTo>
                  <a:pt x="34" y="182"/>
                </a:lnTo>
                <a:lnTo>
                  <a:pt x="0" y="275"/>
                </a:lnTo>
              </a:path>
            </a:pathLst>
          </a:custGeom>
          <a:noFill/>
          <a:ln cap="rnd" cmpd="sng" w="12700">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3" name="Google Shape;253;p20"/>
          <p:cNvSpPr/>
          <p:nvPr/>
        </p:nvSpPr>
        <p:spPr>
          <a:xfrm>
            <a:off x="7748587" y="2132012"/>
            <a:ext cx="174625" cy="444500"/>
          </a:xfrm>
          <a:custGeom>
            <a:rect b="b" l="l" r="r" t="t"/>
            <a:pathLst>
              <a:path extrusionOk="0" h="280" w="110">
                <a:moveTo>
                  <a:pt x="0" y="279"/>
                </a:moveTo>
                <a:lnTo>
                  <a:pt x="64" y="238"/>
                </a:lnTo>
                <a:lnTo>
                  <a:pt x="100" y="181"/>
                </a:lnTo>
                <a:lnTo>
                  <a:pt x="109" y="115"/>
                </a:lnTo>
                <a:lnTo>
                  <a:pt x="81" y="49"/>
                </a:lnTo>
                <a:lnTo>
                  <a:pt x="28" y="0"/>
                </a:lnTo>
                <a:lnTo>
                  <a:pt x="55" y="33"/>
                </a:lnTo>
              </a:path>
            </a:pathLst>
          </a:custGeom>
          <a:noFill/>
          <a:ln cap="rnd" cmpd="sng" w="50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4" name="Google Shape;254;p20"/>
          <p:cNvSpPr txBox="1"/>
          <p:nvPr/>
        </p:nvSpPr>
        <p:spPr>
          <a:xfrm>
            <a:off x="8248650" y="2151062"/>
            <a:ext cx="8953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63DE8"/>
              </a:buClr>
              <a:buSzPts val="1800"/>
              <a:buFont typeface="Arial"/>
              <a:buNone/>
            </a:pPr>
            <a:r>
              <a:rPr b="1" i="0" lang="en-US" sz="1800" u="none">
                <a:solidFill>
                  <a:srgbClr val="063DE8"/>
                </a:solidFill>
                <a:latin typeface="Arial"/>
                <a:ea typeface="Arial"/>
                <a:cs typeface="Arial"/>
                <a:sym typeface="Arial"/>
              </a:rPr>
              <a:t>Sector</a:t>
            </a:r>
            <a:endParaRPr/>
          </a:p>
        </p:txBody>
      </p:sp>
      <p:sp>
        <p:nvSpPr>
          <p:cNvPr id="255" name="Google Shape;255;p20"/>
          <p:cNvSpPr/>
          <p:nvPr/>
        </p:nvSpPr>
        <p:spPr>
          <a:xfrm>
            <a:off x="6496050" y="2132012"/>
            <a:ext cx="1471612" cy="484187"/>
          </a:xfrm>
          <a:custGeom>
            <a:rect b="b" l="l" r="r" t="t"/>
            <a:pathLst>
              <a:path extrusionOk="0" h="305" w="927">
                <a:moveTo>
                  <a:pt x="890" y="304"/>
                </a:moveTo>
                <a:lnTo>
                  <a:pt x="0" y="123"/>
                </a:lnTo>
                <a:lnTo>
                  <a:pt x="926" y="0"/>
                </a:lnTo>
              </a:path>
            </a:pathLst>
          </a:custGeom>
          <a:solidFill>
            <a:schemeClr val="folHlink"/>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6" name="Google Shape;256;p20"/>
          <p:cNvSpPr/>
          <p:nvPr/>
        </p:nvSpPr>
        <p:spPr>
          <a:xfrm>
            <a:off x="7921625" y="2079625"/>
            <a:ext cx="520700" cy="276225"/>
          </a:xfrm>
          <a:custGeom>
            <a:rect b="b" l="l" r="r" t="t"/>
            <a:pathLst>
              <a:path extrusionOk="0" h="174" w="328">
                <a:moveTo>
                  <a:pt x="327" y="33"/>
                </a:moveTo>
                <a:lnTo>
                  <a:pt x="264" y="0"/>
                </a:lnTo>
                <a:lnTo>
                  <a:pt x="191" y="0"/>
                </a:lnTo>
                <a:lnTo>
                  <a:pt x="118" y="16"/>
                </a:lnTo>
                <a:lnTo>
                  <a:pt x="64" y="49"/>
                </a:lnTo>
                <a:lnTo>
                  <a:pt x="19" y="107"/>
                </a:lnTo>
                <a:lnTo>
                  <a:pt x="0" y="173"/>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74"/>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What Will a Selinger-type Optimizer Do?</a:t>
            </a:r>
            <a:endParaRPr/>
          </a:p>
        </p:txBody>
      </p:sp>
      <p:sp>
        <p:nvSpPr>
          <p:cNvPr id="1442" name="Google Shape;1442;p74"/>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Optimize </a:t>
            </a:r>
            <a:r>
              <a:rPr b="0" i="0" lang="en-US" sz="2400" u="none">
                <a:solidFill>
                  <a:srgbClr val="FF0000"/>
                </a:solidFill>
                <a:latin typeface="Arial"/>
                <a:ea typeface="Arial"/>
                <a:cs typeface="Arial"/>
                <a:sym typeface="Arial"/>
              </a:rPr>
              <a:t>one table</a:t>
            </a:r>
            <a:r>
              <a:rPr b="0" i="0" lang="en-US" sz="2400" u="none">
                <a:solidFill>
                  <a:schemeClr val="dk1"/>
                </a:solidFill>
                <a:latin typeface="Arial"/>
                <a:ea typeface="Arial"/>
                <a:cs typeface="Arial"/>
                <a:sym typeface="Arial"/>
              </a:rPr>
              <a:t> subqueries</a:t>
            </a:r>
            <a:endParaRPr/>
          </a:p>
          <a:p>
            <a:pPr indent="-381000" lvl="1" marL="838200" rtl="0" algn="l">
              <a:lnSpc>
                <a:spcPct val="100000"/>
              </a:lnSpc>
              <a:spcBef>
                <a:spcPts val="400"/>
              </a:spcBef>
              <a:spcAft>
                <a:spcPts val="0"/>
              </a:spcAft>
              <a:buClr>
                <a:srgbClr val="FF00FF"/>
              </a:buClr>
              <a:buSzPts val="2000"/>
              <a:buFont typeface="Arial"/>
              <a:buChar char="•"/>
            </a:pPr>
            <a:r>
              <a:rPr b="0" i="0" lang="en-US" sz="2000" u="none">
                <a:solidFill>
                  <a:srgbClr val="FF00FF"/>
                </a:solidFill>
                <a:latin typeface="Arial"/>
                <a:ea typeface="Arial"/>
                <a:cs typeface="Arial"/>
                <a:sym typeface="Arial"/>
              </a:rPr>
              <a:t>indiv WHERE zip=96828</a:t>
            </a:r>
            <a:r>
              <a:rPr b="0" i="0" lang="en-US" sz="2000" u="none">
                <a:solidFill>
                  <a:srgbClr val="FF0000"/>
                </a:solidFill>
                <a:latin typeface="Arial"/>
                <a:ea typeface="Arial"/>
                <a:cs typeface="Arial"/>
                <a:sym typeface="Arial"/>
              </a:rPr>
              <a:t> </a:t>
            </a:r>
            <a:r>
              <a:rPr b="0" i="0" lang="en-US" sz="2000" u="none">
                <a:solidFill>
                  <a:schemeClr val="dk1"/>
                </a:solidFill>
                <a:latin typeface="Arial"/>
                <a:ea typeface="Arial"/>
                <a:cs typeface="Arial"/>
                <a:sym typeface="Arial"/>
              </a:rPr>
              <a:t>, then </a:t>
            </a:r>
            <a:r>
              <a:rPr b="0" i="0" lang="en-US" sz="2000" u="none">
                <a:solidFill>
                  <a:srgbClr val="FF00FF"/>
                </a:solidFill>
                <a:latin typeface="Arial"/>
                <a:ea typeface="Arial"/>
                <a:cs typeface="Arial"/>
                <a:sym typeface="Arial"/>
              </a:rPr>
              <a:t>comm</a:t>
            </a:r>
            <a:endParaRPr/>
          </a:p>
          <a:p>
            <a:pPr indent="-457200" lvl="0" marL="457200" rtl="0" algn="l">
              <a:lnSpc>
                <a:spcPct val="10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Optimize </a:t>
            </a:r>
            <a:r>
              <a:rPr b="0" i="0" lang="en-US" sz="2400" u="none">
                <a:solidFill>
                  <a:srgbClr val="FF0000"/>
                </a:solidFill>
                <a:latin typeface="Arial"/>
                <a:ea typeface="Arial"/>
                <a:cs typeface="Arial"/>
                <a:sym typeface="Arial"/>
              </a:rPr>
              <a:t>two-table </a:t>
            </a:r>
            <a:r>
              <a:rPr b="0" i="0" lang="en-US" sz="2400" u="none">
                <a:solidFill>
                  <a:schemeClr val="dk1"/>
                </a:solidFill>
                <a:latin typeface="Arial"/>
                <a:ea typeface="Arial"/>
                <a:cs typeface="Arial"/>
                <a:sym typeface="Arial"/>
              </a:rPr>
              <a:t>queries</a:t>
            </a:r>
            <a:endParaRPr/>
          </a:p>
          <a:p>
            <a:pPr indent="-381000" lvl="1" marL="838200" rtl="0" algn="l">
              <a:lnSpc>
                <a:spcPct val="100000"/>
              </a:lnSpc>
              <a:spcBef>
                <a:spcPts val="400"/>
              </a:spcBef>
              <a:spcAft>
                <a:spcPts val="0"/>
              </a:spcAft>
              <a:buClr>
                <a:srgbClr val="FF00FF"/>
              </a:buClr>
              <a:buSzPts val="2000"/>
              <a:buFont typeface="Arial"/>
              <a:buChar char="•"/>
            </a:pPr>
            <a:r>
              <a:rPr b="0" i="0" lang="en-US" sz="2000" u="none">
                <a:solidFill>
                  <a:srgbClr val="FF00FF"/>
                </a:solidFill>
                <a:latin typeface="Arial"/>
                <a:ea typeface="Arial"/>
                <a:cs typeface="Arial"/>
                <a:sym typeface="Arial"/>
              </a:rPr>
              <a:t>The entire query</a:t>
            </a:r>
            <a:endParaRPr b="0" i="0" sz="2000" u="none">
              <a:solidFill>
                <a:schemeClr val="dk1"/>
              </a:solidFill>
              <a:latin typeface="Arial"/>
              <a:ea typeface="Arial"/>
              <a:cs typeface="Arial"/>
              <a:sym typeface="Arial"/>
            </a:endParaRPr>
          </a:p>
          <a:p>
            <a:pPr indent="-457200" lvl="0" marL="4572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Let's use Raney's patch, the </a:t>
            </a:r>
            <a:r>
              <a:rPr b="0" i="0" lang="en-US" sz="2400" u="none">
                <a:solidFill>
                  <a:srgbClr val="FF0000"/>
                </a:solidFill>
                <a:latin typeface="Arial"/>
                <a:ea typeface="Arial"/>
                <a:cs typeface="Arial"/>
                <a:sym typeface="Arial"/>
              </a:rPr>
              <a:t>Visual Planner</a:t>
            </a:r>
            <a:r>
              <a:rPr b="0" i="0" lang="en-US" sz="2400" u="none">
                <a:solidFill>
                  <a:schemeClr val="dk1"/>
                </a:solidFill>
                <a:latin typeface="Arial"/>
                <a:ea typeface="Arial"/>
                <a:cs typeface="Arial"/>
                <a:sym typeface="Arial"/>
              </a:rPr>
              <a:t>, to see what PG's Planner does.</a:t>
            </a:r>
            <a:endParaRPr/>
          </a:p>
          <a:p>
            <a:pPr indent="-457200" lvl="0" marL="4572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We'll watch PG's Planner in </a:t>
            </a:r>
            <a:r>
              <a:rPr b="0" i="0" lang="en-US" sz="2400" u="none">
                <a:solidFill>
                  <a:srgbClr val="FF0000"/>
                </a:solidFill>
                <a:latin typeface="Arial"/>
                <a:ea typeface="Arial"/>
                <a:cs typeface="Arial"/>
                <a:sym typeface="Arial"/>
              </a:rPr>
              <a:t>two</a:t>
            </a:r>
            <a:r>
              <a:rPr b="0" i="0" lang="en-US" sz="2400" u="none">
                <a:solidFill>
                  <a:schemeClr val="dk1"/>
                </a:solidFill>
                <a:latin typeface="Arial"/>
                <a:ea typeface="Arial"/>
                <a:cs typeface="Arial"/>
                <a:sym typeface="Arial"/>
              </a:rPr>
              <a:t> cases</a:t>
            </a:r>
            <a:endParaRPr/>
          </a:p>
          <a:p>
            <a:pPr indent="-381000" lvl="1" marL="83820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Arial"/>
                <a:ea typeface="Arial"/>
                <a:cs typeface="Arial"/>
                <a:sym typeface="Arial"/>
              </a:rPr>
              <a:t>noindex</a:t>
            </a:r>
            <a:r>
              <a:rPr b="0" i="0" lang="en-US" sz="2000" u="none">
                <a:solidFill>
                  <a:schemeClr val="dk1"/>
                </a:solidFill>
                <a:latin typeface="Arial"/>
                <a:ea typeface="Arial"/>
                <a:cs typeface="Arial"/>
                <a:sym typeface="Arial"/>
              </a:rPr>
              <a:t>.pln: no index on indiv.zip</a:t>
            </a:r>
            <a:endParaRPr/>
          </a:p>
          <a:p>
            <a:pPr indent="-381000" lvl="1" marL="83820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Arial"/>
                <a:ea typeface="Arial"/>
                <a:cs typeface="Arial"/>
                <a:sym typeface="Arial"/>
              </a:rPr>
              <a:t>index</a:t>
            </a:r>
            <a:r>
              <a:rPr b="0" i="0" lang="en-US" sz="2000" u="none">
                <a:solidFill>
                  <a:schemeClr val="dk1"/>
                </a:solidFill>
                <a:latin typeface="Arial"/>
                <a:ea typeface="Arial"/>
                <a:cs typeface="Arial"/>
                <a:sym typeface="Arial"/>
              </a:rPr>
              <a:t>.pln: a nonclustered index on indiv.zip</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75"/>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How to Set Up Your Visual Planner </a:t>
            </a:r>
            <a:endParaRPr/>
          </a:p>
        </p:txBody>
      </p:sp>
      <p:sp>
        <p:nvSpPr>
          <p:cNvPr id="1449" name="Google Shape;1449;p75"/>
          <p:cNvSpPr txBox="1"/>
          <p:nvPr>
            <p:ph idx="1" type="body"/>
          </p:nvPr>
        </p:nvSpPr>
        <p:spPr>
          <a:xfrm>
            <a:off x="609600" y="1600200"/>
            <a:ext cx="7848600" cy="45720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Download, then unzip, in Windows or *NIX:</a:t>
            </a:r>
            <a:endParaRPr/>
          </a:p>
          <a:p>
            <a:pPr indent="-381000" lvl="1" marL="8382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cs.pdx.edu/~len/386/VP1.7.zip</a:t>
            </a:r>
            <a:endParaRPr/>
          </a:p>
          <a:p>
            <a:pPr indent="-457200" lvl="0" marL="4572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Read README.TXT, don't worry about details</a:t>
            </a:r>
            <a:endParaRPr/>
          </a:p>
          <a:p>
            <a:pPr indent="-457200" lvl="0" marL="4572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Be sure your machine has a Java VM</a:t>
            </a:r>
            <a:endParaRPr/>
          </a:p>
          <a:p>
            <a:pPr indent="-381000" lvl="1" marL="838200" rtl="0" algn="l">
              <a:lnSpc>
                <a:spcPct val="100000"/>
              </a:lnSpc>
              <a:spcBef>
                <a:spcPts val="360"/>
              </a:spcBef>
              <a:spcAft>
                <a:spcPts val="0"/>
              </a:spcAft>
              <a:buClr>
                <a:schemeClr val="dk1"/>
              </a:buClr>
              <a:buSzPts val="1800"/>
              <a:buFont typeface="Arial"/>
              <a:buChar char="–"/>
            </a:pPr>
            <a:r>
              <a:rPr b="0" i="0" lang="en-US" sz="1800" u="sng">
                <a:solidFill>
                  <a:schemeClr val="hlink"/>
                </a:solidFill>
                <a:hlinkClick r:id="rId3"/>
              </a:rPr>
              <a:t>http://www.java.com/en/download/index.jsp</a:t>
            </a:r>
            <a:r>
              <a:rPr b="0" i="0" lang="en-US" sz="1800" u="none">
                <a:solidFill>
                  <a:schemeClr val="dk1"/>
                </a:solidFill>
                <a:latin typeface="Arial"/>
                <a:ea typeface="Arial"/>
                <a:cs typeface="Arial"/>
                <a:sym typeface="Arial"/>
              </a:rPr>
              <a:t> </a:t>
            </a:r>
            <a:endParaRPr/>
          </a:p>
          <a:p>
            <a:pPr indent="-457200" lvl="0" marL="4572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Click on Visual_Planner.jar</a:t>
            </a:r>
            <a:endParaRPr/>
          </a:p>
          <a:p>
            <a:pPr indent="-381000" lvl="1" marL="8382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If that does not work, use this at the command line:</a:t>
            </a:r>
            <a:endParaRPr/>
          </a:p>
          <a:p>
            <a:pPr indent="-381000" lvl="1" marL="8382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java -jar Visual_Planner.jar </a:t>
            </a:r>
            <a:endParaRPr/>
          </a:p>
          <a:p>
            <a:pPr indent="-457200" lvl="0" marL="4572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 the resulting window</a:t>
            </a:r>
            <a:endParaRPr/>
          </a:p>
          <a:p>
            <a:pPr indent="-381000" lvl="1" marL="8382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File/Open</a:t>
            </a:r>
            <a:endParaRPr/>
          </a:p>
          <a:p>
            <a:pPr indent="-381000" lvl="1" marL="8382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Navigate to the directory where you put VP1.7</a:t>
            </a:r>
            <a:endParaRPr/>
          </a:p>
          <a:p>
            <a:pPr indent="-342900" lvl="2" marL="12573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Navigating to C: may take a while</a:t>
            </a:r>
            <a:endParaRPr/>
          </a:p>
          <a:p>
            <a:pPr indent="-381000" lvl="1" marL="8382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Choose noindex.pln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76"/>
          <p:cNvSpPr txBox="1"/>
          <p:nvPr>
            <p:ph type="title"/>
          </p:nvPr>
        </p:nvSpPr>
        <p:spPr>
          <a:xfrm>
            <a:off x="685800" y="1524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Windows in the Visual Planner *</a:t>
            </a:r>
            <a:endParaRPr/>
          </a:p>
        </p:txBody>
      </p:sp>
      <p:sp>
        <p:nvSpPr>
          <p:cNvPr id="1456" name="Google Shape;1456;p76"/>
          <p:cNvSpPr txBox="1"/>
          <p:nvPr>
            <p:ph idx="1" type="body"/>
          </p:nvPr>
        </p:nvSpPr>
        <p:spPr>
          <a:xfrm>
            <a:off x="381000" y="990600"/>
            <a:ext cx="85344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a:t>
            </a:r>
            <a:r>
              <a:rPr b="0" i="0" lang="en-US" sz="2400" u="none">
                <a:solidFill>
                  <a:srgbClr val="FF0000"/>
                </a:solidFill>
                <a:latin typeface="Arial"/>
                <a:ea typeface="Arial"/>
                <a:cs typeface="Arial"/>
                <a:sym typeface="Arial"/>
              </a:rPr>
              <a:t>SQL </a:t>
            </a:r>
            <a:r>
              <a:rPr b="0" i="0" lang="en-US" sz="2400" u="none">
                <a:solidFill>
                  <a:schemeClr val="dk1"/>
                </a:solidFill>
                <a:latin typeface="Arial"/>
                <a:ea typeface="Arial"/>
                <a:cs typeface="Arial"/>
                <a:sym typeface="Arial"/>
              </a:rPr>
              <a:t>window holds the (canned) query</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a:t>
            </a:r>
            <a:r>
              <a:rPr b="0" i="0" lang="en-US" sz="2400" u="none">
                <a:solidFill>
                  <a:srgbClr val="FF0000"/>
                </a:solidFill>
                <a:latin typeface="Arial"/>
                <a:ea typeface="Arial"/>
                <a:cs typeface="Arial"/>
                <a:sym typeface="Arial"/>
              </a:rPr>
              <a:t>Plan Tree </a:t>
            </a:r>
            <a:r>
              <a:rPr b="0" i="0" lang="en-US" sz="2400" u="none">
                <a:solidFill>
                  <a:schemeClr val="dk1"/>
                </a:solidFill>
                <a:latin typeface="Arial"/>
                <a:ea typeface="Arial"/>
                <a:cs typeface="Arial"/>
                <a:sym typeface="Arial"/>
              </a:rPr>
              <a:t>window holds the </a:t>
            </a:r>
            <a:r>
              <a:rPr b="0" i="0" lang="en-US" sz="2400" u="none">
                <a:solidFill>
                  <a:srgbClr val="FF0000"/>
                </a:solidFill>
                <a:latin typeface="Arial"/>
                <a:ea typeface="Arial"/>
                <a:cs typeface="Arial"/>
                <a:sym typeface="Arial"/>
              </a:rPr>
              <a:t>optimal</a:t>
            </a:r>
            <a:r>
              <a:rPr b="0" i="0" lang="en-US" sz="2400" u="none">
                <a:solidFill>
                  <a:schemeClr val="dk1"/>
                </a:solidFill>
                <a:latin typeface="Arial"/>
                <a:ea typeface="Arial"/>
                <a:cs typeface="Arial"/>
                <a:sym typeface="Arial"/>
              </a:rPr>
              <a:t> plan for the query.</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a:t>
            </a:r>
            <a:r>
              <a:rPr b="0" i="0" lang="en-US" sz="2400" u="none">
                <a:solidFill>
                  <a:srgbClr val="FF0000"/>
                </a:solidFill>
                <a:latin typeface="Arial"/>
                <a:ea typeface="Arial"/>
                <a:cs typeface="Arial"/>
                <a:sym typeface="Arial"/>
              </a:rPr>
              <a:t>Statistics </a:t>
            </a:r>
            <a:r>
              <a:rPr b="0" i="0" lang="en-US" sz="2400" u="none">
                <a:solidFill>
                  <a:schemeClr val="dk1"/>
                </a:solidFill>
                <a:latin typeface="Arial"/>
                <a:ea typeface="Arial"/>
                <a:cs typeface="Arial"/>
                <a:sym typeface="Arial"/>
              </a:rPr>
              <a:t>window holds statistics about the highlighted node of the Plan Tree's plan</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Click a Plan Tree</a:t>
            </a:r>
            <a:r>
              <a:rPr b="0" i="0" lang="en-US" sz="2400" u="none">
                <a:solidFill>
                  <a:srgbClr val="FF0000"/>
                </a:solidFill>
                <a:latin typeface="Arial"/>
                <a:ea typeface="Arial"/>
                <a:cs typeface="Arial"/>
                <a:sym typeface="Arial"/>
              </a:rPr>
              <a:t> </a:t>
            </a:r>
            <a:r>
              <a:rPr b="0" i="0" lang="en-US" sz="2400" u="none">
                <a:solidFill>
                  <a:schemeClr val="dk1"/>
                </a:solidFill>
                <a:latin typeface="Arial"/>
                <a:ea typeface="Arial"/>
                <a:cs typeface="Arial"/>
                <a:sym typeface="Arial"/>
              </a:rPr>
              <a:t>node to see its statistics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Why is the Seq Scan on the right input, indiv, almost the same cost as the Sort?</a:t>
            </a:r>
            <a:endParaRPr/>
          </a:p>
          <a:p>
            <a:pPr indent="-158750" lvl="1" marL="74295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Why is there an index scan on the joining attribute of comm?</a:t>
            </a:r>
            <a:endParaRPr/>
          </a:p>
          <a:p>
            <a:pPr indent="-114300" lvl="2" marL="11430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Why is a merge join the optimal plan?</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Almost no cost to sort the right input </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No cost to sort the left input because the index is clustered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77"/>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Visualize Dynamic Programming* </a:t>
            </a:r>
            <a:endParaRPr/>
          </a:p>
        </p:txBody>
      </p:sp>
      <p:sp>
        <p:nvSpPr>
          <p:cNvPr id="1463" name="Google Shape;1463;p77"/>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Recall the first steps of Dynamic Programming: Optimize indiv, then comm.</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Postgres calls these the ROI steps and they are displayed in the </a:t>
            </a:r>
            <a:r>
              <a:rPr b="0" i="0" lang="en-US" sz="2400" u="none">
                <a:solidFill>
                  <a:srgbClr val="FF0000"/>
                </a:solidFill>
                <a:latin typeface="Arial"/>
                <a:ea typeface="Arial"/>
                <a:cs typeface="Arial"/>
                <a:sym typeface="Arial"/>
              </a:rPr>
              <a:t>ROI </a:t>
            </a:r>
            <a:r>
              <a:rPr b="0" i="0" lang="en-US" sz="2400" u="none">
                <a:solidFill>
                  <a:schemeClr val="dk1"/>
                </a:solidFill>
                <a:latin typeface="Arial"/>
                <a:ea typeface="Arial"/>
                <a:cs typeface="Arial"/>
                <a:sym typeface="Arial"/>
              </a:rPr>
              <a:t>window of VP.</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 the ROI window, </a:t>
            </a:r>
            <a:r>
              <a:rPr b="0" i="0" lang="en-US" sz="2400" u="none">
                <a:solidFill>
                  <a:srgbClr val="FF0000"/>
                </a:solidFill>
                <a:latin typeface="Arial"/>
                <a:ea typeface="Arial"/>
                <a:cs typeface="Arial"/>
                <a:sym typeface="Arial"/>
              </a:rPr>
              <a:t>click on indiv</a:t>
            </a:r>
            <a:r>
              <a:rPr b="0" i="0" lang="en-US" sz="2400" u="none">
                <a:solidFill>
                  <a:schemeClr val="dk1"/>
                </a:solidFill>
                <a:latin typeface="Arial"/>
                <a:ea typeface="Arial"/>
                <a:cs typeface="Arial"/>
                <a:sym typeface="Arial"/>
              </a:rPr>
              <a:t> to see how the PG Planner optimized indiv.  What happened?</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 the ROI window, </a:t>
            </a:r>
            <a:r>
              <a:rPr b="0" i="0" lang="en-US" sz="2400" u="none">
                <a:solidFill>
                  <a:srgbClr val="FF0000"/>
                </a:solidFill>
                <a:latin typeface="Arial"/>
                <a:ea typeface="Arial"/>
                <a:cs typeface="Arial"/>
                <a:sym typeface="Arial"/>
              </a:rPr>
              <a:t>click on comm</a:t>
            </a:r>
            <a:r>
              <a:rPr b="0" i="0" lang="en-US" sz="2400" u="none">
                <a:solidFill>
                  <a:schemeClr val="dk1"/>
                </a:solidFill>
                <a:latin typeface="Arial"/>
                <a:ea typeface="Arial"/>
                <a:cs typeface="Arial"/>
                <a:sym typeface="Arial"/>
              </a:rPr>
              <a:t>.  What happened?</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Planner saved the index scan even though it was slower than the Seq Scan, because it had an </a:t>
            </a:r>
            <a:r>
              <a:rPr b="0" i="1" lang="en-US" sz="2000" u="none">
                <a:solidFill>
                  <a:srgbClr val="FF0000"/>
                </a:solidFill>
                <a:latin typeface="Arial"/>
                <a:ea typeface="Arial"/>
                <a:cs typeface="Arial"/>
                <a:sym typeface="Arial"/>
              </a:rPr>
              <a:t>interesting order</a:t>
            </a:r>
            <a:r>
              <a:rPr b="0" i="0" lang="en-US" sz="2000" u="none">
                <a:solidFill>
                  <a:schemeClr val="dk1"/>
                </a:solidFill>
                <a:latin typeface="Arial"/>
                <a:ea typeface="Arial"/>
                <a:cs typeface="Arial"/>
                <a:sym typeface="Arial"/>
              </a:rPr>
              <a:t>.</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index scan is ordered on commid, which is a joining attribute, so it is an interesting order.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78"/>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The Last Act</a:t>
            </a:r>
            <a:endParaRPr/>
          </a:p>
        </p:txBody>
      </p:sp>
      <p:sp>
        <p:nvSpPr>
          <p:cNvPr id="1470" name="Google Shape;1470;p78"/>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last step of Dynamic Programming is to optimize the entire query, the two-table join.</a:t>
            </a:r>
            <a:endParaRPr/>
          </a:p>
          <a:p>
            <a:pPr indent="-342900" lvl="0" marL="342900" rtl="0" algn="l">
              <a:lnSpc>
                <a:spcPct val="100000"/>
              </a:lnSpc>
              <a:spcBef>
                <a:spcPts val="480"/>
              </a:spcBef>
              <a:spcAft>
                <a:spcPts val="0"/>
              </a:spcAft>
              <a:buClr>
                <a:srgbClr val="FF0000"/>
              </a:buClr>
              <a:buSzPts val="2400"/>
              <a:buFont typeface="Arial"/>
              <a:buChar char="•"/>
            </a:pPr>
            <a:r>
              <a:rPr b="0" i="0" lang="en-US" sz="2400" u="none">
                <a:solidFill>
                  <a:srgbClr val="FF0000"/>
                </a:solidFill>
                <a:latin typeface="Arial"/>
                <a:ea typeface="Arial"/>
                <a:cs typeface="Arial"/>
                <a:sym typeface="Arial"/>
              </a:rPr>
              <a:t>Click on indiv/comm</a:t>
            </a:r>
            <a:r>
              <a:rPr b="0" i="0" lang="en-US" sz="2400" u="none">
                <a:solidFill>
                  <a:schemeClr val="dk1"/>
                </a:solidFill>
                <a:latin typeface="Arial"/>
                <a:ea typeface="Arial"/>
                <a:cs typeface="Arial"/>
                <a:sym typeface="Arial"/>
              </a:rPr>
              <a:t> in the ROI Window. </a:t>
            </a:r>
            <a:endParaRPr/>
          </a:p>
          <a:p>
            <a:pPr indent="-285750" lvl="1" marL="742950" rtl="0" algn="l">
              <a:lnSpc>
                <a:spcPct val="100000"/>
              </a:lnSpc>
              <a:spcBef>
                <a:spcPts val="400"/>
              </a:spcBef>
              <a:spcAft>
                <a:spcPts val="0"/>
              </a:spcAft>
              <a:buClr>
                <a:schemeClr val="accent2"/>
              </a:buClr>
              <a:buSzPts val="2000"/>
              <a:buFont typeface="Arial"/>
              <a:buChar char="–"/>
            </a:pPr>
            <a:r>
              <a:rPr b="1" i="0" lang="en-US" sz="2000" u="none">
                <a:solidFill>
                  <a:schemeClr val="accent2"/>
                </a:solidFill>
                <a:latin typeface="Arial"/>
                <a:ea typeface="Arial"/>
                <a:cs typeface="Arial"/>
                <a:sym typeface="Arial"/>
              </a:rPr>
              <a:t>Blue</a:t>
            </a:r>
            <a:r>
              <a:rPr b="0" i="0" lang="en-US" sz="2000" u="none">
                <a:solidFill>
                  <a:schemeClr val="dk1"/>
                </a:solidFill>
                <a:latin typeface="Arial"/>
                <a:ea typeface="Arial"/>
                <a:cs typeface="Arial"/>
                <a:sym typeface="Arial"/>
              </a:rPr>
              <a:t> plans are those that have the fastest total cost or the fastest startup cost, either overall or for some interesting order.</a:t>
            </a:r>
            <a:endParaRPr/>
          </a:p>
          <a:p>
            <a:pPr indent="-285750" lvl="1" marL="742950" rtl="0" algn="l">
              <a:lnSpc>
                <a:spcPct val="100000"/>
              </a:lnSpc>
              <a:spcBef>
                <a:spcPts val="400"/>
              </a:spcBef>
              <a:spcAft>
                <a:spcPts val="0"/>
              </a:spcAft>
              <a:buClr>
                <a:srgbClr val="FF0000"/>
              </a:buClr>
              <a:buSzPts val="2000"/>
              <a:buFont typeface="Arial"/>
              <a:buChar char="–"/>
            </a:pPr>
            <a:r>
              <a:rPr b="1" i="0" lang="en-US" sz="2000" u="none">
                <a:solidFill>
                  <a:srgbClr val="FF0000"/>
                </a:solidFill>
                <a:latin typeface="Arial"/>
                <a:ea typeface="Arial"/>
                <a:cs typeface="Arial"/>
                <a:sym typeface="Arial"/>
              </a:rPr>
              <a:t>Red</a:t>
            </a:r>
            <a:r>
              <a:rPr b="0" i="0" lang="en-US" sz="2000" u="none">
                <a:solidFill>
                  <a:schemeClr val="dk1"/>
                </a:solidFill>
                <a:latin typeface="Arial"/>
                <a:ea typeface="Arial"/>
                <a:cs typeface="Arial"/>
                <a:sym typeface="Arial"/>
              </a:rPr>
              <a:t> plans are dominated by another plan.</a:t>
            </a:r>
            <a:endParaRPr/>
          </a:p>
          <a:p>
            <a:pPr indent="-228600" lvl="2" marL="11430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Dominated means there is a faster plan with the same order.</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To see a plan in a separate window, Shift-click it.</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Plans are listed in alphabetical order, then in order of total cost, then in order of startup cost.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79"/>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What Happened in the Last Act?*</a:t>
            </a:r>
            <a:endParaRPr/>
          </a:p>
        </p:txBody>
      </p:sp>
      <p:sp>
        <p:nvSpPr>
          <p:cNvPr id="1477" name="Google Shape;1477;p79"/>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first blue plan is the optimal plan we've been looking at.</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Why is the second blue plan there?</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Look at the other Merge Join plans.  Why are they red?</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Find and describe the most expensive plan.  What makes it so expensive?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80"/>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Index to the Rescue*</a:t>
            </a:r>
            <a:endParaRPr/>
          </a:p>
        </p:txBody>
      </p:sp>
      <p:sp>
        <p:nvSpPr>
          <p:cNvPr id="1484" name="Google Shape;1484;p80"/>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File/Open, navigate to index.pln</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Without the index the optimal plan cost 35,471</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What is the cost of the optimal plan now?</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Why?</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81"/>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LO6.2 EXERCISE*</a:t>
            </a:r>
            <a:endParaRPr/>
          </a:p>
        </p:txBody>
      </p:sp>
      <p:sp>
        <p:nvSpPr>
          <p:cNvPr id="1491" name="Google Shape;1491;p81"/>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Consider the B+-tree index on slide 21. Assume none of the tree is in memory and the index is unique.  Assume that in the data file, every data record is on a different page.  How many disk I/Os are needed to retrieve all records with search key values x, 7 &lt; x &lt; 16?</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82"/>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LO6.3: EXERCISE</a:t>
            </a:r>
            <a:endParaRPr/>
          </a:p>
        </p:txBody>
      </p:sp>
      <p:sp>
        <p:nvSpPr>
          <p:cNvPr id="1498" name="Google Shape;1498;p82"/>
          <p:cNvSpPr txBox="1"/>
          <p:nvPr>
            <p:ph idx="1" type="body"/>
          </p:nvPr>
        </p:nvSpPr>
        <p:spPr>
          <a:xfrm>
            <a:off x="533400" y="1600200"/>
            <a:ext cx="79248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Consider the join query:</a:t>
            </a:r>
            <a:endParaRPr/>
          </a:p>
          <a:p>
            <a:pPr indent="-342900" lvl="0" marL="342900" rtl="0" algn="l">
              <a:lnSpc>
                <a:spcPct val="100000"/>
              </a:lnSpc>
              <a:spcBef>
                <a:spcPts val="48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SELECT *</a:t>
            </a:r>
            <a:endParaRPr/>
          </a:p>
          <a:p>
            <a:pPr indent="-342900" lvl="0" marL="342900" rtl="0" algn="l">
              <a:lnSpc>
                <a:spcPct val="100000"/>
              </a:lnSpc>
              <a:spcBef>
                <a:spcPts val="480"/>
              </a:spcBef>
              <a:spcAft>
                <a:spcPts val="0"/>
              </a:spcAft>
              <a:buClr>
                <a:srgbClr val="FF00FF"/>
              </a:buClr>
              <a:buSzPts val="2400"/>
              <a:buFont typeface="Arial"/>
              <a:buNone/>
            </a:pPr>
            <a:r>
              <a:rPr b="0" i="0" lang="en-US" sz="2400" u="none">
                <a:solidFill>
                  <a:srgbClr val="FF00FF"/>
                </a:solidFill>
                <a:latin typeface="Arial"/>
                <a:ea typeface="Arial"/>
                <a:cs typeface="Arial"/>
                <a:sym typeface="Arial"/>
              </a:rPr>
              <a:t>FROM comm L, cand R JOIN ON (assoccand = candid )</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Calculate the cost of a nested loop, index nested loop and sort-merge join.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83"/>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LO6.4: EXERCISE</a:t>
            </a:r>
            <a:endParaRPr/>
          </a:p>
        </p:txBody>
      </p:sp>
      <p:sp>
        <p:nvSpPr>
          <p:cNvPr id="1505" name="Google Shape;1505;p83"/>
          <p:cNvSpPr txBox="1"/>
          <p:nvPr>
            <p:ph idx="1" type="body"/>
          </p:nvPr>
        </p:nvSpPr>
        <p:spPr>
          <a:xfrm>
            <a:off x="685800" y="1600200"/>
            <a:ext cx="8077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Follow the instructions on slide 61 to set up the Visual Planner.  Open the file noindex.pln</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What is the startup cost and the total cost of the left input?</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Open the file index.pln</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Click on the "Bitmap Index Scan".  What index is being used?</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What is the order of the left input?</a:t>
            </a: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1"/>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7" name="Google Shape;267;p21"/>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8" name="Google Shape;268;p21"/>
          <p:cNvSpPr txBox="1"/>
          <p:nvPr>
            <p:ph type="title"/>
          </p:nvPr>
        </p:nvSpPr>
        <p:spPr>
          <a:xfrm>
            <a:off x="685800" y="457200"/>
            <a:ext cx="77724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Cost of Accessing Data on Disk</a:t>
            </a:r>
            <a:endParaRPr/>
          </a:p>
        </p:txBody>
      </p:sp>
      <p:sp>
        <p:nvSpPr>
          <p:cNvPr id="269" name="Google Shape;269;p21"/>
          <p:cNvSpPr txBox="1"/>
          <p:nvPr>
            <p:ph idx="1" type="body"/>
          </p:nvPr>
        </p:nvSpPr>
        <p:spPr>
          <a:xfrm>
            <a:off x="830262" y="1524000"/>
            <a:ext cx="7556500" cy="5334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Time to access (read/write) a disk block:</a:t>
            </a:r>
            <a:endParaRPr/>
          </a:p>
          <a:p>
            <a:pPr indent="-285750" lvl="1" marL="742950" rtl="0" algn="l">
              <a:lnSpc>
                <a:spcPct val="100000"/>
              </a:lnSpc>
              <a:spcBef>
                <a:spcPts val="400"/>
              </a:spcBef>
              <a:spcAft>
                <a:spcPts val="0"/>
              </a:spcAft>
              <a:buClr>
                <a:schemeClr val="accent2"/>
              </a:buClr>
              <a:buSzPts val="1800"/>
              <a:buFont typeface="Arial"/>
              <a:buChar char="–"/>
            </a:pPr>
            <a:r>
              <a:rPr b="0" i="1" lang="en-US" sz="1800" u="none">
                <a:solidFill>
                  <a:schemeClr val="accent2"/>
                </a:solidFill>
                <a:latin typeface="Arial"/>
                <a:ea typeface="Arial"/>
                <a:cs typeface="Arial"/>
                <a:sym typeface="Arial"/>
              </a:rPr>
              <a:t>s</a:t>
            </a:r>
            <a:r>
              <a:rPr b="0" i="1" lang="en-US" sz="2000" u="none">
                <a:solidFill>
                  <a:schemeClr val="accent2"/>
                </a:solidFill>
                <a:latin typeface="Arial"/>
                <a:ea typeface="Arial"/>
                <a:cs typeface="Arial"/>
                <a:sym typeface="Arial"/>
              </a:rPr>
              <a:t>eek time </a:t>
            </a:r>
            <a:r>
              <a:rPr b="0" i="0" lang="en-US" sz="2000" u="none">
                <a:solidFill>
                  <a:schemeClr val="dk1"/>
                </a:solidFill>
                <a:latin typeface="Arial"/>
                <a:ea typeface="Arial"/>
                <a:cs typeface="Arial"/>
                <a:sym typeface="Arial"/>
              </a:rPr>
              <a:t>(moving arms to position disk head on track)</a:t>
            </a:r>
            <a:endParaRPr/>
          </a:p>
          <a:p>
            <a:pPr indent="-285750" lvl="1" marL="742950" rtl="0" algn="l">
              <a:lnSpc>
                <a:spcPct val="100000"/>
              </a:lnSpc>
              <a:spcBef>
                <a:spcPts val="400"/>
              </a:spcBef>
              <a:spcAft>
                <a:spcPts val="0"/>
              </a:spcAft>
              <a:buClr>
                <a:schemeClr val="accent2"/>
              </a:buClr>
              <a:buSzPts val="2000"/>
              <a:buFont typeface="Arial"/>
              <a:buChar char="–"/>
            </a:pPr>
            <a:r>
              <a:rPr b="0" i="1" lang="en-US" sz="2000" u="none">
                <a:solidFill>
                  <a:schemeClr val="accent2"/>
                </a:solidFill>
                <a:latin typeface="Arial"/>
                <a:ea typeface="Arial"/>
                <a:cs typeface="Arial"/>
                <a:sym typeface="Arial"/>
              </a:rPr>
              <a:t>rotational delay </a:t>
            </a:r>
            <a:r>
              <a:rPr b="0" i="0" lang="en-US" sz="2000" u="none">
                <a:solidFill>
                  <a:schemeClr val="dk1"/>
                </a:solidFill>
                <a:latin typeface="Arial"/>
                <a:ea typeface="Arial"/>
                <a:cs typeface="Arial"/>
                <a:sym typeface="Arial"/>
              </a:rPr>
              <a:t>(waiting for block to rotate under head)</a:t>
            </a:r>
            <a:endParaRPr/>
          </a:p>
          <a:p>
            <a:pPr indent="-228600" lvl="2" marL="114300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Arial"/>
                <a:ea typeface="Arial"/>
                <a:cs typeface="Arial"/>
                <a:sym typeface="Arial"/>
              </a:rPr>
              <a:t>Half a rotation</a:t>
            </a:r>
            <a:r>
              <a:rPr b="0" i="0" lang="en-US" sz="2000" u="none">
                <a:solidFill>
                  <a:schemeClr val="dk1"/>
                </a:solidFill>
                <a:latin typeface="Arial"/>
                <a:ea typeface="Arial"/>
                <a:cs typeface="Arial"/>
                <a:sym typeface="Arial"/>
              </a:rPr>
              <a:t>, on average</a:t>
            </a:r>
            <a:endParaRPr/>
          </a:p>
          <a:p>
            <a:pPr indent="-285750" lvl="1" marL="742950" rtl="0" algn="l">
              <a:lnSpc>
                <a:spcPct val="100000"/>
              </a:lnSpc>
              <a:spcBef>
                <a:spcPts val="400"/>
              </a:spcBef>
              <a:spcAft>
                <a:spcPts val="0"/>
              </a:spcAft>
              <a:buClr>
                <a:schemeClr val="accent2"/>
              </a:buClr>
              <a:buSzPts val="2000"/>
              <a:buFont typeface="Arial"/>
              <a:buChar char="–"/>
            </a:pPr>
            <a:r>
              <a:rPr b="0" i="1" lang="en-US" sz="2000" u="none">
                <a:solidFill>
                  <a:schemeClr val="accent2"/>
                </a:solidFill>
                <a:latin typeface="Arial"/>
                <a:ea typeface="Arial"/>
                <a:cs typeface="Arial"/>
                <a:sym typeface="Arial"/>
              </a:rPr>
              <a:t>transfer time </a:t>
            </a:r>
            <a:r>
              <a:rPr b="0" i="0" lang="en-US" sz="2000" u="none">
                <a:solidFill>
                  <a:schemeClr val="dk1"/>
                </a:solidFill>
                <a:latin typeface="Arial"/>
                <a:ea typeface="Arial"/>
                <a:cs typeface="Arial"/>
                <a:sym typeface="Arial"/>
              </a:rPr>
              <a:t>(actually moving data to/from disk surface)</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Key to lower I/O cost: </a:t>
            </a:r>
            <a:r>
              <a:rPr b="0" i="0" lang="en-US" sz="2000" u="none">
                <a:solidFill>
                  <a:srgbClr val="CF0E30"/>
                </a:solidFill>
                <a:latin typeface="Arial"/>
                <a:ea typeface="Arial"/>
                <a:cs typeface="Arial"/>
                <a:sym typeface="Arial"/>
              </a:rPr>
              <a:t>reduce seek/rotation delays!</a:t>
            </a:r>
            <a:br>
              <a:rPr b="0" i="0" lang="en-US" sz="2000" u="none">
                <a:solidFill>
                  <a:srgbClr val="CF0E30"/>
                </a:solidFill>
                <a:latin typeface="Arial"/>
                <a:ea typeface="Arial"/>
                <a:cs typeface="Arial"/>
                <a:sym typeface="Arial"/>
              </a:rPr>
            </a:br>
            <a:r>
              <a:rPr b="0" i="0" lang="en-US" sz="2000" u="none">
                <a:solidFill>
                  <a:srgbClr val="CF0E30"/>
                </a:solidFill>
                <a:latin typeface="Arial"/>
                <a:ea typeface="Arial"/>
                <a:cs typeface="Arial"/>
                <a:sym typeface="Arial"/>
              </a:rPr>
              <a:t> </a:t>
            </a:r>
            <a:r>
              <a:rPr b="0" i="0" lang="en-US" sz="2000" u="none">
                <a:solidFill>
                  <a:schemeClr val="dk1"/>
                </a:solidFill>
                <a:latin typeface="Arial"/>
                <a:ea typeface="Arial"/>
                <a:cs typeface="Arial"/>
                <a:sym typeface="Arial"/>
              </a:rPr>
              <a:t>(you have to wait for the transfer time, no matter what)</a:t>
            </a:r>
            <a:r>
              <a:rPr b="0" i="0" lang="en-US" sz="2000" u="none">
                <a:solidFill>
                  <a:srgbClr val="CF0E30"/>
                </a:solidFill>
                <a:latin typeface="Arial"/>
                <a:ea typeface="Arial"/>
                <a:cs typeface="Arial"/>
                <a:sym typeface="Arial"/>
              </a:rPr>
              <a:t>  </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text measures the cost of a query by the NUMBER of page I/Os, implying that all I/Os have the same cost, and that CPU time is free.  This is a common simplification.</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Real DMBSs (in the optimizer) would consider sequential vs. random disk reads – because sequential reads are much faster – and would count CPU time.</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2"/>
          <p:cNvSpPr txBox="1"/>
          <p:nvPr>
            <p:ph type="title"/>
          </p:nvPr>
        </p:nvSpPr>
        <p:spPr>
          <a:xfrm>
            <a:off x="685800" y="0"/>
            <a:ext cx="7772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Typical Disk Drive Statistics (2009)*</a:t>
            </a:r>
            <a:endParaRPr/>
          </a:p>
        </p:txBody>
      </p:sp>
      <p:sp>
        <p:nvSpPr>
          <p:cNvPr id="276" name="Google Shape;276;p22"/>
          <p:cNvSpPr txBox="1"/>
          <p:nvPr/>
        </p:nvSpPr>
        <p:spPr>
          <a:xfrm>
            <a:off x="457200" y="762000"/>
            <a:ext cx="8382000" cy="5632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Sector size: 512 bytes</a:t>
            </a:r>
            <a:endParaRPr/>
          </a:p>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Seek time</a:t>
            </a:r>
            <a:r>
              <a:rPr b="0"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Average            		4-10 ms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Track to track    		.6-1.0 ms </a:t>
            </a:r>
            <a:endParaRPr/>
          </a:p>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Average Rotational Delay</a:t>
            </a:r>
            <a:r>
              <a:rPr b="0" i="0" lang="en-US" sz="2400" u="none">
                <a:solidFill>
                  <a:schemeClr val="dk1"/>
                </a:solidFill>
                <a:latin typeface="Arial"/>
                <a:ea typeface="Arial"/>
                <a:cs typeface="Arial"/>
                <a:sym typeface="Arial"/>
              </a:rPr>
              <a:t> - 	3 to 5 ms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(rotational speed 10,000 RPM to 5,400RPM)</a:t>
            </a:r>
            <a:endParaRPr/>
          </a:p>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Transfer Time - Sustained data rate</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0.3- 0.1 msec per 8K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page, or 25-75 Meg/second</a:t>
            </a:r>
            <a:endParaRPr/>
          </a:p>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Density</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12-18GB/in</a:t>
            </a:r>
            <a:r>
              <a:rPr b="0" baseline="30000" i="0" lang="en-US" sz="2400" u="none">
                <a:solidFill>
                  <a:schemeClr val="dk1"/>
                </a:solidFill>
                <a:latin typeface="Arial"/>
                <a:ea typeface="Arial"/>
                <a:cs typeface="Arial"/>
                <a:sym typeface="Arial"/>
              </a:rPr>
              <a:t>2</a:t>
            </a:r>
            <a:endParaRPr/>
          </a:p>
          <a:p>
            <a:pPr indent="0" lvl="0" marL="0" marR="0" rtl="0" algn="l">
              <a:lnSpc>
                <a:spcPct val="100000"/>
              </a:lnSpc>
              <a:spcBef>
                <a:spcPts val="0"/>
              </a:spcBef>
              <a:spcAft>
                <a:spcPts val="0"/>
              </a:spcAft>
              <a:buClr>
                <a:schemeClr val="dk1"/>
              </a:buClr>
              <a:buSzPts val="2400"/>
              <a:buFont typeface="Times New Roman"/>
              <a:buNone/>
            </a:pPr>
            <a:r>
              <a:t/>
            </a:r>
            <a:endParaRPr b="0" baseline="30000" i="0" sz="24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600"/>
              <a:buFont typeface="Times New Roman"/>
              <a:buNone/>
            </a:pPr>
            <a:r>
              <a:t/>
            </a:r>
            <a:endParaRPr b="1" baseline="30000" i="0" sz="3600" u="none">
              <a:solidFill>
                <a:srgbClr val="AC5486"/>
              </a:solidFill>
              <a:latin typeface="Arial"/>
              <a:ea typeface="Arial"/>
              <a:cs typeface="Arial"/>
              <a:sym typeface="Arial"/>
            </a:endParaRPr>
          </a:p>
          <a:p>
            <a:pPr indent="0" lvl="0" marL="0" marR="0" rtl="0" algn="ctr">
              <a:lnSpc>
                <a:spcPct val="100000"/>
              </a:lnSpc>
              <a:spcBef>
                <a:spcPts val="0"/>
              </a:spcBef>
              <a:spcAft>
                <a:spcPts val="0"/>
              </a:spcAft>
              <a:buClr>
                <a:srgbClr val="AC5486"/>
              </a:buClr>
              <a:buSzPts val="3600"/>
              <a:buFont typeface="Arial"/>
              <a:buNone/>
            </a:pPr>
            <a:r>
              <a:rPr b="1" i="0" lang="en-US" sz="3600" u="none">
                <a:solidFill>
                  <a:srgbClr val="AC5486"/>
                </a:solidFill>
                <a:latin typeface="Arial"/>
                <a:ea typeface="Arial"/>
                <a:cs typeface="Arial"/>
                <a:sym typeface="Arial"/>
              </a:rPr>
              <a:t>Rule of Thumb: 100 I-Os/second/page</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ph type="title"/>
          </p:nvPr>
        </p:nvSpPr>
        <p:spPr>
          <a:xfrm>
            <a:off x="685800" y="228600"/>
            <a:ext cx="7772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200"/>
              <a:buFont typeface="Tahoma"/>
              <a:buNone/>
            </a:pPr>
            <a:r>
              <a:rPr b="0" i="0" lang="en-US" sz="3200" u="none">
                <a:solidFill>
                  <a:schemeClr val="accent2"/>
                </a:solidFill>
                <a:latin typeface="Tahoma"/>
                <a:ea typeface="Tahoma"/>
                <a:cs typeface="Tahoma"/>
                <a:sym typeface="Tahoma"/>
              </a:rPr>
              <a:t>How far away is the data?</a:t>
            </a:r>
            <a:endParaRPr/>
          </a:p>
        </p:txBody>
      </p:sp>
      <p:pic>
        <p:nvPicPr>
          <p:cNvPr id="283" name="Google Shape;283;p23"/>
          <p:cNvPicPr preferRelativeResize="0"/>
          <p:nvPr>
            <p:ph idx="1" type="body"/>
          </p:nvPr>
        </p:nvPicPr>
        <p:blipFill rotWithShape="1">
          <a:blip r:embed="rId3">
            <a:alphaModFix/>
          </a:blip>
          <a:srcRect b="0" l="0" r="0" t="0"/>
          <a:stretch/>
        </p:blipFill>
        <p:spPr>
          <a:xfrm>
            <a:off x="863600" y="1066800"/>
            <a:ext cx="7416800" cy="4419600"/>
          </a:xfrm>
          <a:prstGeom prst="rect">
            <a:avLst/>
          </a:prstGeom>
          <a:noFill/>
          <a:ln>
            <a:noFill/>
          </a:ln>
        </p:spPr>
      </p:pic>
      <p:sp>
        <p:nvSpPr>
          <p:cNvPr id="284" name="Google Shape;284;p23"/>
          <p:cNvSpPr txBox="1"/>
          <p:nvPr/>
        </p:nvSpPr>
        <p:spPr>
          <a:xfrm>
            <a:off x="609600" y="5900737"/>
            <a:ext cx="4876800" cy="27146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From </a:t>
            </a:r>
            <a:r>
              <a:rPr b="1" i="0" lang="en-US" sz="1200" u="none">
                <a:solidFill>
                  <a:schemeClr val="accent2"/>
                </a:solidFill>
                <a:latin typeface="Times New Roman"/>
                <a:ea typeface="Times New Roman"/>
                <a:cs typeface="Times New Roman"/>
                <a:sym typeface="Times New Roman"/>
              </a:rPr>
              <a:t>http://research.microsoft.com/~gray/papers/AlphaSortSigmod.doc</a:t>
            </a:r>
            <a:r>
              <a:rPr b="0" i="0" lang="en-US" sz="12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