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7" r:id="rId17"/>
    <p:sldId id="271" r:id="rId18"/>
    <p:sldId id="273" r:id="rId19"/>
    <p:sldId id="274" r:id="rId20"/>
    <p:sldId id="275" r:id="rId21"/>
    <p:sldId id="276" r:id="rId22"/>
    <p:sldId id="278" r:id="rId23"/>
    <p:sldId id="279" r:id="rId24"/>
    <p:sldId id="280" r:id="rId25"/>
    <p:sldId id="286"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2E4BED-FD93-4178-BEB8-04723E121F85}"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175053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2E4BED-FD93-4178-BEB8-04723E121F85}"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1757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2E4BED-FD93-4178-BEB8-04723E121F85}"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136271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2E4BED-FD93-4178-BEB8-04723E121F85}"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26647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E4BED-FD93-4178-BEB8-04723E121F85}"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165355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2E4BED-FD93-4178-BEB8-04723E121F85}"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246964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2E4BED-FD93-4178-BEB8-04723E121F85}"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228354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2E4BED-FD93-4178-BEB8-04723E121F85}"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342059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E4BED-FD93-4178-BEB8-04723E121F85}"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407688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E4BED-FD93-4178-BEB8-04723E121F85}"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255879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E4BED-FD93-4178-BEB8-04723E121F85}"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9514C-7B81-416F-8DD5-9C9F99C82B83}" type="slidenum">
              <a:rPr lang="en-IN" smtClean="0"/>
              <a:t>‹#›</a:t>
            </a:fld>
            <a:endParaRPr lang="en-IN"/>
          </a:p>
        </p:txBody>
      </p:sp>
    </p:spTree>
    <p:extLst>
      <p:ext uri="{BB962C8B-B14F-4D97-AF65-F5344CB8AC3E}">
        <p14:creationId xmlns:p14="http://schemas.microsoft.com/office/powerpoint/2010/main" val="411450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E4BED-FD93-4178-BEB8-04723E121F85}" type="datetimeFigureOut">
              <a:rPr lang="en-IN" smtClean="0"/>
              <a:t>18-04-2024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9514C-7B81-416F-8DD5-9C9F99C82B83}" type="slidenum">
              <a:rPr lang="en-IN" smtClean="0"/>
              <a:t>‹#›</a:t>
            </a:fld>
            <a:endParaRPr lang="en-IN"/>
          </a:p>
        </p:txBody>
      </p:sp>
    </p:spTree>
    <p:extLst>
      <p:ext uri="{BB962C8B-B14F-4D97-AF65-F5344CB8AC3E}">
        <p14:creationId xmlns:p14="http://schemas.microsoft.com/office/powerpoint/2010/main" val="76237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wait-for-graph-deadlock-detection-in-distributed-syst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Concurrency control</a:t>
            </a:r>
            <a:endParaRPr lang="en-IN" dirty="0"/>
          </a:p>
        </p:txBody>
      </p:sp>
      <p:sp>
        <p:nvSpPr>
          <p:cNvPr id="3" name="Subtitle 2"/>
          <p:cNvSpPr>
            <a:spLocks noGrp="1"/>
          </p:cNvSpPr>
          <p:nvPr>
            <p:ph type="subTitle" idx="1"/>
          </p:nvPr>
        </p:nvSpPr>
        <p:spPr/>
        <p:txBody>
          <a:bodyPr/>
          <a:lstStyle/>
          <a:p>
            <a:r>
              <a:rPr lang="en-US" dirty="0" smtClean="0"/>
              <a:t>6.2</a:t>
            </a:r>
            <a:endParaRPr lang="en-IN" dirty="0"/>
          </a:p>
        </p:txBody>
      </p:sp>
    </p:spTree>
    <p:extLst>
      <p:ext uri="{BB962C8B-B14F-4D97-AF65-F5344CB8AC3E}">
        <p14:creationId xmlns:p14="http://schemas.microsoft.com/office/powerpoint/2010/main" val="23773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Multi version concurrency control</a:t>
            </a:r>
            <a:endParaRPr lang="en-IN" dirty="0"/>
          </a:p>
        </p:txBody>
      </p:sp>
      <p:sp>
        <p:nvSpPr>
          <p:cNvPr id="3" name="Content Placeholder 2"/>
          <p:cNvSpPr>
            <a:spLocks noGrp="1"/>
          </p:cNvSpPr>
          <p:nvPr>
            <p:ph idx="1"/>
          </p:nvPr>
        </p:nvSpPr>
        <p:spPr/>
        <p:txBody>
          <a:bodyPr>
            <a:normAutofit/>
          </a:bodyPr>
          <a:lstStyle/>
          <a:p>
            <a:r>
              <a:rPr lang="en-US" sz="1800" b="1" dirty="0" smtClean="0"/>
              <a:t>It is </a:t>
            </a:r>
            <a:r>
              <a:rPr lang="en-US" sz="1800" dirty="0" smtClean="0"/>
              <a:t>a </a:t>
            </a:r>
            <a:r>
              <a:rPr lang="en-US" sz="1800" dirty="0"/>
              <a:t>technique used in database management systems to handle concurrent operations without conflicts, using multiple versions of a data item. Instead of locking the items for write operations (which can reduce concurrency and lead to bottlenecks or deadlocks), MVCC will create a separate version of the data item being modified</a:t>
            </a:r>
            <a:r>
              <a:rPr lang="en-US" sz="1800" dirty="0" smtClean="0"/>
              <a:t>.</a:t>
            </a: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367" y="3140968"/>
            <a:ext cx="6430913" cy="346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85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Breakdown of the Multi version concurrency control (MVCC)</a:t>
            </a:r>
            <a:br>
              <a:rPr lang="en-US" dirty="0" smtClean="0"/>
            </a:br>
            <a:endParaRPr lang="en-IN" dirty="0"/>
          </a:p>
        </p:txBody>
      </p:sp>
      <p:sp>
        <p:nvSpPr>
          <p:cNvPr id="3" name="Content Placeholder 2"/>
          <p:cNvSpPr>
            <a:spLocks noGrp="1"/>
          </p:cNvSpPr>
          <p:nvPr>
            <p:ph idx="1"/>
          </p:nvPr>
        </p:nvSpPr>
        <p:spPr>
          <a:xfrm>
            <a:off x="457200" y="1600200"/>
            <a:ext cx="8435280" cy="4925144"/>
          </a:xfrm>
        </p:spPr>
        <p:txBody>
          <a:bodyPr>
            <a:normAutofit fontScale="55000" lnSpcReduction="20000"/>
          </a:bodyPr>
          <a:lstStyle/>
          <a:p>
            <a:r>
              <a:rPr lang="en-US" dirty="0" smtClean="0"/>
              <a:t>Multiple Versions: When a transaction modifies a data item, instead of changing the item in place, it creates a new version of that item. This means that multiple versions of a database object can exist simultaneously.</a:t>
            </a:r>
          </a:p>
          <a:p>
            <a:r>
              <a:rPr lang="en-US" dirty="0" smtClean="0"/>
              <a:t>Reads aren’t Blocked: One of the significant advantages of MVCC is that read operations don’t get blocked by write operations. When a transaction reads a data item, it sees a version of that item consistent with the last time it began a transaction or issued a read, even if other transactions are currently modifying that item.</a:t>
            </a:r>
          </a:p>
          <a:p>
            <a:r>
              <a:rPr lang="en-US" dirty="0" smtClean="0"/>
              <a:t>Timestamps or Transaction IDs: Each version of a data item is tagged with a unique identifier, typically a timestamp or a transaction ID. This identifier determines which version of the data item a transaction sees when it accesses that item. A transaction will always see its own writes, even if they are uncommitted.</a:t>
            </a:r>
          </a:p>
          <a:p>
            <a:r>
              <a:rPr lang="en-US" dirty="0" smtClean="0"/>
              <a:t>Garbage Collection: As transactions create newer versions of data items, older versions can become obsolete. There’s typically a background process that cleans up these old versions, a procedure often referred to as “garbage collection.”</a:t>
            </a:r>
          </a:p>
          <a:p>
            <a:r>
              <a:rPr lang="en-US" dirty="0" smtClean="0"/>
              <a:t>Conflict Resolution: If two transactions try to modify the same data item concurrently, the system will need a way to resolve this. Different systems have different methods for conflict resolution. A common one is that the first transaction to commit will succeed, and the other transaction will be rolled back or will need to resolve the conflict before proceeding</a:t>
            </a:r>
            <a:endParaRPr lang="en-IN" dirty="0"/>
          </a:p>
        </p:txBody>
      </p:sp>
    </p:spTree>
    <p:extLst>
      <p:ext uri="{BB962C8B-B14F-4D97-AF65-F5344CB8AC3E}">
        <p14:creationId xmlns:p14="http://schemas.microsoft.com/office/powerpoint/2010/main" val="255342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Validation Based </a:t>
            </a:r>
            <a:r>
              <a:rPr lang="en-IN" dirty="0" smtClean="0"/>
              <a:t>Protocol</a:t>
            </a:r>
            <a:endParaRPr lang="en-IN" dirty="0"/>
          </a:p>
        </p:txBody>
      </p:sp>
      <p:sp>
        <p:nvSpPr>
          <p:cNvPr id="3" name="Content Placeholder 2"/>
          <p:cNvSpPr>
            <a:spLocks noGrp="1"/>
          </p:cNvSpPr>
          <p:nvPr>
            <p:ph idx="1"/>
          </p:nvPr>
        </p:nvSpPr>
        <p:spPr/>
        <p:txBody>
          <a:bodyPr>
            <a:normAutofit fontScale="70000" lnSpcReduction="20000"/>
          </a:bodyPr>
          <a:lstStyle/>
          <a:p>
            <a:r>
              <a:rPr lang="en-US" dirty="0"/>
              <a:t>Validation phase is also known as optimistic concurrency control technique. </a:t>
            </a:r>
            <a:endParaRPr lang="en-US" dirty="0" smtClean="0"/>
          </a:p>
          <a:p>
            <a:r>
              <a:rPr lang="en-US" dirty="0" smtClean="0"/>
              <a:t>In </a:t>
            </a:r>
            <a:r>
              <a:rPr lang="en-US" dirty="0"/>
              <a:t>the validation based protocol, the transaction is executed in the following three phases:</a:t>
            </a:r>
          </a:p>
          <a:p>
            <a:pPr lvl="1"/>
            <a:r>
              <a:rPr lang="en-US" b="1" dirty="0"/>
              <a:t>Read phase:</a:t>
            </a:r>
            <a:r>
              <a:rPr lang="en-US" dirty="0"/>
              <a:t> </a:t>
            </a:r>
            <a:endParaRPr lang="en-US" dirty="0" smtClean="0"/>
          </a:p>
          <a:p>
            <a:pPr lvl="1"/>
            <a:r>
              <a:rPr lang="en-US" dirty="0" smtClean="0"/>
              <a:t>In </a:t>
            </a:r>
            <a:r>
              <a:rPr lang="en-US" dirty="0"/>
              <a:t>this phase, the transaction T is read and executed. It is used to read the value of various data items and stores them in temporary local variables. It can perform all the write operations on temporary variables without an update to the actual database.</a:t>
            </a:r>
          </a:p>
          <a:p>
            <a:pPr lvl="1"/>
            <a:r>
              <a:rPr lang="en-US" b="1" dirty="0"/>
              <a:t>Validation phase:</a:t>
            </a:r>
            <a:r>
              <a:rPr lang="en-US" dirty="0"/>
              <a:t> </a:t>
            </a:r>
            <a:endParaRPr lang="en-US" dirty="0" smtClean="0"/>
          </a:p>
          <a:p>
            <a:pPr lvl="1"/>
            <a:r>
              <a:rPr lang="en-US" dirty="0" smtClean="0"/>
              <a:t>In </a:t>
            </a:r>
            <a:r>
              <a:rPr lang="en-US" dirty="0"/>
              <a:t>this phase, the temporary variable value will be validated against the actual data to see if it violates the </a:t>
            </a:r>
            <a:r>
              <a:rPr lang="en-US" dirty="0" err="1"/>
              <a:t>serializability</a:t>
            </a:r>
            <a:r>
              <a:rPr lang="en-US" dirty="0"/>
              <a:t>.</a:t>
            </a:r>
          </a:p>
          <a:p>
            <a:pPr lvl="1"/>
            <a:r>
              <a:rPr lang="en-US" b="1" dirty="0"/>
              <a:t>Write phase:</a:t>
            </a:r>
            <a:r>
              <a:rPr lang="en-US" dirty="0"/>
              <a:t> </a:t>
            </a:r>
            <a:endParaRPr lang="en-US" dirty="0" smtClean="0"/>
          </a:p>
          <a:p>
            <a:pPr lvl="1"/>
            <a:r>
              <a:rPr lang="en-US" dirty="0" smtClean="0"/>
              <a:t>If </a:t>
            </a:r>
            <a:r>
              <a:rPr lang="en-US" dirty="0"/>
              <a:t>the validation of the transaction is validated, then the temporary results are written to the database or system otherwise the transaction is rolled back.</a:t>
            </a:r>
          </a:p>
          <a:p>
            <a:endParaRPr lang="en-IN" dirty="0"/>
          </a:p>
        </p:txBody>
      </p:sp>
    </p:spTree>
    <p:extLst>
      <p:ext uri="{BB962C8B-B14F-4D97-AF65-F5344CB8AC3E}">
        <p14:creationId xmlns:p14="http://schemas.microsoft.com/office/powerpoint/2010/main" val="268814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dirty="0"/>
              <a:t>Here each phase has the following different timestamps:</a:t>
            </a:r>
          </a:p>
          <a:p>
            <a:r>
              <a:rPr lang="en-US" b="1" dirty="0"/>
              <a:t>Start(</a:t>
            </a:r>
            <a:r>
              <a:rPr lang="en-US" b="1" dirty="0" err="1"/>
              <a:t>Ti</a:t>
            </a:r>
            <a:r>
              <a:rPr lang="en-US" b="1" dirty="0"/>
              <a:t>):</a:t>
            </a:r>
            <a:r>
              <a:rPr lang="en-US" dirty="0"/>
              <a:t> It contains the time when </a:t>
            </a:r>
            <a:r>
              <a:rPr lang="en-US" dirty="0" err="1"/>
              <a:t>Ti</a:t>
            </a:r>
            <a:r>
              <a:rPr lang="en-US" dirty="0"/>
              <a:t> started its execution.</a:t>
            </a:r>
          </a:p>
          <a:p>
            <a:r>
              <a:rPr lang="en-US" b="1" dirty="0"/>
              <a:t>Validation (</a:t>
            </a:r>
            <a:r>
              <a:rPr lang="en-US" b="1" dirty="0" err="1"/>
              <a:t>T</a:t>
            </a:r>
            <a:r>
              <a:rPr lang="en-US" b="1" baseline="-25000" dirty="0" err="1"/>
              <a:t>i</a:t>
            </a:r>
            <a:r>
              <a:rPr lang="en-US" b="1" dirty="0"/>
              <a:t>):</a:t>
            </a:r>
            <a:r>
              <a:rPr lang="en-US" dirty="0"/>
              <a:t> It contains the time when </a:t>
            </a:r>
            <a:r>
              <a:rPr lang="en-US" dirty="0" err="1"/>
              <a:t>Ti</a:t>
            </a:r>
            <a:r>
              <a:rPr lang="en-US" dirty="0"/>
              <a:t> finishes its read phase and starts its validation phase.</a:t>
            </a:r>
          </a:p>
          <a:p>
            <a:r>
              <a:rPr lang="en-US" b="1" dirty="0"/>
              <a:t>Finish(</a:t>
            </a:r>
            <a:r>
              <a:rPr lang="en-US" b="1" dirty="0" err="1"/>
              <a:t>Ti</a:t>
            </a:r>
            <a:r>
              <a:rPr lang="en-US" b="1" dirty="0"/>
              <a:t>):</a:t>
            </a:r>
            <a:r>
              <a:rPr lang="en-US" dirty="0"/>
              <a:t> It contains the time when </a:t>
            </a:r>
            <a:r>
              <a:rPr lang="en-US" dirty="0" err="1"/>
              <a:t>Ti</a:t>
            </a:r>
            <a:r>
              <a:rPr lang="en-US" dirty="0"/>
              <a:t> finishes its write </a:t>
            </a:r>
            <a:r>
              <a:rPr lang="en-US" dirty="0" smtClean="0"/>
              <a:t>phase</a:t>
            </a:r>
          </a:p>
          <a:p>
            <a:endParaRPr lang="en-US" dirty="0" smtClean="0"/>
          </a:p>
          <a:p>
            <a:r>
              <a:rPr lang="en-US" dirty="0" smtClean="0"/>
              <a:t>This </a:t>
            </a:r>
            <a:r>
              <a:rPr lang="en-US" dirty="0"/>
              <a:t>protocol is used to determine the time stamp for the transaction for serialization using the time stamp of the validation phase, as it is the actual phase which determines if the transaction will commit or rollback.</a:t>
            </a:r>
          </a:p>
          <a:p>
            <a:r>
              <a:rPr lang="en-US" dirty="0"/>
              <a:t>Hence TS(T) = validation(T).</a:t>
            </a:r>
          </a:p>
          <a:p>
            <a:r>
              <a:rPr lang="en-US" dirty="0"/>
              <a:t>The </a:t>
            </a:r>
            <a:r>
              <a:rPr lang="en-US" dirty="0" err="1"/>
              <a:t>serializability</a:t>
            </a:r>
            <a:r>
              <a:rPr lang="en-US" dirty="0"/>
              <a:t> is determined during the validation process. It can't be decided in advance.</a:t>
            </a:r>
          </a:p>
          <a:p>
            <a:r>
              <a:rPr lang="en-US" dirty="0"/>
              <a:t>While executing the transaction, it ensures a greater degree of concurrency and also less number of conflicts.</a:t>
            </a:r>
          </a:p>
          <a:p>
            <a:r>
              <a:rPr lang="en-US" dirty="0"/>
              <a:t>Thus it contains transactions which have less number of rollbacks.</a:t>
            </a:r>
          </a:p>
          <a:p>
            <a:endParaRPr lang="en-IN" dirty="0"/>
          </a:p>
        </p:txBody>
      </p:sp>
    </p:spTree>
    <p:extLst>
      <p:ext uri="{BB962C8B-B14F-4D97-AF65-F5344CB8AC3E}">
        <p14:creationId xmlns:p14="http://schemas.microsoft.com/office/powerpoint/2010/main" val="83708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t>
            </a:r>
            <a:endParaRPr lang="en-IN" dirty="0"/>
          </a:p>
        </p:txBody>
      </p:sp>
      <p:sp>
        <p:nvSpPr>
          <p:cNvPr id="3" name="Content Placeholder 2"/>
          <p:cNvSpPr>
            <a:spLocks noGrp="1"/>
          </p:cNvSpPr>
          <p:nvPr>
            <p:ph idx="1"/>
          </p:nvPr>
        </p:nvSpPr>
        <p:spPr/>
        <p:txBody>
          <a:bodyPr>
            <a:normAutofit fontScale="85000" lnSpcReduction="10000"/>
          </a:bodyPr>
          <a:lstStyle/>
          <a:p>
            <a:r>
              <a:rPr lang="en-US" dirty="0"/>
              <a:t>A deadlock is a condition where two or more transactions are waiting indefinitely for one another to give up locks. </a:t>
            </a:r>
            <a:endParaRPr lang="en-US" dirty="0" smtClean="0"/>
          </a:p>
          <a:p>
            <a:r>
              <a:rPr lang="en-US" dirty="0" smtClean="0"/>
              <a:t>Deadlock </a:t>
            </a:r>
            <a:r>
              <a:rPr lang="en-US" dirty="0"/>
              <a:t>is said to be one of the most feared complications in DBMS as no task ever gets finished and is in waiting state forever</a:t>
            </a:r>
            <a:r>
              <a:rPr lang="en-US" dirty="0" smtClean="0"/>
              <a:t>.</a:t>
            </a:r>
          </a:p>
          <a:p>
            <a:pPr fontAlgn="base"/>
            <a:r>
              <a:rPr lang="en-US" b="1" dirty="0"/>
              <a:t>Example:</a:t>
            </a:r>
            <a:endParaRPr lang="en-US" dirty="0"/>
          </a:p>
          <a:p>
            <a:pPr fontAlgn="base"/>
            <a:r>
              <a:rPr lang="en-US" dirty="0"/>
              <a:t>If there are three processes p1,p2 and p1 are acquiring r1 resource and that r1 is needed by p2 which is acquiring another resource r2 and that is needed by p1. Here cycle occurs. It is called a deadlock.</a:t>
            </a:r>
          </a:p>
          <a:p>
            <a:endParaRPr lang="en-IN" dirty="0"/>
          </a:p>
        </p:txBody>
      </p:sp>
    </p:spTree>
    <p:extLst>
      <p:ext uri="{BB962C8B-B14F-4D97-AF65-F5344CB8AC3E}">
        <p14:creationId xmlns:p14="http://schemas.microsoft.com/office/powerpoint/2010/main" val="62525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Deadlock </a:t>
            </a:r>
            <a:r>
              <a:rPr lang="en-US" dirty="0" smtClean="0"/>
              <a:t>Avoidance</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When </a:t>
            </a:r>
            <a:r>
              <a:rPr lang="en-US" dirty="0"/>
              <a:t>a database is stuck in a deadlock state, then it is better to avoid the database rather than aborting or restating the database. This is a waste of time and resource.</a:t>
            </a:r>
          </a:p>
          <a:p>
            <a:r>
              <a:rPr lang="en-US" dirty="0"/>
              <a:t>Deadlock avoidance mechanism is used to detect any deadlock situation in advance. A method like "wait for graph" is used for detecting the deadlock situation but this method is suitable only for the smaller database. For the larger database, deadlock prevention method can be used.</a:t>
            </a:r>
          </a:p>
          <a:p>
            <a:endParaRPr lang="en-IN" dirty="0"/>
          </a:p>
        </p:txBody>
      </p:sp>
    </p:spTree>
    <p:extLst>
      <p:ext uri="{BB962C8B-B14F-4D97-AF65-F5344CB8AC3E}">
        <p14:creationId xmlns:p14="http://schemas.microsoft.com/office/powerpoint/2010/main" val="334255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graph</a:t>
            </a:r>
            <a:endParaRPr lang="en-IN" dirty="0"/>
          </a:p>
        </p:txBody>
      </p:sp>
      <p:sp>
        <p:nvSpPr>
          <p:cNvPr id="3" name="Content Placeholder 2"/>
          <p:cNvSpPr>
            <a:spLocks noGrp="1"/>
          </p:cNvSpPr>
          <p:nvPr>
            <p:ph idx="1"/>
          </p:nvPr>
        </p:nvSpPr>
        <p:spPr/>
        <p:txBody>
          <a:bodyPr/>
          <a:lstStyle/>
          <a:p>
            <a:r>
              <a:rPr lang="en-US" dirty="0" smtClean="0"/>
              <a:t>P1,p2 –process</a:t>
            </a:r>
          </a:p>
          <a:p>
            <a:r>
              <a:rPr lang="en-US" dirty="0" smtClean="0"/>
              <a:t>R1,r2- resources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20002"/>
            <a:ext cx="46291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92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Deadlock </a:t>
            </a:r>
            <a:r>
              <a:rPr lang="en-IN" dirty="0" smtClean="0"/>
              <a:t>Detection</a:t>
            </a:r>
            <a:endParaRPr lang="en-IN" dirty="0"/>
          </a:p>
        </p:txBody>
      </p:sp>
      <p:sp>
        <p:nvSpPr>
          <p:cNvPr id="3" name="Content Placeholder 2"/>
          <p:cNvSpPr>
            <a:spLocks noGrp="1"/>
          </p:cNvSpPr>
          <p:nvPr>
            <p:ph idx="1"/>
          </p:nvPr>
        </p:nvSpPr>
        <p:spPr/>
        <p:txBody>
          <a:bodyPr/>
          <a:lstStyle/>
          <a:p>
            <a:r>
              <a:rPr lang="en-US" dirty="0"/>
              <a:t>In a database, when a transaction waits indefinitely to obtain a lock, then the DBMS should detect whether the transaction is involved in a deadlock or not. </a:t>
            </a:r>
            <a:endParaRPr lang="en-US" dirty="0" smtClean="0"/>
          </a:p>
          <a:p>
            <a:r>
              <a:rPr lang="en-US" dirty="0" smtClean="0"/>
              <a:t>The </a:t>
            </a:r>
            <a:r>
              <a:rPr lang="en-US" dirty="0"/>
              <a:t>lock manager maintains a Wait for the graph to detect the deadlock cycle in the database.</a:t>
            </a:r>
            <a:endParaRPr lang="en-IN" dirty="0"/>
          </a:p>
        </p:txBody>
      </p:sp>
    </p:spTree>
    <p:extLst>
      <p:ext uri="{BB962C8B-B14F-4D97-AF65-F5344CB8AC3E}">
        <p14:creationId xmlns:p14="http://schemas.microsoft.com/office/powerpoint/2010/main" val="265335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fontAlgn="base"/>
            <a:r>
              <a:rPr lang="en-US" dirty="0"/>
              <a:t>The deadlock Detection Algorithm is of two types:</a:t>
            </a:r>
          </a:p>
          <a:p>
            <a:pPr lvl="1" fontAlgn="base"/>
            <a:r>
              <a:rPr lang="en-US" dirty="0"/>
              <a:t>Wait-for-Graph Algorithm (Single Instance)</a:t>
            </a:r>
          </a:p>
          <a:p>
            <a:pPr lvl="1" fontAlgn="base"/>
            <a:r>
              <a:rPr lang="en-US" dirty="0"/>
              <a:t>Banker’s Algorithm (Multiple Instance)</a:t>
            </a:r>
          </a:p>
          <a:p>
            <a:endParaRPr lang="en-IN" dirty="0"/>
          </a:p>
        </p:txBody>
      </p:sp>
    </p:spTree>
    <p:extLst>
      <p:ext uri="{BB962C8B-B14F-4D97-AF65-F5344CB8AC3E}">
        <p14:creationId xmlns:p14="http://schemas.microsoft.com/office/powerpoint/2010/main" val="311144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Wait-for-Graph</a:t>
            </a:r>
            <a:endParaRPr lang="en-IN" dirty="0"/>
          </a:p>
        </p:txBody>
      </p:sp>
      <p:sp>
        <p:nvSpPr>
          <p:cNvPr id="3" name="Content Placeholder 2"/>
          <p:cNvSpPr>
            <a:spLocks noGrp="1"/>
          </p:cNvSpPr>
          <p:nvPr>
            <p:ph idx="1"/>
          </p:nvPr>
        </p:nvSpPr>
        <p:spPr>
          <a:xfrm>
            <a:off x="395536" y="1412776"/>
            <a:ext cx="8424936" cy="5040560"/>
          </a:xfrm>
        </p:spPr>
        <p:txBody>
          <a:bodyPr>
            <a:normAutofit fontScale="62500" lnSpcReduction="20000"/>
          </a:bodyPr>
          <a:lstStyle/>
          <a:p>
            <a:r>
              <a:rPr lang="en-US" dirty="0"/>
              <a:t>This is the suitable method for deadlock detection. In this method, a graph is created based on the transaction and their lock. If the created graph has a cycle or closed loop, then there is a deadlock.</a:t>
            </a:r>
          </a:p>
          <a:p>
            <a:endParaRPr lang="en-US" dirty="0" smtClean="0"/>
          </a:p>
          <a:p>
            <a:r>
              <a:rPr lang="en-US" dirty="0" smtClean="0"/>
              <a:t>The </a:t>
            </a:r>
            <a:r>
              <a:rPr lang="en-US" dirty="0"/>
              <a:t>wait for the graph is maintained by the system for every transaction which is waiting for some data held by the others. The system keeps checking the graph if there is any cycle in the graph.</a:t>
            </a:r>
          </a:p>
          <a:p>
            <a:endParaRPr lang="en-US" dirty="0"/>
          </a:p>
          <a:p>
            <a:r>
              <a:rPr lang="en-US" dirty="0" smtClean="0"/>
              <a:t>It </a:t>
            </a:r>
            <a:r>
              <a:rPr lang="en-US" dirty="0"/>
              <a:t>is a variant of the Resource Allocation graph. In this algorithm, we only have processes as vertices in the graph. If the Wait-for-Graph contains a cycle then we can say the system is in a Deadlock state. </a:t>
            </a:r>
          </a:p>
          <a:p>
            <a:endParaRPr lang="en-US" dirty="0"/>
          </a:p>
          <a:p>
            <a:r>
              <a:rPr lang="en-US" dirty="0" smtClean="0"/>
              <a:t>The </a:t>
            </a:r>
            <a:r>
              <a:rPr lang="en-US" dirty="0"/>
              <a:t>Resource Allocation graph will be converted into Wait-for-Graph in an Algorithmic Approach. </a:t>
            </a:r>
          </a:p>
          <a:p>
            <a:endParaRPr lang="en-US" dirty="0" smtClean="0"/>
          </a:p>
          <a:p>
            <a:r>
              <a:rPr lang="en-US" dirty="0" smtClean="0"/>
              <a:t>We </a:t>
            </a:r>
            <a:r>
              <a:rPr lang="en-US" dirty="0"/>
              <a:t>need to remove resources while converting from Resource Allocation Graph to Wait-for-Graph</a:t>
            </a:r>
            <a:r>
              <a:rPr lang="en-US" dirty="0" smtClean="0"/>
              <a:t>.</a:t>
            </a:r>
            <a:endParaRPr lang="en-US" dirty="0"/>
          </a:p>
        </p:txBody>
      </p:sp>
    </p:spTree>
    <p:extLst>
      <p:ext uri="{BB962C8B-B14F-4D97-AF65-F5344CB8AC3E}">
        <p14:creationId xmlns:p14="http://schemas.microsoft.com/office/powerpoint/2010/main" val="46647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346050"/>
          </a:xfrm>
        </p:spPr>
        <p:txBody>
          <a:bodyPr>
            <a:normAutofit fontScale="90000"/>
          </a:bodyPr>
          <a:lstStyle/>
          <a:p>
            <a:r>
              <a:rPr lang="en-US" dirty="0" smtClean="0"/>
              <a:t>Concurrency control</a:t>
            </a:r>
            <a:endParaRPr lang="en-IN" dirty="0"/>
          </a:p>
        </p:txBody>
      </p:sp>
      <p:sp>
        <p:nvSpPr>
          <p:cNvPr id="3" name="Content Placeholder 2"/>
          <p:cNvSpPr>
            <a:spLocks noGrp="1"/>
          </p:cNvSpPr>
          <p:nvPr>
            <p:ph idx="1"/>
          </p:nvPr>
        </p:nvSpPr>
        <p:spPr>
          <a:xfrm>
            <a:off x="395536" y="908720"/>
            <a:ext cx="8291264" cy="5217443"/>
          </a:xfrm>
        </p:spPr>
        <p:txBody>
          <a:bodyPr>
            <a:normAutofit fontScale="85000" lnSpcReduction="10000"/>
          </a:bodyPr>
          <a:lstStyle/>
          <a:p>
            <a:pPr fontAlgn="base"/>
            <a:r>
              <a:rPr lang="en-US" dirty="0"/>
              <a:t>Executing a single transaction at a time will increase the waiting time of the other transactions which may result in delay in the overall execution. </a:t>
            </a:r>
            <a:endParaRPr lang="en-US" dirty="0" smtClean="0"/>
          </a:p>
          <a:p>
            <a:pPr fontAlgn="base"/>
            <a:r>
              <a:rPr lang="en-US" dirty="0" smtClean="0"/>
              <a:t>Hence </a:t>
            </a:r>
            <a:r>
              <a:rPr lang="en-US" dirty="0"/>
              <a:t>for increasing the overall throughput and efficiency of the system, several transactions are executed.</a:t>
            </a:r>
          </a:p>
          <a:p>
            <a:pPr fontAlgn="base"/>
            <a:r>
              <a:rPr lang="en-US" dirty="0"/>
              <a:t>Concurrency control is a very important concept of DBMS which ensures the simultaneous execution or manipulation of data by several processes or user without resulting in data inconsistency.</a:t>
            </a:r>
          </a:p>
          <a:p>
            <a:pPr fontAlgn="base"/>
            <a:r>
              <a:rPr lang="en-US" dirty="0"/>
              <a:t>Concurrency control provides a procedure that is able to control concurrent execution of the operations in the database. </a:t>
            </a:r>
          </a:p>
          <a:p>
            <a:endParaRPr lang="en-IN" dirty="0"/>
          </a:p>
        </p:txBody>
      </p:sp>
    </p:spTree>
    <p:extLst>
      <p:ext uri="{BB962C8B-B14F-4D97-AF65-F5344CB8AC3E}">
        <p14:creationId xmlns:p14="http://schemas.microsoft.com/office/powerpoint/2010/main" val="266404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for graph algorithm </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Step </a:t>
            </a:r>
            <a:r>
              <a:rPr lang="en-US" b="1" dirty="0"/>
              <a:t>1:</a:t>
            </a:r>
            <a:r>
              <a:rPr lang="en-US" dirty="0"/>
              <a:t> Take the first process (Pi) from the resource allocation graph and check the path in which it is acquiring resource (</a:t>
            </a:r>
            <a:r>
              <a:rPr lang="en-US" dirty="0" err="1"/>
              <a:t>R</a:t>
            </a:r>
            <a:r>
              <a:rPr lang="en-US" baseline="-25000" dirty="0" err="1"/>
              <a:t>i</a:t>
            </a:r>
            <a:r>
              <a:rPr lang="en-US" dirty="0"/>
              <a:t>), and start a wait-for-graph with that particular process.</a:t>
            </a:r>
          </a:p>
          <a:p>
            <a:pPr fontAlgn="base"/>
            <a:r>
              <a:rPr lang="en-US" b="1" dirty="0"/>
              <a:t>Step 2:</a:t>
            </a:r>
            <a:r>
              <a:rPr lang="en-US" dirty="0"/>
              <a:t> Make a path for the Wait-for-Graph in which there will be no Resource included from the current process (P</a:t>
            </a:r>
            <a:r>
              <a:rPr lang="en-US" baseline="-25000" dirty="0"/>
              <a:t>i</a:t>
            </a:r>
            <a:r>
              <a:rPr lang="en-US" dirty="0"/>
              <a:t>) to next process (</a:t>
            </a:r>
            <a:r>
              <a:rPr lang="en-US" dirty="0" err="1"/>
              <a:t>P</a:t>
            </a:r>
            <a:r>
              <a:rPr lang="en-US" baseline="-25000" dirty="0" err="1"/>
              <a:t>j</a:t>
            </a:r>
            <a:r>
              <a:rPr lang="en-US" dirty="0"/>
              <a:t>), from that next process (</a:t>
            </a:r>
            <a:r>
              <a:rPr lang="en-US" dirty="0" err="1"/>
              <a:t>P</a:t>
            </a:r>
            <a:r>
              <a:rPr lang="en-US" baseline="-25000" dirty="0" err="1"/>
              <a:t>j</a:t>
            </a:r>
            <a:r>
              <a:rPr lang="en-US" dirty="0"/>
              <a:t>) find a resource (</a:t>
            </a:r>
            <a:r>
              <a:rPr lang="en-US" dirty="0" err="1"/>
              <a:t>R</a:t>
            </a:r>
            <a:r>
              <a:rPr lang="en-US" baseline="-25000" dirty="0" err="1"/>
              <a:t>j</a:t>
            </a:r>
            <a:r>
              <a:rPr lang="en-US" dirty="0"/>
              <a:t>) that will be acquired by next Process (</a:t>
            </a:r>
            <a:r>
              <a:rPr lang="en-US" dirty="0" err="1"/>
              <a:t>P</a:t>
            </a:r>
            <a:r>
              <a:rPr lang="en-US" baseline="-25000" dirty="0" err="1"/>
              <a:t>k</a:t>
            </a:r>
            <a:r>
              <a:rPr lang="en-US" dirty="0"/>
              <a:t>) which is released from Process (</a:t>
            </a:r>
            <a:r>
              <a:rPr lang="en-US" dirty="0" err="1"/>
              <a:t>P</a:t>
            </a:r>
            <a:r>
              <a:rPr lang="en-US" baseline="-25000" dirty="0" err="1"/>
              <a:t>j</a:t>
            </a:r>
            <a:r>
              <a:rPr lang="en-US" dirty="0"/>
              <a:t>).</a:t>
            </a:r>
          </a:p>
          <a:p>
            <a:pPr fontAlgn="base"/>
            <a:r>
              <a:rPr lang="en-US" b="1" dirty="0"/>
              <a:t>Step 3:</a:t>
            </a:r>
            <a:r>
              <a:rPr lang="en-US" dirty="0"/>
              <a:t> Repeat Step 2 for all the processes.</a:t>
            </a:r>
          </a:p>
          <a:p>
            <a:pPr fontAlgn="base"/>
            <a:r>
              <a:rPr lang="en-US" b="1" dirty="0"/>
              <a:t>Step 4:</a:t>
            </a:r>
            <a:r>
              <a:rPr lang="en-US" dirty="0"/>
              <a:t> After completion of all processes, if we find a closed-loop cycle then the system is in a deadlock state, and deadlock is detected.</a:t>
            </a:r>
          </a:p>
          <a:p>
            <a:endParaRPr lang="en-IN" dirty="0"/>
          </a:p>
        </p:txBody>
      </p:sp>
    </p:spTree>
    <p:extLst>
      <p:ext uri="{BB962C8B-B14F-4D97-AF65-F5344CB8AC3E}">
        <p14:creationId xmlns:p14="http://schemas.microsoft.com/office/powerpoint/2010/main" val="168594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a:xfrm>
            <a:off x="467544" y="1412776"/>
            <a:ext cx="8229600" cy="4525963"/>
          </a:xfrm>
        </p:spPr>
        <p:txBody>
          <a:bodyPr>
            <a:normAutofit fontScale="92500" lnSpcReduction="20000"/>
          </a:bodyPr>
          <a:lstStyle/>
          <a:p>
            <a:r>
              <a:rPr lang="en-US" dirty="0"/>
              <a:t>Consider a Resource Allocation Graph with 4 Processes P1, P2, P3, P4, and 4 Resources R1, R2, R3, R4. Find if there is a deadlock in the Graph using the Wait for Graph-based deadlock detection algorithm</a:t>
            </a:r>
            <a:r>
              <a:rPr lang="en-US" dirty="0" smtClean="0"/>
              <a:t>.</a:t>
            </a:r>
          </a:p>
          <a:p>
            <a:endParaRPr lang="en-US" dirty="0"/>
          </a:p>
          <a:p>
            <a:endParaRPr lang="en-US" dirty="0" smtClean="0"/>
          </a:p>
          <a:p>
            <a:endParaRPr lang="en-US" dirty="0"/>
          </a:p>
          <a:p>
            <a:r>
              <a:rPr lang="en-IN" dirty="0">
                <a:hlinkClick r:id="rId2"/>
              </a:rPr>
              <a:t>https://www.geeksforgeeks.org/wait-for-graph-deadlock-detection-in-distributed-system</a:t>
            </a:r>
            <a:r>
              <a:rPr lang="en-IN" dirty="0" smtClean="0">
                <a:hlinkClick r:id="rId2"/>
              </a:rPr>
              <a:t>/</a:t>
            </a:r>
            <a:endParaRPr lang="en-IN" dirty="0" smtClean="0"/>
          </a:p>
          <a:p>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428" y="4077072"/>
            <a:ext cx="2723009" cy="199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36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smtClean="0"/>
              <a:t>Step1:</a:t>
            </a:r>
          </a:p>
          <a:p>
            <a:r>
              <a:rPr lang="en-US" dirty="0" smtClean="0"/>
              <a:t>Process </a:t>
            </a:r>
            <a:r>
              <a:rPr lang="en-US" dirty="0"/>
              <a:t>P1 which is waiting for Resource R1, resource R1 is acquired by Process P2, Start a Wait-for-Graph for the above Resource Allocation Graph. </a:t>
            </a:r>
            <a:endParaRPr lang="en-US" dirty="0" smtClean="0"/>
          </a:p>
          <a:p>
            <a:r>
              <a:rPr lang="en-US" b="1" dirty="0"/>
              <a:t>Step 2:</a:t>
            </a:r>
            <a:r>
              <a:rPr lang="en-US" dirty="0"/>
              <a:t> Now we can observe that there is a path from P1 to P2 as P1 is waiting for R1 which is been acquired by P2. Now the Graph would be after removing resource R1 looks like.</a:t>
            </a:r>
            <a:endParaRPr lang="en-IN" dirty="0"/>
          </a:p>
        </p:txBody>
      </p:sp>
    </p:spTree>
    <p:extLst>
      <p:ext uri="{BB962C8B-B14F-4D97-AF65-F5344CB8AC3E}">
        <p14:creationId xmlns:p14="http://schemas.microsoft.com/office/powerpoint/2010/main" val="256294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Step 3:</a:t>
            </a:r>
            <a:r>
              <a:rPr lang="en-US" dirty="0"/>
              <a:t> From P2 we can observe a path from P2 to P3 as P2 is waiting for R4 which is acquired by P3. So make a path from P2 to P3 after removing resource R4 looks like.</a:t>
            </a:r>
          </a:p>
          <a:p>
            <a:pPr fontAlgn="base"/>
            <a:r>
              <a:rPr lang="en-US" i="1" dirty="0"/>
              <a:t> </a:t>
            </a:r>
          </a:p>
          <a:p>
            <a:pPr fontAlgn="base"/>
            <a:r>
              <a:rPr lang="en-US" b="1" dirty="0"/>
              <a:t>Step 4:</a:t>
            </a:r>
            <a:r>
              <a:rPr lang="en-US" dirty="0"/>
              <a:t> From P3 we find a path to P4 as it is waiting for P3 which is acquired by P4. After removing R3 the graph looks like this.</a:t>
            </a:r>
          </a:p>
          <a:p>
            <a:pPr fontAlgn="base"/>
            <a:r>
              <a:rPr lang="en-US" i="1" dirty="0"/>
              <a:t> </a:t>
            </a:r>
          </a:p>
          <a:p>
            <a:pPr fontAlgn="base"/>
            <a:r>
              <a:rPr lang="en-US" b="1" dirty="0"/>
              <a:t>Step 5:</a:t>
            </a:r>
            <a:r>
              <a:rPr lang="en-US" dirty="0"/>
              <a:t> Here we can find Process P4 is waiting for R2 which is acquired by P1. So finally the Wait-for-Graph is as follows:</a:t>
            </a:r>
          </a:p>
          <a:p>
            <a:r>
              <a:rPr lang="en-US" dirty="0"/>
              <a:t/>
            </a:r>
            <a:br>
              <a:rPr lang="en-US" dirty="0"/>
            </a:br>
            <a:endParaRPr lang="en-IN" dirty="0"/>
          </a:p>
        </p:txBody>
      </p:sp>
    </p:spTree>
    <p:extLst>
      <p:ext uri="{BB962C8B-B14F-4D97-AF65-F5344CB8AC3E}">
        <p14:creationId xmlns:p14="http://schemas.microsoft.com/office/powerpoint/2010/main" val="327019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b="1" dirty="0"/>
              <a:t>Step 6:</a:t>
            </a:r>
            <a:r>
              <a:rPr lang="en-US" dirty="0"/>
              <a:t> Finally In this Graph, we found a cycle as the Process P4 again came back to the Process P1 which is the starting point (i.e., it’s a closed-loop). </a:t>
            </a:r>
            <a:endParaRPr lang="en-US" dirty="0" smtClean="0"/>
          </a:p>
          <a:p>
            <a:pPr fontAlgn="base"/>
            <a:r>
              <a:rPr lang="en-US" dirty="0" smtClean="0"/>
              <a:t>So</a:t>
            </a:r>
            <a:r>
              <a:rPr lang="en-US" dirty="0"/>
              <a:t>, According to the Algorithm if we found a closed loop, then the system is in a deadlock state. So here we can say the system is in a deadlock state.</a:t>
            </a:r>
          </a:p>
          <a:p>
            <a:pPr fontAlgn="base"/>
            <a:endParaRPr lang="en-US" dirty="0"/>
          </a:p>
        </p:txBody>
      </p:sp>
    </p:spTree>
    <p:extLst>
      <p:ext uri="{BB962C8B-B14F-4D97-AF65-F5344CB8AC3E}">
        <p14:creationId xmlns:p14="http://schemas.microsoft.com/office/powerpoint/2010/main" val="127231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system</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There are two different approaches:</a:t>
            </a:r>
          </a:p>
          <a:p>
            <a:pPr marL="400050" lvl="1" indent="0">
              <a:buNone/>
            </a:pPr>
            <a:r>
              <a:rPr lang="en-IN" dirty="0" smtClean="0"/>
              <a:t>– log-based recovery, and </a:t>
            </a:r>
          </a:p>
          <a:p>
            <a:pPr marL="400050" lvl="1" indent="0">
              <a:buNone/>
            </a:pPr>
            <a:r>
              <a:rPr lang="en-IN" dirty="0" smtClean="0"/>
              <a:t>– shadow-paging</a:t>
            </a:r>
          </a:p>
          <a:p>
            <a:pPr marL="400050" lvl="1" indent="0">
              <a:buNone/>
            </a:pPr>
            <a:endParaRPr lang="en-IN" b="1" dirty="0"/>
          </a:p>
          <a:p>
            <a:pPr marL="400050" lvl="1" indent="0">
              <a:buNone/>
            </a:pPr>
            <a:r>
              <a:rPr lang="en-IN" b="1" dirty="0" smtClean="0"/>
              <a:t>log-based </a:t>
            </a:r>
            <a:r>
              <a:rPr lang="en-IN" b="1" dirty="0"/>
              <a:t>recovery</a:t>
            </a:r>
            <a:endParaRPr lang="en-US" b="1" dirty="0" smtClean="0"/>
          </a:p>
          <a:p>
            <a:r>
              <a:rPr lang="en-US" dirty="0" smtClean="0"/>
              <a:t>A </a:t>
            </a:r>
            <a:r>
              <a:rPr lang="en-US" dirty="0"/>
              <a:t>log is kept on stable storage. </a:t>
            </a:r>
            <a:endParaRPr lang="en-US" dirty="0" smtClean="0"/>
          </a:p>
          <a:p>
            <a:r>
              <a:rPr lang="en-US" dirty="0" smtClean="0"/>
              <a:t>The </a:t>
            </a:r>
            <a:r>
              <a:rPr lang="en-US" dirty="0"/>
              <a:t>log is a sequence of log records, and maintains a record of update activities on the database. </a:t>
            </a:r>
          </a:p>
          <a:p>
            <a:r>
              <a:rPr lang="en-US" dirty="0" smtClean="0"/>
              <a:t>When </a:t>
            </a:r>
            <a:r>
              <a:rPr lang="en-US" dirty="0"/>
              <a:t>transaction </a:t>
            </a:r>
            <a:r>
              <a:rPr lang="en-US" dirty="0" err="1"/>
              <a:t>Ti</a:t>
            </a:r>
            <a:r>
              <a:rPr lang="en-US" dirty="0"/>
              <a:t> starts, it registers itself by writing a &lt; </a:t>
            </a:r>
            <a:r>
              <a:rPr lang="en-US" dirty="0" err="1"/>
              <a:t>Ti</a:t>
            </a:r>
            <a:r>
              <a:rPr lang="en-US" dirty="0"/>
              <a:t> start &gt; log record </a:t>
            </a:r>
          </a:p>
          <a:p>
            <a:r>
              <a:rPr lang="en-US" dirty="0" smtClean="0"/>
              <a:t>Before </a:t>
            </a:r>
            <a:r>
              <a:rPr lang="en-US" dirty="0" err="1"/>
              <a:t>Ti</a:t>
            </a:r>
            <a:r>
              <a:rPr lang="en-US" dirty="0"/>
              <a:t> executes write(X), a log record &lt; </a:t>
            </a:r>
            <a:r>
              <a:rPr lang="en-US" dirty="0" err="1"/>
              <a:t>Ti</a:t>
            </a:r>
            <a:r>
              <a:rPr lang="en-US" dirty="0"/>
              <a:t>, X, V1, V2 &gt; is written, where V1 is the value of X before the write, and V2 is the value to be written to X. </a:t>
            </a:r>
            <a:endParaRPr lang="en-US" dirty="0" smtClean="0"/>
          </a:p>
          <a:p>
            <a:r>
              <a:rPr lang="en-US" dirty="0" smtClean="0"/>
              <a:t>When </a:t>
            </a:r>
            <a:r>
              <a:rPr lang="en-US" dirty="0" err="1"/>
              <a:t>Ti</a:t>
            </a:r>
            <a:r>
              <a:rPr lang="en-US" dirty="0"/>
              <a:t> finishes it last statement, the log record &lt; </a:t>
            </a:r>
            <a:r>
              <a:rPr lang="en-US" dirty="0" err="1"/>
              <a:t>Ti</a:t>
            </a:r>
            <a:r>
              <a:rPr lang="en-US" dirty="0"/>
              <a:t> commit &gt; is written. </a:t>
            </a:r>
          </a:p>
          <a:p>
            <a:r>
              <a:rPr lang="en-US" dirty="0" smtClean="0"/>
              <a:t>We </a:t>
            </a:r>
            <a:r>
              <a:rPr lang="en-US" dirty="0"/>
              <a:t>assume for now that log records are written directly to stable storage (that is, they are not buffered)</a:t>
            </a:r>
            <a:endParaRPr lang="en-IN" dirty="0"/>
          </a:p>
        </p:txBody>
      </p:sp>
    </p:spTree>
    <p:extLst>
      <p:ext uri="{BB962C8B-B14F-4D97-AF65-F5344CB8AC3E}">
        <p14:creationId xmlns:p14="http://schemas.microsoft.com/office/powerpoint/2010/main" val="343411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paging</a:t>
            </a:r>
            <a:endParaRPr lang="en-IN" dirty="0"/>
          </a:p>
        </p:txBody>
      </p:sp>
      <p:sp>
        <p:nvSpPr>
          <p:cNvPr id="3" name="Content Placeholder 2"/>
          <p:cNvSpPr>
            <a:spLocks noGrp="1"/>
          </p:cNvSpPr>
          <p:nvPr>
            <p:ph idx="1"/>
          </p:nvPr>
        </p:nvSpPr>
        <p:spPr>
          <a:xfrm>
            <a:off x="395536" y="1412776"/>
            <a:ext cx="8291264" cy="4853136"/>
          </a:xfrm>
        </p:spPr>
        <p:txBody>
          <a:bodyPr>
            <a:normAutofit fontScale="62500" lnSpcReduction="20000"/>
          </a:bodyPr>
          <a:lstStyle/>
          <a:p>
            <a:r>
              <a:rPr lang="en-US" b="1" dirty="0"/>
              <a:t>Shadow Paging </a:t>
            </a:r>
            <a:r>
              <a:rPr lang="en-US" dirty="0"/>
              <a:t>is recovery technique that is used to recover database. </a:t>
            </a:r>
            <a:endParaRPr lang="en-US" dirty="0" smtClean="0"/>
          </a:p>
          <a:p>
            <a:r>
              <a:rPr lang="en-US" dirty="0" smtClean="0"/>
              <a:t>In </a:t>
            </a:r>
            <a:r>
              <a:rPr lang="en-US" dirty="0"/>
              <a:t>this recovery technique, database is considered as made up of fixed size of logical units of storage which are referred as </a:t>
            </a:r>
            <a:r>
              <a:rPr lang="en-US" b="1" dirty="0"/>
              <a:t>pages.</a:t>
            </a:r>
            <a:r>
              <a:rPr lang="en-US" dirty="0"/>
              <a:t> </a:t>
            </a:r>
            <a:endParaRPr lang="en-US" dirty="0" smtClean="0"/>
          </a:p>
          <a:p>
            <a:r>
              <a:rPr lang="en-US" dirty="0" smtClean="0"/>
              <a:t>pages </a:t>
            </a:r>
            <a:r>
              <a:rPr lang="en-US" dirty="0"/>
              <a:t>are mapped into physical blocks of storage, with help of the </a:t>
            </a:r>
            <a:r>
              <a:rPr lang="en-US" b="1" dirty="0"/>
              <a:t>page table </a:t>
            </a:r>
            <a:r>
              <a:rPr lang="en-US" dirty="0"/>
              <a:t>which allow one entry for each logical page of database. </a:t>
            </a:r>
            <a:endParaRPr lang="en-US" dirty="0" smtClean="0"/>
          </a:p>
          <a:p>
            <a:r>
              <a:rPr lang="en-US" dirty="0" smtClean="0"/>
              <a:t>This </a:t>
            </a:r>
            <a:r>
              <a:rPr lang="en-US" dirty="0"/>
              <a:t>method uses two page tables named </a:t>
            </a:r>
            <a:r>
              <a:rPr lang="en-US" b="1" dirty="0"/>
              <a:t>current page table</a:t>
            </a:r>
            <a:r>
              <a:rPr lang="en-US" dirty="0"/>
              <a:t> and </a:t>
            </a:r>
            <a:r>
              <a:rPr lang="en-US" b="1" dirty="0"/>
              <a:t>shadow page table</a:t>
            </a:r>
            <a:r>
              <a:rPr lang="en-US" dirty="0"/>
              <a:t>. </a:t>
            </a:r>
            <a:endParaRPr lang="en-US" dirty="0" smtClean="0"/>
          </a:p>
          <a:p>
            <a:r>
              <a:rPr lang="en-US" dirty="0" smtClean="0"/>
              <a:t>The </a:t>
            </a:r>
            <a:r>
              <a:rPr lang="en-US" dirty="0"/>
              <a:t>entries which are present in current page table are used to point to most recent database pages on disk. </a:t>
            </a:r>
            <a:endParaRPr lang="en-US" dirty="0" smtClean="0"/>
          </a:p>
          <a:p>
            <a:r>
              <a:rPr lang="en-US" dirty="0" smtClean="0"/>
              <a:t>Another </a:t>
            </a:r>
            <a:r>
              <a:rPr lang="en-US" dirty="0"/>
              <a:t>table i.e., Shadow page table is used when the transaction starts which is copying current page table. </a:t>
            </a:r>
            <a:endParaRPr lang="en-US" dirty="0" smtClean="0"/>
          </a:p>
          <a:p>
            <a:r>
              <a:rPr lang="en-US" dirty="0" smtClean="0"/>
              <a:t>After </a:t>
            </a:r>
            <a:r>
              <a:rPr lang="en-US" dirty="0"/>
              <a:t>this, shadow page table gets saved on disk and current page table is going to be used for transaction. </a:t>
            </a:r>
            <a:endParaRPr lang="en-US" dirty="0" smtClean="0"/>
          </a:p>
          <a:p>
            <a:r>
              <a:rPr lang="en-US" dirty="0" smtClean="0"/>
              <a:t>Entries </a:t>
            </a:r>
            <a:r>
              <a:rPr lang="en-US" dirty="0"/>
              <a:t>present in current page table may be changed during execution but in shadow page table it never get changed. </a:t>
            </a:r>
            <a:endParaRPr lang="en-US" dirty="0" smtClean="0"/>
          </a:p>
          <a:p>
            <a:r>
              <a:rPr lang="en-US" dirty="0" smtClean="0"/>
              <a:t>After </a:t>
            </a:r>
            <a:r>
              <a:rPr lang="en-US" dirty="0"/>
              <a:t>transaction, both tables become identical. This technique is also known as </a:t>
            </a:r>
            <a:r>
              <a:rPr lang="en-US" b="1" dirty="0"/>
              <a:t>Cut-of-Place updating.</a:t>
            </a:r>
            <a:endParaRPr lang="en-IN" dirty="0"/>
          </a:p>
        </p:txBody>
      </p:sp>
    </p:spTree>
    <p:extLst>
      <p:ext uri="{BB962C8B-B14F-4D97-AF65-F5344CB8AC3E}">
        <p14:creationId xmlns:p14="http://schemas.microsoft.com/office/powerpoint/2010/main" val="4029666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6886575" cy="372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71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dirty="0"/>
              <a:t>To understand concept, consider above figure. In this 2 write operations are performed on page 3 and 5. Before start of write operation on page 3, current page table points to old page 3. When write operation starts following steps are performed :</a:t>
            </a:r>
          </a:p>
          <a:p>
            <a:pPr fontAlgn="base"/>
            <a:r>
              <a:rPr lang="en-US" dirty="0"/>
              <a:t>Firstly, search start for available free block in disk blocks.</a:t>
            </a:r>
          </a:p>
          <a:p>
            <a:pPr fontAlgn="base"/>
            <a:r>
              <a:rPr lang="en-US" dirty="0"/>
              <a:t>After finding free block, it copies page 3 to free block which is represented by Page 3 (New).</a:t>
            </a:r>
          </a:p>
          <a:p>
            <a:pPr fontAlgn="base"/>
            <a:r>
              <a:rPr lang="en-US" dirty="0"/>
              <a:t>Now current page table points to Page 3 (New) on disk but shadow page table points to old page 3 because it is not modified.</a:t>
            </a:r>
          </a:p>
          <a:p>
            <a:pPr fontAlgn="base"/>
            <a:r>
              <a:rPr lang="en-US" dirty="0"/>
              <a:t>The changes are now propagated to Page 3 (New) which is pointed by current page table</a:t>
            </a:r>
            <a:r>
              <a:rPr lang="en-US" dirty="0" smtClean="0"/>
              <a:t>.</a:t>
            </a:r>
            <a:endParaRPr lang="en-US" dirty="0"/>
          </a:p>
        </p:txBody>
      </p:sp>
    </p:spTree>
    <p:extLst>
      <p:ext uri="{BB962C8B-B14F-4D97-AF65-F5344CB8AC3E}">
        <p14:creationId xmlns:p14="http://schemas.microsoft.com/office/powerpoint/2010/main" val="3800174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274042"/>
          </a:xfrm>
        </p:spPr>
        <p:txBody>
          <a:bodyPr>
            <a:normAutofit fontScale="90000"/>
          </a:bodyPr>
          <a:lstStyle/>
          <a:p>
            <a:endParaRPr lang="en-IN"/>
          </a:p>
        </p:txBody>
      </p:sp>
      <p:sp>
        <p:nvSpPr>
          <p:cNvPr id="3" name="Content Placeholder 2"/>
          <p:cNvSpPr>
            <a:spLocks noGrp="1"/>
          </p:cNvSpPr>
          <p:nvPr>
            <p:ph idx="1"/>
          </p:nvPr>
        </p:nvSpPr>
        <p:spPr>
          <a:xfrm>
            <a:off x="395536" y="908720"/>
            <a:ext cx="8424936" cy="5616624"/>
          </a:xfrm>
        </p:spPr>
        <p:txBody>
          <a:bodyPr>
            <a:normAutofit fontScale="62500" lnSpcReduction="20000"/>
          </a:bodyPr>
          <a:lstStyle/>
          <a:p>
            <a:pPr fontAlgn="base"/>
            <a:r>
              <a:rPr lang="en-US" b="1" dirty="0"/>
              <a:t>COMMIT Operation :</a:t>
            </a:r>
            <a:r>
              <a:rPr lang="en-US" dirty="0"/>
              <a:t> </a:t>
            </a:r>
            <a:endParaRPr lang="en-US" dirty="0" smtClean="0"/>
          </a:p>
          <a:p>
            <a:pPr marL="0" indent="0" fontAlgn="base">
              <a:buNone/>
            </a:pPr>
            <a:r>
              <a:rPr lang="en-US" dirty="0" smtClean="0"/>
              <a:t>To </a:t>
            </a:r>
            <a:r>
              <a:rPr lang="en-US" dirty="0"/>
              <a:t>commit transaction following steps should be done :</a:t>
            </a:r>
          </a:p>
          <a:p>
            <a:pPr fontAlgn="base"/>
            <a:r>
              <a:rPr lang="en-US" dirty="0"/>
              <a:t>All the modifications which are done by transaction which are present in buffers are transferred to physical database.</a:t>
            </a:r>
          </a:p>
          <a:p>
            <a:pPr fontAlgn="base"/>
            <a:r>
              <a:rPr lang="en-US" dirty="0"/>
              <a:t>Output current page table to disk.</a:t>
            </a:r>
          </a:p>
          <a:p>
            <a:pPr fontAlgn="base"/>
            <a:r>
              <a:rPr lang="en-US" dirty="0"/>
              <a:t>Disk address of current page table output to fixed location which is in stable storage containing address of shadow page table. </a:t>
            </a:r>
            <a:endParaRPr lang="en-US" dirty="0" smtClean="0"/>
          </a:p>
          <a:p>
            <a:pPr fontAlgn="base"/>
            <a:r>
              <a:rPr lang="en-US" dirty="0" smtClean="0"/>
              <a:t>This </a:t>
            </a:r>
            <a:r>
              <a:rPr lang="en-US" dirty="0"/>
              <a:t>operation overwrites address of old shadow page table. With this current page table becomes same as shadow page table and transaction is committed.</a:t>
            </a:r>
          </a:p>
          <a:p>
            <a:pPr fontAlgn="base"/>
            <a:endParaRPr lang="en-US" b="1" dirty="0" smtClean="0"/>
          </a:p>
          <a:p>
            <a:pPr fontAlgn="base"/>
            <a:r>
              <a:rPr lang="en-US" b="1" dirty="0" smtClean="0"/>
              <a:t>Failure </a:t>
            </a:r>
            <a:r>
              <a:rPr lang="en-US" b="1" dirty="0"/>
              <a:t>:</a:t>
            </a:r>
            <a:r>
              <a:rPr lang="en-US" dirty="0"/>
              <a:t> If system crashes during execution of transaction but before commit operation, With this, it is sufficient only to free modified database pages and discard current page table</a:t>
            </a:r>
            <a:r>
              <a:rPr lang="en-US" dirty="0" smtClean="0"/>
              <a:t>.</a:t>
            </a:r>
          </a:p>
          <a:p>
            <a:pPr fontAlgn="base"/>
            <a:r>
              <a:rPr lang="en-US" dirty="0" smtClean="0"/>
              <a:t>Before </a:t>
            </a:r>
            <a:r>
              <a:rPr lang="en-US" dirty="0"/>
              <a:t>execution of transaction, state of database get recovered by reinstalling shadow page table. </a:t>
            </a:r>
            <a:endParaRPr lang="en-US" dirty="0" smtClean="0"/>
          </a:p>
          <a:p>
            <a:pPr fontAlgn="base"/>
            <a:r>
              <a:rPr lang="en-US" dirty="0" smtClean="0"/>
              <a:t>If </a:t>
            </a:r>
            <a:r>
              <a:rPr lang="en-US" dirty="0"/>
              <a:t>the crash of system occur after last write operation then it does not affect propagation of changes that are made by transaction. </a:t>
            </a:r>
            <a:endParaRPr lang="en-US" dirty="0" smtClean="0"/>
          </a:p>
          <a:p>
            <a:pPr fontAlgn="base"/>
            <a:r>
              <a:rPr lang="en-US" dirty="0" smtClean="0"/>
              <a:t>These </a:t>
            </a:r>
            <a:r>
              <a:rPr lang="en-US" dirty="0"/>
              <a:t>changes are preserved and there is no need to perform redo operation.</a:t>
            </a:r>
          </a:p>
          <a:p>
            <a:endParaRPr lang="en-IN" dirty="0"/>
          </a:p>
          <a:p>
            <a:endParaRPr lang="en-IN" dirty="0"/>
          </a:p>
        </p:txBody>
      </p:sp>
    </p:spTree>
    <p:extLst>
      <p:ext uri="{BB962C8B-B14F-4D97-AF65-F5344CB8AC3E}">
        <p14:creationId xmlns:p14="http://schemas.microsoft.com/office/powerpoint/2010/main" val="48976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Concurrency Control </a:t>
            </a:r>
            <a:r>
              <a:rPr lang="en-IN" b="1" dirty="0" smtClean="0"/>
              <a:t>Problems</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database transaction consist of two major operations “Read” and “Write”. </a:t>
            </a:r>
            <a:endParaRPr lang="en-US" dirty="0" smtClean="0"/>
          </a:p>
          <a:p>
            <a:r>
              <a:rPr lang="en-US" dirty="0" smtClean="0"/>
              <a:t>It </a:t>
            </a:r>
            <a:r>
              <a:rPr lang="en-US" dirty="0"/>
              <a:t>is very important to manage these operations in the concurrent execution of the transactions in order to maintain the consistency of the data</a:t>
            </a:r>
            <a:r>
              <a:rPr lang="en-US" dirty="0" smtClean="0"/>
              <a:t>.</a:t>
            </a:r>
          </a:p>
          <a:p>
            <a:pPr fontAlgn="base"/>
            <a:r>
              <a:rPr lang="en-US" b="1" dirty="0"/>
              <a:t>Dirty Read Problem(Write-Read conflict)</a:t>
            </a:r>
          </a:p>
          <a:p>
            <a:pPr fontAlgn="base"/>
            <a:r>
              <a:rPr lang="en-US" dirty="0"/>
              <a:t>Dirty read problem occurs when one transaction updates an item but due to some unconditional events that transaction fails but before the transaction performs rollback, some other transaction reads the updated value. Thus creates an inconsistency in the database. </a:t>
            </a:r>
          </a:p>
          <a:p>
            <a:pPr fontAlgn="base"/>
            <a:r>
              <a:rPr lang="en-US" b="1" dirty="0"/>
              <a:t>Lost Update Problem</a:t>
            </a:r>
          </a:p>
          <a:p>
            <a:pPr fontAlgn="base"/>
            <a:r>
              <a:rPr lang="en-US" dirty="0"/>
              <a:t>Lost update problem occurs when two or more transactions modify the same data, resulting in the update being overwritten or lost by another transaction.</a:t>
            </a:r>
          </a:p>
          <a:p>
            <a:endParaRPr lang="en-IN" dirty="0"/>
          </a:p>
        </p:txBody>
      </p:sp>
    </p:spTree>
    <p:extLst>
      <p:ext uri="{BB962C8B-B14F-4D97-AF65-F5344CB8AC3E}">
        <p14:creationId xmlns:p14="http://schemas.microsoft.com/office/powerpoint/2010/main" val="2784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Concurrency Control </a:t>
            </a:r>
            <a:r>
              <a:rPr lang="en-IN" b="1" dirty="0" smtClean="0"/>
              <a:t>Protocols</a:t>
            </a:r>
            <a:endParaRPr lang="en-IN" dirty="0"/>
          </a:p>
        </p:txBody>
      </p:sp>
      <p:sp>
        <p:nvSpPr>
          <p:cNvPr id="3" name="Content Placeholder 2"/>
          <p:cNvSpPr>
            <a:spLocks noGrp="1"/>
          </p:cNvSpPr>
          <p:nvPr>
            <p:ph idx="1"/>
          </p:nvPr>
        </p:nvSpPr>
        <p:spPr/>
        <p:txBody>
          <a:bodyPr/>
          <a:lstStyle/>
          <a:p>
            <a:r>
              <a:rPr lang="en-US" b="1" dirty="0"/>
              <a:t>Two-phase locking Protocol</a:t>
            </a:r>
            <a:endParaRPr lang="en-US" dirty="0"/>
          </a:p>
          <a:p>
            <a:r>
              <a:rPr lang="en-US" b="1" dirty="0"/>
              <a:t>Time stamp ordering Protocol</a:t>
            </a:r>
            <a:endParaRPr lang="en-US" dirty="0"/>
          </a:p>
          <a:p>
            <a:r>
              <a:rPr lang="en-US" b="1" dirty="0"/>
              <a:t>Multi version concurrency control</a:t>
            </a:r>
            <a:endParaRPr lang="en-US" dirty="0"/>
          </a:p>
          <a:p>
            <a:r>
              <a:rPr lang="en-US" b="1" dirty="0"/>
              <a:t>Validation concurrency control</a:t>
            </a:r>
            <a:endParaRPr lang="en-US" dirty="0"/>
          </a:p>
          <a:p>
            <a:endParaRPr lang="en-IN" dirty="0"/>
          </a:p>
        </p:txBody>
      </p:sp>
    </p:spTree>
    <p:extLst>
      <p:ext uri="{BB962C8B-B14F-4D97-AF65-F5344CB8AC3E}">
        <p14:creationId xmlns:p14="http://schemas.microsoft.com/office/powerpoint/2010/main" val="418968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Two-phase </a:t>
            </a:r>
            <a:r>
              <a:rPr lang="en-IN" b="1" dirty="0"/>
              <a:t>locking </a:t>
            </a:r>
            <a:r>
              <a:rPr lang="en-IN" b="1" dirty="0" smtClean="0"/>
              <a:t>Protocol</a:t>
            </a:r>
            <a:endParaRPr lang="en-IN" dirty="0"/>
          </a:p>
        </p:txBody>
      </p:sp>
      <p:sp>
        <p:nvSpPr>
          <p:cNvPr id="3" name="Content Placeholder 2"/>
          <p:cNvSpPr>
            <a:spLocks noGrp="1"/>
          </p:cNvSpPr>
          <p:nvPr>
            <p:ph idx="1"/>
          </p:nvPr>
        </p:nvSpPr>
        <p:spPr/>
        <p:txBody>
          <a:bodyPr>
            <a:normAutofit fontScale="62500" lnSpcReduction="20000"/>
          </a:bodyPr>
          <a:lstStyle/>
          <a:p>
            <a:r>
              <a:rPr lang="en-US" dirty="0"/>
              <a:t>It’s called “two-phase” because, during each transaction, there are two distinct phases: the Growing phase and the Shrinking phase.</a:t>
            </a:r>
          </a:p>
          <a:p>
            <a:r>
              <a:rPr lang="en-US" dirty="0" smtClean="0"/>
              <a:t/>
            </a:r>
            <a:br>
              <a:rPr lang="en-US" dirty="0" smtClean="0"/>
            </a:br>
            <a:r>
              <a:rPr lang="en-US" b="1" dirty="0"/>
              <a:t>Phases</a:t>
            </a:r>
            <a:r>
              <a:rPr lang="en-US" dirty="0"/>
              <a:t>:</a:t>
            </a:r>
          </a:p>
          <a:p>
            <a:pPr lvl="1"/>
            <a:r>
              <a:rPr lang="en-US" b="1" dirty="0"/>
              <a:t>Growing Phase</a:t>
            </a:r>
            <a:r>
              <a:rPr lang="en-US" dirty="0"/>
              <a:t>: During this phase, a transaction can obtain (acquire) any number of locks as required but cannot release any. This phase continues until the transaction acquires all the locks it needs and no longer requests</a:t>
            </a:r>
            <a:r>
              <a:rPr lang="en-US" dirty="0" smtClean="0"/>
              <a:t>.</a:t>
            </a:r>
          </a:p>
          <a:p>
            <a:pPr lvl="1"/>
            <a:r>
              <a:rPr lang="en-US" dirty="0"/>
              <a:t>In the growing phase, a new lock on the data item may be acquired by the transaction, but none can be released.</a:t>
            </a:r>
          </a:p>
          <a:p>
            <a:pPr lvl="1"/>
            <a:r>
              <a:rPr lang="en-US" b="1" dirty="0"/>
              <a:t>Shrinking Phase: </a:t>
            </a:r>
            <a:r>
              <a:rPr lang="en-US" dirty="0"/>
              <a:t>Once the transaction releases its first lock, the Shrinking phase starts. During this phase, the transaction can release but not acquire any more locks</a:t>
            </a:r>
            <a:r>
              <a:rPr lang="en-US" dirty="0" smtClean="0"/>
              <a:t>.</a:t>
            </a:r>
          </a:p>
          <a:p>
            <a:pPr lvl="1"/>
            <a:r>
              <a:rPr lang="en-US" dirty="0"/>
              <a:t>In the shrinking phase, existing lock held by the transaction may be released, but no new locks can be acquired.</a:t>
            </a:r>
          </a:p>
          <a:p>
            <a:r>
              <a:rPr lang="en-US" dirty="0" smtClean="0"/>
              <a:t>The </a:t>
            </a:r>
            <a:r>
              <a:rPr lang="en-US" dirty="0"/>
              <a:t>primary purpose of the Two-Phase Locking protocol is to ensure conflict-</a:t>
            </a:r>
            <a:r>
              <a:rPr lang="en-US" dirty="0" err="1"/>
              <a:t>serializability</a:t>
            </a:r>
            <a:r>
              <a:rPr lang="en-US" dirty="0"/>
              <a:t>, as the protocol ensures a transaction does not interfere with others in ways that produce inconsistent results</a:t>
            </a:r>
          </a:p>
          <a:p>
            <a:endParaRPr lang="en-IN" dirty="0"/>
          </a:p>
        </p:txBody>
      </p:sp>
    </p:spTree>
    <p:extLst>
      <p:ext uri="{BB962C8B-B14F-4D97-AF65-F5344CB8AC3E}">
        <p14:creationId xmlns:p14="http://schemas.microsoft.com/office/powerpoint/2010/main" val="127039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2. Time stamp ordering </a:t>
            </a:r>
            <a:r>
              <a:rPr lang="en-IN" b="1" dirty="0" smtClean="0"/>
              <a:t>Protocol</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a:t>
            </a:r>
            <a:r>
              <a:rPr lang="en-US" b="1" dirty="0"/>
              <a:t> Timestamp Ordering Protocol</a:t>
            </a:r>
            <a:r>
              <a:rPr lang="en-US" dirty="0"/>
              <a:t> is a concurrency control method used in database management systems to maintain the </a:t>
            </a:r>
            <a:r>
              <a:rPr lang="en-US" dirty="0" err="1"/>
              <a:t>serializability</a:t>
            </a:r>
            <a:r>
              <a:rPr lang="en-US" dirty="0"/>
              <a:t> of transactions. </a:t>
            </a:r>
            <a:endParaRPr lang="en-US" dirty="0" smtClean="0"/>
          </a:p>
          <a:p>
            <a:r>
              <a:rPr lang="en-US" dirty="0" smtClean="0"/>
              <a:t>The </a:t>
            </a:r>
            <a:r>
              <a:rPr lang="en-US" dirty="0"/>
              <a:t>Timestamp Ordering Protocol is used to order the transactions based on their Timestamps. </a:t>
            </a:r>
            <a:endParaRPr lang="en-US" dirty="0" smtClean="0"/>
          </a:p>
          <a:p>
            <a:r>
              <a:rPr lang="en-US" dirty="0" smtClean="0"/>
              <a:t>The </a:t>
            </a:r>
            <a:r>
              <a:rPr lang="en-US" dirty="0"/>
              <a:t>order of transaction is nothing but the ascending order of the transaction creation.</a:t>
            </a:r>
          </a:p>
          <a:p>
            <a:r>
              <a:rPr lang="en-US" dirty="0"/>
              <a:t>The priority of the older transaction is higher that's why it executes first. </a:t>
            </a:r>
            <a:endParaRPr lang="en-US" dirty="0" smtClean="0"/>
          </a:p>
          <a:p>
            <a:r>
              <a:rPr lang="en-US" dirty="0" smtClean="0"/>
              <a:t>To </a:t>
            </a:r>
            <a:r>
              <a:rPr lang="en-US" dirty="0"/>
              <a:t>determine the timestamp of the transaction, this protocol uses system time or logical counter.</a:t>
            </a:r>
          </a:p>
          <a:p>
            <a:endParaRPr lang="en-US" dirty="0" smtClean="0"/>
          </a:p>
        </p:txBody>
      </p:sp>
    </p:spTree>
    <p:extLst>
      <p:ext uri="{BB962C8B-B14F-4D97-AF65-F5344CB8AC3E}">
        <p14:creationId xmlns:p14="http://schemas.microsoft.com/office/powerpoint/2010/main" val="242651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Example:</a:t>
            </a:r>
          </a:p>
          <a:p>
            <a:r>
              <a:rPr lang="en-US" dirty="0" smtClean="0"/>
              <a:t>Let’s </a:t>
            </a:r>
            <a:r>
              <a:rPr lang="en-US" dirty="0"/>
              <a:t>assume there are two transactions T1 and T2. </a:t>
            </a:r>
            <a:endParaRPr lang="en-US" dirty="0" smtClean="0"/>
          </a:p>
          <a:p>
            <a:r>
              <a:rPr lang="en-US" dirty="0" smtClean="0"/>
              <a:t>Suppose </a:t>
            </a:r>
            <a:r>
              <a:rPr lang="en-US" dirty="0"/>
              <a:t>the transaction T1 has entered the system at 007 times and transaction T2 has entered the system at 009 times. </a:t>
            </a:r>
            <a:endParaRPr lang="en-US" dirty="0" smtClean="0"/>
          </a:p>
          <a:p>
            <a:r>
              <a:rPr lang="en-US" dirty="0" smtClean="0"/>
              <a:t>T1 </a:t>
            </a:r>
            <a:r>
              <a:rPr lang="en-US" dirty="0"/>
              <a:t>has the higher priority, so it executes first as it is entered the system first.</a:t>
            </a:r>
          </a:p>
          <a:p>
            <a:r>
              <a:rPr lang="en-US" dirty="0"/>
              <a:t>The timestamp ordering protocol also maintains the timestamp of last 'read' and 'write' operation on a data</a:t>
            </a:r>
            <a:endParaRPr lang="en-IN" dirty="0"/>
          </a:p>
        </p:txBody>
      </p:sp>
    </p:spTree>
    <p:extLst>
      <p:ext uri="{BB962C8B-B14F-4D97-AF65-F5344CB8AC3E}">
        <p14:creationId xmlns:p14="http://schemas.microsoft.com/office/powerpoint/2010/main" val="259698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Basic Timestamp ordering protocol works as follows:</a:t>
            </a:r>
            <a:endParaRPr lang="en-US" dirty="0"/>
          </a:p>
          <a:p>
            <a:pPr marL="0" indent="0">
              <a:buNone/>
            </a:pPr>
            <a:r>
              <a:rPr lang="en-US" dirty="0"/>
              <a:t>1. Check the following condition whenever a transaction </a:t>
            </a:r>
            <a:r>
              <a:rPr lang="en-US" dirty="0" err="1"/>
              <a:t>Ti</a:t>
            </a:r>
            <a:r>
              <a:rPr lang="en-US" dirty="0"/>
              <a:t> issues a </a:t>
            </a:r>
            <a:r>
              <a:rPr lang="en-US" b="1" dirty="0"/>
              <a:t>Read (X)</a:t>
            </a:r>
            <a:r>
              <a:rPr lang="en-US" dirty="0"/>
              <a:t> operation:</a:t>
            </a:r>
          </a:p>
          <a:p>
            <a:r>
              <a:rPr lang="en-US" dirty="0"/>
              <a:t>If W_TS(X) &gt;TS(</a:t>
            </a:r>
            <a:r>
              <a:rPr lang="en-US" dirty="0" err="1"/>
              <a:t>Ti</a:t>
            </a:r>
            <a:r>
              <a:rPr lang="en-US" dirty="0"/>
              <a:t>) then the operation is rejected.</a:t>
            </a:r>
          </a:p>
          <a:p>
            <a:r>
              <a:rPr lang="en-US" dirty="0"/>
              <a:t>If W_TS(X) &lt;= TS(</a:t>
            </a:r>
            <a:r>
              <a:rPr lang="en-US" dirty="0" err="1"/>
              <a:t>Ti</a:t>
            </a:r>
            <a:r>
              <a:rPr lang="en-US" dirty="0"/>
              <a:t>) then the operation is executed.</a:t>
            </a:r>
          </a:p>
          <a:p>
            <a:r>
              <a:rPr lang="en-US" dirty="0"/>
              <a:t>Timestamps of all the data items are updated.</a:t>
            </a:r>
          </a:p>
          <a:p>
            <a:pPr marL="0" indent="0">
              <a:buNone/>
            </a:pPr>
            <a:endParaRPr lang="en-US" dirty="0" smtClean="0"/>
          </a:p>
          <a:p>
            <a:pPr marL="0" indent="0">
              <a:buNone/>
            </a:pPr>
            <a:r>
              <a:rPr lang="en-US" dirty="0" smtClean="0"/>
              <a:t>2. Check </a:t>
            </a:r>
            <a:r>
              <a:rPr lang="en-US" dirty="0"/>
              <a:t>the following condition whenever a transaction </a:t>
            </a:r>
            <a:r>
              <a:rPr lang="en-US" dirty="0" err="1"/>
              <a:t>Ti</a:t>
            </a:r>
            <a:r>
              <a:rPr lang="en-US" dirty="0"/>
              <a:t> issues a </a:t>
            </a:r>
            <a:r>
              <a:rPr lang="en-US" b="1" dirty="0"/>
              <a:t>Write(X)</a:t>
            </a:r>
            <a:r>
              <a:rPr lang="en-US" dirty="0"/>
              <a:t> operation:</a:t>
            </a:r>
          </a:p>
          <a:p>
            <a:r>
              <a:rPr lang="en-US" dirty="0"/>
              <a:t>If TS(</a:t>
            </a:r>
            <a:r>
              <a:rPr lang="en-US" dirty="0" err="1"/>
              <a:t>Ti</a:t>
            </a:r>
            <a:r>
              <a:rPr lang="en-US" dirty="0"/>
              <a:t>) &lt; R_TS(X) then the operation is rejected.</a:t>
            </a:r>
          </a:p>
          <a:p>
            <a:r>
              <a:rPr lang="en-US" dirty="0"/>
              <a:t>If TS(</a:t>
            </a:r>
            <a:r>
              <a:rPr lang="en-US" dirty="0" err="1"/>
              <a:t>Ti</a:t>
            </a:r>
            <a:r>
              <a:rPr lang="en-US" dirty="0"/>
              <a:t>) &lt; W_TS(X) then the operation is rejected and </a:t>
            </a:r>
            <a:r>
              <a:rPr lang="en-US" dirty="0" err="1"/>
              <a:t>Ti</a:t>
            </a:r>
            <a:r>
              <a:rPr lang="en-US" dirty="0"/>
              <a:t> is rolled back otherwise the operation is executed.</a:t>
            </a:r>
          </a:p>
          <a:p>
            <a:endParaRPr lang="en-IN" dirty="0"/>
          </a:p>
        </p:txBody>
      </p:sp>
    </p:spTree>
    <p:extLst>
      <p:ext uri="{BB962C8B-B14F-4D97-AF65-F5344CB8AC3E}">
        <p14:creationId xmlns:p14="http://schemas.microsoft.com/office/powerpoint/2010/main" val="57562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Where, </a:t>
            </a:r>
          </a:p>
          <a:p>
            <a:r>
              <a:rPr lang="en-US" b="1" dirty="0"/>
              <a:t>TS(TI)</a:t>
            </a:r>
            <a:r>
              <a:rPr lang="en-US" dirty="0"/>
              <a:t> denotes the timestamp of the transaction </a:t>
            </a:r>
            <a:r>
              <a:rPr lang="en-US" dirty="0" err="1"/>
              <a:t>Ti</a:t>
            </a:r>
            <a:r>
              <a:rPr lang="en-US" dirty="0"/>
              <a:t>.</a:t>
            </a:r>
          </a:p>
          <a:p>
            <a:r>
              <a:rPr lang="en-US" b="1" dirty="0"/>
              <a:t>R_TS(X)</a:t>
            </a:r>
            <a:r>
              <a:rPr lang="en-US" dirty="0"/>
              <a:t> denotes the Read time-stamp of data-item X.</a:t>
            </a:r>
          </a:p>
          <a:p>
            <a:r>
              <a:rPr lang="en-US" b="1" dirty="0"/>
              <a:t>W_TS(X)</a:t>
            </a:r>
            <a:r>
              <a:rPr lang="en-US" dirty="0"/>
              <a:t> denotes the Write time-stamp of data-item X.</a:t>
            </a:r>
          </a:p>
          <a:p>
            <a:endParaRPr lang="en-IN" dirty="0"/>
          </a:p>
        </p:txBody>
      </p:sp>
    </p:spTree>
    <p:extLst>
      <p:ext uri="{BB962C8B-B14F-4D97-AF65-F5344CB8AC3E}">
        <p14:creationId xmlns:p14="http://schemas.microsoft.com/office/powerpoint/2010/main" val="240992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1462</Words>
  <Application>Microsoft Office PowerPoint</Application>
  <PresentationFormat>On-screen Show (4:3)</PresentationFormat>
  <Paragraphs>165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Concurrency control</vt:lpstr>
      <vt:lpstr>Concurrency control</vt:lpstr>
      <vt:lpstr>Concurrency Control Problems</vt:lpstr>
      <vt:lpstr>Concurrency Control Protocols</vt:lpstr>
      <vt:lpstr>Two-phase locking Protocol</vt:lpstr>
      <vt:lpstr>2. Time stamp ordering Protocol</vt:lpstr>
      <vt:lpstr>PowerPoint Presentation</vt:lpstr>
      <vt:lpstr>PowerPoint Presentation</vt:lpstr>
      <vt:lpstr>PowerPoint Presentation</vt:lpstr>
      <vt:lpstr>Multi version concurrency control</vt:lpstr>
      <vt:lpstr>Breakdown of the Multi version concurrency control (MVCC) </vt:lpstr>
      <vt:lpstr>Validation Based Protocol</vt:lpstr>
      <vt:lpstr>PowerPoint Presentation</vt:lpstr>
      <vt:lpstr>Deadlock </vt:lpstr>
      <vt:lpstr>Deadlock Avoidance</vt:lpstr>
      <vt:lpstr>Resource allocation graph</vt:lpstr>
      <vt:lpstr>Deadlock Detection</vt:lpstr>
      <vt:lpstr>PowerPoint Presentation</vt:lpstr>
      <vt:lpstr>Wait-for-Graph</vt:lpstr>
      <vt:lpstr>Wait for graph algorithm </vt:lpstr>
      <vt:lpstr>Example </vt:lpstr>
      <vt:lpstr>PowerPoint Presentation</vt:lpstr>
      <vt:lpstr>PowerPoint Presentation</vt:lpstr>
      <vt:lpstr>PowerPoint Presentation</vt:lpstr>
      <vt:lpstr>Recovery system</vt:lpstr>
      <vt:lpstr>Shadow paging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kjscecomp</dc:creator>
  <cp:lastModifiedBy>kjscecomp</cp:lastModifiedBy>
  <cp:revision>19</cp:revision>
  <dcterms:created xsi:type="dcterms:W3CDTF">2024-04-15T10:05:34Z</dcterms:created>
  <dcterms:modified xsi:type="dcterms:W3CDTF">2024-04-18T06:37:59Z</dcterms:modified>
</cp:coreProperties>
</file>