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59" r:id="rId5"/>
    <p:sldId id="377" r:id="rId6"/>
    <p:sldId id="260" r:id="rId7"/>
    <p:sldId id="378" r:id="rId8"/>
    <p:sldId id="261" r:id="rId9"/>
    <p:sldId id="262" r:id="rId10"/>
    <p:sldId id="263" r:id="rId11"/>
    <p:sldId id="379" r:id="rId12"/>
    <p:sldId id="380" r:id="rId13"/>
    <p:sldId id="381" r:id="rId14"/>
    <p:sldId id="264" r:id="rId15"/>
    <p:sldId id="265" r:id="rId16"/>
    <p:sldId id="266" r:id="rId17"/>
    <p:sldId id="267" r:id="rId18"/>
    <p:sldId id="382" r:id="rId19"/>
    <p:sldId id="268" r:id="rId20"/>
    <p:sldId id="269" r:id="rId21"/>
    <p:sldId id="270" r:id="rId22"/>
    <p:sldId id="383" r:id="rId23"/>
    <p:sldId id="384" r:id="rId24"/>
    <p:sldId id="271" r:id="rId25"/>
    <p:sldId id="272" r:id="rId26"/>
    <p:sldId id="385"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386" r:id="rId40"/>
    <p:sldId id="285" r:id="rId41"/>
    <p:sldId id="387" r:id="rId42"/>
    <p:sldId id="286" r:id="rId43"/>
    <p:sldId id="287" r:id="rId44"/>
    <p:sldId id="388" r:id="rId45"/>
    <p:sldId id="289" r:id="rId46"/>
    <p:sldId id="389" r:id="rId47"/>
    <p:sldId id="290" r:id="rId48"/>
    <p:sldId id="390" r:id="rId49"/>
    <p:sldId id="291" r:id="rId50"/>
    <p:sldId id="292" r:id="rId51"/>
    <p:sldId id="293" r:id="rId52"/>
    <p:sldId id="296" r:id="rId53"/>
    <p:sldId id="295" r:id="rId54"/>
    <p:sldId id="294" r:id="rId55"/>
    <p:sldId id="297" r:id="rId56"/>
    <p:sldId id="298" r:id="rId57"/>
    <p:sldId id="301" r:id="rId58"/>
    <p:sldId id="302" r:id="rId59"/>
    <p:sldId id="299" r:id="rId60"/>
    <p:sldId id="300" r:id="rId61"/>
    <p:sldId id="303" r:id="rId62"/>
    <p:sldId id="304" r:id="rId63"/>
    <p:sldId id="305" r:id="rId64"/>
    <p:sldId id="306" r:id="rId65"/>
    <p:sldId id="307" r:id="rId66"/>
    <p:sldId id="308" r:id="rId67"/>
    <p:sldId id="309" r:id="rId68"/>
    <p:sldId id="391" r:id="rId69"/>
    <p:sldId id="310" r:id="rId70"/>
    <p:sldId id="311" r:id="rId71"/>
    <p:sldId id="394" r:id="rId72"/>
    <p:sldId id="392" r:id="rId73"/>
    <p:sldId id="393" r:id="rId74"/>
    <p:sldId id="312" r:id="rId75"/>
    <p:sldId id="313" r:id="rId76"/>
    <p:sldId id="314" r:id="rId77"/>
    <p:sldId id="395" r:id="rId78"/>
    <p:sldId id="396"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ts val="1410"/>
              </a:lnSpc>
            </a:pPr>
            <a:fld id="{81D60167-4931-47E6-BA6A-407CBD079E47}" type="slidenum">
              <a:rPr lang="en-IN" smtClean="0"/>
              <a:pPr marL="38100">
                <a:lnSpc>
                  <a:spcPts val="1410"/>
                </a:lnSpc>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5464" y="3797270"/>
            <a:ext cx="5510530" cy="1196340"/>
          </a:xfrm>
          <a:prstGeom prst="rect">
            <a:avLst/>
          </a:prstGeom>
        </p:spPr>
        <p:txBody>
          <a:bodyPr vert="horz" wrap="square" lIns="0" tIns="109855" rIns="0" bIns="0" rtlCol="0">
            <a:spAutoFit/>
          </a:bodyPr>
          <a:lstStyle/>
          <a:p>
            <a:pPr marL="4445" algn="ctr">
              <a:lnSpc>
                <a:spcPct val="100000"/>
              </a:lnSpc>
              <a:spcBef>
                <a:spcPts val="865"/>
              </a:spcBef>
            </a:pPr>
            <a:r>
              <a:rPr sz="3200" spc="-10" dirty="0">
                <a:solidFill>
                  <a:srgbClr val="888888"/>
                </a:solidFill>
                <a:latin typeface="Calibri"/>
                <a:cs typeface="Calibri"/>
              </a:rPr>
              <a:t>Chapter</a:t>
            </a:r>
            <a:r>
              <a:rPr sz="3200" spc="-25" dirty="0">
                <a:solidFill>
                  <a:srgbClr val="888888"/>
                </a:solidFill>
                <a:latin typeface="Calibri"/>
                <a:cs typeface="Calibri"/>
              </a:rPr>
              <a:t> </a:t>
            </a:r>
            <a:r>
              <a:rPr sz="3200" dirty="0">
                <a:solidFill>
                  <a:srgbClr val="888888"/>
                </a:solidFill>
                <a:latin typeface="Calibri"/>
                <a:cs typeface="Calibri"/>
              </a:rPr>
              <a:t>12</a:t>
            </a:r>
            <a:endParaRPr sz="3200">
              <a:latin typeface="Calibri"/>
              <a:cs typeface="Calibri"/>
            </a:endParaRPr>
          </a:p>
          <a:p>
            <a:pPr algn="ctr">
              <a:lnSpc>
                <a:spcPct val="100000"/>
              </a:lnSpc>
              <a:spcBef>
                <a:spcPts val="770"/>
              </a:spcBef>
            </a:pPr>
            <a:r>
              <a:rPr sz="3200" spc="-10" dirty="0">
                <a:solidFill>
                  <a:srgbClr val="888888"/>
                </a:solidFill>
                <a:latin typeface="Calibri"/>
                <a:cs typeface="Calibri"/>
              </a:rPr>
              <a:t>Processor</a:t>
            </a:r>
            <a:r>
              <a:rPr sz="3200" spc="-55" dirty="0">
                <a:solidFill>
                  <a:srgbClr val="888888"/>
                </a:solidFill>
                <a:latin typeface="Calibri"/>
                <a:cs typeface="Calibri"/>
              </a:rPr>
              <a:t> </a:t>
            </a:r>
            <a:r>
              <a:rPr sz="3200" spc="-10" dirty="0">
                <a:solidFill>
                  <a:srgbClr val="888888"/>
                </a:solidFill>
                <a:latin typeface="Calibri"/>
                <a:cs typeface="Calibri"/>
              </a:rPr>
              <a:t>Structure </a:t>
            </a:r>
            <a:r>
              <a:rPr sz="3200" dirty="0">
                <a:solidFill>
                  <a:srgbClr val="888888"/>
                </a:solidFill>
                <a:latin typeface="Calibri"/>
                <a:cs typeface="Calibri"/>
              </a:rPr>
              <a:t>and</a:t>
            </a:r>
            <a:r>
              <a:rPr sz="3200" spc="5" dirty="0">
                <a:solidFill>
                  <a:srgbClr val="888888"/>
                </a:solidFill>
                <a:latin typeface="Calibri"/>
                <a:cs typeface="Calibri"/>
              </a:rPr>
              <a:t> </a:t>
            </a:r>
            <a:r>
              <a:rPr sz="3200" spc="-5" dirty="0">
                <a:solidFill>
                  <a:srgbClr val="888888"/>
                </a:solidFill>
                <a:latin typeface="Calibri"/>
                <a:cs typeface="Calibri"/>
              </a:rPr>
              <a:t>Function</a:t>
            </a:r>
            <a:endParaRPr sz="32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246" y="461594"/>
            <a:ext cx="71386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Example</a:t>
            </a:r>
            <a:r>
              <a:rPr sz="4400" b="0" spc="-15" dirty="0">
                <a:latin typeface="Calibri"/>
                <a:cs typeface="Calibri"/>
              </a:rPr>
              <a:t> </a:t>
            </a:r>
            <a:r>
              <a:rPr sz="4400" b="0" spc="-20" dirty="0">
                <a:latin typeface="Calibri"/>
                <a:cs typeface="Calibri"/>
              </a:rPr>
              <a:t>Register</a:t>
            </a:r>
            <a:r>
              <a:rPr sz="4400" b="0" spc="-10" dirty="0">
                <a:latin typeface="Calibri"/>
                <a:cs typeface="Calibri"/>
              </a:rPr>
              <a:t> </a:t>
            </a:r>
            <a:r>
              <a:rPr sz="4400" b="0" spc="-20" dirty="0">
                <a:latin typeface="Calibri"/>
                <a:cs typeface="Calibri"/>
              </a:rPr>
              <a:t>Organizations</a:t>
            </a:r>
            <a:endParaRPr sz="4400">
              <a:latin typeface="Calibri"/>
              <a:cs typeface="Calibri"/>
            </a:endParaRPr>
          </a:p>
        </p:txBody>
      </p:sp>
      <p:pic>
        <p:nvPicPr>
          <p:cNvPr id="3" name="object 3"/>
          <p:cNvPicPr/>
          <p:nvPr/>
        </p:nvPicPr>
        <p:blipFill>
          <a:blip r:embed="rId2" cstate="print"/>
          <a:stretch>
            <a:fillRect/>
          </a:stretch>
        </p:blipFill>
        <p:spPr>
          <a:xfrm>
            <a:off x="58145" y="1266189"/>
            <a:ext cx="9085854" cy="5509575"/>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1559560" marR="5080" indent="-541655">
              <a:lnSpc>
                <a:spcPct val="100000"/>
              </a:lnSpc>
              <a:spcBef>
                <a:spcPts val="95"/>
              </a:spcBef>
            </a:pPr>
            <a:r>
              <a:rPr b="0" spc="-10" dirty="0">
                <a:solidFill>
                  <a:srgbClr val="11478A"/>
                </a:solidFill>
                <a:latin typeface="Calibri"/>
                <a:cs typeface="Calibri"/>
              </a:rPr>
              <a:t>Constituent Elements of </a:t>
            </a:r>
            <a:r>
              <a:rPr b="0" spc="-890" dirty="0">
                <a:solidFill>
                  <a:srgbClr val="11478A"/>
                </a:solidFill>
                <a:latin typeface="Calibri"/>
                <a:cs typeface="Calibri"/>
              </a:rPr>
              <a:t> </a:t>
            </a:r>
            <a:r>
              <a:rPr b="0" spc="-25" dirty="0">
                <a:solidFill>
                  <a:srgbClr val="11478A"/>
                </a:solidFill>
                <a:latin typeface="Calibri"/>
                <a:cs typeface="Calibri"/>
              </a:rPr>
              <a:t>Program</a:t>
            </a:r>
            <a:r>
              <a:rPr b="0" spc="-5" dirty="0">
                <a:solidFill>
                  <a:srgbClr val="11478A"/>
                </a:solidFill>
                <a:latin typeface="Calibri"/>
                <a:cs typeface="Calibri"/>
              </a:rPr>
              <a:t> </a:t>
            </a:r>
            <a:r>
              <a:rPr b="0" spc="-15" dirty="0">
                <a:solidFill>
                  <a:srgbClr val="11478A"/>
                </a:solidFill>
                <a:latin typeface="Calibri"/>
                <a:cs typeface="Calibri"/>
              </a:rPr>
              <a:t>Execution</a:t>
            </a:r>
          </a:p>
        </p:txBody>
      </p:sp>
      <p:pic>
        <p:nvPicPr>
          <p:cNvPr id="3" name="object 3"/>
          <p:cNvPicPr/>
          <p:nvPr/>
        </p:nvPicPr>
        <p:blipFill>
          <a:blip r:embed="rId2" cstate="print"/>
          <a:stretch>
            <a:fillRect/>
          </a:stretch>
        </p:blipFill>
        <p:spPr>
          <a:xfrm>
            <a:off x="12933" y="1530333"/>
            <a:ext cx="8988797" cy="5171386"/>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3461" y="461594"/>
            <a:ext cx="4036060"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Micro-Operations</a:t>
            </a:r>
            <a:endParaRPr sz="4400">
              <a:latin typeface="Calibri"/>
              <a:cs typeface="Calibri"/>
            </a:endParaRPr>
          </a:p>
        </p:txBody>
      </p:sp>
      <p:sp>
        <p:nvSpPr>
          <p:cNvPr id="3" name="object 3"/>
          <p:cNvSpPr txBox="1"/>
          <p:nvPr/>
        </p:nvSpPr>
        <p:spPr>
          <a:xfrm>
            <a:off x="1122070" y="1622882"/>
            <a:ext cx="5781675" cy="4660265"/>
          </a:xfrm>
          <a:prstGeom prst="rect">
            <a:avLst/>
          </a:prstGeom>
        </p:spPr>
        <p:txBody>
          <a:bodyPr vert="horz" wrap="square" lIns="0" tIns="13335" rIns="0" bIns="0" rtlCol="0">
            <a:spAutoFit/>
          </a:bodyPr>
          <a:lstStyle/>
          <a:p>
            <a:pPr marL="354965" indent="-342900">
              <a:lnSpc>
                <a:spcPct val="100000"/>
              </a:lnSpc>
              <a:spcBef>
                <a:spcPts val="105"/>
              </a:spcBef>
              <a:buFont typeface="Arial MT"/>
              <a:buChar char="•"/>
              <a:tabLst>
                <a:tab pos="354965" algn="l"/>
                <a:tab pos="355600" algn="l"/>
              </a:tabLst>
            </a:pPr>
            <a:r>
              <a:rPr sz="3200" dirty="0">
                <a:latin typeface="Calibri"/>
                <a:cs typeface="Calibri"/>
              </a:rPr>
              <a:t>A</a:t>
            </a:r>
            <a:r>
              <a:rPr sz="3200" spc="-15" dirty="0">
                <a:latin typeface="Calibri"/>
                <a:cs typeface="Calibri"/>
              </a:rPr>
              <a:t> </a:t>
            </a:r>
            <a:r>
              <a:rPr sz="3200" spc="-10" dirty="0">
                <a:latin typeface="Calibri"/>
                <a:cs typeface="Calibri"/>
              </a:rPr>
              <a:t>computer </a:t>
            </a:r>
            <a:r>
              <a:rPr sz="3200" spc="-25" dirty="0">
                <a:latin typeface="Calibri"/>
                <a:cs typeface="Calibri"/>
              </a:rPr>
              <a:t>executes</a:t>
            </a:r>
            <a:r>
              <a:rPr sz="3200" spc="-30" dirty="0">
                <a:latin typeface="Calibri"/>
                <a:cs typeface="Calibri"/>
              </a:rPr>
              <a:t> </a:t>
            </a:r>
            <a:r>
              <a:rPr sz="3200" dirty="0">
                <a:latin typeface="Calibri"/>
                <a:cs typeface="Calibri"/>
              </a:rPr>
              <a:t>a</a:t>
            </a:r>
            <a:r>
              <a:rPr sz="3200" spc="-15" dirty="0">
                <a:latin typeface="Calibri"/>
                <a:cs typeface="Calibri"/>
              </a:rPr>
              <a:t> program</a:t>
            </a:r>
            <a:endParaRPr sz="3200">
              <a:latin typeface="Calibri"/>
              <a:cs typeface="Calibri"/>
            </a:endParaRPr>
          </a:p>
          <a:p>
            <a:pPr marL="354965" indent="-342900">
              <a:lnSpc>
                <a:spcPct val="100000"/>
              </a:lnSpc>
              <a:spcBef>
                <a:spcPts val="2690"/>
              </a:spcBef>
              <a:buFont typeface="Arial MT"/>
              <a:buChar char="•"/>
              <a:tabLst>
                <a:tab pos="354965" algn="l"/>
                <a:tab pos="355600" algn="l"/>
              </a:tabLst>
            </a:pPr>
            <a:r>
              <a:rPr sz="3200" spc="-30" dirty="0">
                <a:latin typeface="Calibri"/>
                <a:cs typeface="Calibri"/>
              </a:rPr>
              <a:t>Fetch/execute</a:t>
            </a:r>
            <a:r>
              <a:rPr sz="3200" spc="-40" dirty="0">
                <a:latin typeface="Calibri"/>
                <a:cs typeface="Calibri"/>
              </a:rPr>
              <a:t> </a:t>
            </a:r>
            <a:r>
              <a:rPr sz="3200" spc="-10" dirty="0">
                <a:latin typeface="Calibri"/>
                <a:cs typeface="Calibri"/>
              </a:rPr>
              <a:t>cycle</a:t>
            </a:r>
            <a:endParaRPr sz="3200">
              <a:latin typeface="Calibri"/>
              <a:cs typeface="Calibri"/>
            </a:endParaRPr>
          </a:p>
          <a:p>
            <a:pPr marL="354965" indent="-342900">
              <a:lnSpc>
                <a:spcPct val="100000"/>
              </a:lnSpc>
              <a:spcBef>
                <a:spcPts val="2690"/>
              </a:spcBef>
              <a:buFont typeface="Arial MT"/>
              <a:buChar char="•"/>
              <a:tabLst>
                <a:tab pos="354965" algn="l"/>
                <a:tab pos="355600" algn="l"/>
              </a:tabLst>
            </a:pPr>
            <a:r>
              <a:rPr sz="3200" spc="-15" dirty="0">
                <a:latin typeface="Calibri"/>
                <a:cs typeface="Calibri"/>
              </a:rPr>
              <a:t>Each</a:t>
            </a:r>
            <a:r>
              <a:rPr sz="3200" spc="-5" dirty="0">
                <a:latin typeface="Calibri"/>
                <a:cs typeface="Calibri"/>
              </a:rPr>
              <a:t> </a:t>
            </a:r>
            <a:r>
              <a:rPr sz="3200" spc="-10" dirty="0">
                <a:latin typeface="Calibri"/>
                <a:cs typeface="Calibri"/>
              </a:rPr>
              <a:t>cycle</a:t>
            </a:r>
            <a:r>
              <a:rPr sz="3200" spc="-25" dirty="0">
                <a:latin typeface="Calibri"/>
                <a:cs typeface="Calibri"/>
              </a:rPr>
              <a:t> </a:t>
            </a:r>
            <a:r>
              <a:rPr sz="3200" spc="-5" dirty="0">
                <a:latin typeface="Calibri"/>
                <a:cs typeface="Calibri"/>
              </a:rPr>
              <a:t>has </a:t>
            </a:r>
            <a:r>
              <a:rPr sz="3200" dirty="0">
                <a:latin typeface="Calibri"/>
                <a:cs typeface="Calibri"/>
              </a:rPr>
              <a:t>a </a:t>
            </a:r>
            <a:r>
              <a:rPr sz="3200" spc="-5" dirty="0">
                <a:latin typeface="Calibri"/>
                <a:cs typeface="Calibri"/>
              </a:rPr>
              <a:t>number</a:t>
            </a:r>
            <a:r>
              <a:rPr sz="3200" spc="15" dirty="0">
                <a:latin typeface="Calibri"/>
                <a:cs typeface="Calibri"/>
              </a:rPr>
              <a:t> </a:t>
            </a:r>
            <a:r>
              <a:rPr sz="3200" dirty="0">
                <a:latin typeface="Calibri"/>
                <a:cs typeface="Calibri"/>
              </a:rPr>
              <a:t>of</a:t>
            </a:r>
            <a:r>
              <a:rPr sz="3200" spc="-5" dirty="0">
                <a:latin typeface="Calibri"/>
                <a:cs typeface="Calibri"/>
              </a:rPr>
              <a:t> </a:t>
            </a:r>
            <a:r>
              <a:rPr sz="3200" spc="-25" dirty="0">
                <a:latin typeface="Calibri"/>
                <a:cs typeface="Calibri"/>
              </a:rPr>
              <a:t>steps</a:t>
            </a:r>
            <a:endParaRPr sz="3200">
              <a:latin typeface="Calibri"/>
              <a:cs typeface="Calibri"/>
            </a:endParaRPr>
          </a:p>
          <a:p>
            <a:pPr marL="354965" indent="-342900">
              <a:lnSpc>
                <a:spcPct val="100000"/>
              </a:lnSpc>
              <a:spcBef>
                <a:spcPts val="2690"/>
              </a:spcBef>
              <a:buFont typeface="Arial MT"/>
              <a:buChar char="•"/>
              <a:tabLst>
                <a:tab pos="354965" algn="l"/>
                <a:tab pos="355600" algn="l"/>
              </a:tabLst>
            </a:pPr>
            <a:r>
              <a:rPr sz="3200" spc="-5" dirty="0">
                <a:latin typeface="Calibri"/>
                <a:cs typeface="Calibri"/>
              </a:rPr>
              <a:t>Called</a:t>
            </a:r>
            <a:r>
              <a:rPr sz="3200" spc="-25" dirty="0">
                <a:latin typeface="Calibri"/>
                <a:cs typeface="Calibri"/>
              </a:rPr>
              <a:t> </a:t>
            </a:r>
            <a:r>
              <a:rPr sz="3200" spc="-10" dirty="0">
                <a:latin typeface="Calibri"/>
                <a:cs typeface="Calibri"/>
              </a:rPr>
              <a:t>micro-operations</a:t>
            </a:r>
            <a:endParaRPr sz="3200">
              <a:latin typeface="Calibri"/>
              <a:cs typeface="Calibri"/>
            </a:endParaRPr>
          </a:p>
          <a:p>
            <a:pPr marL="354965" indent="-342900">
              <a:lnSpc>
                <a:spcPct val="100000"/>
              </a:lnSpc>
              <a:spcBef>
                <a:spcPts val="2685"/>
              </a:spcBef>
              <a:buFont typeface="Arial MT"/>
              <a:buChar char="•"/>
              <a:tabLst>
                <a:tab pos="354965" algn="l"/>
                <a:tab pos="355600" algn="l"/>
              </a:tabLst>
            </a:pPr>
            <a:r>
              <a:rPr sz="3200" spc="-15" dirty="0">
                <a:latin typeface="Calibri"/>
                <a:cs typeface="Calibri"/>
              </a:rPr>
              <a:t>Each</a:t>
            </a:r>
            <a:r>
              <a:rPr sz="3200" spc="-10" dirty="0">
                <a:latin typeface="Calibri"/>
                <a:cs typeface="Calibri"/>
              </a:rPr>
              <a:t> </a:t>
            </a:r>
            <a:r>
              <a:rPr sz="3200" spc="-25" dirty="0">
                <a:latin typeface="Calibri"/>
                <a:cs typeface="Calibri"/>
              </a:rPr>
              <a:t>step</a:t>
            </a:r>
            <a:r>
              <a:rPr sz="3200" spc="5" dirty="0">
                <a:latin typeface="Calibri"/>
                <a:cs typeface="Calibri"/>
              </a:rPr>
              <a:t> </a:t>
            </a:r>
            <a:r>
              <a:rPr sz="3200" spc="-5" dirty="0">
                <a:latin typeface="Calibri"/>
                <a:cs typeface="Calibri"/>
              </a:rPr>
              <a:t>does</a:t>
            </a:r>
            <a:r>
              <a:rPr sz="3200" spc="-10" dirty="0">
                <a:latin typeface="Calibri"/>
                <a:cs typeface="Calibri"/>
              </a:rPr>
              <a:t> very </a:t>
            </a:r>
            <a:r>
              <a:rPr sz="3200" spc="-15" dirty="0">
                <a:latin typeface="Calibri"/>
                <a:cs typeface="Calibri"/>
              </a:rPr>
              <a:t>little</a:t>
            </a:r>
            <a:endParaRPr sz="3200">
              <a:latin typeface="Calibri"/>
              <a:cs typeface="Calibri"/>
            </a:endParaRPr>
          </a:p>
          <a:p>
            <a:pPr marL="354965" indent="-342900">
              <a:lnSpc>
                <a:spcPct val="100000"/>
              </a:lnSpc>
              <a:spcBef>
                <a:spcPts val="2690"/>
              </a:spcBef>
              <a:buFont typeface="Arial MT"/>
              <a:buChar char="•"/>
              <a:tabLst>
                <a:tab pos="354965" algn="l"/>
                <a:tab pos="355600" algn="l"/>
              </a:tabLst>
            </a:pPr>
            <a:r>
              <a:rPr sz="3200" spc="-25" dirty="0">
                <a:latin typeface="Calibri"/>
                <a:cs typeface="Calibri"/>
              </a:rPr>
              <a:t>Atomic</a:t>
            </a:r>
            <a:r>
              <a:rPr sz="3200" spc="-15" dirty="0">
                <a:latin typeface="Calibri"/>
                <a:cs typeface="Calibri"/>
              </a:rPr>
              <a:t> operation </a:t>
            </a:r>
            <a:r>
              <a:rPr sz="3200" dirty="0">
                <a:latin typeface="Calibri"/>
                <a:cs typeface="Calibri"/>
              </a:rPr>
              <a:t>of</a:t>
            </a:r>
            <a:r>
              <a:rPr sz="3200" spc="-30" dirty="0">
                <a:latin typeface="Calibri"/>
                <a:cs typeface="Calibri"/>
              </a:rPr>
              <a:t> </a:t>
            </a:r>
            <a:r>
              <a:rPr sz="3200" spc="-5" dirty="0">
                <a:latin typeface="Calibri"/>
                <a:cs typeface="Calibri"/>
              </a:rPr>
              <a:t>CPU</a:t>
            </a:r>
            <a:endParaRPr sz="32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069" y="461594"/>
            <a:ext cx="5754370" cy="697230"/>
          </a:xfrm>
          <a:prstGeom prst="rect">
            <a:avLst/>
          </a:prstGeom>
        </p:spPr>
        <p:txBody>
          <a:bodyPr vert="horz" wrap="square" lIns="0" tIns="13335" rIns="0" bIns="0" rtlCol="0">
            <a:spAutoFit/>
          </a:bodyPr>
          <a:lstStyle/>
          <a:p>
            <a:pPr marL="12700">
              <a:lnSpc>
                <a:spcPct val="100000"/>
              </a:lnSpc>
              <a:spcBef>
                <a:spcPts val="105"/>
              </a:spcBef>
            </a:pPr>
            <a:r>
              <a:rPr sz="4400" b="0" spc="-40" dirty="0">
                <a:solidFill>
                  <a:srgbClr val="11478A"/>
                </a:solidFill>
                <a:latin typeface="Calibri"/>
                <a:cs typeface="Calibri"/>
              </a:rPr>
              <a:t>Types</a:t>
            </a:r>
            <a:r>
              <a:rPr sz="4400" b="0" spc="-5" dirty="0">
                <a:solidFill>
                  <a:srgbClr val="11478A"/>
                </a:solidFill>
                <a:latin typeface="Calibri"/>
                <a:cs typeface="Calibri"/>
              </a:rPr>
              <a:t> </a:t>
            </a:r>
            <a:r>
              <a:rPr sz="4400" b="0" dirty="0">
                <a:solidFill>
                  <a:srgbClr val="11478A"/>
                </a:solidFill>
                <a:latin typeface="Calibri"/>
                <a:cs typeface="Calibri"/>
              </a:rPr>
              <a:t>of</a:t>
            </a:r>
            <a:r>
              <a:rPr sz="4400" b="0" spc="-20" dirty="0">
                <a:solidFill>
                  <a:srgbClr val="11478A"/>
                </a:solidFill>
                <a:latin typeface="Calibri"/>
                <a:cs typeface="Calibri"/>
              </a:rPr>
              <a:t> </a:t>
            </a:r>
            <a:r>
              <a:rPr sz="4400" b="0" spc="-15" dirty="0">
                <a:solidFill>
                  <a:srgbClr val="11478A"/>
                </a:solidFill>
                <a:latin typeface="Calibri"/>
                <a:cs typeface="Calibri"/>
              </a:rPr>
              <a:t>Micro-operation</a:t>
            </a:r>
            <a:endParaRPr sz="4400">
              <a:latin typeface="Calibri"/>
              <a:cs typeface="Calibri"/>
            </a:endParaRPr>
          </a:p>
        </p:txBody>
      </p:sp>
      <p:sp>
        <p:nvSpPr>
          <p:cNvPr id="3" name="object 3"/>
          <p:cNvSpPr txBox="1"/>
          <p:nvPr/>
        </p:nvSpPr>
        <p:spPr>
          <a:xfrm>
            <a:off x="535940" y="1958162"/>
            <a:ext cx="6640830" cy="373380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0" dirty="0">
                <a:latin typeface="Calibri"/>
                <a:cs typeface="Calibri"/>
              </a:rPr>
              <a:t>Transfer</a:t>
            </a:r>
            <a:r>
              <a:rPr sz="3200" spc="-10" dirty="0">
                <a:latin typeface="Calibri"/>
                <a:cs typeface="Calibri"/>
              </a:rPr>
              <a:t> </a:t>
            </a:r>
            <a:r>
              <a:rPr sz="3200" spc="-20" dirty="0">
                <a:latin typeface="Calibri"/>
                <a:cs typeface="Calibri"/>
              </a:rPr>
              <a:t>data</a:t>
            </a:r>
            <a:r>
              <a:rPr sz="3200" spc="5" dirty="0">
                <a:latin typeface="Calibri"/>
                <a:cs typeface="Calibri"/>
              </a:rPr>
              <a:t> </a:t>
            </a:r>
            <a:r>
              <a:rPr sz="3200" spc="-10" dirty="0">
                <a:latin typeface="Calibri"/>
                <a:cs typeface="Calibri"/>
              </a:rPr>
              <a:t>between</a:t>
            </a:r>
            <a:r>
              <a:rPr sz="3200" spc="-25" dirty="0">
                <a:latin typeface="Calibri"/>
                <a:cs typeface="Calibri"/>
              </a:rPr>
              <a:t> </a:t>
            </a:r>
            <a:r>
              <a:rPr sz="3200" spc="-20" dirty="0">
                <a:latin typeface="Calibri"/>
                <a:cs typeface="Calibri"/>
              </a:rPr>
              <a:t>registers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50" dirty="0">
                <a:latin typeface="Calibri"/>
                <a:cs typeface="Calibri"/>
              </a:rPr>
              <a:t>Transfer</a:t>
            </a:r>
            <a:r>
              <a:rPr sz="3200" spc="-5" dirty="0">
                <a:latin typeface="Calibri"/>
                <a:cs typeface="Calibri"/>
              </a:rPr>
              <a:t> </a:t>
            </a:r>
            <a:r>
              <a:rPr sz="3200" spc="-20" dirty="0">
                <a:latin typeface="Calibri"/>
                <a:cs typeface="Calibri"/>
              </a:rPr>
              <a:t>data</a:t>
            </a:r>
            <a:r>
              <a:rPr sz="3200" spc="10" dirty="0">
                <a:latin typeface="Calibri"/>
                <a:cs typeface="Calibri"/>
              </a:rPr>
              <a:t> </a:t>
            </a:r>
            <a:r>
              <a:rPr sz="3200" spc="-15" dirty="0">
                <a:latin typeface="Calibri"/>
                <a:cs typeface="Calibri"/>
              </a:rPr>
              <a:t>from</a:t>
            </a:r>
            <a:r>
              <a:rPr sz="3200" spc="-10" dirty="0">
                <a:latin typeface="Calibri"/>
                <a:cs typeface="Calibri"/>
              </a:rPr>
              <a:t> </a:t>
            </a:r>
            <a:r>
              <a:rPr sz="3200" spc="-20" dirty="0">
                <a:latin typeface="Calibri"/>
                <a:cs typeface="Calibri"/>
              </a:rPr>
              <a:t>register</a:t>
            </a:r>
            <a:r>
              <a:rPr sz="3200" spc="-25" dirty="0">
                <a:latin typeface="Calibri"/>
                <a:cs typeface="Calibri"/>
              </a:rPr>
              <a:t> to</a:t>
            </a:r>
            <a:r>
              <a:rPr sz="3200" dirty="0">
                <a:latin typeface="Calibri"/>
                <a:cs typeface="Calibri"/>
              </a:rPr>
              <a:t> </a:t>
            </a:r>
            <a:r>
              <a:rPr sz="3200" spc="-10" dirty="0">
                <a:latin typeface="Calibri"/>
                <a:cs typeface="Calibri"/>
              </a:rPr>
              <a:t>external</a:t>
            </a:r>
            <a:endParaRPr sz="3200">
              <a:latin typeface="Calibri"/>
              <a:cs typeface="Calibri"/>
            </a:endParaRPr>
          </a:p>
          <a:p>
            <a:pPr>
              <a:lnSpc>
                <a:spcPct val="100000"/>
              </a:lnSpc>
              <a:spcBef>
                <a:spcPts val="35"/>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50" dirty="0">
                <a:latin typeface="Calibri"/>
                <a:cs typeface="Calibri"/>
              </a:rPr>
              <a:t>Transfer</a:t>
            </a:r>
            <a:r>
              <a:rPr sz="3200" spc="-15" dirty="0">
                <a:latin typeface="Calibri"/>
                <a:cs typeface="Calibri"/>
              </a:rPr>
              <a:t> </a:t>
            </a:r>
            <a:r>
              <a:rPr sz="3200" spc="-20" dirty="0">
                <a:latin typeface="Calibri"/>
                <a:cs typeface="Calibri"/>
              </a:rPr>
              <a:t>data</a:t>
            </a:r>
            <a:r>
              <a:rPr sz="3200" spc="5" dirty="0">
                <a:latin typeface="Calibri"/>
                <a:cs typeface="Calibri"/>
              </a:rPr>
              <a:t> </a:t>
            </a:r>
            <a:r>
              <a:rPr sz="3200" spc="-15" dirty="0">
                <a:latin typeface="Calibri"/>
                <a:cs typeface="Calibri"/>
              </a:rPr>
              <a:t>from </a:t>
            </a:r>
            <a:r>
              <a:rPr sz="3200" spc="-10" dirty="0">
                <a:latin typeface="Calibri"/>
                <a:cs typeface="Calibri"/>
              </a:rPr>
              <a:t>external</a:t>
            </a:r>
            <a:r>
              <a:rPr sz="3200" spc="-20" dirty="0">
                <a:latin typeface="Calibri"/>
                <a:cs typeface="Calibri"/>
              </a:rPr>
              <a:t> </a:t>
            </a:r>
            <a:r>
              <a:rPr sz="3200" spc="-25" dirty="0">
                <a:latin typeface="Calibri"/>
                <a:cs typeface="Calibri"/>
              </a:rPr>
              <a:t>to</a:t>
            </a:r>
            <a:r>
              <a:rPr sz="3200" spc="-5" dirty="0">
                <a:latin typeface="Calibri"/>
                <a:cs typeface="Calibri"/>
              </a:rPr>
              <a:t> </a:t>
            </a:r>
            <a:r>
              <a:rPr sz="3200" spc="-15" dirty="0">
                <a:latin typeface="Calibri"/>
                <a:cs typeface="Calibri"/>
              </a:rPr>
              <a:t>register</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20" dirty="0">
                <a:latin typeface="Calibri"/>
                <a:cs typeface="Calibri"/>
              </a:rPr>
              <a:t>Perform</a:t>
            </a:r>
            <a:r>
              <a:rPr sz="3200" spc="-30" dirty="0">
                <a:latin typeface="Calibri"/>
                <a:cs typeface="Calibri"/>
              </a:rPr>
              <a:t> </a:t>
            </a:r>
            <a:r>
              <a:rPr sz="3200" spc="-5" dirty="0">
                <a:latin typeface="Calibri"/>
                <a:cs typeface="Calibri"/>
              </a:rPr>
              <a:t>arithmetic</a:t>
            </a:r>
            <a:r>
              <a:rPr sz="3200" spc="5" dirty="0">
                <a:latin typeface="Calibri"/>
                <a:cs typeface="Calibri"/>
              </a:rPr>
              <a:t> </a:t>
            </a:r>
            <a:r>
              <a:rPr sz="3200" spc="-5" dirty="0">
                <a:latin typeface="Calibri"/>
                <a:cs typeface="Calibri"/>
              </a:rPr>
              <a:t>or</a:t>
            </a:r>
            <a:r>
              <a:rPr sz="3200" spc="-15" dirty="0">
                <a:latin typeface="Calibri"/>
                <a:cs typeface="Calibri"/>
              </a:rPr>
              <a:t> </a:t>
            </a:r>
            <a:r>
              <a:rPr sz="3200" spc="-5" dirty="0">
                <a:latin typeface="Calibri"/>
                <a:cs typeface="Calibri"/>
              </a:rPr>
              <a:t>logical</a:t>
            </a:r>
            <a:r>
              <a:rPr sz="3200" spc="-10" dirty="0">
                <a:latin typeface="Calibri"/>
                <a:cs typeface="Calibri"/>
              </a:rPr>
              <a:t> </a:t>
            </a:r>
            <a:r>
              <a:rPr sz="3200" spc="-5" dirty="0">
                <a:latin typeface="Calibri"/>
                <a:cs typeface="Calibri"/>
              </a:rPr>
              <a:t>ops</a:t>
            </a:r>
            <a:endParaRPr sz="320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745" y="1601799"/>
            <a:ext cx="4827270" cy="1854835"/>
          </a:xfrm>
          <a:prstGeom prst="rect">
            <a:avLst/>
          </a:prstGeom>
        </p:spPr>
        <p:txBody>
          <a:bodyPr vert="horz" wrap="square" lIns="0" tIns="12065" rIns="0" bIns="0" rtlCol="0">
            <a:spAutoFit/>
          </a:bodyPr>
          <a:lstStyle/>
          <a:p>
            <a:pPr marL="12700" marR="5080" indent="-1270" algn="ctr">
              <a:lnSpc>
                <a:spcPct val="100000"/>
              </a:lnSpc>
              <a:spcBef>
                <a:spcPts val="95"/>
              </a:spcBef>
            </a:pPr>
            <a:r>
              <a:rPr b="0" spc="-5" dirty="0">
                <a:solidFill>
                  <a:srgbClr val="11478A"/>
                </a:solidFill>
                <a:latin typeface="Calibri"/>
                <a:cs typeface="Calibri"/>
              </a:rPr>
              <a:t>William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4"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p>
        </p:txBody>
      </p:sp>
      <p:sp>
        <p:nvSpPr>
          <p:cNvPr id="3" name="object 3"/>
          <p:cNvSpPr txBox="1"/>
          <p:nvPr/>
        </p:nvSpPr>
        <p:spPr>
          <a:xfrm>
            <a:off x="1598549" y="3431285"/>
            <a:ext cx="5946140" cy="1845945"/>
          </a:xfrm>
          <a:prstGeom prst="rect">
            <a:avLst/>
          </a:prstGeom>
        </p:spPr>
        <p:txBody>
          <a:bodyPr vert="horz" wrap="square" lIns="0" tIns="12065" rIns="0" bIns="0" rtlCol="0">
            <a:spAutoFit/>
          </a:bodyPr>
          <a:lstStyle/>
          <a:p>
            <a:pPr algn="ctr">
              <a:lnSpc>
                <a:spcPts val="4230"/>
              </a:lnSpc>
              <a:spcBef>
                <a:spcPts val="95"/>
              </a:spcBef>
            </a:pPr>
            <a:r>
              <a:rPr sz="4000" dirty="0">
                <a:solidFill>
                  <a:srgbClr val="11478A"/>
                </a:solidFill>
                <a:latin typeface="Calibri"/>
                <a:cs typeface="Calibri"/>
              </a:rPr>
              <a:t>8</a:t>
            </a:r>
            <a:r>
              <a:rPr sz="3975" baseline="25157" dirty="0">
                <a:solidFill>
                  <a:srgbClr val="11478A"/>
                </a:solidFill>
                <a:latin typeface="Calibri"/>
                <a:cs typeface="Calibri"/>
              </a:rPr>
              <a:t>th</a:t>
            </a:r>
            <a:r>
              <a:rPr sz="3975" spc="375" baseline="25157" dirty="0">
                <a:solidFill>
                  <a:srgbClr val="11478A"/>
                </a:solidFill>
                <a:latin typeface="Calibri"/>
                <a:cs typeface="Calibri"/>
              </a:rPr>
              <a:t> </a:t>
            </a:r>
            <a:r>
              <a:rPr sz="4000" spc="-15" dirty="0">
                <a:solidFill>
                  <a:srgbClr val="11478A"/>
                </a:solidFill>
                <a:latin typeface="Calibri"/>
                <a:cs typeface="Calibri"/>
              </a:rPr>
              <a:t>Edition</a:t>
            </a:r>
            <a:endParaRPr sz="4000">
              <a:latin typeface="Calibri"/>
              <a:cs typeface="Calibri"/>
            </a:endParaRPr>
          </a:p>
          <a:p>
            <a:pPr algn="ctr">
              <a:lnSpc>
                <a:spcPts val="3030"/>
              </a:lnSpc>
            </a:pPr>
            <a:r>
              <a:rPr sz="3000" spc="-10" dirty="0">
                <a:solidFill>
                  <a:srgbClr val="888888"/>
                </a:solidFill>
                <a:latin typeface="Calibri"/>
                <a:cs typeface="Calibri"/>
              </a:rPr>
              <a:t>Chapter</a:t>
            </a:r>
            <a:r>
              <a:rPr sz="3000" spc="-55" dirty="0">
                <a:solidFill>
                  <a:srgbClr val="888888"/>
                </a:solidFill>
                <a:latin typeface="Calibri"/>
                <a:cs typeface="Calibri"/>
              </a:rPr>
              <a:t> </a:t>
            </a:r>
            <a:r>
              <a:rPr sz="3000" dirty="0">
                <a:solidFill>
                  <a:srgbClr val="888888"/>
                </a:solidFill>
                <a:latin typeface="Calibri"/>
                <a:cs typeface="Calibri"/>
              </a:rPr>
              <a:t>15</a:t>
            </a:r>
            <a:endParaRPr sz="3000">
              <a:latin typeface="Calibri"/>
              <a:cs typeface="Calibri"/>
            </a:endParaRPr>
          </a:p>
          <a:p>
            <a:pPr algn="ctr">
              <a:lnSpc>
                <a:spcPct val="100000"/>
              </a:lnSpc>
              <a:spcBef>
                <a:spcPts val="1075"/>
              </a:spcBef>
            </a:pPr>
            <a:r>
              <a:rPr sz="5000" spc="-25" dirty="0">
                <a:solidFill>
                  <a:srgbClr val="001F5F"/>
                </a:solidFill>
                <a:latin typeface="Calibri"/>
                <a:cs typeface="Calibri"/>
              </a:rPr>
              <a:t>Control </a:t>
            </a:r>
            <a:r>
              <a:rPr sz="5000" dirty="0">
                <a:solidFill>
                  <a:srgbClr val="001F5F"/>
                </a:solidFill>
                <a:latin typeface="Calibri"/>
                <a:cs typeface="Calibri"/>
              </a:rPr>
              <a:t>Unit</a:t>
            </a:r>
            <a:r>
              <a:rPr sz="5000" spc="-50" dirty="0">
                <a:solidFill>
                  <a:srgbClr val="001F5F"/>
                </a:solidFill>
                <a:latin typeface="Calibri"/>
                <a:cs typeface="Calibri"/>
              </a:rPr>
              <a:t> </a:t>
            </a:r>
            <a:r>
              <a:rPr sz="5000" spc="-20" dirty="0">
                <a:solidFill>
                  <a:srgbClr val="001F5F"/>
                </a:solidFill>
                <a:latin typeface="Calibri"/>
                <a:cs typeface="Calibri"/>
              </a:rPr>
              <a:t>Operation</a:t>
            </a:r>
            <a:endParaRPr sz="50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2134" y="191846"/>
            <a:ext cx="7396480" cy="1244600"/>
          </a:xfrm>
          <a:prstGeom prst="rect">
            <a:avLst/>
          </a:prstGeom>
        </p:spPr>
        <p:txBody>
          <a:bodyPr vert="horz" wrap="square" lIns="0" tIns="12065" rIns="0" bIns="0" rtlCol="0">
            <a:spAutoFit/>
          </a:bodyPr>
          <a:lstStyle/>
          <a:p>
            <a:pPr marL="3182620" marR="5080" indent="-3170555">
              <a:lnSpc>
                <a:spcPct val="100000"/>
              </a:lnSpc>
              <a:spcBef>
                <a:spcPts val="95"/>
              </a:spcBef>
            </a:pPr>
            <a:r>
              <a:rPr b="0" spc="-10" dirty="0">
                <a:solidFill>
                  <a:srgbClr val="11478A"/>
                </a:solidFill>
                <a:latin typeface="Calibri"/>
                <a:cs typeface="Calibri"/>
              </a:rPr>
              <a:t>Functional </a:t>
            </a:r>
            <a:r>
              <a:rPr b="0" spc="-15" dirty="0">
                <a:solidFill>
                  <a:srgbClr val="11478A"/>
                </a:solidFill>
                <a:latin typeface="Calibri"/>
                <a:cs typeface="Calibri"/>
              </a:rPr>
              <a:t>Requirements(of</a:t>
            </a:r>
            <a:r>
              <a:rPr b="0" spc="10" dirty="0">
                <a:solidFill>
                  <a:srgbClr val="11478A"/>
                </a:solidFill>
                <a:latin typeface="Calibri"/>
                <a:cs typeface="Calibri"/>
              </a:rPr>
              <a:t> </a:t>
            </a:r>
            <a:r>
              <a:rPr b="0" spc="-20" dirty="0">
                <a:solidFill>
                  <a:srgbClr val="11478A"/>
                </a:solidFill>
                <a:latin typeface="Calibri"/>
                <a:cs typeface="Calibri"/>
              </a:rPr>
              <a:t>Control </a:t>
            </a:r>
            <a:r>
              <a:rPr b="0" spc="-890" dirty="0">
                <a:solidFill>
                  <a:srgbClr val="11478A"/>
                </a:solidFill>
                <a:latin typeface="Calibri"/>
                <a:cs typeface="Calibri"/>
              </a:rPr>
              <a:t> </a:t>
            </a:r>
            <a:r>
              <a:rPr b="0" spc="-5" dirty="0">
                <a:solidFill>
                  <a:srgbClr val="11478A"/>
                </a:solidFill>
                <a:latin typeface="Calibri"/>
                <a:cs typeface="Calibri"/>
              </a:rPr>
              <a:t>Unit)</a:t>
            </a:r>
          </a:p>
        </p:txBody>
      </p:sp>
      <p:sp>
        <p:nvSpPr>
          <p:cNvPr id="3" name="object 3"/>
          <p:cNvSpPr txBox="1"/>
          <p:nvPr/>
        </p:nvSpPr>
        <p:spPr>
          <a:xfrm>
            <a:off x="618236" y="1958162"/>
            <a:ext cx="7973695" cy="3636010"/>
          </a:xfrm>
          <a:prstGeom prst="rect">
            <a:avLst/>
          </a:prstGeom>
        </p:spPr>
        <p:txBody>
          <a:bodyPr vert="horz" wrap="square" lIns="0" tIns="13335" rIns="0" bIns="0" rtlCol="0">
            <a:spAutoFit/>
          </a:bodyPr>
          <a:lstStyle/>
          <a:p>
            <a:pPr marL="295910" indent="-283845">
              <a:lnSpc>
                <a:spcPct val="100000"/>
              </a:lnSpc>
              <a:spcBef>
                <a:spcPts val="105"/>
              </a:spcBef>
              <a:buFont typeface="Segoe UI Symbol"/>
              <a:buChar char="⚫"/>
              <a:tabLst>
                <a:tab pos="296545" algn="l"/>
              </a:tabLst>
            </a:pPr>
            <a:r>
              <a:rPr sz="3200" spc="-10" dirty="0">
                <a:latin typeface="Calibri"/>
                <a:cs typeface="Calibri"/>
              </a:rPr>
              <a:t>Define</a:t>
            </a:r>
            <a:r>
              <a:rPr sz="3200" spc="-15" dirty="0">
                <a:latin typeface="Calibri"/>
                <a:cs typeface="Calibri"/>
              </a:rPr>
              <a:t> </a:t>
            </a:r>
            <a:r>
              <a:rPr sz="3200" spc="-5" dirty="0">
                <a:latin typeface="Calibri"/>
                <a:cs typeface="Calibri"/>
              </a:rPr>
              <a:t>basic elements</a:t>
            </a:r>
            <a:r>
              <a:rPr sz="3200" spc="-25" dirty="0">
                <a:latin typeface="Calibri"/>
                <a:cs typeface="Calibri"/>
              </a:rPr>
              <a:t> </a:t>
            </a:r>
            <a:r>
              <a:rPr sz="3200" dirty="0">
                <a:latin typeface="Calibri"/>
                <a:cs typeface="Calibri"/>
              </a:rPr>
              <a:t>of</a:t>
            </a:r>
            <a:r>
              <a:rPr sz="3200" spc="-20" dirty="0">
                <a:latin typeface="Calibri"/>
                <a:cs typeface="Calibri"/>
              </a:rPr>
              <a:t> </a:t>
            </a:r>
            <a:r>
              <a:rPr sz="3200" spc="-10" dirty="0">
                <a:latin typeface="Calibri"/>
                <a:cs typeface="Calibri"/>
              </a:rPr>
              <a:t>processor</a:t>
            </a:r>
            <a:endParaRPr sz="3200">
              <a:latin typeface="Calibri"/>
              <a:cs typeface="Calibri"/>
            </a:endParaRPr>
          </a:p>
          <a:p>
            <a:pPr>
              <a:lnSpc>
                <a:spcPct val="100000"/>
              </a:lnSpc>
              <a:spcBef>
                <a:spcPts val="30"/>
              </a:spcBef>
              <a:buFont typeface="Segoe UI Symbol"/>
              <a:buChar char="⚫"/>
            </a:pPr>
            <a:endParaRPr sz="3750">
              <a:latin typeface="Calibri"/>
              <a:cs typeface="Calibri"/>
            </a:endParaRPr>
          </a:p>
          <a:p>
            <a:pPr marL="295910" indent="-283845">
              <a:lnSpc>
                <a:spcPct val="100000"/>
              </a:lnSpc>
              <a:buFont typeface="Segoe UI Symbol"/>
              <a:buChar char="⚫"/>
              <a:tabLst>
                <a:tab pos="296545" algn="l"/>
              </a:tabLst>
            </a:pPr>
            <a:r>
              <a:rPr sz="3200" spc="-5" dirty="0">
                <a:latin typeface="Calibri"/>
                <a:cs typeface="Calibri"/>
              </a:rPr>
              <a:t>Describe</a:t>
            </a:r>
            <a:r>
              <a:rPr sz="3200" spc="-20" dirty="0">
                <a:latin typeface="Calibri"/>
                <a:cs typeface="Calibri"/>
              </a:rPr>
              <a:t> </a:t>
            </a:r>
            <a:r>
              <a:rPr sz="3200" spc="-10" dirty="0">
                <a:latin typeface="Calibri"/>
                <a:cs typeface="Calibri"/>
              </a:rPr>
              <a:t>micro-operations</a:t>
            </a:r>
            <a:r>
              <a:rPr sz="3200" spc="-40" dirty="0">
                <a:latin typeface="Calibri"/>
                <a:cs typeface="Calibri"/>
              </a:rPr>
              <a:t> </a:t>
            </a:r>
            <a:r>
              <a:rPr sz="3200" spc="-10" dirty="0">
                <a:latin typeface="Calibri"/>
                <a:cs typeface="Calibri"/>
              </a:rPr>
              <a:t>processor</a:t>
            </a:r>
            <a:r>
              <a:rPr sz="3200" spc="-40" dirty="0">
                <a:latin typeface="Calibri"/>
                <a:cs typeface="Calibri"/>
              </a:rPr>
              <a:t> </a:t>
            </a:r>
            <a:r>
              <a:rPr sz="3200" spc="-15" dirty="0">
                <a:latin typeface="Calibri"/>
                <a:cs typeface="Calibri"/>
              </a:rPr>
              <a:t>performs</a:t>
            </a:r>
            <a:endParaRPr sz="3200">
              <a:latin typeface="Calibri"/>
              <a:cs typeface="Calibri"/>
            </a:endParaRPr>
          </a:p>
          <a:p>
            <a:pPr marL="295910" marR="1339215" indent="-283845">
              <a:lnSpc>
                <a:spcPct val="200000"/>
              </a:lnSpc>
              <a:spcBef>
                <a:spcPts val="775"/>
              </a:spcBef>
              <a:buFont typeface="Segoe UI Symbol"/>
              <a:buChar char="⚫"/>
              <a:tabLst>
                <a:tab pos="296545" algn="l"/>
              </a:tabLst>
            </a:pPr>
            <a:r>
              <a:rPr sz="3200" spc="-10" dirty="0">
                <a:latin typeface="Calibri"/>
                <a:cs typeface="Calibri"/>
              </a:rPr>
              <a:t>Determine</a:t>
            </a:r>
            <a:r>
              <a:rPr sz="3200" spc="-15" dirty="0">
                <a:latin typeface="Calibri"/>
                <a:cs typeface="Calibri"/>
              </a:rPr>
              <a:t> </a:t>
            </a:r>
            <a:r>
              <a:rPr sz="3200" spc="-5" dirty="0">
                <a:latin typeface="Calibri"/>
                <a:cs typeface="Calibri"/>
              </a:rPr>
              <a:t>functions</a:t>
            </a:r>
            <a:r>
              <a:rPr sz="3200" dirty="0">
                <a:latin typeface="Calibri"/>
                <a:cs typeface="Calibri"/>
              </a:rPr>
              <a:t> </a:t>
            </a:r>
            <a:r>
              <a:rPr sz="3200" spc="-15" dirty="0">
                <a:latin typeface="Calibri"/>
                <a:cs typeface="Calibri"/>
              </a:rPr>
              <a:t>control </a:t>
            </a:r>
            <a:r>
              <a:rPr sz="3200" spc="-5" dirty="0">
                <a:latin typeface="Calibri"/>
                <a:cs typeface="Calibri"/>
              </a:rPr>
              <a:t>unit</a:t>
            </a:r>
            <a:r>
              <a:rPr sz="3200" spc="10" dirty="0">
                <a:latin typeface="Calibri"/>
                <a:cs typeface="Calibri"/>
              </a:rPr>
              <a:t> </a:t>
            </a:r>
            <a:r>
              <a:rPr sz="3200" spc="-10" dirty="0">
                <a:latin typeface="Calibri"/>
                <a:cs typeface="Calibri"/>
              </a:rPr>
              <a:t>must </a:t>
            </a:r>
            <a:r>
              <a:rPr sz="3200" spc="-710" dirty="0">
                <a:latin typeface="Calibri"/>
                <a:cs typeface="Calibri"/>
              </a:rPr>
              <a:t> </a:t>
            </a:r>
            <a:r>
              <a:rPr sz="3200" spc="-15" dirty="0">
                <a:latin typeface="Calibri"/>
                <a:cs typeface="Calibri"/>
              </a:rPr>
              <a:t>perform</a:t>
            </a:r>
            <a:endParaRPr sz="320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0450" y="461594"/>
            <a:ext cx="207200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11478A"/>
                </a:solidFill>
                <a:latin typeface="Calibri"/>
                <a:cs typeface="Calibri"/>
              </a:rPr>
              <a:t>Registers</a:t>
            </a:r>
            <a:endParaRPr sz="4400">
              <a:latin typeface="Calibri"/>
              <a:cs typeface="Calibri"/>
            </a:endParaRPr>
          </a:p>
        </p:txBody>
      </p:sp>
      <p:sp>
        <p:nvSpPr>
          <p:cNvPr id="3" name="object 3"/>
          <p:cNvSpPr txBox="1"/>
          <p:nvPr/>
        </p:nvSpPr>
        <p:spPr>
          <a:xfrm>
            <a:off x="1204366" y="1103836"/>
            <a:ext cx="7624445" cy="5378450"/>
          </a:xfrm>
          <a:prstGeom prst="rect">
            <a:avLst/>
          </a:prstGeom>
        </p:spPr>
        <p:txBody>
          <a:bodyPr vert="horz" wrap="square" lIns="0" tIns="64769" rIns="0" bIns="0" rtlCol="0">
            <a:spAutoFit/>
          </a:bodyPr>
          <a:lstStyle/>
          <a:p>
            <a:pPr marL="295910" indent="-283845">
              <a:lnSpc>
                <a:spcPct val="100000"/>
              </a:lnSpc>
              <a:spcBef>
                <a:spcPts val="509"/>
              </a:spcBef>
              <a:buFont typeface="Segoe UI Symbol"/>
              <a:buChar char="⚫"/>
              <a:tabLst>
                <a:tab pos="296545" algn="l"/>
              </a:tabLst>
            </a:pPr>
            <a:r>
              <a:rPr sz="3200" dirty="0">
                <a:latin typeface="Calibri"/>
                <a:cs typeface="Calibri"/>
              </a:rPr>
              <a:t>Memory</a:t>
            </a:r>
            <a:r>
              <a:rPr sz="3200" spc="-10" dirty="0">
                <a:latin typeface="Calibri"/>
                <a:cs typeface="Calibri"/>
              </a:rPr>
              <a:t> Address</a:t>
            </a:r>
            <a:r>
              <a:rPr sz="3200" spc="-5" dirty="0">
                <a:latin typeface="Calibri"/>
                <a:cs typeface="Calibri"/>
              </a:rPr>
              <a:t> </a:t>
            </a:r>
            <a:r>
              <a:rPr sz="3200" spc="-20" dirty="0">
                <a:latin typeface="Calibri"/>
                <a:cs typeface="Calibri"/>
              </a:rPr>
              <a:t>Register</a:t>
            </a:r>
            <a:r>
              <a:rPr sz="3200" spc="-5" dirty="0">
                <a:latin typeface="Calibri"/>
                <a:cs typeface="Calibri"/>
              </a:rPr>
              <a:t> (MAR)</a:t>
            </a:r>
            <a:endParaRPr sz="3200">
              <a:latin typeface="Calibri"/>
              <a:cs typeface="Calibri"/>
            </a:endParaRPr>
          </a:p>
          <a:p>
            <a:pPr marL="570230" lvl="1" indent="-238760">
              <a:lnSpc>
                <a:spcPct val="100000"/>
              </a:lnSpc>
              <a:spcBef>
                <a:spcPts val="355"/>
              </a:spcBef>
              <a:buFont typeface="Verdana"/>
              <a:buChar char="◦"/>
              <a:tabLst>
                <a:tab pos="570865" algn="l"/>
              </a:tabLst>
            </a:pPr>
            <a:r>
              <a:rPr sz="2800" spc="-10" dirty="0">
                <a:latin typeface="Calibri"/>
                <a:cs typeface="Calibri"/>
              </a:rPr>
              <a:t>Connected</a:t>
            </a:r>
            <a:r>
              <a:rPr sz="2800" dirty="0">
                <a:latin typeface="Calibri"/>
                <a:cs typeface="Calibri"/>
              </a:rPr>
              <a:t> </a:t>
            </a:r>
            <a:r>
              <a:rPr sz="2800" spc="-20" dirty="0">
                <a:latin typeface="Calibri"/>
                <a:cs typeface="Calibri"/>
              </a:rPr>
              <a:t>to</a:t>
            </a:r>
            <a:r>
              <a:rPr sz="2800" spc="-15" dirty="0">
                <a:latin typeface="Calibri"/>
                <a:cs typeface="Calibri"/>
              </a:rPr>
              <a:t> </a:t>
            </a:r>
            <a:r>
              <a:rPr sz="2800" spc="-10" dirty="0">
                <a:latin typeface="Calibri"/>
                <a:cs typeface="Calibri"/>
              </a:rPr>
              <a:t>address</a:t>
            </a:r>
            <a:r>
              <a:rPr sz="2800" spc="15" dirty="0">
                <a:latin typeface="Calibri"/>
                <a:cs typeface="Calibri"/>
              </a:rPr>
              <a:t> </a:t>
            </a:r>
            <a:r>
              <a:rPr sz="2800" spc="-10" dirty="0">
                <a:latin typeface="Calibri"/>
                <a:cs typeface="Calibri"/>
              </a:rPr>
              <a:t>bus</a:t>
            </a:r>
            <a:endParaRPr sz="2800">
              <a:latin typeface="Calibri"/>
              <a:cs typeface="Calibri"/>
            </a:endParaRPr>
          </a:p>
          <a:p>
            <a:pPr marL="570230" lvl="1" indent="-238760">
              <a:lnSpc>
                <a:spcPct val="100000"/>
              </a:lnSpc>
              <a:spcBef>
                <a:spcPts val="335"/>
              </a:spcBef>
              <a:buFont typeface="Verdana"/>
              <a:buChar char="◦"/>
              <a:tabLst>
                <a:tab pos="570865" algn="l"/>
              </a:tabLst>
            </a:pPr>
            <a:r>
              <a:rPr sz="2800" spc="-10" dirty="0">
                <a:latin typeface="Calibri"/>
                <a:cs typeface="Calibri"/>
              </a:rPr>
              <a:t>Specifies</a:t>
            </a:r>
            <a:r>
              <a:rPr sz="2800" spc="5" dirty="0">
                <a:latin typeface="Calibri"/>
                <a:cs typeface="Calibri"/>
              </a:rPr>
              <a:t> </a:t>
            </a:r>
            <a:r>
              <a:rPr sz="2800" spc="-10" dirty="0">
                <a:latin typeface="Calibri"/>
                <a:cs typeface="Calibri"/>
              </a:rPr>
              <a:t>address</a:t>
            </a:r>
            <a:r>
              <a:rPr sz="2800" spc="25" dirty="0">
                <a:latin typeface="Calibri"/>
                <a:cs typeface="Calibri"/>
              </a:rPr>
              <a:t> </a:t>
            </a:r>
            <a:r>
              <a:rPr sz="2800" spc="-25" dirty="0">
                <a:latin typeface="Calibri"/>
                <a:cs typeface="Calibri"/>
              </a:rPr>
              <a:t>for</a:t>
            </a:r>
            <a:r>
              <a:rPr sz="2800" spc="-10" dirty="0">
                <a:latin typeface="Calibri"/>
                <a:cs typeface="Calibri"/>
              </a:rPr>
              <a:t> </a:t>
            </a:r>
            <a:r>
              <a:rPr sz="2800" spc="-15" dirty="0">
                <a:latin typeface="Calibri"/>
                <a:cs typeface="Calibri"/>
              </a:rPr>
              <a:t>read</a:t>
            </a:r>
            <a:r>
              <a:rPr sz="2800" spc="-5" dirty="0">
                <a:latin typeface="Calibri"/>
                <a:cs typeface="Calibri"/>
              </a:rPr>
              <a:t> or</a:t>
            </a:r>
            <a:r>
              <a:rPr sz="2800" spc="5" dirty="0">
                <a:latin typeface="Calibri"/>
                <a:cs typeface="Calibri"/>
              </a:rPr>
              <a:t> </a:t>
            </a:r>
            <a:r>
              <a:rPr sz="2800" spc="-10" dirty="0">
                <a:latin typeface="Calibri"/>
                <a:cs typeface="Calibri"/>
              </a:rPr>
              <a:t>write</a:t>
            </a:r>
            <a:r>
              <a:rPr sz="2800" spc="-5" dirty="0">
                <a:latin typeface="Calibri"/>
                <a:cs typeface="Calibri"/>
              </a:rPr>
              <a:t> </a:t>
            </a:r>
            <a:r>
              <a:rPr sz="2800" spc="-10" dirty="0">
                <a:latin typeface="Calibri"/>
                <a:cs typeface="Calibri"/>
              </a:rPr>
              <a:t>op</a:t>
            </a:r>
            <a:endParaRPr sz="2800">
              <a:latin typeface="Calibri"/>
              <a:cs typeface="Calibri"/>
            </a:endParaRPr>
          </a:p>
          <a:p>
            <a:pPr marL="295910" indent="-283845">
              <a:lnSpc>
                <a:spcPct val="100000"/>
              </a:lnSpc>
              <a:spcBef>
                <a:spcPts val="370"/>
              </a:spcBef>
              <a:buFont typeface="Segoe UI Symbol"/>
              <a:buChar char="⚫"/>
              <a:tabLst>
                <a:tab pos="296545" algn="l"/>
              </a:tabLst>
            </a:pPr>
            <a:r>
              <a:rPr sz="3200" dirty="0">
                <a:latin typeface="Calibri"/>
                <a:cs typeface="Calibri"/>
              </a:rPr>
              <a:t>Memory</a:t>
            </a:r>
            <a:r>
              <a:rPr sz="3200" spc="-10" dirty="0">
                <a:latin typeface="Calibri"/>
                <a:cs typeface="Calibri"/>
              </a:rPr>
              <a:t> </a:t>
            </a:r>
            <a:r>
              <a:rPr sz="3200" spc="-25" dirty="0">
                <a:latin typeface="Calibri"/>
                <a:cs typeface="Calibri"/>
              </a:rPr>
              <a:t>Buffer</a:t>
            </a:r>
            <a:r>
              <a:rPr sz="3200" spc="-5" dirty="0">
                <a:latin typeface="Calibri"/>
                <a:cs typeface="Calibri"/>
              </a:rPr>
              <a:t> </a:t>
            </a:r>
            <a:r>
              <a:rPr sz="3200" spc="-20" dirty="0">
                <a:latin typeface="Calibri"/>
                <a:cs typeface="Calibri"/>
              </a:rPr>
              <a:t>Register</a:t>
            </a:r>
            <a:r>
              <a:rPr sz="3200" spc="-5" dirty="0">
                <a:latin typeface="Calibri"/>
                <a:cs typeface="Calibri"/>
              </a:rPr>
              <a:t> (MBR)</a:t>
            </a:r>
            <a:endParaRPr sz="3200">
              <a:latin typeface="Calibri"/>
              <a:cs typeface="Calibri"/>
            </a:endParaRPr>
          </a:p>
          <a:p>
            <a:pPr marL="570230" lvl="1" indent="-238760">
              <a:lnSpc>
                <a:spcPct val="100000"/>
              </a:lnSpc>
              <a:spcBef>
                <a:spcPts val="355"/>
              </a:spcBef>
              <a:buFont typeface="Verdana"/>
              <a:buChar char="◦"/>
              <a:tabLst>
                <a:tab pos="570865" algn="l"/>
              </a:tabLst>
            </a:pPr>
            <a:r>
              <a:rPr sz="2800" spc="-10" dirty="0">
                <a:latin typeface="Calibri"/>
                <a:cs typeface="Calibri"/>
              </a:rPr>
              <a:t>Connected</a:t>
            </a:r>
            <a:r>
              <a:rPr sz="2800" dirty="0">
                <a:latin typeface="Calibri"/>
                <a:cs typeface="Calibri"/>
              </a:rPr>
              <a:t> </a:t>
            </a:r>
            <a:r>
              <a:rPr sz="2800" spc="-20" dirty="0">
                <a:latin typeface="Calibri"/>
                <a:cs typeface="Calibri"/>
              </a:rPr>
              <a:t>to data</a:t>
            </a:r>
            <a:r>
              <a:rPr sz="2800" dirty="0">
                <a:latin typeface="Calibri"/>
                <a:cs typeface="Calibri"/>
              </a:rPr>
              <a:t> </a:t>
            </a:r>
            <a:r>
              <a:rPr sz="2800" spc="-10" dirty="0">
                <a:latin typeface="Calibri"/>
                <a:cs typeface="Calibri"/>
              </a:rPr>
              <a:t>bus</a:t>
            </a:r>
            <a:endParaRPr sz="2800">
              <a:latin typeface="Calibri"/>
              <a:cs typeface="Calibri"/>
            </a:endParaRPr>
          </a:p>
          <a:p>
            <a:pPr marL="570230" lvl="1" indent="-238760">
              <a:lnSpc>
                <a:spcPct val="100000"/>
              </a:lnSpc>
              <a:spcBef>
                <a:spcPts val="335"/>
              </a:spcBef>
              <a:buFont typeface="Verdana"/>
              <a:buChar char="◦"/>
              <a:tabLst>
                <a:tab pos="570865" algn="l"/>
              </a:tabLst>
            </a:pPr>
            <a:r>
              <a:rPr sz="2800" spc="-10" dirty="0">
                <a:latin typeface="Calibri"/>
                <a:cs typeface="Calibri"/>
              </a:rPr>
              <a:t>Holds</a:t>
            </a:r>
            <a:r>
              <a:rPr sz="2800" spc="20" dirty="0">
                <a:latin typeface="Calibri"/>
                <a:cs typeface="Calibri"/>
              </a:rPr>
              <a:t> </a:t>
            </a:r>
            <a:r>
              <a:rPr sz="2800" spc="-20" dirty="0">
                <a:latin typeface="Calibri"/>
                <a:cs typeface="Calibri"/>
              </a:rPr>
              <a:t>data</a:t>
            </a:r>
            <a:r>
              <a:rPr sz="2800" spc="-5" dirty="0">
                <a:latin typeface="Calibri"/>
                <a:cs typeface="Calibri"/>
              </a:rPr>
              <a:t> </a:t>
            </a:r>
            <a:r>
              <a:rPr sz="2800" spc="-20" dirty="0">
                <a:latin typeface="Calibri"/>
                <a:cs typeface="Calibri"/>
              </a:rPr>
              <a:t>to</a:t>
            </a:r>
            <a:r>
              <a:rPr sz="2800" spc="-10" dirty="0">
                <a:latin typeface="Calibri"/>
                <a:cs typeface="Calibri"/>
              </a:rPr>
              <a:t> write</a:t>
            </a:r>
            <a:r>
              <a:rPr sz="2800" spc="-5" dirty="0">
                <a:latin typeface="Calibri"/>
                <a:cs typeface="Calibri"/>
              </a:rPr>
              <a:t> or</a:t>
            </a:r>
            <a:r>
              <a:rPr sz="2800" spc="-15" dirty="0">
                <a:latin typeface="Calibri"/>
                <a:cs typeface="Calibri"/>
              </a:rPr>
              <a:t> last</a:t>
            </a:r>
            <a:r>
              <a:rPr sz="2800"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read</a:t>
            </a:r>
            <a:endParaRPr sz="2800">
              <a:latin typeface="Calibri"/>
              <a:cs typeface="Calibri"/>
            </a:endParaRPr>
          </a:p>
          <a:p>
            <a:pPr marL="295910" indent="-283845">
              <a:lnSpc>
                <a:spcPct val="100000"/>
              </a:lnSpc>
              <a:spcBef>
                <a:spcPts val="370"/>
              </a:spcBef>
              <a:buFont typeface="Segoe UI Symbol"/>
              <a:buChar char="⚫"/>
              <a:tabLst>
                <a:tab pos="296545" algn="l"/>
              </a:tabLst>
            </a:pPr>
            <a:r>
              <a:rPr sz="3200" spc="-15" dirty="0">
                <a:latin typeface="Calibri"/>
                <a:cs typeface="Calibri"/>
              </a:rPr>
              <a:t>Program</a:t>
            </a:r>
            <a:r>
              <a:rPr sz="3200" spc="-40" dirty="0">
                <a:latin typeface="Calibri"/>
                <a:cs typeface="Calibri"/>
              </a:rPr>
              <a:t> </a:t>
            </a:r>
            <a:r>
              <a:rPr sz="3200" spc="-15" dirty="0">
                <a:latin typeface="Calibri"/>
                <a:cs typeface="Calibri"/>
              </a:rPr>
              <a:t>Counter </a:t>
            </a:r>
            <a:r>
              <a:rPr sz="3200" spc="-5" dirty="0">
                <a:latin typeface="Calibri"/>
                <a:cs typeface="Calibri"/>
              </a:rPr>
              <a:t>(PC)</a:t>
            </a:r>
            <a:endParaRPr sz="3200">
              <a:latin typeface="Calibri"/>
              <a:cs typeface="Calibri"/>
            </a:endParaRPr>
          </a:p>
          <a:p>
            <a:pPr marL="570230" lvl="1" indent="-238760">
              <a:lnSpc>
                <a:spcPct val="100000"/>
              </a:lnSpc>
              <a:spcBef>
                <a:spcPts val="350"/>
              </a:spcBef>
              <a:buFont typeface="Verdana"/>
              <a:buChar char="◦"/>
              <a:tabLst>
                <a:tab pos="570865" algn="l"/>
              </a:tabLst>
            </a:pPr>
            <a:r>
              <a:rPr sz="2800" spc="-10" dirty="0">
                <a:latin typeface="Calibri"/>
                <a:cs typeface="Calibri"/>
              </a:rPr>
              <a:t>Holds</a:t>
            </a:r>
            <a:r>
              <a:rPr sz="2800" spc="25" dirty="0">
                <a:latin typeface="Calibri"/>
                <a:cs typeface="Calibri"/>
              </a:rPr>
              <a:t> </a:t>
            </a:r>
            <a:r>
              <a:rPr sz="2800" spc="-10" dirty="0">
                <a:latin typeface="Calibri"/>
                <a:cs typeface="Calibri"/>
              </a:rPr>
              <a:t>address</a:t>
            </a:r>
            <a:r>
              <a:rPr sz="2800" spc="15"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next</a:t>
            </a:r>
            <a:r>
              <a:rPr sz="2800" spc="10" dirty="0">
                <a:latin typeface="Calibri"/>
                <a:cs typeface="Calibri"/>
              </a:rPr>
              <a:t> </a:t>
            </a:r>
            <a:r>
              <a:rPr sz="2800" spc="-10" dirty="0">
                <a:latin typeface="Calibri"/>
                <a:cs typeface="Calibri"/>
              </a:rPr>
              <a:t>instruction</a:t>
            </a:r>
            <a:r>
              <a:rPr sz="2800" spc="50" dirty="0">
                <a:latin typeface="Calibri"/>
                <a:cs typeface="Calibri"/>
              </a:rPr>
              <a:t> </a:t>
            </a:r>
            <a:r>
              <a:rPr sz="2800" spc="-20" dirty="0">
                <a:latin typeface="Calibri"/>
                <a:cs typeface="Calibri"/>
              </a:rPr>
              <a:t>to</a:t>
            </a:r>
            <a:r>
              <a:rPr sz="2800" spc="-10" dirty="0">
                <a:latin typeface="Calibri"/>
                <a:cs typeface="Calibri"/>
              </a:rPr>
              <a:t> be</a:t>
            </a:r>
            <a:r>
              <a:rPr sz="2800" spc="15" dirty="0">
                <a:latin typeface="Calibri"/>
                <a:cs typeface="Calibri"/>
              </a:rPr>
              <a:t> </a:t>
            </a:r>
            <a:r>
              <a:rPr sz="2800" spc="-20" dirty="0">
                <a:latin typeface="Calibri"/>
                <a:cs typeface="Calibri"/>
              </a:rPr>
              <a:t>fetched</a:t>
            </a:r>
            <a:endParaRPr sz="2800">
              <a:latin typeface="Calibri"/>
              <a:cs typeface="Calibri"/>
            </a:endParaRPr>
          </a:p>
          <a:p>
            <a:pPr marL="295910" indent="-283845">
              <a:lnSpc>
                <a:spcPct val="100000"/>
              </a:lnSpc>
              <a:spcBef>
                <a:spcPts val="370"/>
              </a:spcBef>
              <a:buFont typeface="Segoe UI Symbol"/>
              <a:buChar char="⚫"/>
              <a:tabLst>
                <a:tab pos="296545" algn="l"/>
              </a:tabLst>
            </a:pPr>
            <a:r>
              <a:rPr sz="3200" spc="-5" dirty="0">
                <a:latin typeface="Calibri"/>
                <a:cs typeface="Calibri"/>
              </a:rPr>
              <a:t>Instruction</a:t>
            </a:r>
            <a:r>
              <a:rPr sz="3200" spc="10" dirty="0">
                <a:latin typeface="Calibri"/>
                <a:cs typeface="Calibri"/>
              </a:rPr>
              <a:t> </a:t>
            </a:r>
            <a:r>
              <a:rPr sz="3200" spc="-20" dirty="0">
                <a:latin typeface="Calibri"/>
                <a:cs typeface="Calibri"/>
              </a:rPr>
              <a:t>Register</a:t>
            </a:r>
            <a:r>
              <a:rPr sz="3200" spc="-15" dirty="0">
                <a:latin typeface="Calibri"/>
                <a:cs typeface="Calibri"/>
              </a:rPr>
              <a:t> </a:t>
            </a:r>
            <a:r>
              <a:rPr sz="3200" spc="-5" dirty="0">
                <a:latin typeface="Calibri"/>
                <a:cs typeface="Calibri"/>
              </a:rPr>
              <a:t>(IR)</a:t>
            </a:r>
            <a:endParaRPr sz="3200">
              <a:latin typeface="Calibri"/>
              <a:cs typeface="Calibri"/>
            </a:endParaRPr>
          </a:p>
          <a:p>
            <a:pPr marL="570230" marR="5080" lvl="1" indent="-238125">
              <a:lnSpc>
                <a:spcPts val="3020"/>
              </a:lnSpc>
              <a:spcBef>
                <a:spcPts val="740"/>
              </a:spcBef>
              <a:buFont typeface="Verdana"/>
              <a:buChar char="◦"/>
              <a:tabLst>
                <a:tab pos="570865" algn="l"/>
              </a:tabLst>
            </a:pPr>
            <a:r>
              <a:rPr sz="2800" spc="-10" dirty="0">
                <a:latin typeface="Calibri"/>
                <a:cs typeface="Calibri"/>
              </a:rPr>
              <a:t>Holds</a:t>
            </a:r>
            <a:r>
              <a:rPr sz="2800" spc="25" dirty="0">
                <a:latin typeface="Calibri"/>
                <a:cs typeface="Calibri"/>
              </a:rPr>
              <a:t> </a:t>
            </a:r>
            <a:r>
              <a:rPr sz="2800" spc="-15" dirty="0">
                <a:latin typeface="Calibri"/>
                <a:cs typeface="Calibri"/>
              </a:rPr>
              <a:t>last</a:t>
            </a:r>
            <a:r>
              <a:rPr sz="2800" spc="-5" dirty="0">
                <a:latin typeface="Calibri"/>
                <a:cs typeface="Calibri"/>
              </a:rPr>
              <a:t> </a:t>
            </a:r>
            <a:r>
              <a:rPr sz="2800" spc="-10" dirty="0">
                <a:latin typeface="Calibri"/>
                <a:cs typeface="Calibri"/>
              </a:rPr>
              <a:t>instruction</a:t>
            </a:r>
            <a:r>
              <a:rPr sz="2800" spc="55" dirty="0">
                <a:latin typeface="Calibri"/>
                <a:cs typeface="Calibri"/>
              </a:rPr>
              <a:t> </a:t>
            </a:r>
            <a:r>
              <a:rPr sz="2800" spc="-20" dirty="0">
                <a:latin typeface="Calibri"/>
                <a:cs typeface="Calibri"/>
              </a:rPr>
              <a:t>fetched/current</a:t>
            </a:r>
            <a:r>
              <a:rPr sz="2800" spc="30" dirty="0">
                <a:latin typeface="Calibri"/>
                <a:cs typeface="Calibri"/>
              </a:rPr>
              <a:t> </a:t>
            </a:r>
            <a:r>
              <a:rPr sz="2800" spc="-10" dirty="0">
                <a:latin typeface="Calibri"/>
                <a:cs typeface="Calibri"/>
              </a:rPr>
              <a:t>instruction </a:t>
            </a:r>
            <a:r>
              <a:rPr sz="2800" spc="-615" dirty="0">
                <a:latin typeface="Calibri"/>
                <a:cs typeface="Calibri"/>
              </a:rPr>
              <a:t> </a:t>
            </a:r>
            <a:r>
              <a:rPr sz="2800" spc="-10" dirty="0">
                <a:latin typeface="Calibri"/>
                <a:cs typeface="Calibri"/>
              </a:rPr>
              <a:t>being</a:t>
            </a:r>
            <a:r>
              <a:rPr sz="2800" dirty="0">
                <a:latin typeface="Calibri"/>
                <a:cs typeface="Calibri"/>
              </a:rPr>
              <a:t> </a:t>
            </a:r>
            <a:r>
              <a:rPr sz="2800" spc="-25" dirty="0">
                <a:latin typeface="Calibri"/>
                <a:cs typeface="Calibri"/>
              </a:rPr>
              <a:t>executed</a:t>
            </a:r>
            <a:endParaRPr sz="280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069" y="461594"/>
            <a:ext cx="4998720"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11478A"/>
                </a:solidFill>
                <a:latin typeface="Calibri"/>
                <a:cs typeface="Calibri"/>
              </a:rPr>
              <a:t>Model</a:t>
            </a:r>
            <a:r>
              <a:rPr sz="4400" b="0" spc="-20" dirty="0">
                <a:solidFill>
                  <a:srgbClr val="11478A"/>
                </a:solidFill>
                <a:latin typeface="Calibri"/>
                <a:cs typeface="Calibri"/>
              </a:rPr>
              <a:t> </a:t>
            </a:r>
            <a:r>
              <a:rPr sz="4400" b="0" dirty="0">
                <a:solidFill>
                  <a:srgbClr val="11478A"/>
                </a:solidFill>
                <a:latin typeface="Calibri"/>
                <a:cs typeface="Calibri"/>
              </a:rPr>
              <a:t>of</a:t>
            </a:r>
            <a:r>
              <a:rPr sz="4400" b="0" spc="-30" dirty="0">
                <a:solidFill>
                  <a:srgbClr val="11478A"/>
                </a:solidFill>
                <a:latin typeface="Calibri"/>
                <a:cs typeface="Calibri"/>
              </a:rPr>
              <a:t> </a:t>
            </a: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dirty="0">
                <a:solidFill>
                  <a:srgbClr val="11478A"/>
                </a:solidFill>
                <a:latin typeface="Calibri"/>
                <a:cs typeface="Calibri"/>
              </a:rPr>
              <a:t>Unit</a:t>
            </a:r>
            <a:endParaRPr sz="4400">
              <a:latin typeface="Calibri"/>
              <a:cs typeface="Calibri"/>
            </a:endParaRPr>
          </a:p>
        </p:txBody>
      </p:sp>
      <p:pic>
        <p:nvPicPr>
          <p:cNvPr id="3" name="object 3"/>
          <p:cNvPicPr/>
          <p:nvPr/>
        </p:nvPicPr>
        <p:blipFill>
          <a:blip r:embed="rId2" cstate="print"/>
          <a:stretch>
            <a:fillRect/>
          </a:stretch>
        </p:blipFill>
        <p:spPr>
          <a:xfrm>
            <a:off x="88015" y="1446275"/>
            <a:ext cx="9003660" cy="4496306"/>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308" y="461594"/>
            <a:ext cx="5719445"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11478A"/>
                </a:solidFill>
                <a:latin typeface="Calibri"/>
                <a:cs typeface="Calibri"/>
              </a:rPr>
              <a:t>Functions </a:t>
            </a:r>
            <a:r>
              <a:rPr sz="4400" b="0" dirty="0">
                <a:solidFill>
                  <a:srgbClr val="11478A"/>
                </a:solidFill>
                <a:latin typeface="Calibri"/>
                <a:cs typeface="Calibri"/>
              </a:rPr>
              <a:t>of</a:t>
            </a:r>
            <a:r>
              <a:rPr sz="4400" b="0" spc="-15" dirty="0">
                <a:solidFill>
                  <a:srgbClr val="11478A"/>
                </a:solidFill>
                <a:latin typeface="Calibri"/>
                <a:cs typeface="Calibri"/>
              </a:rPr>
              <a:t> </a:t>
            </a:r>
            <a:r>
              <a:rPr sz="4400" b="0" spc="-20" dirty="0">
                <a:solidFill>
                  <a:srgbClr val="11478A"/>
                </a:solidFill>
                <a:latin typeface="Calibri"/>
                <a:cs typeface="Calibri"/>
              </a:rPr>
              <a:t>Control</a:t>
            </a:r>
            <a:r>
              <a:rPr sz="4400" b="0" spc="-10" dirty="0">
                <a:solidFill>
                  <a:srgbClr val="11478A"/>
                </a:solidFill>
                <a:latin typeface="Calibri"/>
                <a:cs typeface="Calibri"/>
              </a:rPr>
              <a:t> Unit</a:t>
            </a:r>
            <a:endParaRPr sz="4400">
              <a:latin typeface="Calibri"/>
              <a:cs typeface="Calibri"/>
            </a:endParaRPr>
          </a:p>
        </p:txBody>
      </p:sp>
      <p:sp>
        <p:nvSpPr>
          <p:cNvPr id="3" name="object 3"/>
          <p:cNvSpPr txBox="1"/>
          <p:nvPr/>
        </p:nvSpPr>
        <p:spPr>
          <a:xfrm>
            <a:off x="618236" y="1831670"/>
            <a:ext cx="7484109" cy="3272154"/>
          </a:xfrm>
          <a:prstGeom prst="rect">
            <a:avLst/>
          </a:prstGeom>
        </p:spPr>
        <p:txBody>
          <a:bodyPr vert="horz" wrap="square" lIns="0" tIns="12065" rIns="0" bIns="0" rtlCol="0">
            <a:spAutoFit/>
          </a:bodyPr>
          <a:lstStyle/>
          <a:p>
            <a:pPr marL="295910" indent="-283845">
              <a:lnSpc>
                <a:spcPct val="100000"/>
              </a:lnSpc>
              <a:spcBef>
                <a:spcPts val="95"/>
              </a:spcBef>
              <a:buFont typeface="Segoe UI Symbol"/>
              <a:buChar char="⚫"/>
              <a:tabLst>
                <a:tab pos="296545" algn="l"/>
              </a:tabLst>
            </a:pPr>
            <a:r>
              <a:rPr sz="2500" b="1" spc="-5" dirty="0">
                <a:solidFill>
                  <a:srgbClr val="FF0000"/>
                </a:solidFill>
                <a:latin typeface="Calibri"/>
                <a:cs typeface="Calibri"/>
              </a:rPr>
              <a:t>Sequencing</a:t>
            </a:r>
            <a:endParaRPr sz="2500">
              <a:latin typeface="Calibri"/>
              <a:cs typeface="Calibri"/>
            </a:endParaRPr>
          </a:p>
          <a:p>
            <a:pPr>
              <a:lnSpc>
                <a:spcPct val="100000"/>
              </a:lnSpc>
              <a:spcBef>
                <a:spcPts val="50"/>
              </a:spcBef>
              <a:buChar char="⚫"/>
            </a:pPr>
            <a:endParaRPr sz="2200">
              <a:latin typeface="Calibri"/>
              <a:cs typeface="Calibri"/>
            </a:endParaRPr>
          </a:p>
          <a:p>
            <a:pPr marL="570230" lvl="1" indent="-238125">
              <a:lnSpc>
                <a:spcPct val="100000"/>
              </a:lnSpc>
              <a:buFont typeface="Verdana"/>
              <a:buChar char="◦"/>
              <a:tabLst>
                <a:tab pos="570865" algn="l"/>
              </a:tabLst>
            </a:pPr>
            <a:r>
              <a:rPr sz="2200" spc="-5" dirty="0">
                <a:latin typeface="Calibri"/>
                <a:cs typeface="Calibri"/>
              </a:rPr>
              <a:t>Causing </a:t>
            </a:r>
            <a:r>
              <a:rPr sz="2200" spc="-10" dirty="0">
                <a:latin typeface="Calibri"/>
                <a:cs typeface="Calibri"/>
              </a:rPr>
              <a:t>the</a:t>
            </a:r>
            <a:r>
              <a:rPr sz="2200" dirty="0">
                <a:latin typeface="Calibri"/>
                <a:cs typeface="Calibri"/>
              </a:rPr>
              <a:t> </a:t>
            </a:r>
            <a:r>
              <a:rPr sz="2200" spc="-5" dirty="0">
                <a:latin typeface="Calibri"/>
                <a:cs typeface="Calibri"/>
              </a:rPr>
              <a:t>CPU</a:t>
            </a:r>
            <a:r>
              <a:rPr sz="2200" dirty="0">
                <a:latin typeface="Calibri"/>
                <a:cs typeface="Calibri"/>
              </a:rPr>
              <a:t> </a:t>
            </a:r>
            <a:r>
              <a:rPr sz="2200" spc="-15" dirty="0">
                <a:latin typeface="Calibri"/>
                <a:cs typeface="Calibri"/>
              </a:rPr>
              <a:t>to</a:t>
            </a:r>
            <a:r>
              <a:rPr sz="2200" spc="25" dirty="0">
                <a:latin typeface="Calibri"/>
                <a:cs typeface="Calibri"/>
              </a:rPr>
              <a:t> </a:t>
            </a:r>
            <a:r>
              <a:rPr sz="2200" spc="-15" dirty="0">
                <a:latin typeface="Calibri"/>
                <a:cs typeface="Calibri"/>
              </a:rPr>
              <a:t>step</a:t>
            </a:r>
            <a:r>
              <a:rPr sz="2200" spc="5" dirty="0">
                <a:latin typeface="Calibri"/>
                <a:cs typeface="Calibri"/>
              </a:rPr>
              <a:t> </a:t>
            </a:r>
            <a:r>
              <a:rPr sz="2200" spc="-10" dirty="0">
                <a:latin typeface="Calibri"/>
                <a:cs typeface="Calibri"/>
              </a:rPr>
              <a:t>through</a:t>
            </a:r>
            <a:r>
              <a:rPr sz="2200" spc="-5" dirty="0">
                <a:latin typeface="Calibri"/>
                <a:cs typeface="Calibri"/>
              </a:rPr>
              <a:t> a</a:t>
            </a:r>
            <a:r>
              <a:rPr sz="2200" spc="10" dirty="0">
                <a:latin typeface="Calibri"/>
                <a:cs typeface="Calibri"/>
              </a:rPr>
              <a:t> </a:t>
            </a:r>
            <a:r>
              <a:rPr sz="2200" spc="-10" dirty="0">
                <a:latin typeface="Calibri"/>
                <a:cs typeface="Calibri"/>
              </a:rPr>
              <a:t>series</a:t>
            </a:r>
            <a:r>
              <a:rPr sz="2200" spc="5" dirty="0">
                <a:latin typeface="Calibri"/>
                <a:cs typeface="Calibri"/>
              </a:rPr>
              <a:t> </a:t>
            </a:r>
            <a:r>
              <a:rPr sz="2200" spc="-5" dirty="0">
                <a:latin typeface="Calibri"/>
                <a:cs typeface="Calibri"/>
              </a:rPr>
              <a:t>of</a:t>
            </a:r>
            <a:r>
              <a:rPr sz="2200" spc="10" dirty="0">
                <a:latin typeface="Calibri"/>
                <a:cs typeface="Calibri"/>
              </a:rPr>
              <a:t> </a:t>
            </a:r>
            <a:r>
              <a:rPr sz="2200" spc="-10" dirty="0">
                <a:latin typeface="Calibri"/>
                <a:cs typeface="Calibri"/>
              </a:rPr>
              <a:t>micro-operations</a:t>
            </a:r>
            <a:endParaRPr sz="2200">
              <a:latin typeface="Calibri"/>
              <a:cs typeface="Calibri"/>
            </a:endParaRPr>
          </a:p>
          <a:p>
            <a:pPr lvl="1">
              <a:lnSpc>
                <a:spcPct val="100000"/>
              </a:lnSpc>
              <a:spcBef>
                <a:spcPts val="40"/>
              </a:spcBef>
              <a:buFont typeface="Verdana"/>
              <a:buChar char="◦"/>
            </a:pPr>
            <a:endParaRPr sz="2350">
              <a:latin typeface="Calibri"/>
              <a:cs typeface="Calibri"/>
            </a:endParaRPr>
          </a:p>
          <a:p>
            <a:pPr marL="295910" indent="-283845">
              <a:lnSpc>
                <a:spcPct val="100000"/>
              </a:lnSpc>
              <a:buFont typeface="Segoe UI Symbol"/>
              <a:buChar char="⚫"/>
              <a:tabLst>
                <a:tab pos="296545" algn="l"/>
              </a:tabLst>
            </a:pPr>
            <a:r>
              <a:rPr sz="2500" b="1" spc="-15" dirty="0">
                <a:solidFill>
                  <a:srgbClr val="FF0000"/>
                </a:solidFill>
                <a:latin typeface="Calibri"/>
                <a:cs typeface="Calibri"/>
              </a:rPr>
              <a:t>Execution</a:t>
            </a:r>
            <a:endParaRPr sz="2500">
              <a:latin typeface="Calibri"/>
              <a:cs typeface="Calibri"/>
            </a:endParaRPr>
          </a:p>
          <a:p>
            <a:pPr>
              <a:lnSpc>
                <a:spcPct val="100000"/>
              </a:lnSpc>
              <a:spcBef>
                <a:spcPts val="50"/>
              </a:spcBef>
              <a:buChar char="⚫"/>
            </a:pPr>
            <a:endParaRPr sz="2200">
              <a:latin typeface="Calibri"/>
              <a:cs typeface="Calibri"/>
            </a:endParaRPr>
          </a:p>
          <a:p>
            <a:pPr marL="570230" lvl="1" indent="-238125">
              <a:lnSpc>
                <a:spcPct val="100000"/>
              </a:lnSpc>
              <a:buFont typeface="Verdana"/>
              <a:buChar char="◦"/>
              <a:tabLst>
                <a:tab pos="570865" algn="l"/>
              </a:tabLst>
            </a:pPr>
            <a:r>
              <a:rPr sz="2200" spc="-5" dirty="0">
                <a:latin typeface="Calibri"/>
                <a:cs typeface="Calibri"/>
              </a:rPr>
              <a:t>Causing</a:t>
            </a:r>
            <a:r>
              <a:rPr sz="2200" spc="-15" dirty="0">
                <a:latin typeface="Calibri"/>
                <a:cs typeface="Calibri"/>
              </a:rPr>
              <a:t> </a:t>
            </a:r>
            <a:r>
              <a:rPr sz="2200" spc="-10" dirty="0">
                <a:latin typeface="Calibri"/>
                <a:cs typeface="Calibri"/>
              </a:rPr>
              <a:t>the performance</a:t>
            </a:r>
            <a:r>
              <a:rPr sz="2200" spc="5"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each</a:t>
            </a:r>
            <a:r>
              <a:rPr sz="2200" spc="-15" dirty="0">
                <a:latin typeface="Calibri"/>
                <a:cs typeface="Calibri"/>
              </a:rPr>
              <a:t> </a:t>
            </a:r>
            <a:r>
              <a:rPr sz="2200" spc="-5" dirty="0">
                <a:latin typeface="Calibri"/>
                <a:cs typeface="Calibri"/>
              </a:rPr>
              <a:t>micro-op</a:t>
            </a:r>
            <a:endParaRPr sz="2200">
              <a:latin typeface="Calibri"/>
              <a:cs typeface="Calibri"/>
            </a:endParaRPr>
          </a:p>
          <a:p>
            <a:pPr lvl="1">
              <a:lnSpc>
                <a:spcPct val="100000"/>
              </a:lnSpc>
              <a:spcBef>
                <a:spcPts val="40"/>
              </a:spcBef>
              <a:buFont typeface="Verdana"/>
              <a:buChar char="◦"/>
            </a:pPr>
            <a:endParaRPr sz="2350">
              <a:latin typeface="Calibri"/>
              <a:cs typeface="Calibri"/>
            </a:endParaRPr>
          </a:p>
          <a:p>
            <a:pPr marL="295910" indent="-283845">
              <a:lnSpc>
                <a:spcPct val="100000"/>
              </a:lnSpc>
              <a:buFont typeface="Segoe UI Symbol"/>
              <a:buChar char="⚫"/>
              <a:tabLst>
                <a:tab pos="296545" algn="l"/>
              </a:tabLst>
            </a:pPr>
            <a:r>
              <a:rPr sz="2500" spc="-10" dirty="0">
                <a:latin typeface="Calibri"/>
                <a:cs typeface="Calibri"/>
              </a:rPr>
              <a:t>This</a:t>
            </a:r>
            <a:r>
              <a:rPr sz="2500" spc="-15" dirty="0">
                <a:latin typeface="Calibri"/>
                <a:cs typeface="Calibri"/>
              </a:rPr>
              <a:t> </a:t>
            </a:r>
            <a:r>
              <a:rPr sz="2500" spc="-5" dirty="0">
                <a:latin typeface="Calibri"/>
                <a:cs typeface="Calibri"/>
              </a:rPr>
              <a:t>is</a:t>
            </a:r>
            <a:r>
              <a:rPr sz="2500" dirty="0">
                <a:latin typeface="Calibri"/>
                <a:cs typeface="Calibri"/>
              </a:rPr>
              <a:t> </a:t>
            </a:r>
            <a:r>
              <a:rPr sz="2500" spc="-10" dirty="0">
                <a:latin typeface="Calibri"/>
                <a:cs typeface="Calibri"/>
              </a:rPr>
              <a:t>done</a:t>
            </a:r>
            <a:r>
              <a:rPr sz="2500" spc="5" dirty="0">
                <a:latin typeface="Calibri"/>
                <a:cs typeface="Calibri"/>
              </a:rPr>
              <a:t> </a:t>
            </a:r>
            <a:r>
              <a:rPr sz="2500" spc="-10" dirty="0">
                <a:latin typeface="Calibri"/>
                <a:cs typeface="Calibri"/>
              </a:rPr>
              <a:t>using</a:t>
            </a:r>
            <a:r>
              <a:rPr sz="2500" spc="-5" dirty="0">
                <a:latin typeface="Calibri"/>
                <a:cs typeface="Calibri"/>
              </a:rPr>
              <a:t> </a:t>
            </a:r>
            <a:r>
              <a:rPr sz="2500" spc="-15" dirty="0">
                <a:latin typeface="Calibri"/>
                <a:cs typeface="Calibri"/>
              </a:rPr>
              <a:t>Control</a:t>
            </a:r>
            <a:r>
              <a:rPr sz="2500" spc="-5" dirty="0">
                <a:latin typeface="Calibri"/>
                <a:cs typeface="Calibri"/>
              </a:rPr>
              <a:t> </a:t>
            </a:r>
            <a:r>
              <a:rPr sz="2500" dirty="0">
                <a:latin typeface="Calibri"/>
                <a:cs typeface="Calibri"/>
              </a:rPr>
              <a:t>Signals</a:t>
            </a:r>
            <a:r>
              <a:rPr sz="2500" dirty="0">
                <a:solidFill>
                  <a:srgbClr val="FF0000"/>
                </a:solidFill>
                <a:latin typeface="Wingdings"/>
                <a:cs typeface="Wingdings"/>
              </a:rPr>
              <a:t></a:t>
            </a:r>
            <a:endParaRPr sz="2500">
              <a:latin typeface="Wingdings"/>
              <a:cs typeface="Wingding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166" y="150317"/>
            <a:ext cx="517969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20" dirty="0">
                <a:solidFill>
                  <a:srgbClr val="11478A"/>
                </a:solidFill>
                <a:latin typeface="Calibri"/>
                <a:cs typeface="Calibri"/>
              </a:rPr>
              <a:t> </a:t>
            </a:r>
            <a:r>
              <a:rPr sz="4400" b="0" dirty="0">
                <a:solidFill>
                  <a:srgbClr val="11478A"/>
                </a:solidFill>
                <a:latin typeface="Calibri"/>
                <a:cs typeface="Calibri"/>
              </a:rPr>
              <a:t>input</a:t>
            </a:r>
            <a:r>
              <a:rPr sz="4400" b="0" spc="-10" dirty="0">
                <a:solidFill>
                  <a:srgbClr val="11478A"/>
                </a:solidFill>
                <a:latin typeface="Calibri"/>
                <a:cs typeface="Calibri"/>
              </a:rPr>
              <a:t> </a:t>
            </a:r>
            <a:r>
              <a:rPr sz="4400" b="0" dirty="0">
                <a:solidFill>
                  <a:srgbClr val="11478A"/>
                </a:solidFill>
                <a:latin typeface="Calibri"/>
                <a:cs typeface="Calibri"/>
              </a:rPr>
              <a:t>)</a:t>
            </a:r>
            <a:endParaRPr sz="4400">
              <a:latin typeface="Calibri"/>
              <a:cs typeface="Calibri"/>
            </a:endParaRPr>
          </a:p>
        </p:txBody>
      </p:sp>
      <p:sp>
        <p:nvSpPr>
          <p:cNvPr id="3" name="object 3"/>
          <p:cNvSpPr txBox="1"/>
          <p:nvPr/>
        </p:nvSpPr>
        <p:spPr>
          <a:xfrm>
            <a:off x="1132738" y="971550"/>
            <a:ext cx="7298690" cy="5649595"/>
          </a:xfrm>
          <a:prstGeom prst="rect">
            <a:avLst/>
          </a:prstGeom>
        </p:spPr>
        <p:txBody>
          <a:bodyPr vert="horz" wrap="square" lIns="0" tIns="13335" rIns="0" bIns="0" rtlCol="0">
            <a:spAutoFit/>
          </a:bodyPr>
          <a:lstStyle/>
          <a:p>
            <a:pPr marL="295910" indent="-283845">
              <a:lnSpc>
                <a:spcPct val="100000"/>
              </a:lnSpc>
              <a:spcBef>
                <a:spcPts val="105"/>
              </a:spcBef>
              <a:buFont typeface="Segoe UI Symbol"/>
              <a:buChar char="⚫"/>
              <a:tabLst>
                <a:tab pos="296545" algn="l"/>
              </a:tabLst>
            </a:pPr>
            <a:r>
              <a:rPr sz="3200" b="1" spc="-5" dirty="0">
                <a:solidFill>
                  <a:srgbClr val="FF0000"/>
                </a:solidFill>
                <a:latin typeface="Calibri"/>
                <a:cs typeface="Calibri"/>
              </a:rPr>
              <a:t>Clock</a:t>
            </a:r>
            <a:endParaRPr sz="3200">
              <a:latin typeface="Calibri"/>
              <a:cs typeface="Calibri"/>
            </a:endParaRPr>
          </a:p>
          <a:p>
            <a:pPr marL="570230" marR="5080" lvl="1" indent="-238125">
              <a:lnSpc>
                <a:spcPts val="2690"/>
              </a:lnSpc>
              <a:spcBef>
                <a:spcPts val="665"/>
              </a:spcBef>
              <a:buFont typeface="Verdana"/>
              <a:buChar char="◦"/>
              <a:tabLst>
                <a:tab pos="570865" algn="l"/>
              </a:tabLst>
            </a:pPr>
            <a:r>
              <a:rPr sz="2800" spc="-10" dirty="0">
                <a:latin typeface="Calibri"/>
                <a:cs typeface="Calibri"/>
              </a:rPr>
              <a:t>One</a:t>
            </a:r>
            <a:r>
              <a:rPr sz="2800" spc="5" dirty="0">
                <a:latin typeface="Calibri"/>
                <a:cs typeface="Calibri"/>
              </a:rPr>
              <a:t> </a:t>
            </a:r>
            <a:r>
              <a:rPr sz="2800" spc="-10" dirty="0">
                <a:latin typeface="Calibri"/>
                <a:cs typeface="Calibri"/>
              </a:rPr>
              <a:t>micro-instruction</a:t>
            </a:r>
            <a:r>
              <a:rPr sz="2800" spc="50" dirty="0">
                <a:latin typeface="Calibri"/>
                <a:cs typeface="Calibri"/>
              </a:rPr>
              <a:t> </a:t>
            </a:r>
            <a:r>
              <a:rPr sz="2800" spc="-5" dirty="0">
                <a:latin typeface="Calibri"/>
                <a:cs typeface="Calibri"/>
              </a:rPr>
              <a:t>(or </a:t>
            </a:r>
            <a:r>
              <a:rPr sz="2800" spc="-10" dirty="0">
                <a:latin typeface="Calibri"/>
                <a:cs typeface="Calibri"/>
              </a:rPr>
              <a:t>set</a:t>
            </a:r>
            <a:r>
              <a:rPr sz="2800" spc="10" dirty="0">
                <a:latin typeface="Calibri"/>
                <a:cs typeface="Calibri"/>
              </a:rPr>
              <a:t> </a:t>
            </a:r>
            <a:r>
              <a:rPr sz="2800" spc="-5" dirty="0">
                <a:latin typeface="Calibri"/>
                <a:cs typeface="Calibri"/>
              </a:rPr>
              <a:t>of </a:t>
            </a:r>
            <a:r>
              <a:rPr sz="2800" spc="-15" dirty="0">
                <a:latin typeface="Calibri"/>
                <a:cs typeface="Calibri"/>
              </a:rPr>
              <a:t>parallel</a:t>
            </a:r>
            <a:r>
              <a:rPr sz="2800" spc="-10" dirty="0">
                <a:latin typeface="Calibri"/>
                <a:cs typeface="Calibri"/>
              </a:rPr>
              <a:t> micro- </a:t>
            </a:r>
            <a:r>
              <a:rPr sz="2800" spc="-620" dirty="0">
                <a:latin typeface="Calibri"/>
                <a:cs typeface="Calibri"/>
              </a:rPr>
              <a:t> </a:t>
            </a:r>
            <a:r>
              <a:rPr sz="2800" spc="-10" dirty="0">
                <a:latin typeface="Calibri"/>
                <a:cs typeface="Calibri"/>
              </a:rPr>
              <a:t>instructions)</a:t>
            </a:r>
            <a:r>
              <a:rPr sz="2800" spc="55" dirty="0">
                <a:latin typeface="Calibri"/>
                <a:cs typeface="Calibri"/>
              </a:rPr>
              <a:t> </a:t>
            </a:r>
            <a:r>
              <a:rPr sz="2800" spc="-10" dirty="0">
                <a:latin typeface="Calibri"/>
                <a:cs typeface="Calibri"/>
              </a:rPr>
              <a:t>per</a:t>
            </a:r>
            <a:r>
              <a:rPr sz="2800" spc="-5" dirty="0">
                <a:latin typeface="Calibri"/>
                <a:cs typeface="Calibri"/>
              </a:rPr>
              <a:t> </a:t>
            </a:r>
            <a:r>
              <a:rPr sz="2800" dirty="0">
                <a:latin typeface="Calibri"/>
                <a:cs typeface="Calibri"/>
              </a:rPr>
              <a:t>clock </a:t>
            </a:r>
            <a:r>
              <a:rPr sz="2800" spc="-10" dirty="0">
                <a:latin typeface="Calibri"/>
                <a:cs typeface="Calibri"/>
              </a:rPr>
              <a:t>cycle</a:t>
            </a:r>
            <a:endParaRPr sz="2800">
              <a:latin typeface="Calibri"/>
              <a:cs typeface="Calibri"/>
            </a:endParaRPr>
          </a:p>
          <a:p>
            <a:pPr marL="295910" indent="-283845">
              <a:lnSpc>
                <a:spcPct val="100000"/>
              </a:lnSpc>
              <a:buFont typeface="Segoe UI Symbol"/>
              <a:buChar char="⚫"/>
              <a:tabLst>
                <a:tab pos="296545" algn="l"/>
              </a:tabLst>
            </a:pPr>
            <a:r>
              <a:rPr sz="3200" b="1" spc="-5" dirty="0">
                <a:solidFill>
                  <a:srgbClr val="FF0000"/>
                </a:solidFill>
                <a:latin typeface="Calibri"/>
                <a:cs typeface="Calibri"/>
              </a:rPr>
              <a:t>Instruction</a:t>
            </a:r>
            <a:r>
              <a:rPr sz="3200" b="1" spc="-25" dirty="0">
                <a:solidFill>
                  <a:srgbClr val="FF0000"/>
                </a:solidFill>
                <a:latin typeface="Calibri"/>
                <a:cs typeface="Calibri"/>
              </a:rPr>
              <a:t> </a:t>
            </a:r>
            <a:r>
              <a:rPr sz="3200" b="1" spc="-20" dirty="0">
                <a:solidFill>
                  <a:srgbClr val="FF0000"/>
                </a:solidFill>
                <a:latin typeface="Calibri"/>
                <a:cs typeface="Calibri"/>
              </a:rPr>
              <a:t>register</a:t>
            </a:r>
            <a:endParaRPr sz="3200">
              <a:latin typeface="Calibri"/>
              <a:cs typeface="Calibri"/>
            </a:endParaRPr>
          </a:p>
          <a:p>
            <a:pPr marL="570230" lvl="1" indent="-238760">
              <a:lnSpc>
                <a:spcPct val="100000"/>
              </a:lnSpc>
              <a:spcBef>
                <a:spcPts val="20"/>
              </a:spcBef>
              <a:buFont typeface="Verdana"/>
              <a:buChar char="◦"/>
              <a:tabLst>
                <a:tab pos="570865" algn="l"/>
              </a:tabLst>
            </a:pPr>
            <a:r>
              <a:rPr sz="2800" spc="-10" dirty="0">
                <a:latin typeface="Calibri"/>
                <a:cs typeface="Calibri"/>
              </a:rPr>
              <a:t>Op-code</a:t>
            </a:r>
            <a:r>
              <a:rPr sz="2800" spc="15" dirty="0">
                <a:latin typeface="Calibri"/>
                <a:cs typeface="Calibri"/>
              </a:rPr>
              <a:t> </a:t>
            </a:r>
            <a:r>
              <a:rPr sz="2800" spc="-25" dirty="0">
                <a:latin typeface="Calibri"/>
                <a:cs typeface="Calibri"/>
              </a:rPr>
              <a:t>for</a:t>
            </a:r>
            <a:r>
              <a:rPr sz="2800" spc="-10" dirty="0">
                <a:latin typeface="Calibri"/>
                <a:cs typeface="Calibri"/>
              </a:rPr>
              <a:t> </a:t>
            </a:r>
            <a:r>
              <a:rPr sz="2800" spc="-15" dirty="0">
                <a:latin typeface="Calibri"/>
                <a:cs typeface="Calibri"/>
              </a:rPr>
              <a:t>current</a:t>
            </a:r>
            <a:r>
              <a:rPr sz="2800" spc="15" dirty="0">
                <a:latin typeface="Calibri"/>
                <a:cs typeface="Calibri"/>
              </a:rPr>
              <a:t> </a:t>
            </a:r>
            <a:r>
              <a:rPr sz="2800" spc="-10" dirty="0">
                <a:latin typeface="Calibri"/>
                <a:cs typeface="Calibri"/>
              </a:rPr>
              <a:t>instruction</a:t>
            </a:r>
            <a:endParaRPr sz="2800">
              <a:latin typeface="Calibri"/>
              <a:cs typeface="Calibri"/>
            </a:endParaRPr>
          </a:p>
          <a:p>
            <a:pPr marL="570230" marR="843280" lvl="1" indent="-238125">
              <a:lnSpc>
                <a:spcPts val="2690"/>
              </a:lnSpc>
              <a:spcBef>
                <a:spcPts val="650"/>
              </a:spcBef>
              <a:buFont typeface="Verdana"/>
              <a:buChar char="◦"/>
              <a:tabLst>
                <a:tab pos="570865" algn="l"/>
              </a:tabLst>
            </a:pPr>
            <a:r>
              <a:rPr sz="2800" spc="-10" dirty="0">
                <a:latin typeface="Calibri"/>
                <a:cs typeface="Calibri"/>
              </a:rPr>
              <a:t>Determines</a:t>
            </a:r>
            <a:r>
              <a:rPr sz="2800" spc="10" dirty="0">
                <a:latin typeface="Calibri"/>
                <a:cs typeface="Calibri"/>
              </a:rPr>
              <a:t> </a:t>
            </a:r>
            <a:r>
              <a:rPr sz="2800" spc="-5" dirty="0">
                <a:latin typeface="Calibri"/>
                <a:cs typeface="Calibri"/>
              </a:rPr>
              <a:t>which</a:t>
            </a:r>
            <a:r>
              <a:rPr sz="2800" dirty="0">
                <a:latin typeface="Calibri"/>
                <a:cs typeface="Calibri"/>
              </a:rPr>
              <a:t> </a:t>
            </a:r>
            <a:r>
              <a:rPr sz="2800" spc="-10" dirty="0">
                <a:latin typeface="Calibri"/>
                <a:cs typeface="Calibri"/>
              </a:rPr>
              <a:t>micro-instructions</a:t>
            </a:r>
            <a:r>
              <a:rPr sz="2800" spc="55" dirty="0">
                <a:latin typeface="Calibri"/>
                <a:cs typeface="Calibri"/>
              </a:rPr>
              <a:t> </a:t>
            </a:r>
            <a:r>
              <a:rPr sz="2800" spc="-20" dirty="0">
                <a:latin typeface="Calibri"/>
                <a:cs typeface="Calibri"/>
              </a:rPr>
              <a:t>are </a:t>
            </a:r>
            <a:r>
              <a:rPr sz="2800" spc="-620" dirty="0">
                <a:latin typeface="Calibri"/>
                <a:cs typeface="Calibri"/>
              </a:rPr>
              <a:t> </a:t>
            </a:r>
            <a:r>
              <a:rPr sz="2800" spc="-15" dirty="0">
                <a:latin typeface="Calibri"/>
                <a:cs typeface="Calibri"/>
              </a:rPr>
              <a:t>performed</a:t>
            </a:r>
            <a:endParaRPr sz="2800">
              <a:latin typeface="Calibri"/>
              <a:cs typeface="Calibri"/>
            </a:endParaRPr>
          </a:p>
          <a:p>
            <a:pPr marL="295910" indent="-283845">
              <a:lnSpc>
                <a:spcPct val="100000"/>
              </a:lnSpc>
              <a:buFont typeface="Segoe UI Symbol"/>
              <a:buChar char="⚫"/>
              <a:tabLst>
                <a:tab pos="296545" algn="l"/>
              </a:tabLst>
            </a:pPr>
            <a:r>
              <a:rPr sz="3200" b="1" dirty="0">
                <a:solidFill>
                  <a:srgbClr val="FF0000"/>
                </a:solidFill>
                <a:latin typeface="Calibri"/>
                <a:cs typeface="Calibri"/>
              </a:rPr>
              <a:t>Flags</a:t>
            </a:r>
            <a:endParaRPr sz="3200">
              <a:latin typeface="Calibri"/>
              <a:cs typeface="Calibri"/>
            </a:endParaRPr>
          </a:p>
          <a:p>
            <a:pPr marL="570230" lvl="1" indent="-238760">
              <a:lnSpc>
                <a:spcPct val="100000"/>
              </a:lnSpc>
              <a:spcBef>
                <a:spcPts val="20"/>
              </a:spcBef>
              <a:buFont typeface="Verdana"/>
              <a:buChar char="◦"/>
              <a:tabLst>
                <a:tab pos="570865" algn="l"/>
              </a:tabLst>
            </a:pPr>
            <a:r>
              <a:rPr sz="2800" spc="-25" dirty="0">
                <a:latin typeface="Calibri"/>
                <a:cs typeface="Calibri"/>
              </a:rPr>
              <a:t>State </a:t>
            </a:r>
            <a:r>
              <a:rPr sz="2800" spc="-5" dirty="0">
                <a:latin typeface="Calibri"/>
                <a:cs typeface="Calibri"/>
              </a:rPr>
              <a:t>of</a:t>
            </a:r>
            <a:r>
              <a:rPr sz="2800" spc="-25" dirty="0">
                <a:latin typeface="Calibri"/>
                <a:cs typeface="Calibri"/>
              </a:rPr>
              <a:t> </a:t>
            </a:r>
            <a:r>
              <a:rPr sz="2800" spc="-10" dirty="0">
                <a:latin typeface="Calibri"/>
                <a:cs typeface="Calibri"/>
              </a:rPr>
              <a:t>CPU</a:t>
            </a:r>
            <a:endParaRPr sz="2800">
              <a:latin typeface="Calibri"/>
              <a:cs typeface="Calibri"/>
            </a:endParaRPr>
          </a:p>
          <a:p>
            <a:pPr marL="570230" lvl="1" indent="-238760">
              <a:lnSpc>
                <a:spcPts val="3354"/>
              </a:lnSpc>
              <a:buFont typeface="Verdana"/>
              <a:buChar char="◦"/>
              <a:tabLst>
                <a:tab pos="570865" algn="l"/>
              </a:tabLst>
            </a:pPr>
            <a:r>
              <a:rPr sz="2800" spc="-15" dirty="0">
                <a:latin typeface="Calibri"/>
                <a:cs typeface="Calibri"/>
              </a:rPr>
              <a:t>Results</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previous</a:t>
            </a:r>
            <a:r>
              <a:rPr sz="2800" spc="25" dirty="0">
                <a:latin typeface="Calibri"/>
                <a:cs typeface="Calibri"/>
              </a:rPr>
              <a:t> </a:t>
            </a:r>
            <a:r>
              <a:rPr sz="2800" spc="-15" dirty="0">
                <a:latin typeface="Calibri"/>
                <a:cs typeface="Calibri"/>
              </a:rPr>
              <a:t>operations</a:t>
            </a:r>
            <a:endParaRPr sz="2800">
              <a:latin typeface="Calibri"/>
              <a:cs typeface="Calibri"/>
            </a:endParaRPr>
          </a:p>
          <a:p>
            <a:pPr marL="295910" indent="-283845">
              <a:lnSpc>
                <a:spcPts val="3835"/>
              </a:lnSpc>
              <a:buFont typeface="Segoe UI Symbol"/>
              <a:buChar char="⚫"/>
              <a:tabLst>
                <a:tab pos="296545" algn="l"/>
              </a:tabLst>
            </a:pPr>
            <a:r>
              <a:rPr sz="3200" b="1" spc="-5" dirty="0">
                <a:solidFill>
                  <a:srgbClr val="FF0000"/>
                </a:solidFill>
                <a:latin typeface="Calibri"/>
                <a:cs typeface="Calibri"/>
              </a:rPr>
              <a:t>From</a:t>
            </a:r>
            <a:r>
              <a:rPr sz="3200" b="1" spc="-40" dirty="0">
                <a:solidFill>
                  <a:srgbClr val="FF0000"/>
                </a:solidFill>
                <a:latin typeface="Calibri"/>
                <a:cs typeface="Calibri"/>
              </a:rPr>
              <a:t> </a:t>
            </a:r>
            <a:r>
              <a:rPr sz="3200" b="1" spc="-10" dirty="0">
                <a:solidFill>
                  <a:srgbClr val="FF0000"/>
                </a:solidFill>
                <a:latin typeface="Calibri"/>
                <a:cs typeface="Calibri"/>
              </a:rPr>
              <a:t>control</a:t>
            </a:r>
            <a:r>
              <a:rPr sz="3200" b="1" spc="-45" dirty="0">
                <a:solidFill>
                  <a:srgbClr val="FF0000"/>
                </a:solidFill>
                <a:latin typeface="Calibri"/>
                <a:cs typeface="Calibri"/>
              </a:rPr>
              <a:t> </a:t>
            </a:r>
            <a:r>
              <a:rPr sz="3200" b="1" spc="-5" dirty="0">
                <a:solidFill>
                  <a:srgbClr val="FF0000"/>
                </a:solidFill>
                <a:latin typeface="Calibri"/>
                <a:cs typeface="Calibri"/>
              </a:rPr>
              <a:t>bus</a:t>
            </a:r>
            <a:endParaRPr sz="3200">
              <a:latin typeface="Calibri"/>
              <a:cs typeface="Calibri"/>
            </a:endParaRPr>
          </a:p>
          <a:p>
            <a:pPr marL="570230" lvl="1" indent="-238760">
              <a:lnSpc>
                <a:spcPct val="100000"/>
              </a:lnSpc>
              <a:spcBef>
                <a:spcPts val="15"/>
              </a:spcBef>
              <a:buFont typeface="Verdana"/>
              <a:buChar char="◦"/>
              <a:tabLst>
                <a:tab pos="570865" algn="l"/>
              </a:tabLst>
            </a:pPr>
            <a:r>
              <a:rPr sz="2800" spc="-15" dirty="0">
                <a:latin typeface="Calibri"/>
                <a:cs typeface="Calibri"/>
              </a:rPr>
              <a:t>Interrupts</a:t>
            </a:r>
            <a:endParaRPr sz="2800">
              <a:latin typeface="Calibri"/>
              <a:cs typeface="Calibri"/>
            </a:endParaRPr>
          </a:p>
          <a:p>
            <a:pPr marL="570230" lvl="1" indent="-238760">
              <a:lnSpc>
                <a:spcPct val="100000"/>
              </a:lnSpc>
              <a:buFont typeface="Verdana"/>
              <a:buChar char="◦"/>
              <a:tabLst>
                <a:tab pos="570865" algn="l"/>
              </a:tabLst>
            </a:pPr>
            <a:r>
              <a:rPr sz="2800" spc="-10" dirty="0">
                <a:latin typeface="Calibri"/>
                <a:cs typeface="Calibri"/>
              </a:rPr>
              <a:t>Acknowledgements</a:t>
            </a:r>
            <a:endParaRPr sz="28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7092" y="461594"/>
            <a:ext cx="537146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10" dirty="0">
                <a:solidFill>
                  <a:srgbClr val="11478A"/>
                </a:solidFill>
                <a:latin typeface="Calibri"/>
                <a:cs typeface="Calibri"/>
              </a:rPr>
              <a:t> </a:t>
            </a:r>
            <a:r>
              <a:rPr sz="4400" b="0" dirty="0">
                <a:solidFill>
                  <a:srgbClr val="11478A"/>
                </a:solidFill>
                <a:latin typeface="Calibri"/>
                <a:cs typeface="Calibri"/>
              </a:rPr>
              <a:t>-</a:t>
            </a:r>
            <a:r>
              <a:rPr sz="4400" b="0" spc="-5" dirty="0">
                <a:solidFill>
                  <a:srgbClr val="11478A"/>
                </a:solidFill>
                <a:latin typeface="Calibri"/>
                <a:cs typeface="Calibri"/>
              </a:rPr>
              <a:t> </a:t>
            </a:r>
            <a:r>
              <a:rPr sz="4400" b="0" dirty="0">
                <a:solidFill>
                  <a:srgbClr val="11478A"/>
                </a:solidFill>
                <a:latin typeface="Calibri"/>
                <a:cs typeface="Calibri"/>
              </a:rPr>
              <a:t>output</a:t>
            </a:r>
            <a:endParaRPr sz="4400">
              <a:latin typeface="Calibri"/>
              <a:cs typeface="Calibri"/>
            </a:endParaRPr>
          </a:p>
        </p:txBody>
      </p:sp>
      <p:sp>
        <p:nvSpPr>
          <p:cNvPr id="3" name="object 3"/>
          <p:cNvSpPr txBox="1"/>
          <p:nvPr/>
        </p:nvSpPr>
        <p:spPr>
          <a:xfrm>
            <a:off x="618236" y="1831670"/>
            <a:ext cx="3528695" cy="3863340"/>
          </a:xfrm>
          <a:prstGeom prst="rect">
            <a:avLst/>
          </a:prstGeom>
        </p:spPr>
        <p:txBody>
          <a:bodyPr vert="horz" wrap="square" lIns="0" tIns="12065" rIns="0" bIns="0" rtlCol="0">
            <a:spAutoFit/>
          </a:bodyPr>
          <a:lstStyle/>
          <a:p>
            <a:pPr marL="295910" indent="-283845">
              <a:lnSpc>
                <a:spcPct val="100000"/>
              </a:lnSpc>
              <a:spcBef>
                <a:spcPts val="95"/>
              </a:spcBef>
              <a:buFont typeface="Segoe UI Symbol"/>
              <a:buChar char="⚫"/>
              <a:tabLst>
                <a:tab pos="296545" algn="l"/>
              </a:tabLst>
            </a:pPr>
            <a:r>
              <a:rPr sz="2500" spc="-5" dirty="0">
                <a:solidFill>
                  <a:srgbClr val="FF0000"/>
                </a:solidFill>
                <a:latin typeface="Calibri"/>
                <a:cs typeface="Calibri"/>
              </a:rPr>
              <a:t>Within</a:t>
            </a:r>
            <a:r>
              <a:rPr sz="2500" spc="-30" dirty="0">
                <a:solidFill>
                  <a:srgbClr val="FF0000"/>
                </a:solidFill>
                <a:latin typeface="Calibri"/>
                <a:cs typeface="Calibri"/>
              </a:rPr>
              <a:t> </a:t>
            </a:r>
            <a:r>
              <a:rPr sz="2500" spc="-10" dirty="0">
                <a:solidFill>
                  <a:srgbClr val="FF0000"/>
                </a:solidFill>
                <a:latin typeface="Calibri"/>
                <a:cs typeface="Calibri"/>
              </a:rPr>
              <a:t>CPU</a:t>
            </a:r>
            <a:endParaRPr sz="2500">
              <a:latin typeface="Calibri"/>
              <a:cs typeface="Calibri"/>
            </a:endParaRPr>
          </a:p>
          <a:p>
            <a:pPr>
              <a:lnSpc>
                <a:spcPct val="100000"/>
              </a:lnSpc>
              <a:spcBef>
                <a:spcPts val="50"/>
              </a:spcBef>
              <a:buClr>
                <a:srgbClr val="FF0000"/>
              </a:buClr>
              <a:buFont typeface="Segoe UI Symbol"/>
              <a:buChar char="⚫"/>
            </a:pPr>
            <a:endParaRPr sz="2200">
              <a:latin typeface="Calibri"/>
              <a:cs typeface="Calibri"/>
            </a:endParaRPr>
          </a:p>
          <a:p>
            <a:pPr marL="570230" lvl="1" indent="-238125">
              <a:lnSpc>
                <a:spcPct val="100000"/>
              </a:lnSpc>
              <a:buFont typeface="Verdana"/>
              <a:buChar char="◦"/>
              <a:tabLst>
                <a:tab pos="570865" algn="l"/>
              </a:tabLst>
            </a:pPr>
            <a:r>
              <a:rPr sz="2200" spc="-5" dirty="0">
                <a:latin typeface="Calibri"/>
                <a:cs typeface="Calibri"/>
              </a:rPr>
              <a:t>Cause</a:t>
            </a:r>
            <a:r>
              <a:rPr sz="2200" spc="-30" dirty="0">
                <a:latin typeface="Calibri"/>
                <a:cs typeface="Calibri"/>
              </a:rPr>
              <a:t> </a:t>
            </a:r>
            <a:r>
              <a:rPr sz="2200" spc="-20" dirty="0">
                <a:latin typeface="Calibri"/>
                <a:cs typeface="Calibri"/>
              </a:rPr>
              <a:t>data</a:t>
            </a:r>
            <a:r>
              <a:rPr sz="2200" spc="-30" dirty="0">
                <a:latin typeface="Calibri"/>
                <a:cs typeface="Calibri"/>
              </a:rPr>
              <a:t> </a:t>
            </a:r>
            <a:r>
              <a:rPr sz="2200" spc="-10" dirty="0">
                <a:latin typeface="Calibri"/>
                <a:cs typeface="Calibri"/>
              </a:rPr>
              <a:t>movement</a:t>
            </a:r>
            <a:endParaRPr sz="2200">
              <a:latin typeface="Calibri"/>
              <a:cs typeface="Calibri"/>
            </a:endParaRPr>
          </a:p>
          <a:p>
            <a:pPr lvl="1">
              <a:lnSpc>
                <a:spcPct val="100000"/>
              </a:lnSpc>
              <a:spcBef>
                <a:spcPts val="20"/>
              </a:spcBef>
              <a:buFont typeface="Verdana"/>
              <a:buChar char="◦"/>
            </a:pPr>
            <a:endParaRPr sz="2150">
              <a:latin typeface="Calibri"/>
              <a:cs typeface="Calibri"/>
            </a:endParaRPr>
          </a:p>
          <a:p>
            <a:pPr marL="570230" lvl="1" indent="-238125">
              <a:lnSpc>
                <a:spcPct val="100000"/>
              </a:lnSpc>
              <a:buFont typeface="Verdana"/>
              <a:buChar char="◦"/>
              <a:tabLst>
                <a:tab pos="570865" algn="l"/>
              </a:tabLst>
            </a:pPr>
            <a:r>
              <a:rPr sz="2200" spc="-15" dirty="0">
                <a:latin typeface="Calibri"/>
                <a:cs typeface="Calibri"/>
              </a:rPr>
              <a:t>Activate</a:t>
            </a:r>
            <a:r>
              <a:rPr sz="2200" spc="-10" dirty="0">
                <a:latin typeface="Calibri"/>
                <a:cs typeface="Calibri"/>
              </a:rPr>
              <a:t> specific</a:t>
            </a:r>
            <a:r>
              <a:rPr sz="2200" spc="-25" dirty="0">
                <a:latin typeface="Calibri"/>
                <a:cs typeface="Calibri"/>
              </a:rPr>
              <a:t> </a:t>
            </a:r>
            <a:r>
              <a:rPr sz="2200" spc="-5" dirty="0">
                <a:latin typeface="Calibri"/>
                <a:cs typeface="Calibri"/>
              </a:rPr>
              <a:t>functions</a:t>
            </a:r>
            <a:endParaRPr sz="2200">
              <a:latin typeface="Calibri"/>
              <a:cs typeface="Calibri"/>
            </a:endParaRPr>
          </a:p>
          <a:p>
            <a:pPr lvl="1">
              <a:lnSpc>
                <a:spcPct val="100000"/>
              </a:lnSpc>
              <a:spcBef>
                <a:spcPts val="35"/>
              </a:spcBef>
              <a:buFont typeface="Verdana"/>
              <a:buChar char="◦"/>
            </a:pPr>
            <a:endParaRPr sz="2350">
              <a:latin typeface="Calibri"/>
              <a:cs typeface="Calibri"/>
            </a:endParaRPr>
          </a:p>
          <a:p>
            <a:pPr marL="295910" marR="1306195" indent="-296545" algn="r">
              <a:lnSpc>
                <a:spcPct val="100000"/>
              </a:lnSpc>
              <a:buFont typeface="Segoe UI Symbol"/>
              <a:buChar char="⚫"/>
              <a:tabLst>
                <a:tab pos="296545" algn="l"/>
              </a:tabLst>
            </a:pPr>
            <a:r>
              <a:rPr sz="2500" spc="-5" dirty="0">
                <a:solidFill>
                  <a:srgbClr val="FF0000"/>
                </a:solidFill>
                <a:latin typeface="Calibri"/>
                <a:cs typeface="Calibri"/>
              </a:rPr>
              <a:t>Via</a:t>
            </a:r>
            <a:r>
              <a:rPr sz="2500" spc="-15" dirty="0">
                <a:solidFill>
                  <a:srgbClr val="FF0000"/>
                </a:solidFill>
                <a:latin typeface="Calibri"/>
                <a:cs typeface="Calibri"/>
              </a:rPr>
              <a:t> </a:t>
            </a:r>
            <a:r>
              <a:rPr sz="2500" spc="-20" dirty="0">
                <a:solidFill>
                  <a:srgbClr val="FF0000"/>
                </a:solidFill>
                <a:latin typeface="Calibri"/>
                <a:cs typeface="Calibri"/>
              </a:rPr>
              <a:t>control</a:t>
            </a:r>
            <a:r>
              <a:rPr sz="2500" spc="-15" dirty="0">
                <a:solidFill>
                  <a:srgbClr val="FF0000"/>
                </a:solidFill>
                <a:latin typeface="Calibri"/>
                <a:cs typeface="Calibri"/>
              </a:rPr>
              <a:t> </a:t>
            </a:r>
            <a:r>
              <a:rPr sz="2500" spc="-10" dirty="0">
                <a:solidFill>
                  <a:srgbClr val="FF0000"/>
                </a:solidFill>
                <a:latin typeface="Calibri"/>
                <a:cs typeface="Calibri"/>
              </a:rPr>
              <a:t>bus</a:t>
            </a:r>
            <a:endParaRPr sz="2500">
              <a:latin typeface="Calibri"/>
              <a:cs typeface="Calibri"/>
            </a:endParaRPr>
          </a:p>
          <a:p>
            <a:pPr>
              <a:lnSpc>
                <a:spcPct val="100000"/>
              </a:lnSpc>
              <a:spcBef>
                <a:spcPts val="55"/>
              </a:spcBef>
              <a:buClr>
                <a:srgbClr val="FF0000"/>
              </a:buClr>
              <a:buFont typeface="Segoe UI Symbol"/>
              <a:buChar char="⚫"/>
            </a:pPr>
            <a:endParaRPr sz="2200">
              <a:latin typeface="Calibri"/>
              <a:cs typeface="Calibri"/>
            </a:endParaRPr>
          </a:p>
          <a:p>
            <a:pPr marL="570230" lvl="1" indent="-238125">
              <a:lnSpc>
                <a:spcPct val="100000"/>
              </a:lnSpc>
              <a:buFont typeface="Verdana"/>
              <a:buChar char="◦"/>
              <a:tabLst>
                <a:tab pos="570865" algn="l"/>
              </a:tabLst>
            </a:pPr>
            <a:r>
              <a:rPr sz="2200" spc="-200" dirty="0">
                <a:latin typeface="Calibri"/>
                <a:cs typeface="Calibri"/>
              </a:rPr>
              <a:t>T</a:t>
            </a:r>
            <a:r>
              <a:rPr sz="2200" spc="-5" dirty="0">
                <a:latin typeface="Calibri"/>
                <a:cs typeface="Calibri"/>
              </a:rPr>
              <a:t>o</a:t>
            </a:r>
            <a:r>
              <a:rPr sz="2200" spc="5" dirty="0">
                <a:latin typeface="Calibri"/>
                <a:cs typeface="Calibri"/>
              </a:rPr>
              <a:t> </a:t>
            </a:r>
            <a:r>
              <a:rPr sz="2200" spc="-5" dirty="0">
                <a:latin typeface="Calibri"/>
                <a:cs typeface="Calibri"/>
              </a:rPr>
              <a:t>me</a:t>
            </a:r>
            <a:r>
              <a:rPr sz="2200" spc="-15" dirty="0">
                <a:latin typeface="Calibri"/>
                <a:cs typeface="Calibri"/>
              </a:rPr>
              <a:t>m</a:t>
            </a:r>
            <a:r>
              <a:rPr sz="2200" spc="-5" dirty="0">
                <a:latin typeface="Calibri"/>
                <a:cs typeface="Calibri"/>
              </a:rPr>
              <a:t>o</a:t>
            </a:r>
            <a:r>
              <a:rPr sz="2200" spc="5" dirty="0">
                <a:latin typeface="Calibri"/>
                <a:cs typeface="Calibri"/>
              </a:rPr>
              <a:t>r</a:t>
            </a:r>
            <a:r>
              <a:rPr sz="2200" spc="-5" dirty="0">
                <a:latin typeface="Calibri"/>
                <a:cs typeface="Calibri"/>
              </a:rPr>
              <a:t>y</a:t>
            </a:r>
            <a:endParaRPr sz="2200">
              <a:latin typeface="Calibri"/>
              <a:cs typeface="Calibri"/>
            </a:endParaRPr>
          </a:p>
          <a:p>
            <a:pPr lvl="1">
              <a:lnSpc>
                <a:spcPct val="100000"/>
              </a:lnSpc>
              <a:spcBef>
                <a:spcPts val="15"/>
              </a:spcBef>
              <a:buFont typeface="Verdana"/>
              <a:buChar char="◦"/>
            </a:pPr>
            <a:endParaRPr sz="2150">
              <a:latin typeface="Calibri"/>
              <a:cs typeface="Calibri"/>
            </a:endParaRPr>
          </a:p>
          <a:p>
            <a:pPr marL="570230" marR="1224915" lvl="1" indent="-570865" algn="r">
              <a:lnSpc>
                <a:spcPct val="100000"/>
              </a:lnSpc>
              <a:buFont typeface="Verdana"/>
              <a:buChar char="◦"/>
              <a:tabLst>
                <a:tab pos="570865" algn="l"/>
              </a:tabLst>
            </a:pPr>
            <a:r>
              <a:rPr sz="2200" spc="-200" dirty="0">
                <a:latin typeface="Calibri"/>
                <a:cs typeface="Calibri"/>
              </a:rPr>
              <a:t>T</a:t>
            </a:r>
            <a:r>
              <a:rPr sz="2200" spc="-5" dirty="0">
                <a:latin typeface="Calibri"/>
                <a:cs typeface="Calibri"/>
              </a:rPr>
              <a:t>o</a:t>
            </a:r>
            <a:r>
              <a:rPr sz="2200" spc="5" dirty="0">
                <a:latin typeface="Calibri"/>
                <a:cs typeface="Calibri"/>
              </a:rPr>
              <a:t> </a:t>
            </a:r>
            <a:r>
              <a:rPr sz="2200" spc="-5" dirty="0">
                <a:latin typeface="Calibri"/>
                <a:cs typeface="Calibri"/>
              </a:rPr>
              <a:t>I/O</a:t>
            </a:r>
            <a:r>
              <a:rPr sz="2200" spc="5" dirty="0">
                <a:latin typeface="Calibri"/>
                <a:cs typeface="Calibri"/>
              </a:rPr>
              <a:t> </a:t>
            </a:r>
            <a:r>
              <a:rPr sz="2200" spc="-5" dirty="0">
                <a:latin typeface="Calibri"/>
                <a:cs typeface="Calibri"/>
              </a:rPr>
              <a:t>modules</a:t>
            </a:r>
            <a:endParaRPr sz="2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87362"/>
          </a:xfrm>
        </p:spPr>
        <p:txBody>
          <a:bodyPr>
            <a:normAutofit fontScale="90000"/>
          </a:bodyPr>
          <a:lstStyle/>
          <a:p>
            <a:endParaRPr lang="en-US" dirty="0"/>
          </a:p>
        </p:txBody>
      </p:sp>
      <p:sp>
        <p:nvSpPr>
          <p:cNvPr id="3" name="Content Placeholder 2"/>
          <p:cNvSpPr>
            <a:spLocks noGrp="1"/>
          </p:cNvSpPr>
          <p:nvPr>
            <p:ph idx="1"/>
          </p:nvPr>
        </p:nvSpPr>
        <p:spPr>
          <a:xfrm>
            <a:off x="0" y="838200"/>
            <a:ext cx="8839200" cy="5410200"/>
          </a:xfrm>
        </p:spPr>
        <p:txBody>
          <a:bodyPr>
            <a:normAutofit/>
          </a:bodyPr>
          <a:lstStyle/>
          <a:p>
            <a:pPr algn="just"/>
            <a:r>
              <a:rPr lang="en-US" sz="2400" dirty="0" smtClean="0">
                <a:latin typeface="Times New Roman" pitchFamily="18" charset="0"/>
                <a:cs typeface="Times New Roman" pitchFamily="18" charset="0"/>
              </a:rPr>
              <a:t>The MC68000 partitions its 32-bit registers into eight data registers and nine address registers.</a:t>
            </a:r>
          </a:p>
          <a:p>
            <a:pPr algn="just"/>
            <a:r>
              <a:rPr lang="en-US" sz="2400" dirty="0" smtClean="0">
                <a:latin typeface="Times New Roman" pitchFamily="18" charset="0"/>
                <a:cs typeface="Times New Roman" pitchFamily="18" charset="0"/>
              </a:rPr>
              <a:t>The eight data registers are used primarily for data manipulation and are also used in addressing as index registers.</a:t>
            </a:r>
          </a:p>
          <a:p>
            <a:pPr algn="just"/>
            <a:r>
              <a:rPr lang="en-US" sz="2400" dirty="0" smtClean="0">
                <a:latin typeface="Times New Roman" pitchFamily="18" charset="0"/>
                <a:cs typeface="Times New Roman" pitchFamily="18" charset="0"/>
              </a:rPr>
              <a:t>The address registers contain 32-bit addresses; two of these registers are also used as stack pointers, one for users and one for the operating system</a:t>
            </a:r>
          </a:p>
          <a:p>
            <a:pPr algn="just"/>
            <a:r>
              <a:rPr lang="en-US" sz="2400" dirty="0" smtClean="0">
                <a:latin typeface="Times New Roman" pitchFamily="18" charset="0"/>
                <a:cs typeface="Times New Roman" pitchFamily="18" charset="0"/>
              </a:rPr>
              <a:t>32-bit program counter and a 16-bit status register.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7730" y="1923033"/>
            <a:ext cx="4229100" cy="513715"/>
          </a:xfrm>
          <a:prstGeom prst="rect">
            <a:avLst/>
          </a:prstGeom>
        </p:spPr>
        <p:txBody>
          <a:bodyPr vert="horz" wrap="square" lIns="0" tIns="13335" rIns="0" bIns="0" rtlCol="0">
            <a:spAutoFit/>
          </a:bodyPr>
          <a:lstStyle/>
          <a:p>
            <a:pPr marL="12700">
              <a:lnSpc>
                <a:spcPct val="100000"/>
              </a:lnSpc>
              <a:spcBef>
                <a:spcPts val="105"/>
              </a:spcBef>
            </a:pPr>
            <a:r>
              <a:rPr sz="3200" b="0" spc="-15" dirty="0">
                <a:solidFill>
                  <a:srgbClr val="11478A"/>
                </a:solidFill>
                <a:latin typeface="Calibri"/>
                <a:cs typeface="Calibri"/>
              </a:rPr>
              <a:t>Control</a:t>
            </a:r>
            <a:r>
              <a:rPr sz="3200" b="0" spc="-25" dirty="0">
                <a:solidFill>
                  <a:srgbClr val="11478A"/>
                </a:solidFill>
                <a:latin typeface="Calibri"/>
                <a:cs typeface="Calibri"/>
              </a:rPr>
              <a:t> </a:t>
            </a:r>
            <a:r>
              <a:rPr sz="3200" b="0" dirty="0">
                <a:solidFill>
                  <a:srgbClr val="11478A"/>
                </a:solidFill>
                <a:latin typeface="Calibri"/>
                <a:cs typeface="Calibri"/>
              </a:rPr>
              <a:t>Unit</a:t>
            </a:r>
            <a:r>
              <a:rPr sz="3200" b="0" spc="-15" dirty="0">
                <a:solidFill>
                  <a:srgbClr val="11478A"/>
                </a:solidFill>
                <a:latin typeface="Calibri"/>
                <a:cs typeface="Calibri"/>
              </a:rPr>
              <a:t> </a:t>
            </a:r>
            <a:r>
              <a:rPr sz="3200" b="0" spc="-20" dirty="0">
                <a:solidFill>
                  <a:srgbClr val="11478A"/>
                </a:solidFill>
                <a:latin typeface="Calibri"/>
                <a:cs typeface="Calibri"/>
              </a:rPr>
              <a:t>Organization</a:t>
            </a:r>
            <a:endParaRPr sz="320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666" y="0"/>
            <a:ext cx="3342004" cy="635000"/>
          </a:xfrm>
          <a:prstGeom prst="rect">
            <a:avLst/>
          </a:prstGeom>
        </p:spPr>
        <p:txBody>
          <a:bodyPr vert="horz" wrap="square" lIns="0" tIns="12065" rIns="0" bIns="0" rtlCol="0">
            <a:spAutoFit/>
          </a:bodyPr>
          <a:lstStyle/>
          <a:p>
            <a:pPr marL="12700">
              <a:lnSpc>
                <a:spcPct val="100000"/>
              </a:lnSpc>
              <a:spcBef>
                <a:spcPts val="95"/>
              </a:spcBef>
            </a:pPr>
            <a:r>
              <a:rPr b="0" spc="-5" dirty="0">
                <a:latin typeface="Calibri"/>
                <a:cs typeface="Calibri"/>
              </a:rPr>
              <a:t>Impleme</a:t>
            </a:r>
            <a:r>
              <a:rPr b="0" spc="-40" dirty="0">
                <a:latin typeface="Calibri"/>
                <a:cs typeface="Calibri"/>
              </a:rPr>
              <a:t>n</a:t>
            </a:r>
            <a:r>
              <a:rPr b="0" spc="-50" dirty="0">
                <a:latin typeface="Calibri"/>
                <a:cs typeface="Calibri"/>
              </a:rPr>
              <a:t>t</a:t>
            </a:r>
            <a:r>
              <a:rPr b="0" spc="-35" dirty="0">
                <a:latin typeface="Calibri"/>
                <a:cs typeface="Calibri"/>
              </a:rPr>
              <a:t>a</a:t>
            </a:r>
            <a:r>
              <a:rPr b="0" spc="-5" dirty="0">
                <a:latin typeface="Calibri"/>
                <a:cs typeface="Calibri"/>
              </a:rPr>
              <a:t>tion</a:t>
            </a:r>
          </a:p>
        </p:txBody>
      </p:sp>
      <p:sp>
        <p:nvSpPr>
          <p:cNvPr id="3" name="object 3"/>
          <p:cNvSpPr txBox="1"/>
          <p:nvPr/>
        </p:nvSpPr>
        <p:spPr>
          <a:xfrm>
            <a:off x="104038" y="1130553"/>
            <a:ext cx="8893175" cy="4050029"/>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dirty="0">
                <a:latin typeface="Calibri"/>
                <a:cs typeface="Calibri"/>
              </a:rPr>
              <a:t>All</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control</a:t>
            </a:r>
            <a:r>
              <a:rPr sz="2400" spc="-30" dirty="0">
                <a:latin typeface="Calibri"/>
                <a:cs typeface="Calibri"/>
              </a:rPr>
              <a:t> </a:t>
            </a:r>
            <a:r>
              <a:rPr sz="2400" spc="-5" dirty="0">
                <a:latin typeface="Calibri"/>
                <a:cs typeface="Calibri"/>
              </a:rPr>
              <a:t>unit</a:t>
            </a:r>
            <a:r>
              <a:rPr sz="2400" spc="-10" dirty="0">
                <a:latin typeface="Calibri"/>
                <a:cs typeface="Calibri"/>
              </a:rPr>
              <a:t> </a:t>
            </a:r>
            <a:r>
              <a:rPr sz="2400" spc="-5" dirty="0">
                <a:latin typeface="Calibri"/>
                <a:cs typeface="Calibri"/>
              </a:rPr>
              <a:t>does</a:t>
            </a:r>
            <a:r>
              <a:rPr sz="2400" spc="-10" dirty="0">
                <a:latin typeface="Calibri"/>
                <a:cs typeface="Calibri"/>
              </a:rPr>
              <a:t> </a:t>
            </a:r>
            <a:r>
              <a:rPr sz="2400" dirty="0">
                <a:latin typeface="Calibri"/>
                <a:cs typeface="Calibri"/>
              </a:rPr>
              <a:t>is</a:t>
            </a:r>
            <a:r>
              <a:rPr sz="2400" spc="-15" dirty="0">
                <a:latin typeface="Calibri"/>
                <a:cs typeface="Calibri"/>
              </a:rPr>
              <a:t> generate </a:t>
            </a:r>
            <a:r>
              <a:rPr sz="2400" dirty="0">
                <a:latin typeface="Calibri"/>
                <a:cs typeface="Calibri"/>
              </a:rPr>
              <a:t>a</a:t>
            </a:r>
            <a:r>
              <a:rPr sz="2400" spc="-10" dirty="0">
                <a:latin typeface="Calibri"/>
                <a:cs typeface="Calibri"/>
              </a:rPr>
              <a:t> </a:t>
            </a:r>
            <a:r>
              <a:rPr sz="2400" spc="-5" dirty="0">
                <a:latin typeface="Calibri"/>
                <a:cs typeface="Calibri"/>
              </a:rPr>
              <a:t>set</a:t>
            </a:r>
            <a:r>
              <a:rPr sz="2400" spc="-25" dirty="0">
                <a:latin typeface="Calibri"/>
                <a:cs typeface="Calibri"/>
              </a:rPr>
              <a:t> </a:t>
            </a:r>
            <a:r>
              <a:rPr sz="2400" spc="-5" dirty="0">
                <a:latin typeface="Calibri"/>
                <a:cs typeface="Calibri"/>
              </a:rPr>
              <a:t>of</a:t>
            </a:r>
            <a:r>
              <a:rPr sz="2400" spc="20" dirty="0">
                <a:latin typeface="Calibri"/>
                <a:cs typeface="Calibri"/>
              </a:rPr>
              <a:t> </a:t>
            </a:r>
            <a:r>
              <a:rPr sz="2400" b="1" spc="-10" dirty="0">
                <a:solidFill>
                  <a:srgbClr val="FF0000"/>
                </a:solidFill>
                <a:latin typeface="Calibri"/>
                <a:cs typeface="Calibri"/>
              </a:rPr>
              <a:t>control</a:t>
            </a:r>
            <a:r>
              <a:rPr sz="2400" b="1" spc="-30" dirty="0">
                <a:solidFill>
                  <a:srgbClr val="FF0000"/>
                </a:solidFill>
                <a:latin typeface="Calibri"/>
                <a:cs typeface="Calibri"/>
              </a:rPr>
              <a:t> </a:t>
            </a:r>
            <a:r>
              <a:rPr sz="2400" b="1" dirty="0">
                <a:solidFill>
                  <a:srgbClr val="FF0000"/>
                </a:solidFill>
                <a:latin typeface="Calibri"/>
                <a:cs typeface="Calibri"/>
              </a:rPr>
              <a:t>signals</a:t>
            </a:r>
            <a:endParaRPr sz="2400">
              <a:latin typeface="Calibri"/>
              <a:cs typeface="Calibri"/>
            </a:endParaRPr>
          </a:p>
          <a:p>
            <a:pPr marL="355600" indent="-343535">
              <a:lnSpc>
                <a:spcPct val="100000"/>
              </a:lnSpc>
              <a:spcBef>
                <a:spcPts val="2020"/>
              </a:spcBef>
              <a:buFont typeface="Arial MT"/>
              <a:buChar char="•"/>
              <a:tabLst>
                <a:tab pos="355600" algn="l"/>
                <a:tab pos="356235" algn="l"/>
              </a:tabLst>
            </a:pPr>
            <a:r>
              <a:rPr sz="2400" spc="-10" dirty="0">
                <a:latin typeface="Calibri"/>
                <a:cs typeface="Calibri"/>
              </a:rPr>
              <a:t>Each</a:t>
            </a:r>
            <a:r>
              <a:rPr sz="2400" spc="-30" dirty="0">
                <a:latin typeface="Calibri"/>
                <a:cs typeface="Calibri"/>
              </a:rPr>
              <a:t> </a:t>
            </a:r>
            <a:r>
              <a:rPr sz="2400" spc="-15" dirty="0">
                <a:latin typeface="Calibri"/>
                <a:cs typeface="Calibri"/>
              </a:rPr>
              <a:t>control</a:t>
            </a:r>
            <a:r>
              <a:rPr sz="2400" spc="-35" dirty="0">
                <a:latin typeface="Calibri"/>
                <a:cs typeface="Calibri"/>
              </a:rPr>
              <a:t> </a:t>
            </a:r>
            <a:r>
              <a:rPr sz="2400" spc="-5" dirty="0">
                <a:latin typeface="Calibri"/>
                <a:cs typeface="Calibri"/>
              </a:rPr>
              <a:t>signal</a:t>
            </a:r>
            <a:r>
              <a:rPr sz="2400" spc="-15" dirty="0">
                <a:latin typeface="Calibri"/>
                <a:cs typeface="Calibri"/>
              </a:rPr>
              <a:t> </a:t>
            </a:r>
            <a:r>
              <a:rPr sz="2400" dirty="0">
                <a:latin typeface="Calibri"/>
                <a:cs typeface="Calibri"/>
              </a:rPr>
              <a:t>is</a:t>
            </a:r>
            <a:r>
              <a:rPr sz="2400" spc="-20" dirty="0">
                <a:latin typeface="Calibri"/>
                <a:cs typeface="Calibri"/>
              </a:rPr>
              <a:t> </a:t>
            </a:r>
            <a:r>
              <a:rPr sz="2400" b="1" dirty="0">
                <a:solidFill>
                  <a:srgbClr val="FF0000"/>
                </a:solidFill>
                <a:latin typeface="Calibri"/>
                <a:cs typeface="Calibri"/>
              </a:rPr>
              <a:t>on</a:t>
            </a:r>
            <a:r>
              <a:rPr sz="2400" b="1" spc="-20" dirty="0">
                <a:solidFill>
                  <a:srgbClr val="FF0000"/>
                </a:solidFill>
                <a:latin typeface="Calibri"/>
                <a:cs typeface="Calibri"/>
              </a:rPr>
              <a:t> </a:t>
            </a:r>
            <a:r>
              <a:rPr sz="2400" spc="-5" dirty="0">
                <a:latin typeface="Calibri"/>
                <a:cs typeface="Calibri"/>
              </a:rPr>
              <a:t>or</a:t>
            </a:r>
            <a:r>
              <a:rPr sz="2400" spc="-25" dirty="0">
                <a:latin typeface="Calibri"/>
                <a:cs typeface="Calibri"/>
              </a:rPr>
              <a:t> </a:t>
            </a:r>
            <a:r>
              <a:rPr sz="2400" b="1" dirty="0">
                <a:solidFill>
                  <a:srgbClr val="FF0000"/>
                </a:solidFill>
                <a:latin typeface="Calibri"/>
                <a:cs typeface="Calibri"/>
              </a:rPr>
              <a:t>off</a:t>
            </a:r>
            <a:endParaRPr sz="2400">
              <a:latin typeface="Calibri"/>
              <a:cs typeface="Calibri"/>
            </a:endParaRPr>
          </a:p>
          <a:p>
            <a:pPr marL="355600" indent="-343535">
              <a:lnSpc>
                <a:spcPct val="100000"/>
              </a:lnSpc>
              <a:spcBef>
                <a:spcPts val="2014"/>
              </a:spcBef>
              <a:buFont typeface="Arial MT"/>
              <a:buChar char="•"/>
              <a:tabLst>
                <a:tab pos="355600" algn="l"/>
                <a:tab pos="356235" algn="l"/>
              </a:tabLst>
            </a:pPr>
            <a:r>
              <a:rPr sz="2400" spc="-10" dirty="0">
                <a:latin typeface="Calibri"/>
                <a:cs typeface="Calibri"/>
              </a:rPr>
              <a:t>Represent</a:t>
            </a:r>
            <a:r>
              <a:rPr sz="2400" spc="-25" dirty="0">
                <a:latin typeface="Calibri"/>
                <a:cs typeface="Calibri"/>
              </a:rPr>
              <a:t> </a:t>
            </a:r>
            <a:r>
              <a:rPr sz="2400" dirty="0">
                <a:latin typeface="Calibri"/>
                <a:cs typeface="Calibri"/>
              </a:rPr>
              <a:t>each</a:t>
            </a:r>
            <a:r>
              <a:rPr sz="2400" spc="-15" dirty="0">
                <a:latin typeface="Calibri"/>
                <a:cs typeface="Calibri"/>
              </a:rPr>
              <a:t> control </a:t>
            </a:r>
            <a:r>
              <a:rPr sz="2400" spc="-5" dirty="0">
                <a:latin typeface="Calibri"/>
                <a:cs typeface="Calibri"/>
              </a:rPr>
              <a:t>signal</a:t>
            </a:r>
            <a:r>
              <a:rPr sz="2400" spc="-20" dirty="0">
                <a:latin typeface="Calibri"/>
                <a:cs typeface="Calibri"/>
              </a:rPr>
              <a:t> </a:t>
            </a:r>
            <a:r>
              <a:rPr sz="2400" spc="-10" dirty="0">
                <a:latin typeface="Calibri"/>
                <a:cs typeface="Calibri"/>
              </a:rPr>
              <a:t>by </a:t>
            </a:r>
            <a:r>
              <a:rPr sz="2400" dirty="0">
                <a:latin typeface="Calibri"/>
                <a:cs typeface="Calibri"/>
              </a:rPr>
              <a:t>a</a:t>
            </a:r>
            <a:r>
              <a:rPr sz="2400" spc="-20" dirty="0">
                <a:latin typeface="Calibri"/>
                <a:cs typeface="Calibri"/>
              </a:rPr>
              <a:t> </a:t>
            </a:r>
            <a:r>
              <a:rPr sz="2400" b="1" dirty="0">
                <a:solidFill>
                  <a:srgbClr val="FF0000"/>
                </a:solidFill>
                <a:latin typeface="Calibri"/>
                <a:cs typeface="Calibri"/>
              </a:rPr>
              <a:t>bit</a:t>
            </a:r>
            <a:endParaRPr sz="2400">
              <a:latin typeface="Calibri"/>
              <a:cs typeface="Calibri"/>
            </a:endParaRPr>
          </a:p>
          <a:p>
            <a:pPr marL="355600" indent="-343535">
              <a:lnSpc>
                <a:spcPct val="100000"/>
              </a:lnSpc>
              <a:spcBef>
                <a:spcPts val="2014"/>
              </a:spcBef>
              <a:buFont typeface="Arial MT"/>
              <a:buChar char="•"/>
              <a:tabLst>
                <a:tab pos="355600" algn="l"/>
                <a:tab pos="356235" algn="l"/>
              </a:tabLst>
            </a:pPr>
            <a:r>
              <a:rPr sz="2400" spc="-20" dirty="0">
                <a:latin typeface="Calibri"/>
                <a:cs typeface="Calibri"/>
              </a:rPr>
              <a:t>Have</a:t>
            </a:r>
            <a:r>
              <a:rPr sz="2400" spc="-10" dirty="0">
                <a:latin typeface="Calibri"/>
                <a:cs typeface="Calibri"/>
              </a:rPr>
              <a:t> </a:t>
            </a:r>
            <a:r>
              <a:rPr sz="2400" dirty="0">
                <a:latin typeface="Calibri"/>
                <a:cs typeface="Calibri"/>
              </a:rPr>
              <a:t>a</a:t>
            </a:r>
            <a:r>
              <a:rPr sz="2400" spc="-5" dirty="0">
                <a:latin typeface="Calibri"/>
                <a:cs typeface="Calibri"/>
              </a:rPr>
              <a:t> </a:t>
            </a:r>
            <a:r>
              <a:rPr sz="2400" b="1" spc="-10" dirty="0">
                <a:solidFill>
                  <a:srgbClr val="FF0000"/>
                </a:solidFill>
                <a:latin typeface="Calibri"/>
                <a:cs typeface="Calibri"/>
              </a:rPr>
              <a:t>control</a:t>
            </a:r>
            <a:r>
              <a:rPr sz="2400" b="1" spc="-30" dirty="0">
                <a:solidFill>
                  <a:srgbClr val="FF0000"/>
                </a:solidFill>
                <a:latin typeface="Calibri"/>
                <a:cs typeface="Calibri"/>
              </a:rPr>
              <a:t> </a:t>
            </a:r>
            <a:r>
              <a:rPr sz="2400" b="1" spc="-15" dirty="0">
                <a:solidFill>
                  <a:srgbClr val="FF0000"/>
                </a:solidFill>
                <a:latin typeface="Calibri"/>
                <a:cs typeface="Calibri"/>
              </a:rPr>
              <a:t>word</a:t>
            </a:r>
            <a:r>
              <a:rPr sz="2400" b="1" spc="-30" dirty="0">
                <a:solidFill>
                  <a:srgbClr val="FF0000"/>
                </a:solidFill>
                <a:latin typeface="Calibri"/>
                <a:cs typeface="Calibri"/>
              </a:rPr>
              <a:t> </a:t>
            </a:r>
            <a:r>
              <a:rPr sz="2400" spc="-20" dirty="0">
                <a:latin typeface="Calibri"/>
                <a:cs typeface="Calibri"/>
              </a:rPr>
              <a:t>for</a:t>
            </a:r>
            <a:r>
              <a:rPr sz="2400" spc="-10" dirty="0">
                <a:latin typeface="Calibri"/>
                <a:cs typeface="Calibri"/>
              </a:rPr>
              <a:t> </a:t>
            </a:r>
            <a:r>
              <a:rPr sz="2400" dirty="0">
                <a:latin typeface="Calibri"/>
                <a:cs typeface="Calibri"/>
              </a:rPr>
              <a:t>each</a:t>
            </a:r>
            <a:r>
              <a:rPr sz="2400" spc="-15" dirty="0">
                <a:latin typeface="Calibri"/>
                <a:cs typeface="Calibri"/>
              </a:rPr>
              <a:t> </a:t>
            </a:r>
            <a:r>
              <a:rPr sz="2400" spc="-10" dirty="0">
                <a:latin typeface="Calibri"/>
                <a:cs typeface="Calibri"/>
              </a:rPr>
              <a:t>micro-operation</a:t>
            </a:r>
            <a:endParaRPr sz="2400">
              <a:latin typeface="Calibri"/>
              <a:cs typeface="Calibri"/>
            </a:endParaRPr>
          </a:p>
          <a:p>
            <a:pPr marL="355600" indent="-343535">
              <a:lnSpc>
                <a:spcPct val="100000"/>
              </a:lnSpc>
              <a:spcBef>
                <a:spcPts val="2020"/>
              </a:spcBef>
              <a:buFont typeface="Arial MT"/>
              <a:buChar char="•"/>
              <a:tabLst>
                <a:tab pos="355600" algn="l"/>
                <a:tab pos="356235" algn="l"/>
              </a:tabLst>
            </a:pPr>
            <a:r>
              <a:rPr sz="2400" spc="-20" dirty="0">
                <a:latin typeface="Calibri"/>
                <a:cs typeface="Calibri"/>
              </a:rPr>
              <a:t>Have</a:t>
            </a:r>
            <a:r>
              <a:rPr sz="2400" spc="-5" dirty="0">
                <a:latin typeface="Calibri"/>
                <a:cs typeface="Calibri"/>
              </a:rPr>
              <a:t> </a:t>
            </a:r>
            <a:r>
              <a:rPr sz="2400" dirty="0">
                <a:latin typeface="Calibri"/>
                <a:cs typeface="Calibri"/>
              </a:rPr>
              <a:t>a</a:t>
            </a:r>
            <a:r>
              <a:rPr sz="2400" spc="-5" dirty="0">
                <a:latin typeface="Calibri"/>
                <a:cs typeface="Calibri"/>
              </a:rPr>
              <a:t> </a:t>
            </a:r>
            <a:r>
              <a:rPr sz="2400" b="1" dirty="0">
                <a:solidFill>
                  <a:srgbClr val="FF0000"/>
                </a:solidFill>
                <a:latin typeface="Calibri"/>
                <a:cs typeface="Calibri"/>
              </a:rPr>
              <a:t>sequence</a:t>
            </a:r>
            <a:r>
              <a:rPr sz="2400" b="1" spc="-5" dirty="0">
                <a:solidFill>
                  <a:srgbClr val="FF0000"/>
                </a:solidFill>
                <a:latin typeface="Calibri"/>
                <a:cs typeface="Calibri"/>
              </a:rPr>
              <a:t> </a:t>
            </a:r>
            <a:r>
              <a:rPr sz="2400" b="1" dirty="0">
                <a:solidFill>
                  <a:srgbClr val="FF0000"/>
                </a:solidFill>
                <a:latin typeface="Calibri"/>
                <a:cs typeface="Calibri"/>
              </a:rPr>
              <a:t>of </a:t>
            </a:r>
            <a:r>
              <a:rPr sz="2400" b="1" spc="-10" dirty="0">
                <a:solidFill>
                  <a:srgbClr val="FF0000"/>
                </a:solidFill>
                <a:latin typeface="Calibri"/>
                <a:cs typeface="Calibri"/>
              </a:rPr>
              <a:t>control</a:t>
            </a:r>
            <a:r>
              <a:rPr sz="2400" b="1" spc="-30" dirty="0">
                <a:solidFill>
                  <a:srgbClr val="FF0000"/>
                </a:solidFill>
                <a:latin typeface="Calibri"/>
                <a:cs typeface="Calibri"/>
              </a:rPr>
              <a:t> </a:t>
            </a:r>
            <a:r>
              <a:rPr sz="2400" b="1" spc="-10" dirty="0">
                <a:solidFill>
                  <a:srgbClr val="FF0000"/>
                </a:solidFill>
                <a:latin typeface="Calibri"/>
                <a:cs typeface="Calibri"/>
              </a:rPr>
              <a:t>words</a:t>
            </a:r>
            <a:r>
              <a:rPr sz="2400" b="1" spc="-35" dirty="0">
                <a:solidFill>
                  <a:srgbClr val="FF0000"/>
                </a:solidFill>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each</a:t>
            </a:r>
            <a:r>
              <a:rPr sz="2400" spc="-15" dirty="0">
                <a:latin typeface="Calibri"/>
                <a:cs typeface="Calibri"/>
              </a:rPr>
              <a:t> </a:t>
            </a:r>
            <a:r>
              <a:rPr sz="2400" dirty="0">
                <a:latin typeface="Calibri"/>
                <a:cs typeface="Calibri"/>
              </a:rPr>
              <a:t>machine</a:t>
            </a:r>
            <a:r>
              <a:rPr sz="2400" spc="-15" dirty="0">
                <a:latin typeface="Calibri"/>
                <a:cs typeface="Calibri"/>
              </a:rPr>
              <a:t> </a:t>
            </a:r>
            <a:r>
              <a:rPr sz="2400" spc="-10" dirty="0">
                <a:latin typeface="Calibri"/>
                <a:cs typeface="Calibri"/>
              </a:rPr>
              <a:t>code</a:t>
            </a:r>
            <a:r>
              <a:rPr sz="2400" spc="-5" dirty="0">
                <a:latin typeface="Calibri"/>
                <a:cs typeface="Calibri"/>
              </a:rPr>
              <a:t> instruction</a:t>
            </a:r>
            <a:endParaRPr sz="2400">
              <a:latin typeface="Calibri"/>
              <a:cs typeface="Calibri"/>
            </a:endParaRPr>
          </a:p>
          <a:p>
            <a:pPr marL="355600" marR="205740" indent="-343535">
              <a:lnSpc>
                <a:spcPct val="150000"/>
              </a:lnSpc>
              <a:spcBef>
                <a:spcPts val="575"/>
              </a:spcBef>
              <a:buFont typeface="Arial MT"/>
              <a:buChar char="•"/>
              <a:tabLst>
                <a:tab pos="355600" algn="l"/>
                <a:tab pos="356235" algn="l"/>
              </a:tabLst>
            </a:pPr>
            <a:r>
              <a:rPr sz="2400" dirty="0">
                <a:latin typeface="Calibri"/>
                <a:cs typeface="Calibri"/>
              </a:rPr>
              <a:t>Add an </a:t>
            </a:r>
            <a:r>
              <a:rPr sz="2400" b="1" spc="-10" dirty="0">
                <a:solidFill>
                  <a:srgbClr val="FF0000"/>
                </a:solidFill>
                <a:latin typeface="Calibri"/>
                <a:cs typeface="Calibri"/>
              </a:rPr>
              <a:t>address </a:t>
            </a:r>
            <a:r>
              <a:rPr sz="2400" spc="-15" dirty="0">
                <a:latin typeface="Calibri"/>
                <a:cs typeface="Calibri"/>
              </a:rPr>
              <a:t>to </a:t>
            </a:r>
            <a:r>
              <a:rPr sz="2400" spc="-5" dirty="0">
                <a:latin typeface="Calibri"/>
                <a:cs typeface="Calibri"/>
              </a:rPr>
              <a:t>specify </a:t>
            </a:r>
            <a:r>
              <a:rPr sz="2400" dirty="0">
                <a:latin typeface="Calibri"/>
                <a:cs typeface="Calibri"/>
              </a:rPr>
              <a:t>the </a:t>
            </a:r>
            <a:r>
              <a:rPr sz="2400" spc="-10" dirty="0">
                <a:latin typeface="Calibri"/>
                <a:cs typeface="Calibri"/>
              </a:rPr>
              <a:t>next </a:t>
            </a:r>
            <a:r>
              <a:rPr sz="2400" spc="-5" dirty="0">
                <a:latin typeface="Calibri"/>
                <a:cs typeface="Calibri"/>
              </a:rPr>
              <a:t>micro-instruction, depending </a:t>
            </a:r>
            <a:r>
              <a:rPr sz="2400" spc="-10" dirty="0">
                <a:latin typeface="Calibri"/>
                <a:cs typeface="Calibri"/>
              </a:rPr>
              <a:t>on </a:t>
            </a:r>
            <a:r>
              <a:rPr sz="2400" spc="-530" dirty="0">
                <a:latin typeface="Calibri"/>
                <a:cs typeface="Calibri"/>
              </a:rPr>
              <a:t> </a:t>
            </a:r>
            <a:r>
              <a:rPr sz="2400" spc="-10" dirty="0">
                <a:latin typeface="Calibri"/>
                <a:cs typeface="Calibri"/>
              </a:rPr>
              <a:t>conditions</a:t>
            </a:r>
            <a:endParaRPr sz="24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735" y="3590290"/>
            <a:ext cx="4856480" cy="2874010"/>
          </a:xfrm>
          <a:prstGeom prst="rect">
            <a:avLst/>
          </a:prstGeom>
        </p:spPr>
        <p:txBody>
          <a:bodyPr vert="horz" wrap="square" lIns="0" tIns="34290" rIns="0" bIns="0" rtlCol="0">
            <a:spAutoFit/>
          </a:bodyPr>
          <a:lstStyle/>
          <a:p>
            <a:pPr marL="25400" marR="17780" indent="-247650" algn="ctr">
              <a:lnSpc>
                <a:spcPct val="95700"/>
              </a:lnSpc>
              <a:spcBef>
                <a:spcPts val="270"/>
              </a:spcBef>
            </a:pPr>
            <a:r>
              <a:rPr sz="3200" b="0" spc="-10" dirty="0">
                <a:solidFill>
                  <a:srgbClr val="888888"/>
                </a:solidFill>
                <a:latin typeface="Calibri"/>
                <a:cs typeface="Calibri"/>
              </a:rPr>
              <a:t>Micro-programmed </a:t>
            </a:r>
            <a:r>
              <a:rPr sz="3200" b="0" spc="-15" dirty="0">
                <a:solidFill>
                  <a:srgbClr val="888888"/>
                </a:solidFill>
                <a:latin typeface="Calibri"/>
                <a:cs typeface="Calibri"/>
              </a:rPr>
              <a:t>Control </a:t>
            </a:r>
            <a:r>
              <a:rPr sz="3200" b="0" spc="-10" dirty="0">
                <a:solidFill>
                  <a:srgbClr val="888888"/>
                </a:solidFill>
                <a:latin typeface="Calibri"/>
                <a:cs typeface="Calibri"/>
              </a:rPr>
              <a:t> </a:t>
            </a:r>
            <a:r>
              <a:rPr b="0" spc="-10" dirty="0">
                <a:solidFill>
                  <a:srgbClr val="11478A"/>
                </a:solidFill>
                <a:latin typeface="Calibri"/>
                <a:cs typeface="Calibri"/>
              </a:rPr>
              <a:t>William</a:t>
            </a:r>
            <a:r>
              <a:rPr b="0" dirty="0">
                <a:solidFill>
                  <a:srgbClr val="11478A"/>
                </a:solidFill>
                <a:latin typeface="Calibri"/>
                <a:cs typeface="Calibri"/>
              </a:rPr>
              <a:t>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0"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endParaRPr sz="3200">
              <a:latin typeface="Calibri"/>
              <a:cs typeface="Calibri"/>
            </a:endParaRPr>
          </a:p>
          <a:p>
            <a:pPr algn="ctr">
              <a:lnSpc>
                <a:spcPct val="100000"/>
              </a:lnSpc>
            </a:pPr>
            <a:r>
              <a:rPr b="0" dirty="0">
                <a:solidFill>
                  <a:srgbClr val="11478A"/>
                </a:solidFill>
                <a:latin typeface="Calibri"/>
                <a:cs typeface="Calibri"/>
              </a:rPr>
              <a:t>8</a:t>
            </a:r>
            <a:r>
              <a:rPr sz="3975" b="0" baseline="25157" dirty="0">
                <a:solidFill>
                  <a:srgbClr val="11478A"/>
                </a:solidFill>
                <a:latin typeface="Calibri"/>
                <a:cs typeface="Calibri"/>
              </a:rPr>
              <a:t>th</a:t>
            </a:r>
            <a:r>
              <a:rPr sz="3975" b="0" spc="382" baseline="25157" dirty="0">
                <a:solidFill>
                  <a:srgbClr val="11478A"/>
                </a:solidFill>
                <a:latin typeface="Calibri"/>
                <a:cs typeface="Calibri"/>
              </a:rPr>
              <a:t> </a:t>
            </a:r>
            <a:r>
              <a:rPr sz="4000" b="0" spc="-15" dirty="0">
                <a:solidFill>
                  <a:srgbClr val="11478A"/>
                </a:solidFill>
                <a:latin typeface="Calibri"/>
                <a:cs typeface="Calibri"/>
              </a:rPr>
              <a:t>Edition</a:t>
            </a:r>
            <a:endParaRPr sz="4000">
              <a:latin typeface="Calibri"/>
              <a:cs typeface="Calibri"/>
            </a:endParaRPr>
          </a:p>
        </p:txBody>
      </p:sp>
      <p:sp>
        <p:nvSpPr>
          <p:cNvPr id="3" name="object 3"/>
          <p:cNvSpPr txBox="1"/>
          <p:nvPr/>
        </p:nvSpPr>
        <p:spPr>
          <a:xfrm>
            <a:off x="3969511" y="3005074"/>
            <a:ext cx="1845310"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888888"/>
                </a:solidFill>
                <a:latin typeface="Calibri"/>
                <a:cs typeface="Calibri"/>
              </a:rPr>
              <a:t>Chapter</a:t>
            </a:r>
            <a:r>
              <a:rPr sz="3200" spc="-65" dirty="0">
                <a:solidFill>
                  <a:srgbClr val="888888"/>
                </a:solidFill>
                <a:latin typeface="Calibri"/>
                <a:cs typeface="Calibri"/>
              </a:rPr>
              <a:t> </a:t>
            </a:r>
            <a:r>
              <a:rPr sz="3200" dirty="0">
                <a:solidFill>
                  <a:srgbClr val="888888"/>
                </a:solidFill>
                <a:latin typeface="Calibri"/>
                <a:cs typeface="Calibri"/>
              </a:rPr>
              <a:t>16</a:t>
            </a:r>
            <a:endParaRPr sz="3200">
              <a:latin typeface="Calibri"/>
              <a:cs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41" y="0"/>
            <a:ext cx="7096759" cy="635000"/>
          </a:xfrm>
          <a:prstGeom prst="rect">
            <a:avLst/>
          </a:prstGeom>
        </p:spPr>
        <p:txBody>
          <a:bodyPr vert="horz" wrap="square" lIns="0" tIns="12065" rIns="0" bIns="0" rtlCol="0">
            <a:spAutoFit/>
          </a:bodyPr>
          <a:lstStyle/>
          <a:p>
            <a:pPr marL="12700">
              <a:lnSpc>
                <a:spcPct val="100000"/>
              </a:lnSpc>
              <a:spcBef>
                <a:spcPts val="95"/>
              </a:spcBef>
            </a:pPr>
            <a:r>
              <a:rPr b="0" spc="-10" dirty="0">
                <a:solidFill>
                  <a:srgbClr val="11478A"/>
                </a:solidFill>
                <a:latin typeface="Calibri"/>
                <a:cs typeface="Calibri"/>
              </a:rPr>
              <a:t>Functioning </a:t>
            </a:r>
            <a:r>
              <a:rPr b="0" spc="-5" dirty="0">
                <a:solidFill>
                  <a:srgbClr val="11478A"/>
                </a:solidFill>
                <a:latin typeface="Calibri"/>
                <a:cs typeface="Calibri"/>
              </a:rPr>
              <a:t>of</a:t>
            </a:r>
            <a:r>
              <a:rPr b="0" spc="-10" dirty="0">
                <a:solidFill>
                  <a:srgbClr val="11478A"/>
                </a:solidFill>
                <a:latin typeface="Calibri"/>
                <a:cs typeface="Calibri"/>
              </a:rPr>
              <a:t> </a:t>
            </a:r>
            <a:r>
              <a:rPr b="0" spc="-15" dirty="0">
                <a:solidFill>
                  <a:srgbClr val="11478A"/>
                </a:solidFill>
                <a:latin typeface="Calibri"/>
                <a:cs typeface="Calibri"/>
              </a:rPr>
              <a:t>Micro</a:t>
            </a:r>
            <a:r>
              <a:rPr b="0" spc="-10" dirty="0">
                <a:solidFill>
                  <a:srgbClr val="11478A"/>
                </a:solidFill>
                <a:latin typeface="Calibri"/>
                <a:cs typeface="Calibri"/>
              </a:rPr>
              <a:t> </a:t>
            </a:r>
            <a:r>
              <a:rPr b="0" spc="-20" dirty="0">
                <a:solidFill>
                  <a:srgbClr val="11478A"/>
                </a:solidFill>
                <a:latin typeface="Calibri"/>
                <a:cs typeface="Calibri"/>
              </a:rPr>
              <a:t>programmed</a:t>
            </a:r>
          </a:p>
        </p:txBody>
      </p:sp>
      <p:sp>
        <p:nvSpPr>
          <p:cNvPr id="3" name="object 3"/>
          <p:cNvSpPr txBox="1"/>
          <p:nvPr/>
        </p:nvSpPr>
        <p:spPr>
          <a:xfrm>
            <a:off x="4399279" y="418337"/>
            <a:ext cx="2544445"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11478A"/>
                </a:solidFill>
                <a:latin typeface="Calibri"/>
                <a:cs typeface="Calibri"/>
              </a:rPr>
              <a:t>Control</a:t>
            </a:r>
            <a:r>
              <a:rPr sz="4000" spc="-60" dirty="0">
                <a:solidFill>
                  <a:srgbClr val="11478A"/>
                </a:solidFill>
                <a:latin typeface="Calibri"/>
                <a:cs typeface="Calibri"/>
              </a:rPr>
              <a:t> </a:t>
            </a:r>
            <a:r>
              <a:rPr sz="4000" spc="-5" dirty="0">
                <a:solidFill>
                  <a:srgbClr val="11478A"/>
                </a:solidFill>
                <a:latin typeface="Calibri"/>
                <a:cs typeface="Calibri"/>
              </a:rPr>
              <a:t>Unit</a:t>
            </a:r>
            <a:endParaRPr sz="4000">
              <a:latin typeface="Calibri"/>
              <a:cs typeface="Calibri"/>
            </a:endParaRPr>
          </a:p>
        </p:txBody>
      </p:sp>
      <p:pic>
        <p:nvPicPr>
          <p:cNvPr id="4" name="object 4"/>
          <p:cNvPicPr/>
          <p:nvPr/>
        </p:nvPicPr>
        <p:blipFill>
          <a:blip r:embed="rId2" cstate="print"/>
          <a:stretch>
            <a:fillRect/>
          </a:stretch>
        </p:blipFill>
        <p:spPr>
          <a:xfrm>
            <a:off x="900112" y="1142999"/>
            <a:ext cx="6999224" cy="5698383"/>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355" y="75133"/>
            <a:ext cx="7548245" cy="635000"/>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11478A"/>
                </a:solidFill>
                <a:latin typeface="Calibri"/>
                <a:cs typeface="Calibri"/>
              </a:rPr>
              <a:t>Micro</a:t>
            </a:r>
            <a:r>
              <a:rPr b="0" spc="-10" dirty="0">
                <a:solidFill>
                  <a:srgbClr val="11478A"/>
                </a:solidFill>
                <a:latin typeface="Calibri"/>
                <a:cs typeface="Calibri"/>
              </a:rPr>
              <a:t> </a:t>
            </a:r>
            <a:r>
              <a:rPr b="0" spc="-20" dirty="0">
                <a:solidFill>
                  <a:srgbClr val="11478A"/>
                </a:solidFill>
                <a:latin typeface="Calibri"/>
                <a:cs typeface="Calibri"/>
              </a:rPr>
              <a:t>programmed</a:t>
            </a:r>
            <a:r>
              <a:rPr b="0" spc="20" dirty="0">
                <a:solidFill>
                  <a:srgbClr val="11478A"/>
                </a:solidFill>
                <a:latin typeface="Calibri"/>
                <a:cs typeface="Calibri"/>
              </a:rPr>
              <a:t> </a:t>
            </a:r>
            <a:r>
              <a:rPr b="0" spc="-15" dirty="0">
                <a:solidFill>
                  <a:srgbClr val="11478A"/>
                </a:solidFill>
                <a:latin typeface="Calibri"/>
                <a:cs typeface="Calibri"/>
              </a:rPr>
              <a:t>Control</a:t>
            </a:r>
            <a:r>
              <a:rPr b="0" spc="-5" dirty="0">
                <a:solidFill>
                  <a:srgbClr val="11478A"/>
                </a:solidFill>
                <a:latin typeface="Calibri"/>
                <a:cs typeface="Calibri"/>
              </a:rPr>
              <a:t> Unit </a:t>
            </a:r>
            <a:r>
              <a:rPr b="0" spc="-10" dirty="0">
                <a:solidFill>
                  <a:srgbClr val="11478A"/>
                </a:solidFill>
                <a:latin typeface="Calibri"/>
                <a:cs typeface="Calibri"/>
              </a:rPr>
              <a:t>Fun</a:t>
            </a:r>
          </a:p>
        </p:txBody>
      </p:sp>
      <p:sp>
        <p:nvSpPr>
          <p:cNvPr id="3" name="object 3"/>
          <p:cNvSpPr txBox="1"/>
          <p:nvPr/>
        </p:nvSpPr>
        <p:spPr>
          <a:xfrm>
            <a:off x="1169314" y="979169"/>
            <a:ext cx="7786370" cy="5022215"/>
          </a:xfrm>
          <a:prstGeom prst="rect">
            <a:avLst/>
          </a:prstGeom>
        </p:spPr>
        <p:txBody>
          <a:bodyPr vert="horz" wrap="square" lIns="0" tIns="12065" rIns="0" bIns="0" rtlCol="0">
            <a:spAutoFit/>
          </a:bodyPr>
          <a:lstStyle/>
          <a:p>
            <a:pPr marL="295910" indent="-283845">
              <a:lnSpc>
                <a:spcPct val="100000"/>
              </a:lnSpc>
              <a:spcBef>
                <a:spcPts val="95"/>
              </a:spcBef>
              <a:buFont typeface="Segoe UI Symbol"/>
              <a:buChar char="⚫"/>
              <a:tabLst>
                <a:tab pos="295910" algn="l"/>
                <a:tab pos="296545" algn="l"/>
              </a:tabLst>
            </a:pPr>
            <a:r>
              <a:rPr sz="2200" spc="-10" dirty="0">
                <a:latin typeface="Calibri"/>
                <a:cs typeface="Calibri"/>
              </a:rPr>
              <a:t>Sequence</a:t>
            </a:r>
            <a:r>
              <a:rPr sz="2200" spc="20" dirty="0">
                <a:latin typeface="Calibri"/>
                <a:cs typeface="Calibri"/>
              </a:rPr>
              <a:t> </a:t>
            </a:r>
            <a:r>
              <a:rPr sz="2200" spc="-5" dirty="0">
                <a:latin typeface="Calibri"/>
                <a:cs typeface="Calibri"/>
              </a:rPr>
              <a:t>logic</a:t>
            </a:r>
            <a:r>
              <a:rPr sz="2200" spc="-10" dirty="0">
                <a:latin typeface="Calibri"/>
                <a:cs typeface="Calibri"/>
              </a:rPr>
              <a:t> unit</a:t>
            </a:r>
            <a:r>
              <a:rPr sz="2200" spc="-5" dirty="0">
                <a:latin typeface="Calibri"/>
                <a:cs typeface="Calibri"/>
              </a:rPr>
              <a:t> issues </a:t>
            </a:r>
            <a:r>
              <a:rPr sz="2200" spc="-10" dirty="0">
                <a:latin typeface="Calibri"/>
                <a:cs typeface="Calibri"/>
              </a:rPr>
              <a:t>read</a:t>
            </a:r>
            <a:r>
              <a:rPr sz="2200" dirty="0">
                <a:latin typeface="Calibri"/>
                <a:cs typeface="Calibri"/>
              </a:rPr>
              <a:t> </a:t>
            </a:r>
            <a:r>
              <a:rPr sz="2200" spc="-10" dirty="0">
                <a:latin typeface="Calibri"/>
                <a:cs typeface="Calibri"/>
              </a:rPr>
              <a:t>command</a:t>
            </a:r>
            <a:endParaRPr sz="2200">
              <a:latin typeface="Calibri"/>
              <a:cs typeface="Calibri"/>
            </a:endParaRPr>
          </a:p>
          <a:p>
            <a:pPr marL="295910" marR="587375" indent="-283845">
              <a:lnSpc>
                <a:spcPct val="190100"/>
              </a:lnSpc>
              <a:spcBef>
                <a:spcPts val="525"/>
              </a:spcBef>
              <a:buFont typeface="Segoe UI Symbol"/>
              <a:buChar char="⚫"/>
              <a:tabLst>
                <a:tab pos="295910" algn="l"/>
                <a:tab pos="296545" algn="l"/>
              </a:tabLst>
            </a:pPr>
            <a:r>
              <a:rPr sz="2200" spc="-35" dirty="0">
                <a:latin typeface="Calibri"/>
                <a:cs typeface="Calibri"/>
              </a:rPr>
              <a:t>Word</a:t>
            </a:r>
            <a:r>
              <a:rPr sz="2200" dirty="0">
                <a:latin typeface="Calibri"/>
                <a:cs typeface="Calibri"/>
              </a:rPr>
              <a:t> </a:t>
            </a:r>
            <a:r>
              <a:rPr sz="2200" spc="-5" dirty="0">
                <a:latin typeface="Calibri"/>
                <a:cs typeface="Calibri"/>
              </a:rPr>
              <a:t>specified</a:t>
            </a:r>
            <a:r>
              <a:rPr sz="2200" spc="5" dirty="0">
                <a:latin typeface="Calibri"/>
                <a:cs typeface="Calibri"/>
              </a:rPr>
              <a:t> </a:t>
            </a:r>
            <a:r>
              <a:rPr sz="2200" spc="-5" dirty="0">
                <a:latin typeface="Calibri"/>
                <a:cs typeface="Calibri"/>
              </a:rPr>
              <a:t>in</a:t>
            </a:r>
            <a:r>
              <a:rPr sz="2200" spc="15" dirty="0">
                <a:latin typeface="Calibri"/>
                <a:cs typeface="Calibri"/>
              </a:rPr>
              <a:t> </a:t>
            </a:r>
            <a:r>
              <a:rPr sz="2200" spc="-20" dirty="0">
                <a:latin typeface="Calibri"/>
                <a:cs typeface="Calibri"/>
              </a:rPr>
              <a:t>control</a:t>
            </a:r>
            <a:r>
              <a:rPr sz="2200" spc="5" dirty="0">
                <a:latin typeface="Calibri"/>
                <a:cs typeface="Calibri"/>
              </a:rPr>
              <a:t> </a:t>
            </a:r>
            <a:r>
              <a:rPr sz="2200" spc="-10" dirty="0">
                <a:latin typeface="Calibri"/>
                <a:cs typeface="Calibri"/>
              </a:rPr>
              <a:t>address</a:t>
            </a:r>
            <a:r>
              <a:rPr sz="2200" spc="15" dirty="0">
                <a:latin typeface="Calibri"/>
                <a:cs typeface="Calibri"/>
              </a:rPr>
              <a:t> </a:t>
            </a:r>
            <a:r>
              <a:rPr sz="2200" spc="-15" dirty="0">
                <a:latin typeface="Calibri"/>
                <a:cs typeface="Calibri"/>
              </a:rPr>
              <a:t>register</a:t>
            </a:r>
            <a:r>
              <a:rPr sz="2200" spc="10" dirty="0">
                <a:latin typeface="Calibri"/>
                <a:cs typeface="Calibri"/>
              </a:rPr>
              <a:t> </a:t>
            </a:r>
            <a:r>
              <a:rPr sz="2200" spc="-5" dirty="0">
                <a:latin typeface="Calibri"/>
                <a:cs typeface="Calibri"/>
              </a:rPr>
              <a:t>is</a:t>
            </a:r>
            <a:r>
              <a:rPr sz="2200" spc="10" dirty="0">
                <a:latin typeface="Calibri"/>
                <a:cs typeface="Calibri"/>
              </a:rPr>
              <a:t> </a:t>
            </a:r>
            <a:r>
              <a:rPr sz="2200" spc="-10" dirty="0">
                <a:latin typeface="Calibri"/>
                <a:cs typeface="Calibri"/>
              </a:rPr>
              <a:t>read</a:t>
            </a:r>
            <a:r>
              <a:rPr sz="2200" spc="5" dirty="0">
                <a:latin typeface="Calibri"/>
                <a:cs typeface="Calibri"/>
              </a:rPr>
              <a:t> </a:t>
            </a:r>
            <a:r>
              <a:rPr sz="2200" spc="-20" dirty="0">
                <a:latin typeface="Calibri"/>
                <a:cs typeface="Calibri"/>
              </a:rPr>
              <a:t>into</a:t>
            </a:r>
            <a:r>
              <a:rPr sz="2200" spc="15" dirty="0">
                <a:latin typeface="Calibri"/>
                <a:cs typeface="Calibri"/>
              </a:rPr>
              <a:t> </a:t>
            </a:r>
            <a:r>
              <a:rPr sz="2200" spc="-20" dirty="0">
                <a:latin typeface="Calibri"/>
                <a:cs typeface="Calibri"/>
              </a:rPr>
              <a:t>control </a:t>
            </a:r>
            <a:r>
              <a:rPr sz="2200" spc="-484" dirty="0">
                <a:latin typeface="Calibri"/>
                <a:cs typeface="Calibri"/>
              </a:rPr>
              <a:t> </a:t>
            </a:r>
            <a:r>
              <a:rPr sz="2200" spc="-20" dirty="0">
                <a:latin typeface="Calibri"/>
                <a:cs typeface="Calibri"/>
              </a:rPr>
              <a:t>buffer</a:t>
            </a:r>
            <a:r>
              <a:rPr sz="2200" spc="10" dirty="0">
                <a:latin typeface="Calibri"/>
                <a:cs typeface="Calibri"/>
              </a:rPr>
              <a:t> </a:t>
            </a:r>
            <a:r>
              <a:rPr sz="2200" spc="-15" dirty="0">
                <a:latin typeface="Calibri"/>
                <a:cs typeface="Calibri"/>
              </a:rPr>
              <a:t>register</a:t>
            </a:r>
            <a:endParaRPr sz="2200">
              <a:latin typeface="Calibri"/>
              <a:cs typeface="Calibri"/>
            </a:endParaRPr>
          </a:p>
          <a:p>
            <a:pPr marL="295910" marR="5080" indent="-283845">
              <a:lnSpc>
                <a:spcPct val="190100"/>
              </a:lnSpc>
              <a:spcBef>
                <a:spcPts val="525"/>
              </a:spcBef>
              <a:buFont typeface="Segoe UI Symbol"/>
              <a:buChar char="⚫"/>
              <a:tabLst>
                <a:tab pos="295910" algn="l"/>
                <a:tab pos="296545" algn="l"/>
              </a:tabLst>
            </a:pPr>
            <a:r>
              <a:rPr sz="2200" spc="-15" dirty="0">
                <a:latin typeface="Calibri"/>
                <a:cs typeface="Calibri"/>
              </a:rPr>
              <a:t>Control</a:t>
            </a:r>
            <a:r>
              <a:rPr sz="2200" spc="10" dirty="0">
                <a:latin typeface="Calibri"/>
                <a:cs typeface="Calibri"/>
              </a:rPr>
              <a:t> </a:t>
            </a:r>
            <a:r>
              <a:rPr sz="2200" spc="-20" dirty="0">
                <a:latin typeface="Calibri"/>
                <a:cs typeface="Calibri"/>
              </a:rPr>
              <a:t>buffer</a:t>
            </a:r>
            <a:r>
              <a:rPr sz="2200" spc="30" dirty="0">
                <a:latin typeface="Calibri"/>
                <a:cs typeface="Calibri"/>
              </a:rPr>
              <a:t> </a:t>
            </a:r>
            <a:r>
              <a:rPr sz="2200" spc="-15" dirty="0">
                <a:latin typeface="Calibri"/>
                <a:cs typeface="Calibri"/>
              </a:rPr>
              <a:t>register</a:t>
            </a:r>
            <a:r>
              <a:rPr sz="2200" spc="20" dirty="0">
                <a:latin typeface="Calibri"/>
                <a:cs typeface="Calibri"/>
              </a:rPr>
              <a:t> </a:t>
            </a:r>
            <a:r>
              <a:rPr sz="2200" spc="-20" dirty="0">
                <a:latin typeface="Calibri"/>
                <a:cs typeface="Calibri"/>
              </a:rPr>
              <a:t>contents</a:t>
            </a:r>
            <a:r>
              <a:rPr sz="2200" spc="40" dirty="0">
                <a:latin typeface="Calibri"/>
                <a:cs typeface="Calibri"/>
              </a:rPr>
              <a:t> </a:t>
            </a:r>
            <a:r>
              <a:rPr sz="2200" spc="-20" dirty="0">
                <a:latin typeface="Calibri"/>
                <a:cs typeface="Calibri"/>
              </a:rPr>
              <a:t>generates</a:t>
            </a:r>
            <a:r>
              <a:rPr sz="2200" spc="40" dirty="0">
                <a:latin typeface="Calibri"/>
                <a:cs typeface="Calibri"/>
              </a:rPr>
              <a:t> </a:t>
            </a:r>
            <a:r>
              <a:rPr sz="2200" spc="-20" dirty="0">
                <a:latin typeface="Calibri"/>
                <a:cs typeface="Calibri"/>
              </a:rPr>
              <a:t>control</a:t>
            </a:r>
            <a:r>
              <a:rPr sz="2200" spc="20" dirty="0">
                <a:latin typeface="Calibri"/>
                <a:cs typeface="Calibri"/>
              </a:rPr>
              <a:t> </a:t>
            </a:r>
            <a:r>
              <a:rPr sz="2200" spc="-10" dirty="0">
                <a:latin typeface="Calibri"/>
                <a:cs typeface="Calibri"/>
              </a:rPr>
              <a:t>signals</a:t>
            </a:r>
            <a:r>
              <a:rPr sz="2200" spc="20" dirty="0">
                <a:latin typeface="Calibri"/>
                <a:cs typeface="Calibri"/>
              </a:rPr>
              <a:t> </a:t>
            </a:r>
            <a:r>
              <a:rPr sz="2200" spc="-5" dirty="0">
                <a:latin typeface="Calibri"/>
                <a:cs typeface="Calibri"/>
              </a:rPr>
              <a:t>and </a:t>
            </a:r>
            <a:r>
              <a:rPr sz="2200" spc="-15" dirty="0">
                <a:latin typeface="Calibri"/>
                <a:cs typeface="Calibri"/>
              </a:rPr>
              <a:t>next </a:t>
            </a:r>
            <a:r>
              <a:rPr sz="2200" spc="-484" dirty="0">
                <a:latin typeface="Calibri"/>
                <a:cs typeface="Calibri"/>
              </a:rPr>
              <a:t> </a:t>
            </a:r>
            <a:r>
              <a:rPr sz="2200" spc="-5" dirty="0">
                <a:latin typeface="Calibri"/>
                <a:cs typeface="Calibri"/>
              </a:rPr>
              <a:t>address</a:t>
            </a:r>
            <a:r>
              <a:rPr sz="2200" spc="-15" dirty="0">
                <a:latin typeface="Calibri"/>
                <a:cs typeface="Calibri"/>
              </a:rPr>
              <a:t> </a:t>
            </a:r>
            <a:r>
              <a:rPr sz="2200" spc="-10" dirty="0">
                <a:latin typeface="Calibri"/>
                <a:cs typeface="Calibri"/>
              </a:rPr>
              <a:t>information</a:t>
            </a:r>
            <a:endParaRPr sz="2200">
              <a:latin typeface="Calibri"/>
              <a:cs typeface="Calibri"/>
            </a:endParaRPr>
          </a:p>
          <a:p>
            <a:pPr marL="295910" marR="391160" indent="-283845">
              <a:lnSpc>
                <a:spcPct val="190000"/>
              </a:lnSpc>
              <a:spcBef>
                <a:spcPts val="530"/>
              </a:spcBef>
              <a:buFont typeface="Segoe UI Symbol"/>
              <a:buChar char="⚫"/>
              <a:tabLst>
                <a:tab pos="295910" algn="l"/>
                <a:tab pos="296545" algn="l"/>
              </a:tabLst>
            </a:pPr>
            <a:r>
              <a:rPr sz="2200" spc="-10" dirty="0">
                <a:latin typeface="Calibri"/>
                <a:cs typeface="Calibri"/>
              </a:rPr>
              <a:t>Sequence</a:t>
            </a:r>
            <a:r>
              <a:rPr sz="2200" spc="30" dirty="0">
                <a:latin typeface="Calibri"/>
                <a:cs typeface="Calibri"/>
              </a:rPr>
              <a:t> </a:t>
            </a:r>
            <a:r>
              <a:rPr sz="2200" spc="-5" dirty="0">
                <a:latin typeface="Calibri"/>
                <a:cs typeface="Calibri"/>
              </a:rPr>
              <a:t>logic loads</a:t>
            </a:r>
            <a:r>
              <a:rPr sz="2200" spc="-10" dirty="0">
                <a:latin typeface="Calibri"/>
                <a:cs typeface="Calibri"/>
              </a:rPr>
              <a:t> </a:t>
            </a:r>
            <a:r>
              <a:rPr sz="2200" spc="-15" dirty="0">
                <a:latin typeface="Calibri"/>
                <a:cs typeface="Calibri"/>
              </a:rPr>
              <a:t>new</a:t>
            </a:r>
            <a:r>
              <a:rPr sz="2200" spc="20" dirty="0">
                <a:latin typeface="Calibri"/>
                <a:cs typeface="Calibri"/>
              </a:rPr>
              <a:t> </a:t>
            </a:r>
            <a:r>
              <a:rPr sz="2200" spc="-5" dirty="0">
                <a:latin typeface="Calibri"/>
                <a:cs typeface="Calibri"/>
              </a:rPr>
              <a:t>address </a:t>
            </a:r>
            <a:r>
              <a:rPr sz="2200" spc="-20" dirty="0">
                <a:latin typeface="Calibri"/>
                <a:cs typeface="Calibri"/>
              </a:rPr>
              <a:t>into</a:t>
            </a:r>
            <a:r>
              <a:rPr sz="2200" spc="10" dirty="0">
                <a:latin typeface="Calibri"/>
                <a:cs typeface="Calibri"/>
              </a:rPr>
              <a:t> </a:t>
            </a:r>
            <a:r>
              <a:rPr sz="2200" spc="-20" dirty="0">
                <a:latin typeface="Calibri"/>
                <a:cs typeface="Calibri"/>
              </a:rPr>
              <a:t>control</a:t>
            </a:r>
            <a:r>
              <a:rPr sz="2200" spc="10" dirty="0">
                <a:latin typeface="Calibri"/>
                <a:cs typeface="Calibri"/>
              </a:rPr>
              <a:t> </a:t>
            </a:r>
            <a:r>
              <a:rPr sz="2200" spc="-20" dirty="0">
                <a:latin typeface="Calibri"/>
                <a:cs typeface="Calibri"/>
              </a:rPr>
              <a:t>buffer</a:t>
            </a:r>
            <a:r>
              <a:rPr sz="2200" spc="20" dirty="0">
                <a:latin typeface="Calibri"/>
                <a:cs typeface="Calibri"/>
              </a:rPr>
              <a:t> </a:t>
            </a:r>
            <a:r>
              <a:rPr sz="2200" spc="-15" dirty="0">
                <a:latin typeface="Calibri"/>
                <a:cs typeface="Calibri"/>
              </a:rPr>
              <a:t>register </a:t>
            </a:r>
            <a:r>
              <a:rPr sz="2200" spc="-10" dirty="0">
                <a:latin typeface="Calibri"/>
                <a:cs typeface="Calibri"/>
              </a:rPr>
              <a:t> </a:t>
            </a:r>
            <a:r>
              <a:rPr sz="2200" spc="-5" dirty="0">
                <a:latin typeface="Calibri"/>
                <a:cs typeface="Calibri"/>
              </a:rPr>
              <a:t>based on</a:t>
            </a:r>
            <a:r>
              <a:rPr sz="2200" spc="5" dirty="0">
                <a:latin typeface="Calibri"/>
                <a:cs typeface="Calibri"/>
              </a:rPr>
              <a:t> </a:t>
            </a:r>
            <a:r>
              <a:rPr sz="2200" spc="-15" dirty="0">
                <a:latin typeface="Calibri"/>
                <a:cs typeface="Calibri"/>
              </a:rPr>
              <a:t>next</a:t>
            </a:r>
            <a:r>
              <a:rPr sz="2200" dirty="0">
                <a:latin typeface="Calibri"/>
                <a:cs typeface="Calibri"/>
              </a:rPr>
              <a:t> </a:t>
            </a:r>
            <a:r>
              <a:rPr sz="2200" spc="-10" dirty="0">
                <a:latin typeface="Calibri"/>
                <a:cs typeface="Calibri"/>
              </a:rPr>
              <a:t>address</a:t>
            </a:r>
            <a:r>
              <a:rPr sz="2200" spc="15" dirty="0">
                <a:latin typeface="Calibri"/>
                <a:cs typeface="Calibri"/>
              </a:rPr>
              <a:t> </a:t>
            </a:r>
            <a:r>
              <a:rPr sz="2200" spc="-15" dirty="0">
                <a:latin typeface="Calibri"/>
                <a:cs typeface="Calibri"/>
              </a:rPr>
              <a:t>information</a:t>
            </a:r>
            <a:r>
              <a:rPr sz="2200" dirty="0">
                <a:latin typeface="Calibri"/>
                <a:cs typeface="Calibri"/>
              </a:rPr>
              <a:t> </a:t>
            </a:r>
            <a:r>
              <a:rPr sz="2200" spc="-15" dirty="0">
                <a:latin typeface="Calibri"/>
                <a:cs typeface="Calibri"/>
              </a:rPr>
              <a:t>from</a:t>
            </a:r>
            <a:r>
              <a:rPr sz="2200" dirty="0">
                <a:latin typeface="Calibri"/>
                <a:cs typeface="Calibri"/>
              </a:rPr>
              <a:t> </a:t>
            </a:r>
            <a:r>
              <a:rPr sz="2200" spc="-15" dirty="0">
                <a:latin typeface="Calibri"/>
                <a:cs typeface="Calibri"/>
              </a:rPr>
              <a:t>control</a:t>
            </a:r>
            <a:r>
              <a:rPr sz="2200" spc="15" dirty="0">
                <a:latin typeface="Calibri"/>
                <a:cs typeface="Calibri"/>
              </a:rPr>
              <a:t> </a:t>
            </a:r>
            <a:r>
              <a:rPr sz="2200" spc="-20" dirty="0">
                <a:latin typeface="Calibri"/>
                <a:cs typeface="Calibri"/>
              </a:rPr>
              <a:t>buffer</a:t>
            </a:r>
            <a:r>
              <a:rPr sz="2200" spc="20" dirty="0">
                <a:latin typeface="Calibri"/>
                <a:cs typeface="Calibri"/>
              </a:rPr>
              <a:t> </a:t>
            </a:r>
            <a:r>
              <a:rPr sz="2200" spc="-15" dirty="0">
                <a:latin typeface="Calibri"/>
                <a:cs typeface="Calibri"/>
              </a:rPr>
              <a:t>register </a:t>
            </a:r>
            <a:r>
              <a:rPr sz="2200" spc="-480" dirty="0">
                <a:latin typeface="Calibri"/>
                <a:cs typeface="Calibri"/>
              </a:rPr>
              <a:t> </a:t>
            </a:r>
            <a:r>
              <a:rPr sz="2200" spc="-5" dirty="0">
                <a:latin typeface="Calibri"/>
                <a:cs typeface="Calibri"/>
              </a:rPr>
              <a:t>and</a:t>
            </a:r>
            <a:r>
              <a:rPr sz="2200" spc="-10" dirty="0">
                <a:latin typeface="Calibri"/>
                <a:cs typeface="Calibri"/>
              </a:rPr>
              <a:t> </a:t>
            </a:r>
            <a:r>
              <a:rPr sz="2200" spc="-20" dirty="0">
                <a:latin typeface="Calibri"/>
                <a:cs typeface="Calibri"/>
              </a:rPr>
              <a:t>ALU</a:t>
            </a:r>
            <a:r>
              <a:rPr sz="2200" spc="10" dirty="0">
                <a:latin typeface="Calibri"/>
                <a:cs typeface="Calibri"/>
              </a:rPr>
              <a:t> </a:t>
            </a:r>
            <a:r>
              <a:rPr sz="2200" spc="-10" dirty="0">
                <a:latin typeface="Calibri"/>
                <a:cs typeface="Calibri"/>
              </a:rPr>
              <a:t>flags</a:t>
            </a:r>
            <a:endParaRPr sz="22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873" y="461594"/>
            <a:ext cx="5080000"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11478A"/>
                </a:solidFill>
                <a:latin typeface="Calibri"/>
                <a:cs typeface="Calibri"/>
              </a:rPr>
              <a:t>Next </a:t>
            </a:r>
            <a:r>
              <a:rPr sz="4400" b="0" spc="-10" dirty="0">
                <a:solidFill>
                  <a:srgbClr val="11478A"/>
                </a:solidFill>
                <a:latin typeface="Calibri"/>
                <a:cs typeface="Calibri"/>
              </a:rPr>
              <a:t>Address </a:t>
            </a:r>
            <a:r>
              <a:rPr sz="4400" b="0" spc="-5" dirty="0">
                <a:solidFill>
                  <a:srgbClr val="11478A"/>
                </a:solidFill>
                <a:latin typeface="Calibri"/>
                <a:cs typeface="Calibri"/>
              </a:rPr>
              <a:t>Decision</a:t>
            </a:r>
            <a:endParaRPr sz="4400">
              <a:latin typeface="Calibri"/>
              <a:cs typeface="Calibri"/>
            </a:endParaRPr>
          </a:p>
        </p:txBody>
      </p:sp>
      <p:sp>
        <p:nvSpPr>
          <p:cNvPr id="3" name="object 3"/>
          <p:cNvSpPr txBox="1"/>
          <p:nvPr/>
        </p:nvSpPr>
        <p:spPr>
          <a:xfrm>
            <a:off x="1079093" y="1293368"/>
            <a:ext cx="8006080" cy="4653280"/>
          </a:xfrm>
          <a:prstGeom prst="rect">
            <a:avLst/>
          </a:prstGeom>
        </p:spPr>
        <p:txBody>
          <a:bodyPr vert="horz" wrap="square" lIns="0" tIns="13335" rIns="0" bIns="0" rtlCol="0">
            <a:spAutoFit/>
          </a:bodyPr>
          <a:lstStyle/>
          <a:p>
            <a:pPr marL="355600" marR="647065" indent="-343535">
              <a:lnSpc>
                <a:spcPct val="100000"/>
              </a:lnSpc>
              <a:spcBef>
                <a:spcPts val="105"/>
              </a:spcBef>
              <a:buFont typeface="Arial MT"/>
              <a:buChar char="•"/>
              <a:tabLst>
                <a:tab pos="354965" algn="l"/>
                <a:tab pos="356235" algn="l"/>
              </a:tabLst>
            </a:pPr>
            <a:r>
              <a:rPr sz="3200" spc="-5" dirty="0">
                <a:latin typeface="Calibri"/>
                <a:cs typeface="Calibri"/>
              </a:rPr>
              <a:t>Depending</a:t>
            </a:r>
            <a:r>
              <a:rPr sz="3200" spc="15" dirty="0">
                <a:latin typeface="Calibri"/>
                <a:cs typeface="Calibri"/>
              </a:rPr>
              <a:t> </a:t>
            </a:r>
            <a:r>
              <a:rPr sz="3200" spc="-5" dirty="0">
                <a:latin typeface="Calibri"/>
                <a:cs typeface="Calibri"/>
              </a:rPr>
              <a:t>on</a:t>
            </a:r>
            <a:r>
              <a:rPr sz="3200" spc="-10" dirty="0">
                <a:latin typeface="Calibri"/>
                <a:cs typeface="Calibri"/>
              </a:rPr>
              <a:t> </a:t>
            </a:r>
            <a:r>
              <a:rPr sz="3200" spc="-30" dirty="0">
                <a:latin typeface="Calibri"/>
                <a:cs typeface="Calibri"/>
              </a:rPr>
              <a:t>ALU</a:t>
            </a:r>
            <a:r>
              <a:rPr sz="3200" spc="-10" dirty="0">
                <a:latin typeface="Calibri"/>
                <a:cs typeface="Calibri"/>
              </a:rPr>
              <a:t> </a:t>
            </a:r>
            <a:r>
              <a:rPr sz="3200" spc="-5" dirty="0">
                <a:latin typeface="Calibri"/>
                <a:cs typeface="Calibri"/>
              </a:rPr>
              <a:t>flags</a:t>
            </a:r>
            <a:r>
              <a:rPr sz="3200" dirty="0">
                <a:latin typeface="Calibri"/>
                <a:cs typeface="Calibri"/>
              </a:rPr>
              <a:t> and</a:t>
            </a:r>
            <a:r>
              <a:rPr sz="3200" spc="5" dirty="0">
                <a:latin typeface="Calibri"/>
                <a:cs typeface="Calibri"/>
              </a:rPr>
              <a:t> </a:t>
            </a:r>
            <a:r>
              <a:rPr sz="3200" spc="-15" dirty="0">
                <a:latin typeface="Calibri"/>
                <a:cs typeface="Calibri"/>
              </a:rPr>
              <a:t>control</a:t>
            </a:r>
            <a:r>
              <a:rPr sz="3200" spc="-30" dirty="0">
                <a:latin typeface="Calibri"/>
                <a:cs typeface="Calibri"/>
              </a:rPr>
              <a:t> </a:t>
            </a:r>
            <a:r>
              <a:rPr sz="3200" spc="-25" dirty="0">
                <a:latin typeface="Calibri"/>
                <a:cs typeface="Calibri"/>
              </a:rPr>
              <a:t>buffer </a:t>
            </a:r>
            <a:r>
              <a:rPr sz="3200" spc="-705" dirty="0">
                <a:latin typeface="Calibri"/>
                <a:cs typeface="Calibri"/>
              </a:rPr>
              <a:t> </a:t>
            </a:r>
            <a:r>
              <a:rPr sz="3200" spc="-15" dirty="0">
                <a:latin typeface="Calibri"/>
                <a:cs typeface="Calibri"/>
              </a:rPr>
              <a:t>register</a:t>
            </a:r>
            <a:endParaRPr sz="3200">
              <a:latin typeface="Calibri"/>
              <a:cs typeface="Calibri"/>
            </a:endParaRPr>
          </a:p>
          <a:p>
            <a:pPr marL="756285" lvl="1" indent="-287020">
              <a:lnSpc>
                <a:spcPct val="100000"/>
              </a:lnSpc>
              <a:spcBef>
                <a:spcPts val="685"/>
              </a:spcBef>
              <a:buFont typeface="Arial MT"/>
              <a:buChar char="–"/>
              <a:tabLst>
                <a:tab pos="756920" algn="l"/>
              </a:tabLst>
            </a:pPr>
            <a:r>
              <a:rPr sz="2800" spc="-10" dirty="0">
                <a:solidFill>
                  <a:srgbClr val="FF0000"/>
                </a:solidFill>
                <a:latin typeface="Calibri"/>
                <a:cs typeface="Calibri"/>
              </a:rPr>
              <a:t>Get</a:t>
            </a:r>
            <a:r>
              <a:rPr sz="2800" spc="-30" dirty="0">
                <a:solidFill>
                  <a:srgbClr val="FF0000"/>
                </a:solidFill>
                <a:latin typeface="Calibri"/>
                <a:cs typeface="Calibri"/>
              </a:rPr>
              <a:t> </a:t>
            </a:r>
            <a:r>
              <a:rPr sz="2800" spc="-15" dirty="0">
                <a:solidFill>
                  <a:srgbClr val="FF0000"/>
                </a:solidFill>
                <a:latin typeface="Calibri"/>
                <a:cs typeface="Calibri"/>
              </a:rPr>
              <a:t>next </a:t>
            </a:r>
            <a:r>
              <a:rPr sz="2800" spc="-10" dirty="0">
                <a:solidFill>
                  <a:srgbClr val="FF0000"/>
                </a:solidFill>
                <a:latin typeface="Calibri"/>
                <a:cs typeface="Calibri"/>
              </a:rPr>
              <a:t>instruction</a:t>
            </a:r>
            <a:endParaRPr sz="2800">
              <a:latin typeface="Calibri"/>
              <a:cs typeface="Calibri"/>
            </a:endParaRPr>
          </a:p>
          <a:p>
            <a:pPr marL="1155700" lvl="2" indent="-229235">
              <a:lnSpc>
                <a:spcPct val="100000"/>
              </a:lnSpc>
              <a:spcBef>
                <a:spcPts val="605"/>
              </a:spcBef>
              <a:buFont typeface="Arial MT"/>
              <a:buChar char="•"/>
              <a:tabLst>
                <a:tab pos="1156335" algn="l"/>
              </a:tabLst>
            </a:pPr>
            <a:r>
              <a:rPr sz="2400" dirty="0">
                <a:latin typeface="Calibri"/>
                <a:cs typeface="Calibri"/>
              </a:rPr>
              <a:t>Add</a:t>
            </a:r>
            <a:r>
              <a:rPr sz="2400" spc="-5" dirty="0">
                <a:latin typeface="Calibri"/>
                <a:cs typeface="Calibri"/>
              </a:rPr>
              <a:t> </a:t>
            </a:r>
            <a:r>
              <a:rPr sz="2400" dirty="0">
                <a:latin typeface="Calibri"/>
                <a:cs typeface="Calibri"/>
              </a:rPr>
              <a:t>1</a:t>
            </a:r>
            <a:r>
              <a:rPr sz="2400" spc="-15" dirty="0">
                <a:latin typeface="Calibri"/>
                <a:cs typeface="Calibri"/>
              </a:rPr>
              <a:t> to</a:t>
            </a:r>
            <a:r>
              <a:rPr sz="2400" spc="-30" dirty="0">
                <a:latin typeface="Calibri"/>
                <a:cs typeface="Calibri"/>
              </a:rPr>
              <a:t> </a:t>
            </a:r>
            <a:r>
              <a:rPr sz="2400" spc="-15" dirty="0">
                <a:latin typeface="Calibri"/>
                <a:cs typeface="Calibri"/>
              </a:rPr>
              <a:t>control</a:t>
            </a:r>
            <a:r>
              <a:rPr sz="2400" spc="-10" dirty="0">
                <a:latin typeface="Calibri"/>
                <a:cs typeface="Calibri"/>
              </a:rPr>
              <a:t> address</a:t>
            </a:r>
            <a:r>
              <a:rPr sz="2400" dirty="0">
                <a:latin typeface="Calibri"/>
                <a:cs typeface="Calibri"/>
              </a:rPr>
              <a:t> </a:t>
            </a:r>
            <a:r>
              <a:rPr sz="2400" spc="-15" dirty="0">
                <a:latin typeface="Calibri"/>
                <a:cs typeface="Calibri"/>
              </a:rPr>
              <a:t>register</a:t>
            </a:r>
            <a:endParaRPr sz="2400">
              <a:latin typeface="Calibri"/>
              <a:cs typeface="Calibri"/>
            </a:endParaRPr>
          </a:p>
          <a:p>
            <a:pPr marL="756285" marR="2035810" lvl="1" indent="-287020">
              <a:lnSpc>
                <a:spcPct val="100000"/>
              </a:lnSpc>
              <a:spcBef>
                <a:spcPts val="650"/>
              </a:spcBef>
              <a:buFont typeface="Arial MT"/>
              <a:buChar char="–"/>
              <a:tabLst>
                <a:tab pos="756920" algn="l"/>
              </a:tabLst>
            </a:pPr>
            <a:r>
              <a:rPr sz="2800" spc="-5" dirty="0">
                <a:solidFill>
                  <a:srgbClr val="FF0000"/>
                </a:solidFill>
                <a:latin typeface="Calibri"/>
                <a:cs typeface="Calibri"/>
              </a:rPr>
              <a:t>Jump</a:t>
            </a:r>
            <a:r>
              <a:rPr sz="2800" spc="5" dirty="0">
                <a:solidFill>
                  <a:srgbClr val="FF0000"/>
                </a:solidFill>
                <a:latin typeface="Calibri"/>
                <a:cs typeface="Calibri"/>
              </a:rPr>
              <a:t> </a:t>
            </a:r>
            <a:r>
              <a:rPr sz="2800" spc="-20" dirty="0">
                <a:solidFill>
                  <a:srgbClr val="FF0000"/>
                </a:solidFill>
                <a:latin typeface="Calibri"/>
                <a:cs typeface="Calibri"/>
              </a:rPr>
              <a:t>to</a:t>
            </a:r>
            <a:r>
              <a:rPr sz="2800" spc="-10" dirty="0">
                <a:solidFill>
                  <a:srgbClr val="FF0000"/>
                </a:solidFill>
                <a:latin typeface="Calibri"/>
                <a:cs typeface="Calibri"/>
              </a:rPr>
              <a:t> new </a:t>
            </a:r>
            <a:r>
              <a:rPr sz="2800" spc="-15" dirty="0">
                <a:solidFill>
                  <a:srgbClr val="FF0000"/>
                </a:solidFill>
                <a:latin typeface="Calibri"/>
                <a:cs typeface="Calibri"/>
              </a:rPr>
              <a:t>routine</a:t>
            </a:r>
            <a:r>
              <a:rPr sz="2800" spc="15" dirty="0">
                <a:solidFill>
                  <a:srgbClr val="FF0000"/>
                </a:solidFill>
                <a:latin typeface="Calibri"/>
                <a:cs typeface="Calibri"/>
              </a:rPr>
              <a:t> </a:t>
            </a:r>
            <a:r>
              <a:rPr sz="2800" spc="-5" dirty="0">
                <a:solidFill>
                  <a:srgbClr val="FF0000"/>
                </a:solidFill>
                <a:latin typeface="Calibri"/>
                <a:cs typeface="Calibri"/>
              </a:rPr>
              <a:t>based on </a:t>
            </a:r>
            <a:r>
              <a:rPr sz="2800" spc="-10" dirty="0">
                <a:solidFill>
                  <a:srgbClr val="FF0000"/>
                </a:solidFill>
                <a:latin typeface="Calibri"/>
                <a:cs typeface="Calibri"/>
              </a:rPr>
              <a:t>jump </a:t>
            </a:r>
            <a:r>
              <a:rPr sz="2800" spc="-615" dirty="0">
                <a:solidFill>
                  <a:srgbClr val="FF0000"/>
                </a:solidFill>
                <a:latin typeface="Calibri"/>
                <a:cs typeface="Calibri"/>
              </a:rPr>
              <a:t> </a:t>
            </a:r>
            <a:r>
              <a:rPr sz="2800" spc="-15" dirty="0">
                <a:solidFill>
                  <a:srgbClr val="FF0000"/>
                </a:solidFill>
                <a:latin typeface="Calibri"/>
                <a:cs typeface="Calibri"/>
              </a:rPr>
              <a:t>microinstruction</a:t>
            </a:r>
            <a:endParaRPr sz="2800">
              <a:latin typeface="Calibri"/>
              <a:cs typeface="Calibri"/>
            </a:endParaRPr>
          </a:p>
          <a:p>
            <a:pPr marL="1155700" marR="5080" lvl="2" indent="-229235">
              <a:lnSpc>
                <a:spcPct val="100000"/>
              </a:lnSpc>
              <a:spcBef>
                <a:spcPts val="600"/>
              </a:spcBef>
              <a:buFont typeface="Arial MT"/>
              <a:buChar char="•"/>
              <a:tabLst>
                <a:tab pos="1156335" algn="l"/>
              </a:tabLst>
            </a:pPr>
            <a:r>
              <a:rPr sz="2400" spc="-5" dirty="0">
                <a:latin typeface="Calibri"/>
                <a:cs typeface="Calibri"/>
              </a:rPr>
              <a:t>Load </a:t>
            </a:r>
            <a:r>
              <a:rPr sz="2400" spc="-10" dirty="0">
                <a:latin typeface="Calibri"/>
                <a:cs typeface="Calibri"/>
              </a:rPr>
              <a:t>address</a:t>
            </a:r>
            <a:r>
              <a:rPr sz="2400" spc="10" dirty="0">
                <a:latin typeface="Calibri"/>
                <a:cs typeface="Calibri"/>
              </a:rPr>
              <a:t> </a:t>
            </a:r>
            <a:r>
              <a:rPr sz="2400" spc="-5" dirty="0">
                <a:latin typeface="Calibri"/>
                <a:cs typeface="Calibri"/>
              </a:rPr>
              <a:t>field</a:t>
            </a:r>
            <a:r>
              <a:rPr sz="2400"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control</a:t>
            </a:r>
            <a:r>
              <a:rPr sz="2400" dirty="0">
                <a:latin typeface="Calibri"/>
                <a:cs typeface="Calibri"/>
              </a:rPr>
              <a:t> </a:t>
            </a:r>
            <a:r>
              <a:rPr sz="2400" spc="-20" dirty="0">
                <a:latin typeface="Calibri"/>
                <a:cs typeface="Calibri"/>
              </a:rPr>
              <a:t>buffer</a:t>
            </a:r>
            <a:r>
              <a:rPr sz="2400" spc="20" dirty="0">
                <a:latin typeface="Calibri"/>
                <a:cs typeface="Calibri"/>
              </a:rPr>
              <a:t> </a:t>
            </a:r>
            <a:r>
              <a:rPr sz="2400" spc="-15" dirty="0">
                <a:latin typeface="Calibri"/>
                <a:cs typeface="Calibri"/>
              </a:rPr>
              <a:t>register</a:t>
            </a:r>
            <a:r>
              <a:rPr sz="2400" spc="-20" dirty="0">
                <a:latin typeface="Calibri"/>
                <a:cs typeface="Calibri"/>
              </a:rPr>
              <a:t> </a:t>
            </a:r>
            <a:r>
              <a:rPr sz="2400" spc="-15" dirty="0">
                <a:latin typeface="Calibri"/>
                <a:cs typeface="Calibri"/>
              </a:rPr>
              <a:t>into</a:t>
            </a:r>
            <a:r>
              <a:rPr sz="2400" dirty="0">
                <a:latin typeface="Calibri"/>
                <a:cs typeface="Calibri"/>
              </a:rPr>
              <a:t> </a:t>
            </a:r>
            <a:r>
              <a:rPr sz="2400" spc="-20" dirty="0">
                <a:latin typeface="Calibri"/>
                <a:cs typeface="Calibri"/>
              </a:rPr>
              <a:t>control </a:t>
            </a:r>
            <a:r>
              <a:rPr sz="2400" spc="-525" dirty="0">
                <a:latin typeface="Calibri"/>
                <a:cs typeface="Calibri"/>
              </a:rPr>
              <a:t> </a:t>
            </a:r>
            <a:r>
              <a:rPr sz="2400" spc="-5" dirty="0">
                <a:latin typeface="Calibri"/>
                <a:cs typeface="Calibri"/>
              </a:rPr>
              <a:t>address </a:t>
            </a:r>
            <a:r>
              <a:rPr sz="2400" spc="-15" dirty="0">
                <a:latin typeface="Calibri"/>
                <a:cs typeface="Calibri"/>
              </a:rPr>
              <a:t>register</a:t>
            </a:r>
            <a:endParaRPr sz="2400">
              <a:latin typeface="Calibri"/>
              <a:cs typeface="Calibri"/>
            </a:endParaRPr>
          </a:p>
          <a:p>
            <a:pPr marL="756285" lvl="1" indent="-287020">
              <a:lnSpc>
                <a:spcPct val="100000"/>
              </a:lnSpc>
              <a:spcBef>
                <a:spcPts val="650"/>
              </a:spcBef>
              <a:buFont typeface="Arial MT"/>
              <a:buChar char="–"/>
              <a:tabLst>
                <a:tab pos="756920" algn="l"/>
              </a:tabLst>
            </a:pPr>
            <a:r>
              <a:rPr sz="2800" spc="-10" dirty="0">
                <a:solidFill>
                  <a:srgbClr val="FF0000"/>
                </a:solidFill>
                <a:latin typeface="Calibri"/>
                <a:cs typeface="Calibri"/>
              </a:rPr>
              <a:t>Jump</a:t>
            </a:r>
            <a:r>
              <a:rPr sz="2800" spc="5" dirty="0">
                <a:solidFill>
                  <a:srgbClr val="FF0000"/>
                </a:solidFill>
                <a:latin typeface="Calibri"/>
                <a:cs typeface="Calibri"/>
              </a:rPr>
              <a:t> </a:t>
            </a:r>
            <a:r>
              <a:rPr sz="2800" spc="-20" dirty="0">
                <a:solidFill>
                  <a:srgbClr val="FF0000"/>
                </a:solidFill>
                <a:latin typeface="Calibri"/>
                <a:cs typeface="Calibri"/>
              </a:rPr>
              <a:t>to</a:t>
            </a:r>
            <a:r>
              <a:rPr sz="2800" spc="-10" dirty="0">
                <a:solidFill>
                  <a:srgbClr val="FF0000"/>
                </a:solidFill>
                <a:latin typeface="Calibri"/>
                <a:cs typeface="Calibri"/>
              </a:rPr>
              <a:t> </a:t>
            </a:r>
            <a:r>
              <a:rPr sz="2800" spc="-5" dirty="0">
                <a:solidFill>
                  <a:srgbClr val="FF0000"/>
                </a:solidFill>
                <a:latin typeface="Calibri"/>
                <a:cs typeface="Calibri"/>
              </a:rPr>
              <a:t>machine</a:t>
            </a:r>
            <a:r>
              <a:rPr sz="2800" spc="20" dirty="0">
                <a:solidFill>
                  <a:srgbClr val="FF0000"/>
                </a:solidFill>
                <a:latin typeface="Calibri"/>
                <a:cs typeface="Calibri"/>
              </a:rPr>
              <a:t> </a:t>
            </a:r>
            <a:r>
              <a:rPr sz="2800" spc="-10" dirty="0">
                <a:solidFill>
                  <a:srgbClr val="FF0000"/>
                </a:solidFill>
                <a:latin typeface="Calibri"/>
                <a:cs typeface="Calibri"/>
              </a:rPr>
              <a:t>instruction</a:t>
            </a:r>
            <a:r>
              <a:rPr sz="2800" spc="30" dirty="0">
                <a:solidFill>
                  <a:srgbClr val="FF0000"/>
                </a:solidFill>
                <a:latin typeface="Calibri"/>
                <a:cs typeface="Calibri"/>
              </a:rPr>
              <a:t> </a:t>
            </a:r>
            <a:r>
              <a:rPr sz="2800" spc="-15" dirty="0">
                <a:solidFill>
                  <a:srgbClr val="FF0000"/>
                </a:solidFill>
                <a:latin typeface="Calibri"/>
                <a:cs typeface="Calibri"/>
              </a:rPr>
              <a:t>routine</a:t>
            </a:r>
            <a:endParaRPr sz="2800">
              <a:latin typeface="Calibri"/>
              <a:cs typeface="Calibri"/>
            </a:endParaRPr>
          </a:p>
          <a:p>
            <a:pPr marL="1155700" lvl="2" indent="-229235">
              <a:lnSpc>
                <a:spcPct val="100000"/>
              </a:lnSpc>
              <a:spcBef>
                <a:spcPts val="605"/>
              </a:spcBef>
              <a:buFont typeface="Arial MT"/>
              <a:buChar char="•"/>
              <a:tabLst>
                <a:tab pos="1156335" algn="l"/>
              </a:tabLst>
            </a:pPr>
            <a:r>
              <a:rPr sz="2400" spc="-5" dirty="0">
                <a:latin typeface="Calibri"/>
                <a:cs typeface="Calibri"/>
              </a:rPr>
              <a:t>Load</a:t>
            </a:r>
            <a:r>
              <a:rPr sz="2400" spc="-10" dirty="0">
                <a:latin typeface="Calibri"/>
                <a:cs typeface="Calibri"/>
              </a:rPr>
              <a:t> </a:t>
            </a:r>
            <a:r>
              <a:rPr sz="2400" spc="-15" dirty="0">
                <a:latin typeface="Calibri"/>
                <a:cs typeface="Calibri"/>
              </a:rPr>
              <a:t>control</a:t>
            </a:r>
            <a:r>
              <a:rPr sz="2400" spc="-5" dirty="0">
                <a:latin typeface="Calibri"/>
                <a:cs typeface="Calibri"/>
              </a:rPr>
              <a:t> </a:t>
            </a:r>
            <a:r>
              <a:rPr sz="2400" spc="-10" dirty="0">
                <a:latin typeface="Calibri"/>
                <a:cs typeface="Calibri"/>
              </a:rPr>
              <a:t>address</a:t>
            </a:r>
            <a:r>
              <a:rPr sz="2400" dirty="0">
                <a:latin typeface="Calibri"/>
                <a:cs typeface="Calibri"/>
              </a:rPr>
              <a:t> </a:t>
            </a:r>
            <a:r>
              <a:rPr sz="2400" spc="-15" dirty="0">
                <a:latin typeface="Calibri"/>
                <a:cs typeface="Calibri"/>
              </a:rPr>
              <a:t>register </a:t>
            </a:r>
            <a:r>
              <a:rPr sz="2400" spc="-5" dirty="0">
                <a:latin typeface="Calibri"/>
                <a:cs typeface="Calibri"/>
              </a:rPr>
              <a:t>based on </a:t>
            </a:r>
            <a:r>
              <a:rPr sz="2400" spc="-10" dirty="0">
                <a:latin typeface="Calibri"/>
                <a:cs typeface="Calibri"/>
              </a:rPr>
              <a:t>opcode</a:t>
            </a:r>
            <a:r>
              <a:rPr sz="2400" dirty="0">
                <a:latin typeface="Calibri"/>
                <a:cs typeface="Calibri"/>
              </a:rPr>
              <a:t> in</a:t>
            </a:r>
            <a:r>
              <a:rPr sz="2400" spc="-15" dirty="0">
                <a:latin typeface="Calibri"/>
                <a:cs typeface="Calibri"/>
              </a:rPr>
              <a:t> </a:t>
            </a:r>
            <a:r>
              <a:rPr sz="2400" dirty="0">
                <a:latin typeface="Calibri"/>
                <a:cs typeface="Calibri"/>
              </a:rPr>
              <a:t>IR</a:t>
            </a:r>
            <a:endParaRPr sz="24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1506855" marR="5080" indent="-1447165">
              <a:lnSpc>
                <a:spcPct val="100000"/>
              </a:lnSpc>
              <a:spcBef>
                <a:spcPts val="95"/>
              </a:spcBef>
            </a:pPr>
            <a:r>
              <a:rPr b="0" spc="-20" dirty="0">
                <a:solidFill>
                  <a:srgbClr val="11478A"/>
                </a:solidFill>
                <a:latin typeface="Calibri"/>
                <a:cs typeface="Calibri"/>
              </a:rPr>
              <a:t>Advantages </a:t>
            </a:r>
            <a:r>
              <a:rPr b="0" spc="-5" dirty="0">
                <a:solidFill>
                  <a:srgbClr val="11478A"/>
                </a:solidFill>
                <a:latin typeface="Calibri"/>
                <a:cs typeface="Calibri"/>
              </a:rPr>
              <a:t>and </a:t>
            </a:r>
            <a:r>
              <a:rPr b="0" spc="-20" dirty="0">
                <a:solidFill>
                  <a:srgbClr val="11478A"/>
                </a:solidFill>
                <a:latin typeface="Calibri"/>
                <a:cs typeface="Calibri"/>
              </a:rPr>
              <a:t>Disadvantages </a:t>
            </a:r>
            <a:r>
              <a:rPr b="0" spc="-10" dirty="0">
                <a:solidFill>
                  <a:srgbClr val="11478A"/>
                </a:solidFill>
                <a:latin typeface="Calibri"/>
                <a:cs typeface="Calibri"/>
              </a:rPr>
              <a:t>of </a:t>
            </a:r>
            <a:r>
              <a:rPr b="0" spc="-890" dirty="0">
                <a:solidFill>
                  <a:srgbClr val="11478A"/>
                </a:solidFill>
                <a:latin typeface="Calibri"/>
                <a:cs typeface="Calibri"/>
              </a:rPr>
              <a:t> </a:t>
            </a:r>
            <a:r>
              <a:rPr b="0" spc="-20" dirty="0">
                <a:solidFill>
                  <a:srgbClr val="11478A"/>
                </a:solidFill>
                <a:latin typeface="Calibri"/>
                <a:cs typeface="Calibri"/>
              </a:rPr>
              <a:t>Microprogramming</a:t>
            </a:r>
          </a:p>
        </p:txBody>
      </p:sp>
      <p:sp>
        <p:nvSpPr>
          <p:cNvPr id="3" name="object 3"/>
          <p:cNvSpPr txBox="1"/>
          <p:nvPr/>
        </p:nvSpPr>
        <p:spPr>
          <a:xfrm>
            <a:off x="535940" y="1507044"/>
            <a:ext cx="5563870" cy="222440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 dirty="0">
                <a:latin typeface="Calibri"/>
                <a:cs typeface="Calibri"/>
              </a:rPr>
              <a:t>Simplifies</a:t>
            </a:r>
            <a:r>
              <a:rPr sz="3200" spc="5" dirty="0">
                <a:latin typeface="Calibri"/>
                <a:cs typeface="Calibri"/>
              </a:rPr>
              <a:t> </a:t>
            </a:r>
            <a:r>
              <a:rPr sz="3200" spc="-5" dirty="0">
                <a:latin typeface="Calibri"/>
                <a:cs typeface="Calibri"/>
              </a:rPr>
              <a:t>design</a:t>
            </a:r>
            <a:r>
              <a:rPr sz="3200" spc="5" dirty="0">
                <a:latin typeface="Calibri"/>
                <a:cs typeface="Calibri"/>
              </a:rPr>
              <a:t> </a:t>
            </a:r>
            <a:r>
              <a:rPr sz="3200" dirty="0">
                <a:latin typeface="Calibri"/>
                <a:cs typeface="Calibri"/>
              </a:rPr>
              <a:t>of</a:t>
            </a:r>
            <a:r>
              <a:rPr sz="3200" spc="-15" dirty="0">
                <a:latin typeface="Calibri"/>
                <a:cs typeface="Calibri"/>
              </a:rPr>
              <a:t> </a:t>
            </a:r>
            <a:r>
              <a:rPr sz="3200" spc="-20" dirty="0">
                <a:latin typeface="Calibri"/>
                <a:cs typeface="Calibri"/>
              </a:rPr>
              <a:t>control</a:t>
            </a:r>
            <a:r>
              <a:rPr sz="3200" spc="-10" dirty="0">
                <a:latin typeface="Calibri"/>
                <a:cs typeface="Calibri"/>
              </a:rPr>
              <a:t> </a:t>
            </a:r>
            <a:r>
              <a:rPr sz="3200" spc="-5" dirty="0">
                <a:latin typeface="Calibri"/>
                <a:cs typeface="Calibri"/>
              </a:rPr>
              <a:t>unit</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Cheaper</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Less</a:t>
            </a:r>
            <a:r>
              <a:rPr sz="2800" spc="-25" dirty="0">
                <a:latin typeface="Calibri"/>
                <a:cs typeface="Calibri"/>
              </a:rPr>
              <a:t> </a:t>
            </a:r>
            <a:r>
              <a:rPr sz="2800" spc="-15" dirty="0">
                <a:latin typeface="Calibri"/>
                <a:cs typeface="Calibri"/>
              </a:rPr>
              <a:t>error-prone</a:t>
            </a:r>
            <a:endParaRPr sz="2800">
              <a:latin typeface="Calibri"/>
              <a:cs typeface="Calibri"/>
            </a:endParaRPr>
          </a:p>
          <a:p>
            <a:pPr marL="355600" indent="-343535">
              <a:lnSpc>
                <a:spcPct val="100000"/>
              </a:lnSpc>
              <a:spcBef>
                <a:spcPts val="755"/>
              </a:spcBef>
              <a:buFont typeface="Arial MT"/>
              <a:buChar char="•"/>
              <a:tabLst>
                <a:tab pos="355600" algn="l"/>
                <a:tab pos="356235" algn="l"/>
              </a:tabLst>
            </a:pPr>
            <a:r>
              <a:rPr sz="3200" spc="-10" dirty="0">
                <a:latin typeface="Calibri"/>
                <a:cs typeface="Calibri"/>
              </a:rPr>
              <a:t>Slower</a:t>
            </a:r>
            <a:endParaRPr sz="32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2240915" marR="5080" indent="-2193925">
              <a:lnSpc>
                <a:spcPct val="100000"/>
              </a:lnSpc>
              <a:spcBef>
                <a:spcPts val="95"/>
              </a:spcBef>
            </a:pPr>
            <a:r>
              <a:rPr b="0" spc="-75" dirty="0">
                <a:solidFill>
                  <a:srgbClr val="11478A"/>
                </a:solidFill>
                <a:latin typeface="Calibri"/>
                <a:cs typeface="Calibri"/>
              </a:rPr>
              <a:t>Tasks</a:t>
            </a:r>
            <a:r>
              <a:rPr b="0" spc="-10" dirty="0">
                <a:solidFill>
                  <a:srgbClr val="11478A"/>
                </a:solidFill>
                <a:latin typeface="Calibri"/>
                <a:cs typeface="Calibri"/>
              </a:rPr>
              <a:t> </a:t>
            </a:r>
            <a:r>
              <a:rPr b="0" spc="-5" dirty="0">
                <a:solidFill>
                  <a:srgbClr val="11478A"/>
                </a:solidFill>
                <a:latin typeface="Calibri"/>
                <a:cs typeface="Calibri"/>
              </a:rPr>
              <a:t>Done</a:t>
            </a:r>
            <a:r>
              <a:rPr b="0" spc="10" dirty="0">
                <a:solidFill>
                  <a:srgbClr val="11478A"/>
                </a:solidFill>
                <a:latin typeface="Calibri"/>
                <a:cs typeface="Calibri"/>
              </a:rPr>
              <a:t> </a:t>
            </a:r>
            <a:r>
              <a:rPr b="0" spc="-25" dirty="0">
                <a:solidFill>
                  <a:srgbClr val="11478A"/>
                </a:solidFill>
                <a:latin typeface="Calibri"/>
                <a:cs typeface="Calibri"/>
              </a:rPr>
              <a:t>By</a:t>
            </a:r>
            <a:r>
              <a:rPr b="0" dirty="0">
                <a:solidFill>
                  <a:srgbClr val="11478A"/>
                </a:solidFill>
                <a:latin typeface="Calibri"/>
                <a:cs typeface="Calibri"/>
              </a:rPr>
              <a:t> </a:t>
            </a:r>
            <a:r>
              <a:rPr b="0" spc="-20" dirty="0">
                <a:solidFill>
                  <a:srgbClr val="11478A"/>
                </a:solidFill>
                <a:latin typeface="Calibri"/>
                <a:cs typeface="Calibri"/>
              </a:rPr>
              <a:t>Microprogrammed </a:t>
            </a:r>
            <a:r>
              <a:rPr b="0" spc="-890" dirty="0">
                <a:solidFill>
                  <a:srgbClr val="11478A"/>
                </a:solidFill>
                <a:latin typeface="Calibri"/>
                <a:cs typeface="Calibri"/>
              </a:rPr>
              <a:t> </a:t>
            </a:r>
            <a:r>
              <a:rPr b="0" spc="-15" dirty="0">
                <a:solidFill>
                  <a:srgbClr val="11478A"/>
                </a:solidFill>
                <a:latin typeface="Calibri"/>
                <a:cs typeface="Calibri"/>
              </a:rPr>
              <a:t>Control</a:t>
            </a:r>
            <a:r>
              <a:rPr b="0" spc="-10" dirty="0">
                <a:solidFill>
                  <a:srgbClr val="11478A"/>
                </a:solidFill>
                <a:latin typeface="Calibri"/>
                <a:cs typeface="Calibri"/>
              </a:rPr>
              <a:t> </a:t>
            </a:r>
            <a:r>
              <a:rPr b="0" spc="-5" dirty="0">
                <a:solidFill>
                  <a:srgbClr val="11478A"/>
                </a:solidFill>
                <a:latin typeface="Calibri"/>
                <a:cs typeface="Calibri"/>
              </a:rPr>
              <a:t>Unit</a:t>
            </a:r>
          </a:p>
        </p:txBody>
      </p:sp>
      <p:sp>
        <p:nvSpPr>
          <p:cNvPr id="3" name="object 3"/>
          <p:cNvSpPr txBox="1"/>
          <p:nvPr/>
        </p:nvSpPr>
        <p:spPr>
          <a:xfrm>
            <a:off x="535940" y="1510703"/>
            <a:ext cx="5113655" cy="1781810"/>
          </a:xfrm>
          <a:prstGeom prst="rect">
            <a:avLst/>
          </a:prstGeom>
        </p:spPr>
        <p:txBody>
          <a:bodyPr vert="horz" wrap="square" lIns="0" tIns="110490" rIns="0" bIns="0" rtlCol="0">
            <a:spAutoFit/>
          </a:bodyPr>
          <a:lstStyle/>
          <a:p>
            <a:pPr marL="355600" indent="-343535">
              <a:lnSpc>
                <a:spcPct val="100000"/>
              </a:lnSpc>
              <a:spcBef>
                <a:spcPts val="870"/>
              </a:spcBef>
              <a:buFont typeface="Arial MT"/>
              <a:buChar char="•"/>
              <a:tabLst>
                <a:tab pos="355600" algn="l"/>
                <a:tab pos="356235" algn="l"/>
              </a:tabLst>
            </a:pPr>
            <a:r>
              <a:rPr sz="3200" spc="-10" dirty="0">
                <a:latin typeface="Calibri"/>
                <a:cs typeface="Calibri"/>
              </a:rPr>
              <a:t>Microinstruction </a:t>
            </a:r>
            <a:r>
              <a:rPr sz="3200" spc="-5" dirty="0">
                <a:latin typeface="Calibri"/>
                <a:cs typeface="Calibri"/>
              </a:rPr>
              <a:t>sequencing</a:t>
            </a:r>
            <a:endParaRPr sz="3200">
              <a:latin typeface="Calibri"/>
              <a:cs typeface="Calibri"/>
            </a:endParaRPr>
          </a:p>
          <a:p>
            <a:pPr marL="355600" indent="-343535">
              <a:lnSpc>
                <a:spcPct val="100000"/>
              </a:lnSpc>
              <a:spcBef>
                <a:spcPts val="765"/>
              </a:spcBef>
              <a:buFont typeface="Arial MT"/>
              <a:buChar char="•"/>
              <a:tabLst>
                <a:tab pos="355600" algn="l"/>
                <a:tab pos="356235" algn="l"/>
              </a:tabLst>
            </a:pPr>
            <a:r>
              <a:rPr sz="3200" spc="-10" dirty="0">
                <a:latin typeface="Calibri"/>
                <a:cs typeface="Calibri"/>
              </a:rPr>
              <a:t>Microinstruction</a:t>
            </a:r>
            <a:r>
              <a:rPr sz="3200" spc="15" dirty="0">
                <a:latin typeface="Calibri"/>
                <a:cs typeface="Calibri"/>
              </a:rPr>
              <a:t> </a:t>
            </a:r>
            <a:r>
              <a:rPr sz="3200" spc="-20" dirty="0">
                <a:latin typeface="Calibri"/>
                <a:cs typeface="Calibri"/>
              </a:rPr>
              <a:t>execution</a:t>
            </a:r>
            <a:endParaRPr sz="3200">
              <a:latin typeface="Calibri"/>
              <a:cs typeface="Calibri"/>
            </a:endParaRPr>
          </a:p>
          <a:p>
            <a:pPr marL="355600" indent="-343535">
              <a:lnSpc>
                <a:spcPct val="100000"/>
              </a:lnSpc>
              <a:spcBef>
                <a:spcPts val="770"/>
              </a:spcBef>
              <a:buFont typeface="Arial MT"/>
              <a:buChar char="•"/>
              <a:tabLst>
                <a:tab pos="355600" algn="l"/>
                <a:tab pos="356235" algn="l"/>
              </a:tabLst>
            </a:pPr>
            <a:r>
              <a:rPr sz="3200" spc="-10" dirty="0">
                <a:latin typeface="Calibri"/>
                <a:cs typeface="Calibri"/>
              </a:rPr>
              <a:t>Must consider</a:t>
            </a:r>
            <a:r>
              <a:rPr sz="3200" spc="-15" dirty="0">
                <a:latin typeface="Calibri"/>
                <a:cs typeface="Calibri"/>
              </a:rPr>
              <a:t> </a:t>
            </a:r>
            <a:r>
              <a:rPr sz="3200" spc="-5" dirty="0">
                <a:latin typeface="Calibri"/>
                <a:cs typeface="Calibri"/>
              </a:rPr>
              <a:t>both </a:t>
            </a:r>
            <a:r>
              <a:rPr sz="3200" spc="-10" dirty="0">
                <a:latin typeface="Calibri"/>
                <a:cs typeface="Calibri"/>
              </a:rPr>
              <a:t>together</a:t>
            </a:r>
            <a:endParaRPr sz="3200">
              <a:latin typeface="Calibri"/>
              <a:cs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4901" y="461594"/>
            <a:ext cx="5394960"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11478A"/>
                </a:solidFill>
                <a:latin typeface="Calibri"/>
                <a:cs typeface="Calibri"/>
              </a:rPr>
              <a:t>Micro-instruction</a:t>
            </a:r>
            <a:r>
              <a:rPr sz="4400" b="0" spc="-80" dirty="0">
                <a:solidFill>
                  <a:srgbClr val="11478A"/>
                </a:solidFill>
                <a:latin typeface="Calibri"/>
                <a:cs typeface="Calibri"/>
              </a:rPr>
              <a:t> </a:t>
            </a:r>
            <a:r>
              <a:rPr sz="4400" b="0" spc="-40" dirty="0">
                <a:solidFill>
                  <a:srgbClr val="11478A"/>
                </a:solidFill>
                <a:latin typeface="Calibri"/>
                <a:cs typeface="Calibri"/>
              </a:rPr>
              <a:t>Types</a:t>
            </a:r>
            <a:endParaRPr sz="4400">
              <a:latin typeface="Calibri"/>
              <a:cs typeface="Calibri"/>
            </a:endParaRPr>
          </a:p>
        </p:txBody>
      </p:sp>
      <p:sp>
        <p:nvSpPr>
          <p:cNvPr id="3" name="object 3"/>
          <p:cNvSpPr txBox="1"/>
          <p:nvPr/>
        </p:nvSpPr>
        <p:spPr>
          <a:xfrm>
            <a:off x="161036" y="1302512"/>
            <a:ext cx="8100695" cy="5203190"/>
          </a:xfrm>
          <a:prstGeom prst="rect">
            <a:avLst/>
          </a:prstGeom>
        </p:spPr>
        <p:txBody>
          <a:bodyPr vert="horz" wrap="square" lIns="0" tIns="13335" rIns="0" bIns="0" rtlCol="0">
            <a:spAutoFit/>
          </a:bodyPr>
          <a:lstStyle/>
          <a:p>
            <a:pPr marL="295910" indent="-283845">
              <a:lnSpc>
                <a:spcPct val="100000"/>
              </a:lnSpc>
              <a:spcBef>
                <a:spcPts val="105"/>
              </a:spcBef>
              <a:buFont typeface="Segoe UI Symbol"/>
              <a:buChar char="⚫"/>
              <a:tabLst>
                <a:tab pos="296545" algn="l"/>
              </a:tabLst>
            </a:pPr>
            <a:r>
              <a:rPr sz="3200" spc="-15" dirty="0">
                <a:latin typeface="Calibri"/>
                <a:cs typeface="Calibri"/>
              </a:rPr>
              <a:t>Each</a:t>
            </a:r>
            <a:r>
              <a:rPr sz="3200" spc="10" dirty="0">
                <a:latin typeface="Calibri"/>
                <a:cs typeface="Calibri"/>
              </a:rPr>
              <a:t> </a:t>
            </a:r>
            <a:r>
              <a:rPr sz="3200" spc="-10" dirty="0">
                <a:latin typeface="Calibri"/>
                <a:cs typeface="Calibri"/>
              </a:rPr>
              <a:t>micro-instruction</a:t>
            </a:r>
            <a:r>
              <a:rPr sz="3200" spc="30" dirty="0">
                <a:latin typeface="Calibri"/>
                <a:cs typeface="Calibri"/>
              </a:rPr>
              <a:t> </a:t>
            </a:r>
            <a:r>
              <a:rPr sz="3200" spc="-5" dirty="0">
                <a:latin typeface="Calibri"/>
                <a:cs typeface="Calibri"/>
              </a:rPr>
              <a:t>specifies</a:t>
            </a:r>
            <a:r>
              <a:rPr sz="3200" spc="10" dirty="0">
                <a:latin typeface="Calibri"/>
                <a:cs typeface="Calibri"/>
              </a:rPr>
              <a:t> </a:t>
            </a:r>
            <a:r>
              <a:rPr sz="3200" spc="-20" dirty="0">
                <a:latin typeface="Calibri"/>
                <a:cs typeface="Calibri"/>
              </a:rPr>
              <a:t>many</a:t>
            </a:r>
            <a:r>
              <a:rPr sz="3200" spc="30" dirty="0">
                <a:latin typeface="Calibri"/>
                <a:cs typeface="Calibri"/>
              </a:rPr>
              <a:t> </a:t>
            </a:r>
            <a:r>
              <a:rPr sz="3200" b="1" spc="-20" dirty="0">
                <a:latin typeface="Calibri"/>
                <a:cs typeface="Calibri"/>
              </a:rPr>
              <a:t>different</a:t>
            </a:r>
            <a:endParaRPr sz="3200">
              <a:latin typeface="Calibri"/>
              <a:cs typeface="Calibri"/>
            </a:endParaRPr>
          </a:p>
          <a:p>
            <a:pPr>
              <a:lnSpc>
                <a:spcPct val="100000"/>
              </a:lnSpc>
              <a:spcBef>
                <a:spcPts val="35"/>
              </a:spcBef>
              <a:buFont typeface="Segoe UI Symbol"/>
              <a:buChar char="⚫"/>
            </a:pPr>
            <a:endParaRPr sz="2800">
              <a:latin typeface="Calibri"/>
              <a:cs typeface="Calibri"/>
            </a:endParaRPr>
          </a:p>
          <a:p>
            <a:pPr marL="295910">
              <a:lnSpc>
                <a:spcPct val="100000"/>
              </a:lnSpc>
              <a:spcBef>
                <a:spcPts val="5"/>
              </a:spcBef>
            </a:pPr>
            <a:r>
              <a:rPr sz="3200" spc="-10" dirty="0">
                <a:latin typeface="Calibri"/>
                <a:cs typeface="Calibri"/>
              </a:rPr>
              <a:t>micro-operations</a:t>
            </a:r>
            <a:r>
              <a:rPr sz="3200" spc="-30" dirty="0">
                <a:latin typeface="Calibri"/>
                <a:cs typeface="Calibri"/>
              </a:rPr>
              <a:t> </a:t>
            </a:r>
            <a:r>
              <a:rPr sz="3200" spc="-20" dirty="0">
                <a:latin typeface="Calibri"/>
                <a:cs typeface="Calibri"/>
              </a:rPr>
              <a:t>to</a:t>
            </a:r>
            <a:r>
              <a:rPr sz="3200" spc="-10" dirty="0">
                <a:latin typeface="Calibri"/>
                <a:cs typeface="Calibri"/>
              </a:rPr>
              <a:t> </a:t>
            </a:r>
            <a:r>
              <a:rPr sz="3200" dirty="0">
                <a:latin typeface="Calibri"/>
                <a:cs typeface="Calibri"/>
              </a:rPr>
              <a:t>be</a:t>
            </a:r>
            <a:r>
              <a:rPr sz="3200" spc="-10" dirty="0">
                <a:latin typeface="Calibri"/>
                <a:cs typeface="Calibri"/>
              </a:rPr>
              <a:t> </a:t>
            </a:r>
            <a:r>
              <a:rPr sz="3200" spc="-15" dirty="0">
                <a:latin typeface="Calibri"/>
                <a:cs typeface="Calibri"/>
              </a:rPr>
              <a:t>performed </a:t>
            </a:r>
            <a:r>
              <a:rPr sz="3200" dirty="0">
                <a:latin typeface="Calibri"/>
                <a:cs typeface="Calibri"/>
              </a:rPr>
              <a:t>in</a:t>
            </a:r>
            <a:r>
              <a:rPr sz="3200" spc="35" dirty="0">
                <a:latin typeface="Calibri"/>
                <a:cs typeface="Calibri"/>
              </a:rPr>
              <a:t> </a:t>
            </a:r>
            <a:r>
              <a:rPr sz="3200" b="1" spc="-10" dirty="0">
                <a:solidFill>
                  <a:srgbClr val="FF0000"/>
                </a:solidFill>
                <a:latin typeface="Calibri"/>
                <a:cs typeface="Calibri"/>
              </a:rPr>
              <a:t>parallel</a:t>
            </a:r>
            <a:endParaRPr sz="3200">
              <a:latin typeface="Calibri"/>
              <a:cs typeface="Calibri"/>
            </a:endParaRPr>
          </a:p>
          <a:p>
            <a:pPr>
              <a:lnSpc>
                <a:spcPct val="100000"/>
              </a:lnSpc>
            </a:pPr>
            <a:endParaRPr sz="3150">
              <a:latin typeface="Calibri"/>
              <a:cs typeface="Calibri"/>
            </a:endParaRPr>
          </a:p>
          <a:p>
            <a:pPr marL="570230" lvl="1" indent="-238125">
              <a:lnSpc>
                <a:spcPct val="100000"/>
              </a:lnSpc>
              <a:buFont typeface="Verdana"/>
              <a:buChar char="◦"/>
              <a:tabLst>
                <a:tab pos="570865" algn="l"/>
              </a:tabLst>
            </a:pPr>
            <a:r>
              <a:rPr sz="2800" spc="-15" dirty="0">
                <a:latin typeface="Calibri"/>
                <a:cs typeface="Calibri"/>
              </a:rPr>
              <a:t>(</a:t>
            </a:r>
            <a:r>
              <a:rPr sz="2800" b="1" i="1" spc="-15" dirty="0">
                <a:solidFill>
                  <a:srgbClr val="FF0000"/>
                </a:solidFill>
                <a:latin typeface="Calibri"/>
                <a:cs typeface="Calibri"/>
              </a:rPr>
              <a:t>horizontal</a:t>
            </a:r>
            <a:r>
              <a:rPr sz="2800" b="1" i="1" spc="5" dirty="0">
                <a:solidFill>
                  <a:srgbClr val="FF0000"/>
                </a:solidFill>
                <a:latin typeface="Calibri"/>
                <a:cs typeface="Calibri"/>
              </a:rPr>
              <a:t> </a:t>
            </a:r>
            <a:r>
              <a:rPr sz="2800" b="1" spc="-15" dirty="0">
                <a:solidFill>
                  <a:srgbClr val="FF0000"/>
                </a:solidFill>
                <a:latin typeface="Calibri"/>
                <a:cs typeface="Calibri"/>
              </a:rPr>
              <a:t>micro-programming</a:t>
            </a:r>
            <a:r>
              <a:rPr sz="2800" spc="-15" dirty="0">
                <a:latin typeface="Calibri"/>
                <a:cs typeface="Calibri"/>
              </a:rPr>
              <a:t>)</a:t>
            </a:r>
            <a:endParaRPr sz="2800">
              <a:latin typeface="Calibri"/>
              <a:cs typeface="Calibri"/>
            </a:endParaRPr>
          </a:p>
          <a:p>
            <a:pPr marL="295910" marR="113030" indent="-283845">
              <a:lnSpc>
                <a:spcPct val="190100"/>
              </a:lnSpc>
              <a:spcBef>
                <a:spcPts val="615"/>
              </a:spcBef>
              <a:buFont typeface="Segoe UI Symbol"/>
              <a:buChar char="⚫"/>
              <a:tabLst>
                <a:tab pos="296545" algn="l"/>
              </a:tabLst>
            </a:pPr>
            <a:r>
              <a:rPr sz="3200" spc="-15" dirty="0">
                <a:latin typeface="Calibri"/>
                <a:cs typeface="Calibri"/>
              </a:rPr>
              <a:t>Each</a:t>
            </a:r>
            <a:r>
              <a:rPr sz="3200" spc="5" dirty="0">
                <a:latin typeface="Calibri"/>
                <a:cs typeface="Calibri"/>
              </a:rPr>
              <a:t> </a:t>
            </a:r>
            <a:r>
              <a:rPr sz="3200" spc="-10" dirty="0">
                <a:latin typeface="Calibri"/>
                <a:cs typeface="Calibri"/>
              </a:rPr>
              <a:t>micro-instruction</a:t>
            </a:r>
            <a:r>
              <a:rPr sz="3200" spc="25" dirty="0">
                <a:latin typeface="Calibri"/>
                <a:cs typeface="Calibri"/>
              </a:rPr>
              <a:t> </a:t>
            </a:r>
            <a:r>
              <a:rPr sz="3200" spc="-5" dirty="0">
                <a:latin typeface="Calibri"/>
                <a:cs typeface="Calibri"/>
              </a:rPr>
              <a:t>specifies</a:t>
            </a:r>
            <a:r>
              <a:rPr sz="3200" spc="5" dirty="0">
                <a:latin typeface="Calibri"/>
                <a:cs typeface="Calibri"/>
              </a:rPr>
              <a:t> </a:t>
            </a:r>
            <a:r>
              <a:rPr sz="3200" b="1" dirty="0">
                <a:latin typeface="Calibri"/>
                <a:cs typeface="Calibri"/>
              </a:rPr>
              <a:t>single</a:t>
            </a:r>
            <a:r>
              <a:rPr sz="3200" b="1" spc="-20" dirty="0">
                <a:latin typeface="Calibri"/>
                <a:cs typeface="Calibri"/>
              </a:rPr>
              <a:t> </a:t>
            </a:r>
            <a:r>
              <a:rPr sz="3200" spc="-5" dirty="0">
                <a:latin typeface="Calibri"/>
                <a:cs typeface="Calibri"/>
              </a:rPr>
              <a:t>(or</a:t>
            </a:r>
            <a:r>
              <a:rPr sz="3200" spc="5" dirty="0">
                <a:latin typeface="Calibri"/>
                <a:cs typeface="Calibri"/>
              </a:rPr>
              <a:t> </a:t>
            </a:r>
            <a:r>
              <a:rPr sz="3200" spc="-30" dirty="0">
                <a:latin typeface="Calibri"/>
                <a:cs typeface="Calibri"/>
              </a:rPr>
              <a:t>few) </a:t>
            </a:r>
            <a:r>
              <a:rPr sz="3200" spc="-710" dirty="0">
                <a:latin typeface="Calibri"/>
                <a:cs typeface="Calibri"/>
              </a:rPr>
              <a:t> </a:t>
            </a:r>
            <a:r>
              <a:rPr sz="3200" spc="-10" dirty="0">
                <a:latin typeface="Calibri"/>
                <a:cs typeface="Calibri"/>
              </a:rPr>
              <a:t>micro-operations</a:t>
            </a:r>
            <a:r>
              <a:rPr sz="3200" spc="-30"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be</a:t>
            </a:r>
            <a:r>
              <a:rPr sz="3200" spc="-10" dirty="0">
                <a:latin typeface="Calibri"/>
                <a:cs typeface="Calibri"/>
              </a:rPr>
              <a:t> </a:t>
            </a:r>
            <a:r>
              <a:rPr sz="3200" spc="-15" dirty="0">
                <a:latin typeface="Calibri"/>
                <a:cs typeface="Calibri"/>
              </a:rPr>
              <a:t>performed</a:t>
            </a:r>
            <a:endParaRPr sz="3200">
              <a:latin typeface="Calibri"/>
              <a:cs typeface="Calibri"/>
            </a:endParaRPr>
          </a:p>
          <a:p>
            <a:pPr>
              <a:lnSpc>
                <a:spcPct val="100000"/>
              </a:lnSpc>
              <a:buFont typeface="Segoe UI Symbol"/>
              <a:buChar char="⚫"/>
            </a:pPr>
            <a:endParaRPr sz="3150">
              <a:latin typeface="Calibri"/>
              <a:cs typeface="Calibri"/>
            </a:endParaRPr>
          </a:p>
          <a:p>
            <a:pPr marL="651510" lvl="1" indent="-319405">
              <a:lnSpc>
                <a:spcPct val="100000"/>
              </a:lnSpc>
              <a:buFont typeface="Verdana"/>
              <a:buChar char="◦"/>
              <a:tabLst>
                <a:tab pos="650875" algn="l"/>
                <a:tab pos="652145" algn="l"/>
              </a:tabLst>
            </a:pPr>
            <a:r>
              <a:rPr sz="2800" spc="-10" dirty="0">
                <a:latin typeface="Calibri"/>
                <a:cs typeface="Calibri"/>
              </a:rPr>
              <a:t>(</a:t>
            </a:r>
            <a:r>
              <a:rPr sz="2800" b="1" i="1" spc="-10" dirty="0">
                <a:solidFill>
                  <a:srgbClr val="FF0000"/>
                </a:solidFill>
                <a:latin typeface="Calibri"/>
                <a:cs typeface="Calibri"/>
              </a:rPr>
              <a:t>vertical</a:t>
            </a:r>
            <a:r>
              <a:rPr sz="2800" b="1" i="1" spc="15" dirty="0">
                <a:solidFill>
                  <a:srgbClr val="FF0000"/>
                </a:solidFill>
                <a:latin typeface="Calibri"/>
                <a:cs typeface="Calibri"/>
              </a:rPr>
              <a:t> </a:t>
            </a:r>
            <a:r>
              <a:rPr sz="2800" b="1" spc="-15" dirty="0">
                <a:solidFill>
                  <a:srgbClr val="FF0000"/>
                </a:solidFill>
                <a:latin typeface="Calibri"/>
                <a:cs typeface="Calibri"/>
              </a:rPr>
              <a:t>micro-programming</a:t>
            </a:r>
            <a:r>
              <a:rPr sz="2800" spc="-15" dirty="0">
                <a:latin typeface="Calibri"/>
                <a:cs typeface="Calibri"/>
              </a:rPr>
              <a:t>)</a:t>
            </a:r>
            <a:endParaRPr sz="2800">
              <a:latin typeface="Calibri"/>
              <a:cs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442" y="188722"/>
            <a:ext cx="6770370" cy="635000"/>
          </a:xfrm>
          <a:prstGeom prst="rect">
            <a:avLst/>
          </a:prstGeom>
        </p:spPr>
        <p:txBody>
          <a:bodyPr vert="horz" wrap="square" lIns="0" tIns="12065" rIns="0" bIns="0" rtlCol="0">
            <a:spAutoFit/>
          </a:bodyPr>
          <a:lstStyle/>
          <a:p>
            <a:pPr marL="12700">
              <a:lnSpc>
                <a:spcPct val="100000"/>
              </a:lnSpc>
              <a:spcBef>
                <a:spcPts val="95"/>
              </a:spcBef>
            </a:pPr>
            <a:r>
              <a:rPr b="0" spc="-35" dirty="0">
                <a:solidFill>
                  <a:srgbClr val="11478A"/>
                </a:solidFill>
                <a:latin typeface="Calibri"/>
                <a:cs typeface="Calibri"/>
              </a:rPr>
              <a:t>Typical</a:t>
            </a:r>
            <a:r>
              <a:rPr b="0" spc="-5" dirty="0">
                <a:solidFill>
                  <a:srgbClr val="11478A"/>
                </a:solidFill>
                <a:latin typeface="Calibri"/>
                <a:cs typeface="Calibri"/>
              </a:rPr>
              <a:t> </a:t>
            </a:r>
            <a:r>
              <a:rPr b="0" spc="-15" dirty="0">
                <a:solidFill>
                  <a:srgbClr val="11478A"/>
                </a:solidFill>
                <a:latin typeface="Calibri"/>
                <a:cs typeface="Calibri"/>
              </a:rPr>
              <a:t>Microinstruction</a:t>
            </a:r>
            <a:r>
              <a:rPr b="0" spc="10" dirty="0">
                <a:solidFill>
                  <a:srgbClr val="11478A"/>
                </a:solidFill>
                <a:latin typeface="Calibri"/>
                <a:cs typeface="Calibri"/>
              </a:rPr>
              <a:t> </a:t>
            </a:r>
            <a:r>
              <a:rPr b="0" spc="-20" dirty="0">
                <a:solidFill>
                  <a:srgbClr val="11478A"/>
                </a:solidFill>
                <a:latin typeface="Calibri"/>
                <a:cs typeface="Calibri"/>
              </a:rPr>
              <a:t>Formats</a:t>
            </a:r>
          </a:p>
        </p:txBody>
      </p:sp>
      <p:pic>
        <p:nvPicPr>
          <p:cNvPr id="3" name="object 3"/>
          <p:cNvPicPr/>
          <p:nvPr/>
        </p:nvPicPr>
        <p:blipFill>
          <a:blip r:embed="rId2" cstate="print"/>
          <a:stretch>
            <a:fillRect/>
          </a:stretch>
        </p:blipFill>
        <p:spPr>
          <a:xfrm>
            <a:off x="0" y="1119187"/>
            <a:ext cx="9144000" cy="54700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411162"/>
          </a:xfrm>
        </p:spPr>
        <p:txBody>
          <a:bodyPr>
            <a:normAutofit fontScale="90000"/>
          </a:bodyPr>
          <a:lstStyle/>
          <a:p>
            <a:endParaRPr lang="en-US" dirty="0"/>
          </a:p>
        </p:txBody>
      </p:sp>
      <p:sp>
        <p:nvSpPr>
          <p:cNvPr id="3" name="Content Placeholder 2"/>
          <p:cNvSpPr>
            <a:spLocks noGrp="1"/>
          </p:cNvSpPr>
          <p:nvPr>
            <p:ph idx="1"/>
          </p:nvPr>
        </p:nvSpPr>
        <p:spPr>
          <a:xfrm>
            <a:off x="228600" y="838200"/>
            <a:ext cx="8705088" cy="5410200"/>
          </a:xfrm>
        </p:spPr>
        <p:txBody>
          <a:bodyPr>
            <a:normAutofit/>
          </a:bodyPr>
          <a:lstStyle/>
          <a:p>
            <a:pPr algn="just"/>
            <a:r>
              <a:rPr lang="en-US" sz="2400" dirty="0" smtClean="0">
                <a:latin typeface="Times New Roman" pitchFamily="18" charset="0"/>
                <a:cs typeface="Times New Roman" pitchFamily="18" charset="0"/>
              </a:rPr>
              <a:t>Intel-special purpose and general purpose registers</a:t>
            </a:r>
          </a:p>
          <a:p>
            <a:pPr algn="just"/>
            <a:r>
              <a:rPr lang="en-US" sz="2400" dirty="0" smtClean="0">
                <a:latin typeface="Times New Roman" pitchFamily="18" charset="0"/>
                <a:cs typeface="Times New Roman" pitchFamily="18" charset="0"/>
              </a:rPr>
              <a:t>four 16-bit data registers that are addressable on a byte or 16-bit basis, and four 16-bit pointer and index registers.</a:t>
            </a:r>
          </a:p>
          <a:p>
            <a:pPr algn="just"/>
            <a:r>
              <a:rPr lang="en-US" sz="2400" dirty="0" smtClean="0">
                <a:latin typeface="Times New Roman" pitchFamily="18" charset="0"/>
                <a:cs typeface="Times New Roman" pitchFamily="18" charset="0"/>
              </a:rPr>
              <a:t> The data registers can be used as general purpose in some instructions.</a:t>
            </a:r>
          </a:p>
          <a:p>
            <a:pPr algn="just"/>
            <a:r>
              <a:rPr lang="en-US" sz="2400" dirty="0" smtClean="0">
                <a:latin typeface="Times New Roman" pitchFamily="18" charset="0"/>
                <a:cs typeface="Times New Roman" pitchFamily="18" charset="0"/>
              </a:rPr>
              <a:t>four 16-bit segment registers</a:t>
            </a:r>
          </a:p>
          <a:p>
            <a:pPr algn="just"/>
            <a:r>
              <a:rPr lang="en-US" sz="2400" dirty="0" smtClean="0">
                <a:latin typeface="Times New Roman" pitchFamily="18" charset="0"/>
                <a:cs typeface="Times New Roman" pitchFamily="18" charset="0"/>
              </a:rPr>
              <a:t>Compact encoding at the cost of reduced flexibility.</a:t>
            </a:r>
          </a:p>
          <a:p>
            <a:pPr algn="just"/>
            <a:r>
              <a:rPr lang="en-US" sz="2400" dirty="0" smtClean="0">
                <a:latin typeface="Times New Roman" pitchFamily="18" charset="0"/>
                <a:cs typeface="Times New Roman" pitchFamily="18" charset="0"/>
              </a:rPr>
              <a:t>The 8086 also includes an instruction pointer and a set of 1-bit status and control flags</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660" y="631063"/>
            <a:ext cx="9152255" cy="5405120"/>
          </a:xfrm>
          <a:prstGeom prst="rect">
            <a:avLst/>
          </a:prstGeom>
        </p:spPr>
        <p:txBody>
          <a:bodyPr vert="horz" wrap="square" lIns="0" tIns="12700" rIns="0" bIns="0" rtlCol="0">
            <a:spAutoFit/>
          </a:bodyPr>
          <a:lstStyle/>
          <a:p>
            <a:pPr marL="139700" algn="ctr">
              <a:lnSpc>
                <a:spcPct val="100000"/>
              </a:lnSpc>
              <a:spcBef>
                <a:spcPts val="100"/>
              </a:spcBef>
            </a:pPr>
            <a:r>
              <a:rPr sz="2400" spc="-20" dirty="0">
                <a:latin typeface="Calibri"/>
                <a:cs typeface="Calibri"/>
              </a:rPr>
              <a:t>Vertical</a:t>
            </a:r>
            <a:r>
              <a:rPr sz="2400" spc="-30" dirty="0">
                <a:latin typeface="Calibri"/>
                <a:cs typeface="Calibri"/>
              </a:rPr>
              <a:t> </a:t>
            </a:r>
            <a:r>
              <a:rPr sz="2400" spc="-10" dirty="0">
                <a:latin typeface="Calibri"/>
                <a:cs typeface="Calibri"/>
              </a:rPr>
              <a:t>Micro-programming</a:t>
            </a:r>
            <a:endParaRPr sz="2400">
              <a:latin typeface="Calibri"/>
              <a:cs typeface="Calibri"/>
            </a:endParaRPr>
          </a:p>
          <a:p>
            <a:pPr>
              <a:lnSpc>
                <a:spcPct val="100000"/>
              </a:lnSpc>
              <a:spcBef>
                <a:spcPts val="15"/>
              </a:spcBef>
            </a:pPr>
            <a:endParaRPr sz="2750">
              <a:latin typeface="Calibri"/>
              <a:cs typeface="Calibri"/>
            </a:endParaRPr>
          </a:p>
          <a:p>
            <a:pPr marL="355600" indent="-342900">
              <a:lnSpc>
                <a:spcPct val="100000"/>
              </a:lnSpc>
              <a:buFont typeface="Arial MT"/>
              <a:buChar char="•"/>
              <a:tabLst>
                <a:tab pos="354965" algn="l"/>
                <a:tab pos="355600" algn="l"/>
              </a:tabLst>
            </a:pPr>
            <a:r>
              <a:rPr sz="3200" b="1" spc="-5" dirty="0">
                <a:solidFill>
                  <a:srgbClr val="FF0000"/>
                </a:solidFill>
                <a:latin typeface="Calibri"/>
                <a:cs typeface="Calibri"/>
              </a:rPr>
              <a:t>Width</a:t>
            </a:r>
            <a:r>
              <a:rPr sz="3200" b="1" spc="-30" dirty="0">
                <a:solidFill>
                  <a:srgbClr val="FF0000"/>
                </a:solidFill>
                <a:latin typeface="Calibri"/>
                <a:cs typeface="Calibri"/>
              </a:rPr>
              <a:t> </a:t>
            </a:r>
            <a:r>
              <a:rPr sz="3200" spc="-5" dirty="0">
                <a:latin typeface="Calibri"/>
                <a:cs typeface="Calibri"/>
              </a:rPr>
              <a:t>is</a:t>
            </a:r>
            <a:r>
              <a:rPr sz="3200" spc="-25" dirty="0">
                <a:latin typeface="Calibri"/>
                <a:cs typeface="Calibri"/>
              </a:rPr>
              <a:t> </a:t>
            </a:r>
            <a:r>
              <a:rPr sz="3200" b="1" spc="-5" dirty="0">
                <a:solidFill>
                  <a:srgbClr val="FF0000"/>
                </a:solidFill>
                <a:latin typeface="Calibri"/>
                <a:cs typeface="Calibri"/>
              </a:rPr>
              <a:t>narrow</a:t>
            </a:r>
            <a:endParaRPr sz="3200">
              <a:latin typeface="Calibri"/>
              <a:cs typeface="Calibri"/>
            </a:endParaRPr>
          </a:p>
          <a:p>
            <a:pPr>
              <a:lnSpc>
                <a:spcPct val="100000"/>
              </a:lnSpc>
              <a:spcBef>
                <a:spcPts val="30"/>
              </a:spcBef>
              <a:buChar char="•"/>
            </a:pPr>
            <a:endParaRPr sz="3750">
              <a:latin typeface="Calibri"/>
              <a:cs typeface="Calibri"/>
            </a:endParaRPr>
          </a:p>
          <a:p>
            <a:pPr marL="355600" indent="-342900">
              <a:lnSpc>
                <a:spcPct val="100000"/>
              </a:lnSpc>
              <a:spcBef>
                <a:spcPts val="5"/>
              </a:spcBef>
              <a:buFont typeface="Arial MT"/>
              <a:buChar char="•"/>
              <a:tabLst>
                <a:tab pos="354965" algn="l"/>
                <a:tab pos="355600" algn="l"/>
              </a:tabLst>
            </a:pPr>
            <a:r>
              <a:rPr sz="3200" b="1" spc="-5" dirty="0">
                <a:solidFill>
                  <a:srgbClr val="FF0000"/>
                </a:solidFill>
                <a:latin typeface="Calibri"/>
                <a:cs typeface="Calibri"/>
              </a:rPr>
              <a:t>Limited</a:t>
            </a:r>
            <a:r>
              <a:rPr sz="3200" b="1" spc="-40" dirty="0">
                <a:solidFill>
                  <a:srgbClr val="FF0000"/>
                </a:solidFill>
                <a:latin typeface="Calibri"/>
                <a:cs typeface="Calibri"/>
              </a:rPr>
              <a:t> </a:t>
            </a:r>
            <a:r>
              <a:rPr sz="3200" spc="-5" dirty="0">
                <a:latin typeface="Calibri"/>
                <a:cs typeface="Calibri"/>
              </a:rPr>
              <a:t>ability</a:t>
            </a:r>
            <a:r>
              <a:rPr sz="3200" spc="20" dirty="0">
                <a:latin typeface="Calibri"/>
                <a:cs typeface="Calibri"/>
              </a:rPr>
              <a:t> </a:t>
            </a:r>
            <a:r>
              <a:rPr sz="3200" spc="-25" dirty="0">
                <a:latin typeface="Calibri"/>
                <a:cs typeface="Calibri"/>
              </a:rPr>
              <a:t>to</a:t>
            </a:r>
            <a:r>
              <a:rPr sz="3200" dirty="0">
                <a:latin typeface="Calibri"/>
                <a:cs typeface="Calibri"/>
              </a:rPr>
              <a:t> </a:t>
            </a:r>
            <a:r>
              <a:rPr sz="3200" spc="-15" dirty="0">
                <a:latin typeface="Calibri"/>
                <a:cs typeface="Calibri"/>
              </a:rPr>
              <a:t>express</a:t>
            </a:r>
            <a:r>
              <a:rPr sz="3200" spc="-25" dirty="0">
                <a:latin typeface="Calibri"/>
                <a:cs typeface="Calibri"/>
              </a:rPr>
              <a:t> </a:t>
            </a:r>
            <a:r>
              <a:rPr sz="3200" b="1" spc="-5" dirty="0">
                <a:solidFill>
                  <a:srgbClr val="FF0000"/>
                </a:solidFill>
                <a:latin typeface="Calibri"/>
                <a:cs typeface="Calibri"/>
              </a:rPr>
              <a:t>parallelism</a:t>
            </a:r>
            <a:endParaRPr sz="3200">
              <a:latin typeface="Calibri"/>
              <a:cs typeface="Calibri"/>
            </a:endParaRPr>
          </a:p>
          <a:p>
            <a:pPr marL="355600" marR="5080" indent="-342900" algn="just">
              <a:lnSpc>
                <a:spcPct val="200100"/>
              </a:lnSpc>
              <a:spcBef>
                <a:spcPts val="765"/>
              </a:spcBef>
              <a:buFont typeface="Arial MT"/>
              <a:buChar char="•"/>
              <a:tabLst>
                <a:tab pos="355600" algn="l"/>
              </a:tabLst>
            </a:pPr>
            <a:r>
              <a:rPr sz="3200" spc="-10" dirty="0">
                <a:latin typeface="Calibri"/>
                <a:cs typeface="Calibri"/>
              </a:rPr>
              <a:t>Considerable </a:t>
            </a:r>
            <a:r>
              <a:rPr sz="3200" spc="-5" dirty="0">
                <a:latin typeface="Calibri"/>
                <a:cs typeface="Calibri"/>
              </a:rPr>
              <a:t>encoding of </a:t>
            </a:r>
            <a:r>
              <a:rPr sz="3200" spc="-15" dirty="0">
                <a:latin typeface="Calibri"/>
                <a:cs typeface="Calibri"/>
              </a:rPr>
              <a:t>control information require </a:t>
            </a:r>
            <a:r>
              <a:rPr sz="3200" spc="-710" dirty="0">
                <a:latin typeface="Calibri"/>
                <a:cs typeface="Calibri"/>
              </a:rPr>
              <a:t> </a:t>
            </a:r>
            <a:r>
              <a:rPr sz="3200" b="1" spc="-15" dirty="0">
                <a:solidFill>
                  <a:srgbClr val="FF0000"/>
                </a:solidFill>
                <a:latin typeface="Calibri"/>
                <a:cs typeface="Calibri"/>
              </a:rPr>
              <a:t>external </a:t>
            </a:r>
            <a:r>
              <a:rPr sz="3200" b="1" dirty="0">
                <a:solidFill>
                  <a:srgbClr val="FF0000"/>
                </a:solidFill>
                <a:latin typeface="Calibri"/>
                <a:cs typeface="Calibri"/>
              </a:rPr>
              <a:t>memory </a:t>
            </a:r>
            <a:r>
              <a:rPr sz="3200" spc="-20" dirty="0">
                <a:latin typeface="Calibri"/>
                <a:cs typeface="Calibri"/>
              </a:rPr>
              <a:t>word </a:t>
            </a:r>
            <a:r>
              <a:rPr sz="3200" spc="-5" dirty="0">
                <a:latin typeface="Calibri"/>
                <a:cs typeface="Calibri"/>
              </a:rPr>
              <a:t>decoder </a:t>
            </a:r>
            <a:r>
              <a:rPr sz="3200" spc="-20" dirty="0">
                <a:latin typeface="Calibri"/>
                <a:cs typeface="Calibri"/>
              </a:rPr>
              <a:t>to </a:t>
            </a:r>
            <a:r>
              <a:rPr sz="3200" spc="-5" dirty="0">
                <a:latin typeface="Calibri"/>
                <a:cs typeface="Calibri"/>
              </a:rPr>
              <a:t>identify </a:t>
            </a:r>
            <a:r>
              <a:rPr sz="3200" dirty="0">
                <a:latin typeface="Calibri"/>
                <a:cs typeface="Calibri"/>
              </a:rPr>
              <a:t>the </a:t>
            </a:r>
            <a:r>
              <a:rPr sz="3200" spc="-20" dirty="0">
                <a:latin typeface="Calibri"/>
                <a:cs typeface="Calibri"/>
              </a:rPr>
              <a:t>exact </a:t>
            </a:r>
            <a:r>
              <a:rPr sz="3200" spc="-15" dirty="0">
                <a:latin typeface="Calibri"/>
                <a:cs typeface="Calibri"/>
              </a:rPr>
              <a:t> control</a:t>
            </a:r>
            <a:r>
              <a:rPr sz="3200" spc="-10" dirty="0">
                <a:latin typeface="Calibri"/>
                <a:cs typeface="Calibri"/>
              </a:rPr>
              <a:t> </a:t>
            </a:r>
            <a:r>
              <a:rPr sz="3200" spc="-5" dirty="0">
                <a:latin typeface="Calibri"/>
                <a:cs typeface="Calibri"/>
              </a:rPr>
              <a:t>line</a:t>
            </a:r>
            <a:r>
              <a:rPr sz="3200" dirty="0">
                <a:latin typeface="Calibri"/>
                <a:cs typeface="Calibri"/>
              </a:rPr>
              <a:t> </a:t>
            </a:r>
            <a:r>
              <a:rPr sz="3200" spc="-5" dirty="0">
                <a:latin typeface="Calibri"/>
                <a:cs typeface="Calibri"/>
              </a:rPr>
              <a:t>being </a:t>
            </a:r>
            <a:r>
              <a:rPr sz="3200" spc="-10" dirty="0">
                <a:latin typeface="Calibri"/>
                <a:cs typeface="Calibri"/>
              </a:rPr>
              <a:t>manipulated</a:t>
            </a:r>
            <a:endParaRPr sz="32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901" y="631063"/>
            <a:ext cx="3855720" cy="391160"/>
          </a:xfrm>
          <a:prstGeom prst="rect">
            <a:avLst/>
          </a:prstGeom>
        </p:spPr>
        <p:txBody>
          <a:bodyPr vert="horz" wrap="square" lIns="0" tIns="12700" rIns="0" bIns="0" rtlCol="0">
            <a:spAutoFit/>
          </a:bodyPr>
          <a:lstStyle/>
          <a:p>
            <a:pPr marL="12700">
              <a:lnSpc>
                <a:spcPct val="100000"/>
              </a:lnSpc>
              <a:spcBef>
                <a:spcPts val="100"/>
              </a:spcBef>
            </a:pPr>
            <a:r>
              <a:rPr sz="2400" b="0" spc="-15" dirty="0">
                <a:latin typeface="Calibri"/>
                <a:cs typeface="Calibri"/>
              </a:rPr>
              <a:t>Horizontal</a:t>
            </a:r>
            <a:r>
              <a:rPr sz="2400" b="0" spc="-50" dirty="0">
                <a:latin typeface="Calibri"/>
                <a:cs typeface="Calibri"/>
              </a:rPr>
              <a:t> </a:t>
            </a:r>
            <a:r>
              <a:rPr sz="2400" b="0" spc="-10" dirty="0">
                <a:latin typeface="Calibri"/>
                <a:cs typeface="Calibri"/>
              </a:rPr>
              <a:t>Micro-programming</a:t>
            </a:r>
            <a:endParaRPr sz="2400">
              <a:latin typeface="Calibri"/>
              <a:cs typeface="Calibri"/>
            </a:endParaRPr>
          </a:p>
        </p:txBody>
      </p:sp>
      <p:sp>
        <p:nvSpPr>
          <p:cNvPr id="3" name="object 3"/>
          <p:cNvSpPr txBox="1"/>
          <p:nvPr/>
        </p:nvSpPr>
        <p:spPr>
          <a:xfrm>
            <a:off x="535940" y="1424686"/>
            <a:ext cx="7483475" cy="26606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b="1" spc="-5" dirty="0">
                <a:solidFill>
                  <a:srgbClr val="FF0000"/>
                </a:solidFill>
                <a:latin typeface="Calibri"/>
                <a:cs typeface="Calibri"/>
              </a:rPr>
              <a:t>Wide</a:t>
            </a:r>
            <a:r>
              <a:rPr sz="3200" b="1" spc="-25" dirty="0">
                <a:solidFill>
                  <a:srgbClr val="FF0000"/>
                </a:solidFill>
                <a:latin typeface="Calibri"/>
                <a:cs typeface="Calibri"/>
              </a:rPr>
              <a:t> </a:t>
            </a:r>
            <a:r>
              <a:rPr sz="3200" dirty="0">
                <a:latin typeface="Calibri"/>
                <a:cs typeface="Calibri"/>
              </a:rPr>
              <a:t>memory</a:t>
            </a:r>
            <a:r>
              <a:rPr sz="3200" spc="-20" dirty="0">
                <a:latin typeface="Calibri"/>
                <a:cs typeface="Calibri"/>
              </a:rPr>
              <a:t> word</a:t>
            </a:r>
            <a:endParaRPr sz="3200">
              <a:latin typeface="Calibri"/>
              <a:cs typeface="Calibri"/>
            </a:endParaRPr>
          </a:p>
          <a:p>
            <a:pPr>
              <a:lnSpc>
                <a:spcPct val="100000"/>
              </a:lnSpc>
              <a:spcBef>
                <a:spcPts val="30"/>
              </a:spcBef>
              <a:buChar char="•"/>
            </a:pPr>
            <a:endParaRPr sz="3750">
              <a:latin typeface="Calibri"/>
              <a:cs typeface="Calibri"/>
            </a:endParaRPr>
          </a:p>
          <a:p>
            <a:pPr marL="355600" indent="-343535">
              <a:lnSpc>
                <a:spcPct val="100000"/>
              </a:lnSpc>
              <a:buFont typeface="Arial MT"/>
              <a:buChar char="•"/>
              <a:tabLst>
                <a:tab pos="355600" algn="l"/>
                <a:tab pos="356235" algn="l"/>
              </a:tabLst>
            </a:pPr>
            <a:r>
              <a:rPr sz="3200" b="1" dirty="0">
                <a:solidFill>
                  <a:srgbClr val="FF0000"/>
                </a:solidFill>
                <a:latin typeface="Calibri"/>
                <a:cs typeface="Calibri"/>
              </a:rPr>
              <a:t>High </a:t>
            </a:r>
            <a:r>
              <a:rPr sz="3200" b="1" spc="-10" dirty="0">
                <a:solidFill>
                  <a:srgbClr val="FF0000"/>
                </a:solidFill>
                <a:latin typeface="Calibri"/>
                <a:cs typeface="Calibri"/>
              </a:rPr>
              <a:t>degree </a:t>
            </a:r>
            <a:r>
              <a:rPr sz="3200" b="1" dirty="0">
                <a:solidFill>
                  <a:srgbClr val="FF0000"/>
                </a:solidFill>
                <a:latin typeface="Calibri"/>
                <a:cs typeface="Calibri"/>
              </a:rPr>
              <a:t>of </a:t>
            </a:r>
            <a:r>
              <a:rPr sz="3200" b="1" spc="-10" dirty="0">
                <a:solidFill>
                  <a:srgbClr val="FF0000"/>
                </a:solidFill>
                <a:latin typeface="Calibri"/>
                <a:cs typeface="Calibri"/>
              </a:rPr>
              <a:t>parallel</a:t>
            </a:r>
            <a:r>
              <a:rPr sz="3200" b="1" spc="-20" dirty="0">
                <a:solidFill>
                  <a:srgbClr val="FF0000"/>
                </a:solidFill>
                <a:latin typeface="Calibri"/>
                <a:cs typeface="Calibri"/>
              </a:rPr>
              <a:t> </a:t>
            </a:r>
            <a:r>
              <a:rPr sz="3200" spc="-15" dirty="0">
                <a:latin typeface="Calibri"/>
                <a:cs typeface="Calibri"/>
              </a:rPr>
              <a:t>operations</a:t>
            </a:r>
            <a:r>
              <a:rPr sz="3200" spc="-5" dirty="0">
                <a:latin typeface="Calibri"/>
                <a:cs typeface="Calibri"/>
              </a:rPr>
              <a:t> </a:t>
            </a:r>
            <a:r>
              <a:rPr sz="3200" spc="-10" dirty="0">
                <a:latin typeface="Calibri"/>
                <a:cs typeface="Calibri"/>
              </a:rPr>
              <a:t>possible</a:t>
            </a:r>
            <a:endParaRPr sz="3200">
              <a:latin typeface="Calibri"/>
              <a:cs typeface="Calibri"/>
            </a:endParaRPr>
          </a:p>
          <a:p>
            <a:pPr>
              <a:lnSpc>
                <a:spcPct val="100000"/>
              </a:lnSpc>
              <a:spcBef>
                <a:spcPts val="30"/>
              </a:spcBef>
              <a:buChar char="•"/>
            </a:pPr>
            <a:endParaRPr sz="3750">
              <a:latin typeface="Calibri"/>
              <a:cs typeface="Calibri"/>
            </a:endParaRPr>
          </a:p>
          <a:p>
            <a:pPr marL="355600" indent="-343535">
              <a:lnSpc>
                <a:spcPct val="100000"/>
              </a:lnSpc>
              <a:spcBef>
                <a:spcPts val="5"/>
              </a:spcBef>
              <a:buFont typeface="Arial MT"/>
              <a:buChar char="•"/>
              <a:tabLst>
                <a:tab pos="355600" algn="l"/>
                <a:tab pos="356235" algn="l"/>
              </a:tabLst>
            </a:pPr>
            <a:r>
              <a:rPr sz="3200" spc="-15" dirty="0">
                <a:latin typeface="Calibri"/>
                <a:cs typeface="Calibri"/>
              </a:rPr>
              <a:t>Little</a:t>
            </a:r>
            <a:r>
              <a:rPr sz="3200" spc="5" dirty="0">
                <a:latin typeface="Calibri"/>
                <a:cs typeface="Calibri"/>
              </a:rPr>
              <a:t> </a:t>
            </a:r>
            <a:r>
              <a:rPr sz="3200" spc="-5" dirty="0">
                <a:latin typeface="Calibri"/>
                <a:cs typeface="Calibri"/>
              </a:rPr>
              <a:t>encoding</a:t>
            </a:r>
            <a:r>
              <a:rPr sz="3200" spc="5" dirty="0">
                <a:latin typeface="Calibri"/>
                <a:cs typeface="Calibri"/>
              </a:rPr>
              <a:t> </a:t>
            </a:r>
            <a:r>
              <a:rPr sz="3200" spc="-5" dirty="0">
                <a:latin typeface="Calibri"/>
                <a:cs typeface="Calibri"/>
              </a:rPr>
              <a:t>of</a:t>
            </a:r>
            <a:r>
              <a:rPr sz="3200" spc="-10" dirty="0">
                <a:latin typeface="Calibri"/>
                <a:cs typeface="Calibri"/>
              </a:rPr>
              <a:t> </a:t>
            </a:r>
            <a:r>
              <a:rPr sz="3200" spc="-20" dirty="0">
                <a:latin typeface="Calibri"/>
                <a:cs typeface="Calibri"/>
              </a:rPr>
              <a:t>control</a:t>
            </a:r>
            <a:r>
              <a:rPr sz="3200" spc="-25" dirty="0">
                <a:latin typeface="Calibri"/>
                <a:cs typeface="Calibri"/>
              </a:rPr>
              <a:t> </a:t>
            </a:r>
            <a:r>
              <a:rPr sz="3200" spc="-15" dirty="0">
                <a:latin typeface="Calibri"/>
                <a:cs typeface="Calibri"/>
              </a:rPr>
              <a:t>information</a:t>
            </a:r>
            <a:endParaRPr sz="32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045" y="1601799"/>
            <a:ext cx="4852670" cy="2464435"/>
          </a:xfrm>
          <a:prstGeom prst="rect">
            <a:avLst/>
          </a:prstGeom>
        </p:spPr>
        <p:txBody>
          <a:bodyPr vert="horz" wrap="square" lIns="0" tIns="8255" rIns="0" bIns="0" rtlCol="0">
            <a:spAutoFit/>
          </a:bodyPr>
          <a:lstStyle/>
          <a:p>
            <a:pPr marL="25400" marR="17780" indent="-1270" algn="ctr">
              <a:lnSpc>
                <a:spcPct val="100699"/>
              </a:lnSpc>
              <a:spcBef>
                <a:spcPts val="65"/>
              </a:spcBef>
            </a:pPr>
            <a:r>
              <a:rPr b="0" spc="-5" dirty="0">
                <a:latin typeface="Calibri"/>
                <a:cs typeface="Calibri"/>
              </a:rPr>
              <a:t>William </a:t>
            </a:r>
            <a:r>
              <a:rPr b="0" spc="-10" dirty="0">
                <a:latin typeface="Calibri"/>
                <a:cs typeface="Calibri"/>
              </a:rPr>
              <a:t>Stallings </a:t>
            </a:r>
            <a:r>
              <a:rPr b="0" spc="-5" dirty="0">
                <a:latin typeface="Calibri"/>
                <a:cs typeface="Calibri"/>
              </a:rPr>
              <a:t> </a:t>
            </a:r>
            <a:r>
              <a:rPr b="0" spc="-10" dirty="0">
                <a:latin typeface="Calibri"/>
                <a:cs typeface="Calibri"/>
              </a:rPr>
              <a:t>Computer </a:t>
            </a:r>
            <a:r>
              <a:rPr b="0" spc="-25" dirty="0">
                <a:latin typeface="Calibri"/>
                <a:cs typeface="Calibri"/>
              </a:rPr>
              <a:t>Organization </a:t>
            </a:r>
            <a:r>
              <a:rPr b="0" spc="-894" dirty="0">
                <a:latin typeface="Calibri"/>
                <a:cs typeface="Calibri"/>
              </a:rPr>
              <a:t> </a:t>
            </a:r>
            <a:r>
              <a:rPr sz="4000" b="0" spc="-5" dirty="0">
                <a:latin typeface="Calibri"/>
                <a:cs typeface="Calibri"/>
              </a:rPr>
              <a:t>and</a:t>
            </a:r>
            <a:r>
              <a:rPr sz="4000" b="0" spc="-10" dirty="0">
                <a:latin typeface="Calibri"/>
                <a:cs typeface="Calibri"/>
              </a:rPr>
              <a:t> </a:t>
            </a:r>
            <a:r>
              <a:rPr sz="4000" b="0" spc="-620" dirty="0">
                <a:latin typeface="Calibri"/>
                <a:cs typeface="Calibri"/>
              </a:rPr>
              <a:t>A</a:t>
            </a:r>
            <a:r>
              <a:rPr sz="3000" b="0" spc="-620" dirty="0">
                <a:solidFill>
                  <a:srgbClr val="888888"/>
                </a:solidFill>
                <a:latin typeface="Calibri"/>
                <a:cs typeface="Calibri"/>
              </a:rPr>
              <a:t>Ch</a:t>
            </a:r>
            <a:r>
              <a:rPr sz="4000" b="0" spc="-620" dirty="0">
                <a:latin typeface="Calibri"/>
                <a:cs typeface="Calibri"/>
              </a:rPr>
              <a:t>r</a:t>
            </a:r>
            <a:r>
              <a:rPr sz="3000" b="0" spc="-620" dirty="0">
                <a:solidFill>
                  <a:srgbClr val="888888"/>
                </a:solidFill>
                <a:latin typeface="Calibri"/>
                <a:cs typeface="Calibri"/>
              </a:rPr>
              <a:t>a</a:t>
            </a:r>
            <a:r>
              <a:rPr sz="4000" b="0" spc="-620" dirty="0">
                <a:latin typeface="Calibri"/>
                <a:cs typeface="Calibri"/>
              </a:rPr>
              <a:t>c</a:t>
            </a:r>
            <a:r>
              <a:rPr sz="3000" b="0" spc="-620" dirty="0">
                <a:solidFill>
                  <a:srgbClr val="888888"/>
                </a:solidFill>
                <a:latin typeface="Calibri"/>
                <a:cs typeface="Calibri"/>
              </a:rPr>
              <a:t>p</a:t>
            </a:r>
            <a:r>
              <a:rPr sz="4000" b="0" spc="-620" dirty="0">
                <a:latin typeface="Calibri"/>
                <a:cs typeface="Calibri"/>
              </a:rPr>
              <a:t>h</a:t>
            </a:r>
            <a:r>
              <a:rPr sz="3000" b="0" spc="-620" dirty="0">
                <a:solidFill>
                  <a:srgbClr val="888888"/>
                </a:solidFill>
                <a:latin typeface="Calibri"/>
                <a:cs typeface="Calibri"/>
              </a:rPr>
              <a:t>t</a:t>
            </a:r>
            <a:r>
              <a:rPr sz="4000" b="0" spc="-620" dirty="0">
                <a:latin typeface="Calibri"/>
                <a:cs typeface="Calibri"/>
              </a:rPr>
              <a:t>i</a:t>
            </a:r>
            <a:r>
              <a:rPr sz="3000" b="0" spc="-620" dirty="0">
                <a:solidFill>
                  <a:srgbClr val="888888"/>
                </a:solidFill>
                <a:latin typeface="Calibri"/>
                <a:cs typeface="Calibri"/>
              </a:rPr>
              <a:t>e</a:t>
            </a:r>
            <a:r>
              <a:rPr sz="4000" b="0" spc="-620" dirty="0">
                <a:latin typeface="Calibri"/>
                <a:cs typeface="Calibri"/>
              </a:rPr>
              <a:t>t</a:t>
            </a:r>
            <a:r>
              <a:rPr sz="3000" b="0" spc="-620" dirty="0">
                <a:solidFill>
                  <a:srgbClr val="888888"/>
                </a:solidFill>
                <a:latin typeface="Calibri"/>
                <a:cs typeface="Calibri"/>
              </a:rPr>
              <a:t>r</a:t>
            </a:r>
            <a:r>
              <a:rPr sz="4000" b="0" spc="-620" dirty="0">
                <a:latin typeface="Calibri"/>
                <a:cs typeface="Calibri"/>
              </a:rPr>
              <a:t>e</a:t>
            </a:r>
            <a:r>
              <a:rPr sz="3000" b="0" spc="-620" dirty="0">
                <a:solidFill>
                  <a:srgbClr val="888888"/>
                </a:solidFill>
                <a:latin typeface="Calibri"/>
                <a:cs typeface="Calibri"/>
              </a:rPr>
              <a:t>1</a:t>
            </a:r>
            <a:r>
              <a:rPr sz="4000" b="0" spc="-620" dirty="0">
                <a:latin typeface="Calibri"/>
                <a:cs typeface="Calibri"/>
              </a:rPr>
              <a:t>c</a:t>
            </a:r>
            <a:r>
              <a:rPr sz="3000" b="0" spc="-620" dirty="0">
                <a:solidFill>
                  <a:srgbClr val="888888"/>
                </a:solidFill>
                <a:latin typeface="Calibri"/>
                <a:cs typeface="Calibri"/>
              </a:rPr>
              <a:t>3</a:t>
            </a:r>
            <a:r>
              <a:rPr sz="4000" b="0" spc="-620" dirty="0">
                <a:latin typeface="Calibri"/>
                <a:cs typeface="Calibri"/>
              </a:rPr>
              <a:t>ture</a:t>
            </a:r>
            <a:endParaRPr sz="4000">
              <a:latin typeface="Calibri"/>
              <a:cs typeface="Calibri"/>
            </a:endParaRPr>
          </a:p>
          <a:p>
            <a:pPr algn="ctr">
              <a:lnSpc>
                <a:spcPts val="4740"/>
              </a:lnSpc>
            </a:pPr>
            <a:r>
              <a:rPr b="0" dirty="0">
                <a:latin typeface="Calibri"/>
                <a:cs typeface="Calibri"/>
              </a:rPr>
              <a:t>7</a:t>
            </a:r>
            <a:r>
              <a:rPr sz="3975" b="0" baseline="25157" dirty="0">
                <a:latin typeface="Calibri"/>
                <a:cs typeface="Calibri"/>
              </a:rPr>
              <a:t>th</a:t>
            </a:r>
            <a:r>
              <a:rPr sz="3975" b="0" spc="375" baseline="25157" dirty="0">
                <a:latin typeface="Calibri"/>
                <a:cs typeface="Calibri"/>
              </a:rPr>
              <a:t> </a:t>
            </a:r>
            <a:r>
              <a:rPr sz="4000" b="0" spc="-15" dirty="0">
                <a:latin typeface="Calibri"/>
                <a:cs typeface="Calibri"/>
              </a:rPr>
              <a:t>Edition</a:t>
            </a:r>
            <a:endParaRPr sz="4000">
              <a:latin typeface="Calibri"/>
              <a:cs typeface="Calibri"/>
            </a:endParaRPr>
          </a:p>
        </p:txBody>
      </p:sp>
      <p:sp>
        <p:nvSpPr>
          <p:cNvPr id="3" name="object 3"/>
          <p:cNvSpPr txBox="1"/>
          <p:nvPr/>
        </p:nvSpPr>
        <p:spPr>
          <a:xfrm>
            <a:off x="1903857" y="3928617"/>
            <a:ext cx="5488305" cy="2769870"/>
          </a:xfrm>
          <a:prstGeom prst="rect">
            <a:avLst/>
          </a:prstGeom>
        </p:spPr>
        <p:txBody>
          <a:bodyPr vert="horz" wrap="square" lIns="0" tIns="12700" rIns="0" bIns="0" rtlCol="0">
            <a:spAutoFit/>
          </a:bodyPr>
          <a:lstStyle/>
          <a:p>
            <a:pPr algn="ctr">
              <a:lnSpc>
                <a:spcPct val="100000"/>
              </a:lnSpc>
              <a:spcBef>
                <a:spcPts val="100"/>
              </a:spcBef>
            </a:pPr>
            <a:r>
              <a:rPr sz="3000" spc="-10" dirty="0">
                <a:solidFill>
                  <a:srgbClr val="888888"/>
                </a:solidFill>
                <a:latin typeface="Calibri"/>
                <a:cs typeface="Calibri"/>
              </a:rPr>
              <a:t>Reduced</a:t>
            </a:r>
            <a:r>
              <a:rPr sz="3000" spc="-50" dirty="0">
                <a:solidFill>
                  <a:srgbClr val="888888"/>
                </a:solidFill>
                <a:latin typeface="Calibri"/>
                <a:cs typeface="Calibri"/>
              </a:rPr>
              <a:t> </a:t>
            </a:r>
            <a:r>
              <a:rPr sz="3000" spc="-5" dirty="0">
                <a:solidFill>
                  <a:srgbClr val="888888"/>
                </a:solidFill>
                <a:latin typeface="Calibri"/>
                <a:cs typeface="Calibri"/>
              </a:rPr>
              <a:t>Instruction</a:t>
            </a:r>
            <a:r>
              <a:rPr sz="3000" spc="-35" dirty="0">
                <a:solidFill>
                  <a:srgbClr val="888888"/>
                </a:solidFill>
                <a:latin typeface="Calibri"/>
                <a:cs typeface="Calibri"/>
              </a:rPr>
              <a:t> </a:t>
            </a:r>
            <a:r>
              <a:rPr sz="3000" spc="-10" dirty="0">
                <a:solidFill>
                  <a:srgbClr val="888888"/>
                </a:solidFill>
                <a:latin typeface="Calibri"/>
                <a:cs typeface="Calibri"/>
              </a:rPr>
              <a:t>Set</a:t>
            </a:r>
            <a:r>
              <a:rPr sz="3000" spc="-35" dirty="0">
                <a:solidFill>
                  <a:srgbClr val="888888"/>
                </a:solidFill>
                <a:latin typeface="Calibri"/>
                <a:cs typeface="Calibri"/>
              </a:rPr>
              <a:t> </a:t>
            </a:r>
            <a:r>
              <a:rPr sz="3000" spc="-15" dirty="0">
                <a:solidFill>
                  <a:srgbClr val="888888"/>
                </a:solidFill>
                <a:latin typeface="Calibri"/>
                <a:cs typeface="Calibri"/>
              </a:rPr>
              <a:t>Computers</a:t>
            </a:r>
            <a:endParaRPr sz="3000">
              <a:latin typeface="Calibri"/>
              <a:cs typeface="Calibri"/>
            </a:endParaRPr>
          </a:p>
          <a:p>
            <a:pPr>
              <a:lnSpc>
                <a:spcPct val="100000"/>
              </a:lnSpc>
              <a:spcBef>
                <a:spcPts val="30"/>
              </a:spcBef>
            </a:pPr>
            <a:endParaRPr sz="4400">
              <a:latin typeface="Calibri"/>
              <a:cs typeface="Calibri"/>
            </a:endParaRPr>
          </a:p>
          <a:p>
            <a:pPr marL="1905" algn="ctr">
              <a:lnSpc>
                <a:spcPct val="100000"/>
              </a:lnSpc>
            </a:pPr>
            <a:r>
              <a:rPr sz="3000" spc="-20" dirty="0">
                <a:solidFill>
                  <a:srgbClr val="888888"/>
                </a:solidFill>
                <a:latin typeface="Calibri"/>
                <a:cs typeface="Calibri"/>
              </a:rPr>
              <a:t>v/s</a:t>
            </a:r>
            <a:endParaRPr sz="3000">
              <a:latin typeface="Calibri"/>
              <a:cs typeface="Calibri"/>
            </a:endParaRPr>
          </a:p>
          <a:p>
            <a:pPr>
              <a:lnSpc>
                <a:spcPct val="100000"/>
              </a:lnSpc>
              <a:spcBef>
                <a:spcPts val="30"/>
              </a:spcBef>
            </a:pPr>
            <a:endParaRPr sz="4400">
              <a:latin typeface="Calibri"/>
              <a:cs typeface="Calibri"/>
            </a:endParaRPr>
          </a:p>
          <a:p>
            <a:pPr algn="ctr">
              <a:lnSpc>
                <a:spcPct val="100000"/>
              </a:lnSpc>
            </a:pPr>
            <a:r>
              <a:rPr sz="3000" spc="-15" dirty="0">
                <a:solidFill>
                  <a:srgbClr val="888888"/>
                </a:solidFill>
                <a:latin typeface="Calibri"/>
                <a:cs typeface="Calibri"/>
              </a:rPr>
              <a:t>Complex</a:t>
            </a:r>
            <a:r>
              <a:rPr sz="3000" spc="-10" dirty="0">
                <a:solidFill>
                  <a:srgbClr val="888888"/>
                </a:solidFill>
                <a:latin typeface="Calibri"/>
                <a:cs typeface="Calibri"/>
              </a:rPr>
              <a:t> </a:t>
            </a:r>
            <a:r>
              <a:rPr sz="3000" spc="-5" dirty="0">
                <a:solidFill>
                  <a:srgbClr val="888888"/>
                </a:solidFill>
                <a:latin typeface="Calibri"/>
                <a:cs typeface="Calibri"/>
              </a:rPr>
              <a:t>Instruction</a:t>
            </a:r>
            <a:r>
              <a:rPr sz="3000" spc="-25" dirty="0">
                <a:solidFill>
                  <a:srgbClr val="888888"/>
                </a:solidFill>
                <a:latin typeface="Calibri"/>
                <a:cs typeface="Calibri"/>
              </a:rPr>
              <a:t> </a:t>
            </a:r>
            <a:r>
              <a:rPr sz="3000" spc="-10" dirty="0">
                <a:solidFill>
                  <a:srgbClr val="888888"/>
                </a:solidFill>
                <a:latin typeface="Calibri"/>
                <a:cs typeface="Calibri"/>
              </a:rPr>
              <a:t>Set</a:t>
            </a:r>
            <a:r>
              <a:rPr sz="3000" spc="-45" dirty="0">
                <a:solidFill>
                  <a:srgbClr val="888888"/>
                </a:solidFill>
                <a:latin typeface="Calibri"/>
                <a:cs typeface="Calibri"/>
              </a:rPr>
              <a:t> </a:t>
            </a:r>
            <a:r>
              <a:rPr sz="3000" spc="-15" dirty="0">
                <a:solidFill>
                  <a:srgbClr val="888888"/>
                </a:solidFill>
                <a:latin typeface="Calibri"/>
                <a:cs typeface="Calibri"/>
              </a:rPr>
              <a:t>Computers</a:t>
            </a:r>
            <a:endParaRPr sz="30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461594"/>
            <a:ext cx="2854325"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Introduction</a:t>
            </a:r>
            <a:endParaRPr sz="4400">
              <a:latin typeface="Calibri"/>
              <a:cs typeface="Calibri"/>
            </a:endParaRPr>
          </a:p>
        </p:txBody>
      </p:sp>
      <p:sp>
        <p:nvSpPr>
          <p:cNvPr id="3" name="object 3"/>
          <p:cNvSpPr txBox="1"/>
          <p:nvPr/>
        </p:nvSpPr>
        <p:spPr>
          <a:xfrm>
            <a:off x="535940" y="1767967"/>
            <a:ext cx="7983855" cy="4215765"/>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1700" spc="-5" dirty="0">
                <a:latin typeface="Calibri"/>
                <a:cs typeface="Calibri"/>
              </a:rPr>
              <a:t>The</a:t>
            </a:r>
            <a:r>
              <a:rPr sz="1700" spc="-10" dirty="0">
                <a:latin typeface="Calibri"/>
                <a:cs typeface="Calibri"/>
              </a:rPr>
              <a:t> architectural</a:t>
            </a:r>
            <a:r>
              <a:rPr sz="1700" spc="-25" dirty="0">
                <a:latin typeface="Calibri"/>
                <a:cs typeface="Calibri"/>
              </a:rPr>
              <a:t> </a:t>
            </a:r>
            <a:r>
              <a:rPr sz="1700" dirty="0">
                <a:latin typeface="Calibri"/>
                <a:cs typeface="Calibri"/>
              </a:rPr>
              <a:t>design</a:t>
            </a:r>
            <a:r>
              <a:rPr sz="1700" spc="-40" dirty="0">
                <a:latin typeface="Calibri"/>
                <a:cs typeface="Calibri"/>
              </a:rPr>
              <a:t> </a:t>
            </a:r>
            <a:r>
              <a:rPr sz="1700" spc="-5" dirty="0">
                <a:latin typeface="Calibri"/>
                <a:cs typeface="Calibri"/>
              </a:rPr>
              <a:t>of</a:t>
            </a:r>
            <a:r>
              <a:rPr sz="1700" spc="5" dirty="0">
                <a:latin typeface="Calibri"/>
                <a:cs typeface="Calibri"/>
              </a:rPr>
              <a:t> </a:t>
            </a:r>
            <a:r>
              <a:rPr sz="1700" dirty="0">
                <a:latin typeface="Calibri"/>
                <a:cs typeface="Calibri"/>
              </a:rPr>
              <a:t>the</a:t>
            </a:r>
            <a:r>
              <a:rPr sz="1700" spc="15" dirty="0">
                <a:latin typeface="Calibri"/>
                <a:cs typeface="Calibri"/>
              </a:rPr>
              <a:t> </a:t>
            </a:r>
            <a:r>
              <a:rPr sz="1700" b="1" spc="-5" dirty="0">
                <a:latin typeface="Calibri"/>
                <a:cs typeface="Calibri"/>
              </a:rPr>
              <a:t>CPU</a:t>
            </a:r>
            <a:r>
              <a:rPr sz="1700" b="1" dirty="0">
                <a:latin typeface="Calibri"/>
                <a:cs typeface="Calibri"/>
              </a:rPr>
              <a:t> </a:t>
            </a:r>
            <a:r>
              <a:rPr sz="1700" dirty="0">
                <a:latin typeface="Calibri"/>
                <a:cs typeface="Calibri"/>
              </a:rPr>
              <a:t>is RISC</a:t>
            </a:r>
            <a:r>
              <a:rPr sz="1700" spc="-10" dirty="0">
                <a:latin typeface="Calibri"/>
                <a:cs typeface="Calibri"/>
              </a:rPr>
              <a:t> </a:t>
            </a:r>
            <a:r>
              <a:rPr sz="1700" dirty="0">
                <a:latin typeface="Calibri"/>
                <a:cs typeface="Calibri"/>
              </a:rPr>
              <a:t>&amp;</a:t>
            </a:r>
            <a:r>
              <a:rPr sz="1700" spc="15" dirty="0">
                <a:latin typeface="Calibri"/>
                <a:cs typeface="Calibri"/>
              </a:rPr>
              <a:t> </a:t>
            </a:r>
            <a:r>
              <a:rPr sz="1700" spc="-5" dirty="0">
                <a:latin typeface="Calibri"/>
                <a:cs typeface="Calibri"/>
              </a:rPr>
              <a:t>CISC.</a:t>
            </a:r>
            <a:endParaRPr sz="1700">
              <a:latin typeface="Calibri"/>
              <a:cs typeface="Calibri"/>
            </a:endParaRPr>
          </a:p>
          <a:p>
            <a:pPr>
              <a:lnSpc>
                <a:spcPct val="100000"/>
              </a:lnSpc>
              <a:spcBef>
                <a:spcPts val="10"/>
              </a:spcBef>
              <a:buChar char="•"/>
            </a:pPr>
            <a:endParaRPr sz="1800">
              <a:latin typeface="Calibri"/>
              <a:cs typeface="Calibri"/>
            </a:endParaRPr>
          </a:p>
          <a:p>
            <a:pPr marL="355600" indent="-343535">
              <a:lnSpc>
                <a:spcPct val="100000"/>
              </a:lnSpc>
              <a:buFont typeface="Arial MT"/>
              <a:buChar char="•"/>
              <a:tabLst>
                <a:tab pos="355600" algn="l"/>
                <a:tab pos="356235" algn="l"/>
              </a:tabLst>
            </a:pPr>
            <a:r>
              <a:rPr sz="1900" spc="-15" dirty="0">
                <a:latin typeface="Calibri"/>
                <a:cs typeface="Calibri"/>
              </a:rPr>
              <a:t>Hardware</a:t>
            </a:r>
            <a:r>
              <a:rPr sz="1900" spc="30" dirty="0">
                <a:latin typeface="Calibri"/>
                <a:cs typeface="Calibri"/>
              </a:rPr>
              <a:t> </a:t>
            </a:r>
            <a:r>
              <a:rPr sz="1900" spc="-10" dirty="0">
                <a:latin typeface="Calibri"/>
                <a:cs typeface="Calibri"/>
              </a:rPr>
              <a:t>fused</a:t>
            </a:r>
            <a:r>
              <a:rPr sz="1900" spc="10" dirty="0">
                <a:latin typeface="Calibri"/>
                <a:cs typeface="Calibri"/>
              </a:rPr>
              <a:t> </a:t>
            </a:r>
            <a:r>
              <a:rPr sz="1900" spc="-5" dirty="0">
                <a:latin typeface="Calibri"/>
                <a:cs typeface="Calibri"/>
              </a:rPr>
              <a:t>with </a:t>
            </a:r>
            <a:r>
              <a:rPr sz="1900" spc="-15" dirty="0">
                <a:latin typeface="Calibri"/>
                <a:cs typeface="Calibri"/>
              </a:rPr>
              <a:t>software</a:t>
            </a:r>
            <a:r>
              <a:rPr sz="1900" spc="15" dirty="0">
                <a:latin typeface="Calibri"/>
                <a:cs typeface="Calibri"/>
              </a:rPr>
              <a:t> </a:t>
            </a:r>
            <a:r>
              <a:rPr sz="1900" spc="-10" dirty="0">
                <a:latin typeface="Calibri"/>
                <a:cs typeface="Calibri"/>
              </a:rPr>
              <a:t>(</a:t>
            </a:r>
            <a:r>
              <a:rPr sz="1900" b="1" spc="-10" dirty="0">
                <a:latin typeface="Calibri"/>
                <a:cs typeface="Calibri"/>
              </a:rPr>
              <a:t>Intel</a:t>
            </a:r>
            <a:r>
              <a:rPr sz="1900" b="1" spc="5" dirty="0">
                <a:latin typeface="Calibri"/>
                <a:cs typeface="Calibri"/>
              </a:rPr>
              <a:t> </a:t>
            </a:r>
            <a:r>
              <a:rPr sz="1900" b="1" spc="-20" dirty="0">
                <a:latin typeface="Calibri"/>
                <a:cs typeface="Calibri"/>
              </a:rPr>
              <a:t>v/s</a:t>
            </a:r>
            <a:r>
              <a:rPr sz="1900" b="1" spc="-15" dirty="0">
                <a:latin typeface="Calibri"/>
                <a:cs typeface="Calibri"/>
              </a:rPr>
              <a:t> </a:t>
            </a:r>
            <a:r>
              <a:rPr sz="1900" b="1" dirty="0">
                <a:latin typeface="Calibri"/>
                <a:cs typeface="Calibri"/>
              </a:rPr>
              <a:t>Apple</a:t>
            </a:r>
            <a:r>
              <a:rPr sz="1900" dirty="0">
                <a:latin typeface="Calibri"/>
                <a:cs typeface="Calibri"/>
              </a:rPr>
              <a:t>)</a:t>
            </a:r>
            <a:endParaRPr sz="1900">
              <a:latin typeface="Calibri"/>
              <a:cs typeface="Calibri"/>
            </a:endParaRPr>
          </a:p>
          <a:p>
            <a:pPr marL="355600" marR="290830" indent="-343535">
              <a:lnSpc>
                <a:spcPct val="180100"/>
              </a:lnSpc>
              <a:spcBef>
                <a:spcPts val="455"/>
              </a:spcBef>
              <a:buFont typeface="Arial MT"/>
              <a:buChar char="•"/>
              <a:tabLst>
                <a:tab pos="355600" algn="l"/>
                <a:tab pos="356235" algn="l"/>
              </a:tabLst>
            </a:pPr>
            <a:r>
              <a:rPr sz="1900" b="1" spc="-25" dirty="0">
                <a:solidFill>
                  <a:srgbClr val="FF0000"/>
                </a:solidFill>
                <a:latin typeface="Calibri"/>
                <a:cs typeface="Calibri"/>
              </a:rPr>
              <a:t>Intel’s</a:t>
            </a:r>
            <a:r>
              <a:rPr sz="1900" b="1" spc="5" dirty="0">
                <a:solidFill>
                  <a:srgbClr val="FF0000"/>
                </a:solidFill>
                <a:latin typeface="Calibri"/>
                <a:cs typeface="Calibri"/>
              </a:rPr>
              <a:t> </a:t>
            </a:r>
            <a:r>
              <a:rPr sz="1900" spc="-15" dirty="0">
                <a:latin typeface="Calibri"/>
                <a:cs typeface="Calibri"/>
              </a:rPr>
              <a:t>hardware</a:t>
            </a:r>
            <a:r>
              <a:rPr sz="1900" spc="35" dirty="0">
                <a:latin typeface="Calibri"/>
                <a:cs typeface="Calibri"/>
              </a:rPr>
              <a:t> </a:t>
            </a:r>
            <a:r>
              <a:rPr sz="1900" spc="-10" dirty="0">
                <a:latin typeface="Calibri"/>
                <a:cs typeface="Calibri"/>
              </a:rPr>
              <a:t>oriented</a:t>
            </a:r>
            <a:r>
              <a:rPr sz="1900" spc="20" dirty="0">
                <a:latin typeface="Calibri"/>
                <a:cs typeface="Calibri"/>
              </a:rPr>
              <a:t> </a:t>
            </a:r>
            <a:r>
              <a:rPr sz="1900" spc="-10" dirty="0">
                <a:latin typeface="Calibri"/>
                <a:cs typeface="Calibri"/>
              </a:rPr>
              <a:t>approach</a:t>
            </a:r>
            <a:r>
              <a:rPr sz="1900" spc="15" dirty="0">
                <a:latin typeface="Calibri"/>
                <a:cs typeface="Calibri"/>
              </a:rPr>
              <a:t> </a:t>
            </a:r>
            <a:r>
              <a:rPr sz="1900" spc="-5" dirty="0">
                <a:latin typeface="Calibri"/>
                <a:cs typeface="Calibri"/>
              </a:rPr>
              <a:t>is</a:t>
            </a:r>
            <a:r>
              <a:rPr sz="1900" dirty="0">
                <a:latin typeface="Calibri"/>
                <a:cs typeface="Calibri"/>
              </a:rPr>
              <a:t> </a:t>
            </a:r>
            <a:r>
              <a:rPr sz="1900" spc="-10" dirty="0">
                <a:latin typeface="Calibri"/>
                <a:cs typeface="Calibri"/>
              </a:rPr>
              <a:t>termed</a:t>
            </a:r>
            <a:r>
              <a:rPr sz="1900" spc="10" dirty="0">
                <a:latin typeface="Calibri"/>
                <a:cs typeface="Calibri"/>
              </a:rPr>
              <a:t> </a:t>
            </a:r>
            <a:r>
              <a:rPr sz="1900" spc="-5" dirty="0">
                <a:latin typeface="Calibri"/>
                <a:cs typeface="Calibri"/>
              </a:rPr>
              <a:t>as</a:t>
            </a:r>
            <a:r>
              <a:rPr sz="1900" dirty="0">
                <a:latin typeface="Calibri"/>
                <a:cs typeface="Calibri"/>
              </a:rPr>
              <a:t> </a:t>
            </a:r>
            <a:r>
              <a:rPr sz="1900" spc="-10" dirty="0">
                <a:latin typeface="Calibri"/>
                <a:cs typeface="Calibri"/>
              </a:rPr>
              <a:t>CISC</a:t>
            </a:r>
            <a:r>
              <a:rPr sz="1900" spc="5" dirty="0">
                <a:latin typeface="Calibri"/>
                <a:cs typeface="Calibri"/>
              </a:rPr>
              <a:t> </a:t>
            </a:r>
            <a:r>
              <a:rPr sz="1900" spc="-5" dirty="0">
                <a:latin typeface="Calibri"/>
                <a:cs typeface="Calibri"/>
              </a:rPr>
              <a:t>while</a:t>
            </a:r>
            <a:r>
              <a:rPr sz="1900" spc="20" dirty="0">
                <a:latin typeface="Calibri"/>
                <a:cs typeface="Calibri"/>
              </a:rPr>
              <a:t> </a:t>
            </a:r>
            <a:r>
              <a:rPr sz="1900" spc="-5" dirty="0">
                <a:latin typeface="Calibri"/>
                <a:cs typeface="Calibri"/>
              </a:rPr>
              <a:t>that of</a:t>
            </a:r>
            <a:r>
              <a:rPr sz="1900" spc="25" dirty="0">
                <a:latin typeface="Calibri"/>
                <a:cs typeface="Calibri"/>
              </a:rPr>
              <a:t> </a:t>
            </a:r>
            <a:r>
              <a:rPr sz="1900" b="1" spc="-5" dirty="0">
                <a:solidFill>
                  <a:srgbClr val="FF0000"/>
                </a:solidFill>
                <a:latin typeface="Calibri"/>
                <a:cs typeface="Calibri"/>
              </a:rPr>
              <a:t>Apple</a:t>
            </a:r>
            <a:r>
              <a:rPr sz="1900" b="1" dirty="0">
                <a:solidFill>
                  <a:srgbClr val="FF0000"/>
                </a:solidFill>
                <a:latin typeface="Calibri"/>
                <a:cs typeface="Calibri"/>
              </a:rPr>
              <a:t> </a:t>
            </a:r>
            <a:r>
              <a:rPr sz="1900" spc="-5" dirty="0">
                <a:latin typeface="Calibri"/>
                <a:cs typeface="Calibri"/>
              </a:rPr>
              <a:t>is </a:t>
            </a:r>
            <a:r>
              <a:rPr sz="1900" spc="-415" dirty="0">
                <a:latin typeface="Calibri"/>
                <a:cs typeface="Calibri"/>
              </a:rPr>
              <a:t> </a:t>
            </a:r>
            <a:r>
              <a:rPr sz="1900" spc="-5" dirty="0">
                <a:latin typeface="Calibri"/>
                <a:cs typeface="Calibri"/>
              </a:rPr>
              <a:t>RISC</a:t>
            </a:r>
            <a:endParaRPr sz="1900">
              <a:latin typeface="Calibri"/>
              <a:cs typeface="Calibri"/>
            </a:endParaRPr>
          </a:p>
          <a:p>
            <a:pPr>
              <a:lnSpc>
                <a:spcPct val="100000"/>
              </a:lnSpc>
              <a:spcBef>
                <a:spcPts val="20"/>
              </a:spcBef>
              <a:buChar char="•"/>
            </a:pPr>
            <a:endParaRPr sz="1850">
              <a:latin typeface="Calibri"/>
              <a:cs typeface="Calibri"/>
            </a:endParaRPr>
          </a:p>
          <a:p>
            <a:pPr marL="355600" indent="-343535">
              <a:lnSpc>
                <a:spcPct val="100000"/>
              </a:lnSpc>
              <a:spcBef>
                <a:spcPts val="5"/>
              </a:spcBef>
              <a:buFont typeface="Arial MT"/>
              <a:buChar char="•"/>
              <a:tabLst>
                <a:tab pos="355600" algn="l"/>
                <a:tab pos="356235" algn="l"/>
              </a:tabLst>
            </a:pPr>
            <a:r>
              <a:rPr sz="1900" b="1" spc="-5" dirty="0">
                <a:latin typeface="Calibri"/>
                <a:cs typeface="Calibri"/>
              </a:rPr>
              <a:t>Instruction</a:t>
            </a:r>
            <a:r>
              <a:rPr sz="1900" b="1" spc="45" dirty="0">
                <a:latin typeface="Calibri"/>
                <a:cs typeface="Calibri"/>
              </a:rPr>
              <a:t> </a:t>
            </a:r>
            <a:r>
              <a:rPr sz="1900" b="1" spc="-5" dirty="0">
                <a:latin typeface="Calibri"/>
                <a:cs typeface="Calibri"/>
              </a:rPr>
              <a:t>Set</a:t>
            </a:r>
            <a:r>
              <a:rPr sz="1900" b="1" spc="5" dirty="0">
                <a:latin typeface="Calibri"/>
                <a:cs typeface="Calibri"/>
              </a:rPr>
              <a:t> </a:t>
            </a:r>
            <a:r>
              <a:rPr sz="1900" b="1" spc="-10" dirty="0">
                <a:latin typeface="Calibri"/>
                <a:cs typeface="Calibri"/>
              </a:rPr>
              <a:t>Architecture-</a:t>
            </a:r>
            <a:r>
              <a:rPr sz="1900" b="1" spc="35" dirty="0">
                <a:latin typeface="Calibri"/>
                <a:cs typeface="Calibri"/>
              </a:rPr>
              <a:t> </a:t>
            </a:r>
            <a:r>
              <a:rPr sz="1900" b="1" spc="-15" dirty="0">
                <a:solidFill>
                  <a:srgbClr val="FF0000"/>
                </a:solidFill>
                <a:latin typeface="Calibri"/>
                <a:cs typeface="Calibri"/>
              </a:rPr>
              <a:t>Interface</a:t>
            </a:r>
            <a:r>
              <a:rPr sz="1900" b="1" spc="55" dirty="0">
                <a:solidFill>
                  <a:srgbClr val="FF0000"/>
                </a:solidFill>
                <a:latin typeface="Calibri"/>
                <a:cs typeface="Calibri"/>
              </a:rPr>
              <a:t> </a:t>
            </a:r>
            <a:r>
              <a:rPr sz="1900" spc="-15" dirty="0">
                <a:latin typeface="Calibri"/>
                <a:cs typeface="Calibri"/>
              </a:rPr>
              <a:t>to</a:t>
            </a:r>
            <a:r>
              <a:rPr sz="1900" dirty="0">
                <a:latin typeface="Calibri"/>
                <a:cs typeface="Calibri"/>
              </a:rPr>
              <a:t> </a:t>
            </a:r>
            <a:r>
              <a:rPr sz="1900" spc="-10" dirty="0">
                <a:latin typeface="Calibri"/>
                <a:cs typeface="Calibri"/>
              </a:rPr>
              <a:t>allow</a:t>
            </a:r>
            <a:r>
              <a:rPr sz="1900" spc="30" dirty="0">
                <a:latin typeface="Calibri"/>
                <a:cs typeface="Calibri"/>
              </a:rPr>
              <a:t> </a:t>
            </a:r>
            <a:r>
              <a:rPr sz="1900" spc="-10" dirty="0">
                <a:latin typeface="Calibri"/>
                <a:cs typeface="Calibri"/>
              </a:rPr>
              <a:t>easy</a:t>
            </a:r>
            <a:r>
              <a:rPr sz="1900" spc="10" dirty="0">
                <a:latin typeface="Calibri"/>
                <a:cs typeface="Calibri"/>
              </a:rPr>
              <a:t> </a:t>
            </a:r>
            <a:r>
              <a:rPr sz="1900" spc="-10" dirty="0">
                <a:latin typeface="Calibri"/>
                <a:cs typeface="Calibri"/>
              </a:rPr>
              <a:t>communication</a:t>
            </a:r>
            <a:r>
              <a:rPr sz="1900" dirty="0">
                <a:latin typeface="Calibri"/>
                <a:cs typeface="Calibri"/>
              </a:rPr>
              <a:t> </a:t>
            </a:r>
            <a:r>
              <a:rPr sz="1900" spc="-10" dirty="0">
                <a:latin typeface="Calibri"/>
                <a:cs typeface="Calibri"/>
              </a:rPr>
              <a:t>between</a:t>
            </a:r>
            <a:endParaRPr sz="1900">
              <a:latin typeface="Calibri"/>
              <a:cs typeface="Calibri"/>
            </a:endParaRPr>
          </a:p>
          <a:p>
            <a:pPr marL="355600">
              <a:lnSpc>
                <a:spcPct val="100000"/>
              </a:lnSpc>
              <a:spcBef>
                <a:spcPts val="1825"/>
              </a:spcBef>
            </a:pPr>
            <a:r>
              <a:rPr sz="1900" spc="-5" dirty="0">
                <a:latin typeface="Calibri"/>
                <a:cs typeface="Calibri"/>
              </a:rPr>
              <a:t>the </a:t>
            </a:r>
            <a:r>
              <a:rPr sz="1900" spc="-15" dirty="0">
                <a:latin typeface="Calibri"/>
                <a:cs typeface="Calibri"/>
              </a:rPr>
              <a:t>programmer</a:t>
            </a:r>
            <a:r>
              <a:rPr sz="1900" spc="25" dirty="0">
                <a:latin typeface="Calibri"/>
                <a:cs typeface="Calibri"/>
              </a:rPr>
              <a:t> </a:t>
            </a:r>
            <a:r>
              <a:rPr sz="1900" spc="-5" dirty="0">
                <a:latin typeface="Calibri"/>
                <a:cs typeface="Calibri"/>
              </a:rPr>
              <a:t>and the</a:t>
            </a:r>
            <a:r>
              <a:rPr sz="1900" dirty="0">
                <a:latin typeface="Calibri"/>
                <a:cs typeface="Calibri"/>
              </a:rPr>
              <a:t> </a:t>
            </a:r>
            <a:r>
              <a:rPr sz="1900" spc="-15" dirty="0">
                <a:latin typeface="Calibri"/>
                <a:cs typeface="Calibri"/>
              </a:rPr>
              <a:t>hardware.</a:t>
            </a:r>
            <a:endParaRPr sz="1900">
              <a:latin typeface="Calibri"/>
              <a:cs typeface="Calibri"/>
            </a:endParaRPr>
          </a:p>
          <a:p>
            <a:pPr>
              <a:lnSpc>
                <a:spcPct val="100000"/>
              </a:lnSpc>
              <a:spcBef>
                <a:spcPts val="20"/>
              </a:spcBef>
            </a:pPr>
            <a:endParaRPr sz="1850">
              <a:latin typeface="Calibri"/>
              <a:cs typeface="Calibri"/>
            </a:endParaRPr>
          </a:p>
          <a:p>
            <a:pPr marL="355600" indent="-343535">
              <a:lnSpc>
                <a:spcPct val="100000"/>
              </a:lnSpc>
              <a:buFont typeface="Arial MT"/>
              <a:buChar char="•"/>
              <a:tabLst>
                <a:tab pos="355600" algn="l"/>
                <a:tab pos="356235" algn="l"/>
              </a:tabLst>
            </a:pPr>
            <a:r>
              <a:rPr sz="1900" spc="-10" dirty="0">
                <a:latin typeface="Calibri"/>
                <a:cs typeface="Calibri"/>
              </a:rPr>
              <a:t>ISA-</a:t>
            </a:r>
            <a:r>
              <a:rPr sz="1900" spc="-5" dirty="0">
                <a:latin typeface="Calibri"/>
                <a:cs typeface="Calibri"/>
              </a:rPr>
              <a:t> </a:t>
            </a:r>
            <a:r>
              <a:rPr sz="1900" spc="-15" dirty="0">
                <a:latin typeface="Calibri"/>
                <a:cs typeface="Calibri"/>
              </a:rPr>
              <a:t>execution</a:t>
            </a:r>
            <a:r>
              <a:rPr sz="1900" spc="20" dirty="0">
                <a:latin typeface="Calibri"/>
                <a:cs typeface="Calibri"/>
              </a:rPr>
              <a:t> </a:t>
            </a:r>
            <a:r>
              <a:rPr sz="1900" spc="-5" dirty="0">
                <a:latin typeface="Calibri"/>
                <a:cs typeface="Calibri"/>
              </a:rPr>
              <a:t>of</a:t>
            </a:r>
            <a:r>
              <a:rPr sz="1900" spc="-20" dirty="0">
                <a:latin typeface="Calibri"/>
                <a:cs typeface="Calibri"/>
              </a:rPr>
              <a:t> </a:t>
            </a:r>
            <a:r>
              <a:rPr sz="1900" spc="-10" dirty="0">
                <a:latin typeface="Calibri"/>
                <a:cs typeface="Calibri"/>
              </a:rPr>
              <a:t>data,</a:t>
            </a:r>
            <a:r>
              <a:rPr sz="1900" spc="-5" dirty="0">
                <a:latin typeface="Calibri"/>
                <a:cs typeface="Calibri"/>
              </a:rPr>
              <a:t> </a:t>
            </a:r>
            <a:r>
              <a:rPr sz="1900" spc="-10" dirty="0">
                <a:latin typeface="Calibri"/>
                <a:cs typeface="Calibri"/>
              </a:rPr>
              <a:t>copying</a:t>
            </a:r>
            <a:r>
              <a:rPr sz="1900" spc="20" dirty="0">
                <a:latin typeface="Calibri"/>
                <a:cs typeface="Calibri"/>
              </a:rPr>
              <a:t> </a:t>
            </a:r>
            <a:r>
              <a:rPr sz="1900" spc="-10" dirty="0">
                <a:latin typeface="Calibri"/>
                <a:cs typeface="Calibri"/>
              </a:rPr>
              <a:t>data,</a:t>
            </a:r>
            <a:r>
              <a:rPr sz="1900" spc="-5" dirty="0">
                <a:latin typeface="Calibri"/>
                <a:cs typeface="Calibri"/>
              </a:rPr>
              <a:t> deleting</a:t>
            </a:r>
            <a:r>
              <a:rPr sz="1900" spc="20" dirty="0">
                <a:latin typeface="Calibri"/>
                <a:cs typeface="Calibri"/>
              </a:rPr>
              <a:t> </a:t>
            </a:r>
            <a:r>
              <a:rPr sz="1900" spc="-5" dirty="0">
                <a:latin typeface="Calibri"/>
                <a:cs typeface="Calibri"/>
              </a:rPr>
              <a:t>it,</a:t>
            </a:r>
            <a:r>
              <a:rPr sz="1900" dirty="0">
                <a:latin typeface="Calibri"/>
                <a:cs typeface="Calibri"/>
              </a:rPr>
              <a:t> </a:t>
            </a:r>
            <a:r>
              <a:rPr sz="1900" spc="-5" dirty="0">
                <a:latin typeface="Calibri"/>
                <a:cs typeface="Calibri"/>
              </a:rPr>
              <a:t>editing</a:t>
            </a:r>
            <a:endParaRPr sz="1900">
              <a:latin typeface="Calibri"/>
              <a:cs typeface="Calibri"/>
            </a:endParaRPr>
          </a:p>
          <a:p>
            <a:pPr>
              <a:lnSpc>
                <a:spcPct val="100000"/>
              </a:lnSpc>
              <a:spcBef>
                <a:spcPts val="25"/>
              </a:spcBef>
              <a:buChar char="•"/>
            </a:pPr>
            <a:endParaRPr sz="1850">
              <a:latin typeface="Calibri"/>
              <a:cs typeface="Calibri"/>
            </a:endParaRPr>
          </a:p>
          <a:p>
            <a:pPr marL="355600" indent="-343535">
              <a:lnSpc>
                <a:spcPct val="100000"/>
              </a:lnSpc>
              <a:buFont typeface="Arial MT"/>
              <a:buChar char="•"/>
              <a:tabLst>
                <a:tab pos="355600" algn="l"/>
                <a:tab pos="356235" algn="l"/>
              </a:tabLst>
            </a:pPr>
            <a:r>
              <a:rPr sz="1900" spc="-5" dirty="0">
                <a:latin typeface="Calibri"/>
                <a:cs typeface="Calibri"/>
              </a:rPr>
              <a:t>Instruction</a:t>
            </a:r>
            <a:r>
              <a:rPr sz="1900" dirty="0">
                <a:latin typeface="Calibri"/>
                <a:cs typeface="Calibri"/>
              </a:rPr>
              <a:t> </a:t>
            </a:r>
            <a:r>
              <a:rPr sz="1900" spc="-10" dirty="0">
                <a:latin typeface="Calibri"/>
                <a:cs typeface="Calibri"/>
              </a:rPr>
              <a:t>Set </a:t>
            </a:r>
            <a:r>
              <a:rPr sz="1900" spc="-5" dirty="0">
                <a:latin typeface="Calibri"/>
                <a:cs typeface="Calibri"/>
              </a:rPr>
              <a:t>,</a:t>
            </a:r>
            <a:r>
              <a:rPr sz="1900" spc="-10" dirty="0">
                <a:latin typeface="Calibri"/>
                <a:cs typeface="Calibri"/>
              </a:rPr>
              <a:t> Addressing</a:t>
            </a:r>
            <a:r>
              <a:rPr sz="1900" spc="10" dirty="0">
                <a:latin typeface="Calibri"/>
                <a:cs typeface="Calibri"/>
              </a:rPr>
              <a:t> </a:t>
            </a:r>
            <a:r>
              <a:rPr sz="1900" spc="-5" dirty="0">
                <a:latin typeface="Calibri"/>
                <a:cs typeface="Calibri"/>
              </a:rPr>
              <a:t>Modes,</a:t>
            </a:r>
            <a:endParaRPr sz="190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2128520" marR="5080" indent="-1668145">
              <a:lnSpc>
                <a:spcPct val="100000"/>
              </a:lnSpc>
              <a:spcBef>
                <a:spcPts val="95"/>
              </a:spcBef>
            </a:pPr>
            <a:r>
              <a:rPr b="0" spc="-10" dirty="0">
                <a:latin typeface="Calibri"/>
                <a:cs typeface="Calibri"/>
              </a:rPr>
              <a:t>RISC-</a:t>
            </a:r>
            <a:r>
              <a:rPr spc="-10" dirty="0"/>
              <a:t>Reduced</a:t>
            </a:r>
            <a:r>
              <a:rPr spc="-15" dirty="0"/>
              <a:t> </a:t>
            </a:r>
            <a:r>
              <a:rPr spc="-5" dirty="0"/>
              <a:t>Instruction</a:t>
            </a:r>
            <a:r>
              <a:rPr spc="10" dirty="0"/>
              <a:t> </a:t>
            </a:r>
            <a:r>
              <a:rPr spc="-10" dirty="0"/>
              <a:t>Set </a:t>
            </a:r>
            <a:r>
              <a:rPr spc="-890" dirty="0"/>
              <a:t> </a:t>
            </a:r>
            <a:r>
              <a:rPr spc="-15" dirty="0"/>
              <a:t>Computer</a:t>
            </a:r>
          </a:p>
        </p:txBody>
      </p:sp>
      <p:sp>
        <p:nvSpPr>
          <p:cNvPr id="3" name="object 3"/>
          <p:cNvSpPr txBox="1"/>
          <p:nvPr/>
        </p:nvSpPr>
        <p:spPr>
          <a:xfrm>
            <a:off x="535940" y="1846910"/>
            <a:ext cx="7910195" cy="3989070"/>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700" dirty="0">
                <a:latin typeface="Calibri"/>
                <a:cs typeface="Calibri"/>
              </a:rPr>
              <a:t>RISC</a:t>
            </a:r>
            <a:r>
              <a:rPr sz="2700" spc="-25" dirty="0">
                <a:latin typeface="Calibri"/>
                <a:cs typeface="Calibri"/>
              </a:rPr>
              <a:t> </a:t>
            </a:r>
            <a:r>
              <a:rPr sz="2700" spc="-10" dirty="0">
                <a:latin typeface="Calibri"/>
                <a:cs typeface="Calibri"/>
              </a:rPr>
              <a:t>processor</a:t>
            </a:r>
            <a:r>
              <a:rPr sz="2700" spc="-35" dirty="0">
                <a:latin typeface="Calibri"/>
                <a:cs typeface="Calibri"/>
              </a:rPr>
              <a:t> </a:t>
            </a:r>
            <a:r>
              <a:rPr sz="2700" spc="-5" dirty="0">
                <a:latin typeface="Calibri"/>
                <a:cs typeface="Calibri"/>
              </a:rPr>
              <a:t>design</a:t>
            </a:r>
            <a:r>
              <a:rPr sz="2700" spc="-25" dirty="0">
                <a:latin typeface="Calibri"/>
                <a:cs typeface="Calibri"/>
              </a:rPr>
              <a:t> </a:t>
            </a:r>
            <a:r>
              <a:rPr sz="2700" spc="-5" dirty="0">
                <a:latin typeface="Calibri"/>
                <a:cs typeface="Calibri"/>
              </a:rPr>
              <a:t>has</a:t>
            </a:r>
            <a:r>
              <a:rPr sz="2700" spc="-20" dirty="0">
                <a:latin typeface="Calibri"/>
                <a:cs typeface="Calibri"/>
              </a:rPr>
              <a:t> separate</a:t>
            </a:r>
            <a:r>
              <a:rPr sz="2700" spc="-15" dirty="0">
                <a:latin typeface="Calibri"/>
                <a:cs typeface="Calibri"/>
              </a:rPr>
              <a:t> </a:t>
            </a:r>
            <a:r>
              <a:rPr sz="2700" b="1" spc="-5" dirty="0">
                <a:latin typeface="Calibri"/>
                <a:cs typeface="Calibri"/>
              </a:rPr>
              <a:t>digital </a:t>
            </a:r>
            <a:r>
              <a:rPr sz="2700" b="1" spc="-10" dirty="0">
                <a:latin typeface="Calibri"/>
                <a:cs typeface="Calibri"/>
              </a:rPr>
              <a:t>circuitry</a:t>
            </a:r>
            <a:r>
              <a:rPr sz="2700" b="1" spc="15" dirty="0">
                <a:latin typeface="Calibri"/>
                <a:cs typeface="Calibri"/>
              </a:rPr>
              <a:t> </a:t>
            </a:r>
            <a:r>
              <a:rPr sz="2700" dirty="0">
                <a:latin typeface="Calibri"/>
                <a:cs typeface="Calibri"/>
              </a:rPr>
              <a:t>in</a:t>
            </a:r>
            <a:endParaRPr sz="2700">
              <a:latin typeface="Calibri"/>
              <a:cs typeface="Calibri"/>
            </a:endParaRPr>
          </a:p>
          <a:p>
            <a:pPr marL="355600">
              <a:lnSpc>
                <a:spcPct val="100000"/>
              </a:lnSpc>
              <a:spcBef>
                <a:spcPts val="2595"/>
              </a:spcBef>
            </a:pPr>
            <a:r>
              <a:rPr sz="2700" dirty="0">
                <a:latin typeface="Calibri"/>
                <a:cs typeface="Calibri"/>
              </a:rPr>
              <a:t>the</a:t>
            </a:r>
            <a:r>
              <a:rPr sz="2700" spc="-45" dirty="0">
                <a:latin typeface="Calibri"/>
                <a:cs typeface="Calibri"/>
              </a:rPr>
              <a:t> </a:t>
            </a:r>
            <a:r>
              <a:rPr sz="2700" spc="-20" dirty="0">
                <a:latin typeface="Calibri"/>
                <a:cs typeface="Calibri"/>
              </a:rPr>
              <a:t>control </a:t>
            </a:r>
            <a:r>
              <a:rPr sz="2700" spc="-5" dirty="0">
                <a:latin typeface="Calibri"/>
                <a:cs typeface="Calibri"/>
              </a:rPr>
              <a:t>unit</a:t>
            </a:r>
            <a:endParaRPr sz="2700">
              <a:latin typeface="Calibri"/>
              <a:cs typeface="Calibri"/>
            </a:endParaRPr>
          </a:p>
          <a:p>
            <a:pPr marL="355600" marR="5080" indent="-343535">
              <a:lnSpc>
                <a:spcPct val="180000"/>
              </a:lnSpc>
              <a:spcBef>
                <a:spcPts val="650"/>
              </a:spcBef>
              <a:buFont typeface="Arial MT"/>
              <a:buChar char="•"/>
              <a:tabLst>
                <a:tab pos="355600" algn="l"/>
                <a:tab pos="356235" algn="l"/>
              </a:tabLst>
            </a:pPr>
            <a:r>
              <a:rPr sz="2700" spc="-5" dirty="0">
                <a:latin typeface="Calibri"/>
                <a:cs typeface="Calibri"/>
              </a:rPr>
              <a:t>Signals needed </a:t>
            </a:r>
            <a:r>
              <a:rPr sz="2700" spc="-25" dirty="0">
                <a:latin typeface="Calibri"/>
                <a:cs typeface="Calibri"/>
              </a:rPr>
              <a:t>for </a:t>
            </a:r>
            <a:r>
              <a:rPr sz="2700" spc="-5" dirty="0">
                <a:latin typeface="Calibri"/>
                <a:cs typeface="Calibri"/>
              </a:rPr>
              <a:t>the </a:t>
            </a:r>
            <a:r>
              <a:rPr sz="2700" spc="-15" dirty="0">
                <a:latin typeface="Calibri"/>
                <a:cs typeface="Calibri"/>
              </a:rPr>
              <a:t>execution </a:t>
            </a:r>
            <a:r>
              <a:rPr sz="2700" spc="-5" dirty="0">
                <a:latin typeface="Calibri"/>
                <a:cs typeface="Calibri"/>
              </a:rPr>
              <a:t>of </a:t>
            </a:r>
            <a:r>
              <a:rPr sz="2700" dirty="0">
                <a:latin typeface="Calibri"/>
                <a:cs typeface="Calibri"/>
              </a:rPr>
              <a:t>each </a:t>
            </a:r>
            <a:r>
              <a:rPr sz="2700" spc="-10" dirty="0">
                <a:latin typeface="Calibri"/>
                <a:cs typeface="Calibri"/>
              </a:rPr>
              <a:t>instruction </a:t>
            </a:r>
            <a:r>
              <a:rPr sz="2700" dirty="0">
                <a:latin typeface="Calibri"/>
                <a:cs typeface="Calibri"/>
              </a:rPr>
              <a:t>in </a:t>
            </a:r>
            <a:r>
              <a:rPr sz="2700" spc="-600" dirty="0">
                <a:latin typeface="Calibri"/>
                <a:cs typeface="Calibri"/>
              </a:rPr>
              <a:t> </a:t>
            </a:r>
            <a:r>
              <a:rPr sz="2700" dirty="0">
                <a:latin typeface="Calibri"/>
                <a:cs typeface="Calibri"/>
              </a:rPr>
              <a:t>the</a:t>
            </a:r>
            <a:r>
              <a:rPr sz="2700" spc="-25" dirty="0">
                <a:latin typeface="Calibri"/>
                <a:cs typeface="Calibri"/>
              </a:rPr>
              <a:t> </a:t>
            </a:r>
            <a:r>
              <a:rPr sz="2700" spc="-10" dirty="0">
                <a:latin typeface="Calibri"/>
                <a:cs typeface="Calibri"/>
              </a:rPr>
              <a:t>instruction</a:t>
            </a:r>
            <a:r>
              <a:rPr sz="2700" dirty="0">
                <a:latin typeface="Calibri"/>
                <a:cs typeface="Calibri"/>
              </a:rPr>
              <a:t> </a:t>
            </a:r>
            <a:r>
              <a:rPr sz="2700" spc="-10" dirty="0">
                <a:latin typeface="Calibri"/>
                <a:cs typeface="Calibri"/>
              </a:rPr>
              <a:t>set</a:t>
            </a:r>
            <a:r>
              <a:rPr sz="2700" spc="-15" dirty="0">
                <a:latin typeface="Calibri"/>
                <a:cs typeface="Calibri"/>
              </a:rPr>
              <a:t> </a:t>
            </a:r>
            <a:r>
              <a:rPr sz="2700" spc="-5" dirty="0">
                <a:latin typeface="Calibri"/>
                <a:cs typeface="Calibri"/>
              </a:rPr>
              <a:t>of</a:t>
            </a:r>
            <a:r>
              <a:rPr sz="2700" spc="5" dirty="0">
                <a:latin typeface="Calibri"/>
                <a:cs typeface="Calibri"/>
              </a:rPr>
              <a:t> </a:t>
            </a:r>
            <a:r>
              <a:rPr sz="2700" dirty="0">
                <a:latin typeface="Calibri"/>
                <a:cs typeface="Calibri"/>
              </a:rPr>
              <a:t>the</a:t>
            </a:r>
            <a:r>
              <a:rPr sz="2700" spc="-20" dirty="0">
                <a:latin typeface="Calibri"/>
                <a:cs typeface="Calibri"/>
              </a:rPr>
              <a:t> </a:t>
            </a:r>
            <a:r>
              <a:rPr sz="2700" spc="-40" dirty="0">
                <a:latin typeface="Calibri"/>
                <a:cs typeface="Calibri"/>
              </a:rPr>
              <a:t>processor.</a:t>
            </a:r>
            <a:endParaRPr sz="2700">
              <a:latin typeface="Calibri"/>
              <a:cs typeface="Calibri"/>
            </a:endParaRPr>
          </a:p>
          <a:p>
            <a:pPr marL="355600" indent="-343535">
              <a:lnSpc>
                <a:spcPct val="100000"/>
              </a:lnSpc>
              <a:spcBef>
                <a:spcPts val="805"/>
              </a:spcBef>
              <a:buFont typeface="Arial MT"/>
              <a:buChar char="•"/>
              <a:tabLst>
                <a:tab pos="355600" algn="l"/>
                <a:tab pos="356235" algn="l"/>
              </a:tabLst>
            </a:pPr>
            <a:r>
              <a:rPr sz="2700" spc="-10" dirty="0">
                <a:latin typeface="Calibri"/>
                <a:cs typeface="Calibri"/>
              </a:rPr>
              <a:t>Examples</a:t>
            </a:r>
            <a:r>
              <a:rPr sz="2700" spc="-35" dirty="0">
                <a:latin typeface="Calibri"/>
                <a:cs typeface="Calibri"/>
              </a:rPr>
              <a:t> </a:t>
            </a:r>
            <a:r>
              <a:rPr sz="2700" spc="-5" dirty="0">
                <a:latin typeface="Calibri"/>
                <a:cs typeface="Calibri"/>
              </a:rPr>
              <a:t>of</a:t>
            </a:r>
            <a:r>
              <a:rPr sz="2700" spc="-10" dirty="0">
                <a:latin typeface="Calibri"/>
                <a:cs typeface="Calibri"/>
              </a:rPr>
              <a:t> </a:t>
            </a:r>
            <a:r>
              <a:rPr sz="2700" dirty="0">
                <a:latin typeface="Calibri"/>
                <a:cs typeface="Calibri"/>
              </a:rPr>
              <a:t>RISC</a:t>
            </a:r>
            <a:r>
              <a:rPr sz="2700" spc="-25" dirty="0">
                <a:latin typeface="Calibri"/>
                <a:cs typeface="Calibri"/>
              </a:rPr>
              <a:t> </a:t>
            </a:r>
            <a:r>
              <a:rPr sz="2700" spc="-15" dirty="0">
                <a:latin typeface="Calibri"/>
                <a:cs typeface="Calibri"/>
              </a:rPr>
              <a:t>processors:</a:t>
            </a:r>
            <a:endParaRPr sz="2700">
              <a:latin typeface="Calibri"/>
              <a:cs typeface="Calibri"/>
            </a:endParaRPr>
          </a:p>
          <a:p>
            <a:pPr marL="469900">
              <a:lnSpc>
                <a:spcPct val="100000"/>
              </a:lnSpc>
              <a:spcBef>
                <a:spcPts val="10"/>
              </a:spcBef>
            </a:pPr>
            <a:r>
              <a:rPr sz="2400" dirty="0">
                <a:latin typeface="Arial MT"/>
                <a:cs typeface="Arial MT"/>
              </a:rPr>
              <a:t>–</a:t>
            </a:r>
            <a:r>
              <a:rPr sz="2400" spc="225" dirty="0">
                <a:latin typeface="Arial MT"/>
                <a:cs typeface="Arial MT"/>
              </a:rPr>
              <a:t> </a:t>
            </a:r>
            <a:r>
              <a:rPr sz="2400" dirty="0">
                <a:latin typeface="Calibri"/>
                <a:cs typeface="Calibri"/>
              </a:rPr>
              <a:t>IBM</a:t>
            </a:r>
            <a:r>
              <a:rPr sz="2400" spc="-35" dirty="0">
                <a:latin typeface="Calibri"/>
                <a:cs typeface="Calibri"/>
              </a:rPr>
              <a:t> </a:t>
            </a:r>
            <a:r>
              <a:rPr sz="2400" spc="-10" dirty="0">
                <a:latin typeface="Calibri"/>
                <a:cs typeface="Calibri"/>
              </a:rPr>
              <a:t>RS6000,</a:t>
            </a:r>
            <a:r>
              <a:rPr sz="2400" spc="-25" dirty="0">
                <a:latin typeface="Calibri"/>
                <a:cs typeface="Calibri"/>
              </a:rPr>
              <a:t> </a:t>
            </a:r>
            <a:r>
              <a:rPr sz="2400" spc="-5" dirty="0">
                <a:latin typeface="Calibri"/>
                <a:cs typeface="Calibri"/>
              </a:rPr>
              <a:t>MC88100</a:t>
            </a:r>
            <a:endParaRPr sz="2400">
              <a:latin typeface="Calibri"/>
              <a:cs typeface="Calibri"/>
            </a:endParaRPr>
          </a:p>
          <a:p>
            <a:pPr marL="469900">
              <a:lnSpc>
                <a:spcPct val="100000"/>
              </a:lnSpc>
            </a:pPr>
            <a:r>
              <a:rPr sz="2400" dirty="0">
                <a:latin typeface="Arial MT"/>
                <a:cs typeface="Arial MT"/>
              </a:rPr>
              <a:t>–</a:t>
            </a:r>
            <a:r>
              <a:rPr sz="2400" spc="240" dirty="0">
                <a:latin typeface="Arial MT"/>
                <a:cs typeface="Arial MT"/>
              </a:rPr>
              <a:t> </a:t>
            </a:r>
            <a:r>
              <a:rPr sz="2400" spc="-15" dirty="0">
                <a:latin typeface="Calibri"/>
                <a:cs typeface="Calibri"/>
              </a:rPr>
              <a:t>DEC’s</a:t>
            </a:r>
            <a:r>
              <a:rPr sz="2400" spc="-35" dirty="0">
                <a:latin typeface="Calibri"/>
                <a:cs typeface="Calibri"/>
              </a:rPr>
              <a:t> </a:t>
            </a:r>
            <a:r>
              <a:rPr sz="2400" dirty="0">
                <a:latin typeface="Calibri"/>
                <a:cs typeface="Calibri"/>
              </a:rPr>
              <a:t>Alpha</a:t>
            </a:r>
            <a:r>
              <a:rPr sz="2400" spc="-5" dirty="0">
                <a:latin typeface="Calibri"/>
                <a:cs typeface="Calibri"/>
              </a:rPr>
              <a:t> 21064, 21164</a:t>
            </a:r>
            <a:r>
              <a:rPr sz="2400" spc="-10"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21264</a:t>
            </a:r>
            <a:r>
              <a:rPr sz="2400" spc="-15" dirty="0">
                <a:latin typeface="Calibri"/>
                <a:cs typeface="Calibri"/>
              </a:rPr>
              <a:t> processors</a:t>
            </a:r>
            <a:endParaRPr sz="240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2448560" marR="5080" indent="-1992630">
              <a:lnSpc>
                <a:spcPct val="100000"/>
              </a:lnSpc>
              <a:spcBef>
                <a:spcPts val="95"/>
              </a:spcBef>
            </a:pPr>
            <a:r>
              <a:rPr b="0" spc="-10" dirty="0">
                <a:latin typeface="Calibri"/>
                <a:cs typeface="Calibri"/>
              </a:rPr>
              <a:t>CISC-</a:t>
            </a:r>
            <a:r>
              <a:rPr spc="-10" dirty="0"/>
              <a:t>Complex</a:t>
            </a:r>
            <a:r>
              <a:rPr spc="-20" dirty="0"/>
              <a:t> </a:t>
            </a:r>
            <a:r>
              <a:rPr spc="-10" dirty="0"/>
              <a:t>Instruction</a:t>
            </a:r>
            <a:r>
              <a:rPr spc="20" dirty="0"/>
              <a:t> </a:t>
            </a:r>
            <a:r>
              <a:rPr spc="-15" dirty="0"/>
              <a:t>Set </a:t>
            </a:r>
            <a:r>
              <a:rPr spc="-890" dirty="0"/>
              <a:t> </a:t>
            </a:r>
            <a:r>
              <a:rPr spc="-15" dirty="0"/>
              <a:t>Computer</a:t>
            </a:r>
          </a:p>
        </p:txBody>
      </p:sp>
      <p:sp>
        <p:nvSpPr>
          <p:cNvPr id="3" name="object 3"/>
          <p:cNvSpPr txBox="1"/>
          <p:nvPr/>
        </p:nvSpPr>
        <p:spPr>
          <a:xfrm>
            <a:off x="535940" y="1723466"/>
            <a:ext cx="7887334" cy="417893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700" spc="-15" dirty="0">
                <a:latin typeface="Calibri"/>
                <a:cs typeface="Calibri"/>
              </a:rPr>
              <a:t>Control</a:t>
            </a:r>
            <a:r>
              <a:rPr sz="2700" spc="-5" dirty="0">
                <a:latin typeface="Calibri"/>
                <a:cs typeface="Calibri"/>
              </a:rPr>
              <a:t> unit</a:t>
            </a:r>
            <a:r>
              <a:rPr sz="2700" dirty="0">
                <a:latin typeface="Calibri"/>
                <a:cs typeface="Calibri"/>
              </a:rPr>
              <a:t> </a:t>
            </a:r>
            <a:r>
              <a:rPr sz="2700" spc="-10" dirty="0">
                <a:latin typeface="Wingdings"/>
                <a:cs typeface="Wingdings"/>
              </a:rPr>
              <a:t></a:t>
            </a:r>
            <a:r>
              <a:rPr sz="2700" spc="-10" dirty="0">
                <a:latin typeface="Calibri"/>
                <a:cs typeface="Calibri"/>
              </a:rPr>
              <a:t>micro-electronic</a:t>
            </a:r>
            <a:r>
              <a:rPr sz="2700" dirty="0">
                <a:latin typeface="Calibri"/>
                <a:cs typeface="Calibri"/>
              </a:rPr>
              <a:t> </a:t>
            </a:r>
            <a:r>
              <a:rPr sz="2700" spc="-10" dirty="0">
                <a:latin typeface="Calibri"/>
                <a:cs typeface="Calibri"/>
              </a:rPr>
              <a:t>circuitry</a:t>
            </a:r>
            <a:endParaRPr sz="2700">
              <a:latin typeface="Calibri"/>
              <a:cs typeface="Calibri"/>
            </a:endParaRPr>
          </a:p>
          <a:p>
            <a:pPr marL="355600" marR="495300" indent="-32384">
              <a:lnSpc>
                <a:spcPct val="140100"/>
              </a:lnSpc>
              <a:spcBef>
                <a:spcPts val="645"/>
              </a:spcBef>
            </a:pPr>
            <a:r>
              <a:rPr sz="2700" dirty="0">
                <a:latin typeface="Calibri"/>
                <a:cs typeface="Calibri"/>
              </a:rPr>
              <a:t>- </a:t>
            </a:r>
            <a:r>
              <a:rPr sz="2700" spc="-20" dirty="0">
                <a:latin typeface="Calibri"/>
                <a:cs typeface="Calibri"/>
              </a:rPr>
              <a:t>generates </a:t>
            </a:r>
            <a:r>
              <a:rPr sz="2700" dirty="0">
                <a:latin typeface="Calibri"/>
                <a:cs typeface="Calibri"/>
              </a:rPr>
              <a:t>a </a:t>
            </a:r>
            <a:r>
              <a:rPr sz="2700" spc="-5" dirty="0">
                <a:latin typeface="Calibri"/>
                <a:cs typeface="Calibri"/>
              </a:rPr>
              <a:t>set of </a:t>
            </a:r>
            <a:r>
              <a:rPr sz="2700" spc="-20" dirty="0">
                <a:latin typeface="Calibri"/>
                <a:cs typeface="Calibri"/>
              </a:rPr>
              <a:t>control </a:t>
            </a:r>
            <a:r>
              <a:rPr sz="2700" spc="-5" dirty="0">
                <a:latin typeface="Calibri"/>
                <a:cs typeface="Calibri"/>
              </a:rPr>
              <a:t>signals </a:t>
            </a:r>
            <a:r>
              <a:rPr sz="2700" spc="-10" dirty="0">
                <a:latin typeface="Wingdings"/>
                <a:cs typeface="Wingdings"/>
              </a:rPr>
              <a:t></a:t>
            </a:r>
            <a:r>
              <a:rPr sz="2700" spc="-10" dirty="0">
                <a:latin typeface="Calibri"/>
                <a:cs typeface="Calibri"/>
              </a:rPr>
              <a:t>activated by </a:t>
            </a:r>
            <a:r>
              <a:rPr sz="2700" dirty="0">
                <a:latin typeface="Calibri"/>
                <a:cs typeface="Calibri"/>
              </a:rPr>
              <a:t>a </a:t>
            </a:r>
            <a:r>
              <a:rPr sz="2700" spc="-600" dirty="0">
                <a:latin typeface="Calibri"/>
                <a:cs typeface="Calibri"/>
              </a:rPr>
              <a:t> </a:t>
            </a:r>
            <a:r>
              <a:rPr sz="2700" spc="-10" dirty="0">
                <a:latin typeface="Calibri"/>
                <a:cs typeface="Calibri"/>
              </a:rPr>
              <a:t>micro-code</a:t>
            </a:r>
            <a:endParaRPr sz="2700">
              <a:latin typeface="Calibri"/>
              <a:cs typeface="Calibri"/>
            </a:endParaRPr>
          </a:p>
          <a:p>
            <a:pPr marL="355600" marR="5080" indent="-343535">
              <a:lnSpc>
                <a:spcPct val="140100"/>
              </a:lnSpc>
              <a:spcBef>
                <a:spcPts val="645"/>
              </a:spcBef>
              <a:buFont typeface="Arial MT"/>
              <a:buChar char="•"/>
              <a:tabLst>
                <a:tab pos="433070" algn="l"/>
                <a:tab pos="433705" algn="l"/>
              </a:tabLst>
            </a:pPr>
            <a:r>
              <a:rPr dirty="0"/>
              <a:t>	</a:t>
            </a:r>
            <a:r>
              <a:rPr sz="2700" spc="-5" dirty="0">
                <a:latin typeface="Calibri"/>
                <a:cs typeface="Calibri"/>
              </a:rPr>
              <a:t>The</a:t>
            </a:r>
            <a:r>
              <a:rPr sz="2700" spc="-10" dirty="0">
                <a:latin typeface="Calibri"/>
                <a:cs typeface="Calibri"/>
              </a:rPr>
              <a:t> </a:t>
            </a:r>
            <a:r>
              <a:rPr sz="2700" spc="-5" dirty="0">
                <a:latin typeface="Calibri"/>
                <a:cs typeface="Calibri"/>
              </a:rPr>
              <a:t>primary </a:t>
            </a:r>
            <a:r>
              <a:rPr sz="2700" spc="-10" dirty="0">
                <a:latin typeface="Calibri"/>
                <a:cs typeface="Calibri"/>
              </a:rPr>
              <a:t>goal</a:t>
            </a:r>
            <a:r>
              <a:rPr sz="2700" spc="5" dirty="0">
                <a:latin typeface="Calibri"/>
                <a:cs typeface="Calibri"/>
              </a:rPr>
              <a:t> </a:t>
            </a:r>
            <a:r>
              <a:rPr sz="2700" spc="-5" dirty="0">
                <a:latin typeface="Calibri"/>
                <a:cs typeface="Calibri"/>
              </a:rPr>
              <a:t>of</a:t>
            </a:r>
            <a:r>
              <a:rPr sz="2700" spc="5" dirty="0">
                <a:latin typeface="Calibri"/>
                <a:cs typeface="Calibri"/>
              </a:rPr>
              <a:t> </a:t>
            </a:r>
            <a:r>
              <a:rPr sz="2700" spc="-5" dirty="0">
                <a:latin typeface="Calibri"/>
                <a:cs typeface="Calibri"/>
              </a:rPr>
              <a:t>CISC </a:t>
            </a:r>
            <a:r>
              <a:rPr sz="2700" spc="-15" dirty="0">
                <a:latin typeface="Calibri"/>
                <a:cs typeface="Calibri"/>
              </a:rPr>
              <a:t>architecture</a:t>
            </a:r>
            <a:r>
              <a:rPr sz="2700" spc="-35" dirty="0">
                <a:latin typeface="Calibri"/>
                <a:cs typeface="Calibri"/>
              </a:rPr>
              <a:t> </a:t>
            </a:r>
            <a:r>
              <a:rPr sz="2700" dirty="0">
                <a:latin typeface="Calibri"/>
                <a:cs typeface="Calibri"/>
              </a:rPr>
              <a:t>is </a:t>
            </a:r>
            <a:r>
              <a:rPr sz="2700" spc="-20" dirty="0">
                <a:latin typeface="Calibri"/>
                <a:cs typeface="Calibri"/>
              </a:rPr>
              <a:t>to</a:t>
            </a:r>
            <a:r>
              <a:rPr sz="2700" spc="-5" dirty="0">
                <a:latin typeface="Calibri"/>
                <a:cs typeface="Calibri"/>
              </a:rPr>
              <a:t> </a:t>
            </a:r>
            <a:r>
              <a:rPr sz="2700" spc="-10" dirty="0">
                <a:latin typeface="Calibri"/>
                <a:cs typeface="Calibri"/>
              </a:rPr>
              <a:t>complete</a:t>
            </a:r>
            <a:r>
              <a:rPr sz="2700" spc="-20" dirty="0">
                <a:latin typeface="Calibri"/>
                <a:cs typeface="Calibri"/>
              </a:rPr>
              <a:t> </a:t>
            </a:r>
            <a:r>
              <a:rPr sz="2700" dirty="0">
                <a:latin typeface="Calibri"/>
                <a:cs typeface="Calibri"/>
              </a:rPr>
              <a:t>a </a:t>
            </a:r>
            <a:r>
              <a:rPr sz="2700" spc="-600" dirty="0">
                <a:latin typeface="Calibri"/>
                <a:cs typeface="Calibri"/>
              </a:rPr>
              <a:t> </a:t>
            </a:r>
            <a:r>
              <a:rPr sz="2700" spc="-15" dirty="0">
                <a:latin typeface="Calibri"/>
                <a:cs typeface="Calibri"/>
              </a:rPr>
              <a:t>task</a:t>
            </a:r>
            <a:r>
              <a:rPr sz="2700" spc="-25" dirty="0">
                <a:latin typeface="Calibri"/>
                <a:cs typeface="Calibri"/>
              </a:rPr>
              <a:t> </a:t>
            </a:r>
            <a:r>
              <a:rPr sz="2700" dirty="0">
                <a:latin typeface="Calibri"/>
                <a:cs typeface="Calibri"/>
              </a:rPr>
              <a:t>in as</a:t>
            </a:r>
            <a:r>
              <a:rPr sz="2700" spc="-10" dirty="0">
                <a:latin typeface="Calibri"/>
                <a:cs typeface="Calibri"/>
              </a:rPr>
              <a:t> </a:t>
            </a:r>
            <a:r>
              <a:rPr sz="2700" spc="-30" dirty="0">
                <a:latin typeface="Calibri"/>
                <a:cs typeface="Calibri"/>
              </a:rPr>
              <a:t>few</a:t>
            </a:r>
            <a:r>
              <a:rPr sz="2700" spc="-15" dirty="0">
                <a:latin typeface="Calibri"/>
                <a:cs typeface="Calibri"/>
              </a:rPr>
              <a:t> </a:t>
            </a:r>
            <a:r>
              <a:rPr sz="2700" dirty="0">
                <a:latin typeface="Calibri"/>
                <a:cs typeface="Calibri"/>
              </a:rPr>
              <a:t>lines</a:t>
            </a:r>
            <a:r>
              <a:rPr sz="2700" spc="-10" dirty="0">
                <a:latin typeface="Calibri"/>
                <a:cs typeface="Calibri"/>
              </a:rPr>
              <a:t> </a:t>
            </a:r>
            <a:r>
              <a:rPr sz="2700" spc="-5" dirty="0">
                <a:latin typeface="Calibri"/>
                <a:cs typeface="Calibri"/>
              </a:rPr>
              <a:t>of</a:t>
            </a:r>
            <a:r>
              <a:rPr sz="2700" spc="-10" dirty="0">
                <a:latin typeface="Calibri"/>
                <a:cs typeface="Calibri"/>
              </a:rPr>
              <a:t> </a:t>
            </a:r>
            <a:r>
              <a:rPr sz="2700" dirty="0">
                <a:latin typeface="Calibri"/>
                <a:cs typeface="Calibri"/>
              </a:rPr>
              <a:t>assembly</a:t>
            </a:r>
            <a:r>
              <a:rPr sz="2700" spc="-30" dirty="0">
                <a:latin typeface="Calibri"/>
                <a:cs typeface="Calibri"/>
              </a:rPr>
              <a:t> </a:t>
            </a:r>
            <a:r>
              <a:rPr sz="2700" spc="-10" dirty="0">
                <a:latin typeface="Calibri"/>
                <a:cs typeface="Calibri"/>
              </a:rPr>
              <a:t>code</a:t>
            </a:r>
            <a:r>
              <a:rPr sz="2700" spc="-15" dirty="0">
                <a:latin typeface="Calibri"/>
                <a:cs typeface="Calibri"/>
              </a:rPr>
              <a:t> </a:t>
            </a:r>
            <a:r>
              <a:rPr sz="2700" dirty="0">
                <a:latin typeface="Calibri"/>
                <a:cs typeface="Calibri"/>
              </a:rPr>
              <a:t>as</a:t>
            </a:r>
            <a:r>
              <a:rPr sz="2700" spc="-15" dirty="0">
                <a:latin typeface="Calibri"/>
                <a:cs typeface="Calibri"/>
              </a:rPr>
              <a:t> </a:t>
            </a:r>
            <a:r>
              <a:rPr sz="2700" spc="-5" dirty="0">
                <a:latin typeface="Calibri"/>
                <a:cs typeface="Calibri"/>
              </a:rPr>
              <a:t>possible.</a:t>
            </a:r>
            <a:endParaRPr sz="2700">
              <a:latin typeface="Calibri"/>
              <a:cs typeface="Calibri"/>
            </a:endParaRPr>
          </a:p>
          <a:p>
            <a:pPr marL="355600" indent="-343535">
              <a:lnSpc>
                <a:spcPct val="100000"/>
              </a:lnSpc>
              <a:spcBef>
                <a:spcPts val="1445"/>
              </a:spcBef>
              <a:buFont typeface="Arial MT"/>
              <a:buChar char="•"/>
              <a:tabLst>
                <a:tab pos="355600" algn="l"/>
                <a:tab pos="356235" algn="l"/>
              </a:tabLst>
            </a:pPr>
            <a:r>
              <a:rPr sz="1700" b="1" spc="-5" dirty="0">
                <a:latin typeface="Calibri"/>
                <a:cs typeface="Calibri"/>
              </a:rPr>
              <a:t>Examples</a:t>
            </a:r>
            <a:r>
              <a:rPr sz="1700" b="1" spc="-40" dirty="0">
                <a:latin typeface="Calibri"/>
                <a:cs typeface="Calibri"/>
              </a:rPr>
              <a:t> </a:t>
            </a:r>
            <a:r>
              <a:rPr sz="1700" b="1" dirty="0">
                <a:latin typeface="Calibri"/>
                <a:cs typeface="Calibri"/>
              </a:rPr>
              <a:t>of</a:t>
            </a:r>
            <a:r>
              <a:rPr sz="1700" b="1" spc="-5" dirty="0">
                <a:latin typeface="Calibri"/>
                <a:cs typeface="Calibri"/>
              </a:rPr>
              <a:t> CISC </a:t>
            </a:r>
            <a:r>
              <a:rPr sz="1700" b="1" spc="-10" dirty="0">
                <a:latin typeface="Calibri"/>
                <a:cs typeface="Calibri"/>
              </a:rPr>
              <a:t>processors</a:t>
            </a:r>
            <a:r>
              <a:rPr sz="1700" b="1" spc="-15" dirty="0">
                <a:latin typeface="Calibri"/>
                <a:cs typeface="Calibri"/>
              </a:rPr>
              <a:t> </a:t>
            </a:r>
            <a:r>
              <a:rPr sz="1700" b="1" spc="-10" dirty="0">
                <a:latin typeface="Calibri"/>
                <a:cs typeface="Calibri"/>
              </a:rPr>
              <a:t>are:</a:t>
            </a:r>
            <a:endParaRPr sz="1700">
              <a:latin typeface="Calibri"/>
              <a:cs typeface="Calibri"/>
            </a:endParaRPr>
          </a:p>
          <a:p>
            <a:pPr marL="469900">
              <a:lnSpc>
                <a:spcPct val="100000"/>
              </a:lnSpc>
              <a:spcBef>
                <a:spcPts val="1225"/>
              </a:spcBef>
              <a:tabLst>
                <a:tab pos="756285" algn="l"/>
              </a:tabLst>
            </a:pPr>
            <a:r>
              <a:rPr sz="1700" dirty="0">
                <a:latin typeface="Arial MT"/>
                <a:cs typeface="Arial MT"/>
              </a:rPr>
              <a:t>–	</a:t>
            </a:r>
            <a:r>
              <a:rPr sz="1700" spc="-5" dirty="0">
                <a:latin typeface="Calibri"/>
                <a:cs typeface="Calibri"/>
              </a:rPr>
              <a:t>Intel</a:t>
            </a:r>
            <a:r>
              <a:rPr sz="1700" spc="-25" dirty="0">
                <a:latin typeface="Calibri"/>
                <a:cs typeface="Calibri"/>
              </a:rPr>
              <a:t> </a:t>
            </a:r>
            <a:r>
              <a:rPr sz="1700" dirty="0">
                <a:latin typeface="Calibri"/>
                <a:cs typeface="Calibri"/>
              </a:rPr>
              <a:t>386,</a:t>
            </a:r>
            <a:r>
              <a:rPr sz="1700" spc="-5" dirty="0">
                <a:latin typeface="Calibri"/>
                <a:cs typeface="Calibri"/>
              </a:rPr>
              <a:t> </a:t>
            </a:r>
            <a:r>
              <a:rPr sz="1700" dirty="0">
                <a:latin typeface="Calibri"/>
                <a:cs typeface="Calibri"/>
              </a:rPr>
              <a:t>486,</a:t>
            </a:r>
            <a:r>
              <a:rPr sz="1700" spc="-10" dirty="0">
                <a:latin typeface="Calibri"/>
                <a:cs typeface="Calibri"/>
              </a:rPr>
              <a:t> </a:t>
            </a:r>
            <a:r>
              <a:rPr sz="1700" spc="-5" dirty="0">
                <a:latin typeface="Calibri"/>
                <a:cs typeface="Calibri"/>
              </a:rPr>
              <a:t>Pentium,</a:t>
            </a:r>
            <a:r>
              <a:rPr sz="1700" spc="-35" dirty="0">
                <a:latin typeface="Calibri"/>
                <a:cs typeface="Calibri"/>
              </a:rPr>
              <a:t> </a:t>
            </a:r>
            <a:r>
              <a:rPr sz="1700" spc="-5" dirty="0">
                <a:latin typeface="Calibri"/>
                <a:cs typeface="Calibri"/>
              </a:rPr>
              <a:t>Pentium</a:t>
            </a:r>
            <a:r>
              <a:rPr sz="1700" spc="-30" dirty="0">
                <a:latin typeface="Calibri"/>
                <a:cs typeface="Calibri"/>
              </a:rPr>
              <a:t> </a:t>
            </a:r>
            <a:r>
              <a:rPr sz="1700" spc="-15" dirty="0">
                <a:latin typeface="Calibri"/>
                <a:cs typeface="Calibri"/>
              </a:rPr>
              <a:t>Pro,</a:t>
            </a:r>
            <a:r>
              <a:rPr sz="1700" spc="-10" dirty="0">
                <a:latin typeface="Calibri"/>
                <a:cs typeface="Calibri"/>
              </a:rPr>
              <a:t> Pentium</a:t>
            </a:r>
            <a:r>
              <a:rPr sz="1700" spc="-30" dirty="0">
                <a:latin typeface="Calibri"/>
                <a:cs typeface="Calibri"/>
              </a:rPr>
              <a:t> </a:t>
            </a:r>
            <a:r>
              <a:rPr sz="1700" dirty="0">
                <a:latin typeface="Calibri"/>
                <a:cs typeface="Calibri"/>
              </a:rPr>
              <a:t>II,</a:t>
            </a:r>
            <a:r>
              <a:rPr sz="1700" spc="-10" dirty="0">
                <a:latin typeface="Calibri"/>
                <a:cs typeface="Calibri"/>
              </a:rPr>
              <a:t> </a:t>
            </a:r>
            <a:r>
              <a:rPr sz="1700" spc="-5" dirty="0">
                <a:latin typeface="Calibri"/>
                <a:cs typeface="Calibri"/>
              </a:rPr>
              <a:t>Pentium</a:t>
            </a:r>
            <a:r>
              <a:rPr sz="1700" spc="-45" dirty="0">
                <a:latin typeface="Calibri"/>
                <a:cs typeface="Calibri"/>
              </a:rPr>
              <a:t> </a:t>
            </a:r>
            <a:r>
              <a:rPr sz="1700" dirty="0">
                <a:latin typeface="Calibri"/>
                <a:cs typeface="Calibri"/>
              </a:rPr>
              <a:t>III</a:t>
            </a:r>
            <a:endParaRPr sz="1700">
              <a:latin typeface="Calibri"/>
              <a:cs typeface="Calibri"/>
            </a:endParaRPr>
          </a:p>
          <a:p>
            <a:pPr marL="469900">
              <a:lnSpc>
                <a:spcPct val="100000"/>
              </a:lnSpc>
              <a:spcBef>
                <a:spcPts val="1225"/>
              </a:spcBef>
              <a:tabLst>
                <a:tab pos="756285" algn="l"/>
              </a:tabLst>
            </a:pPr>
            <a:r>
              <a:rPr sz="1700" dirty="0">
                <a:latin typeface="Arial MT"/>
                <a:cs typeface="Arial MT"/>
              </a:rPr>
              <a:t>–	</a:t>
            </a:r>
            <a:r>
              <a:rPr sz="1700" spc="-15" dirty="0">
                <a:latin typeface="Calibri"/>
                <a:cs typeface="Calibri"/>
              </a:rPr>
              <a:t>Motorola’s</a:t>
            </a:r>
            <a:r>
              <a:rPr sz="1700" spc="-45" dirty="0">
                <a:latin typeface="Calibri"/>
                <a:cs typeface="Calibri"/>
              </a:rPr>
              <a:t> </a:t>
            </a:r>
            <a:r>
              <a:rPr sz="1700" dirty="0">
                <a:latin typeface="Calibri"/>
                <a:cs typeface="Calibri"/>
              </a:rPr>
              <a:t>68000,</a:t>
            </a:r>
            <a:r>
              <a:rPr sz="1700" spc="-15" dirty="0">
                <a:latin typeface="Calibri"/>
                <a:cs typeface="Calibri"/>
              </a:rPr>
              <a:t> </a:t>
            </a:r>
            <a:r>
              <a:rPr sz="1700" dirty="0">
                <a:latin typeface="Calibri"/>
                <a:cs typeface="Calibri"/>
              </a:rPr>
              <a:t>68020,</a:t>
            </a:r>
            <a:r>
              <a:rPr sz="1700" spc="-15" dirty="0">
                <a:latin typeface="Calibri"/>
                <a:cs typeface="Calibri"/>
              </a:rPr>
              <a:t> </a:t>
            </a:r>
            <a:r>
              <a:rPr sz="1700" dirty="0">
                <a:latin typeface="Calibri"/>
                <a:cs typeface="Calibri"/>
              </a:rPr>
              <a:t>68040,</a:t>
            </a:r>
            <a:r>
              <a:rPr sz="1700" spc="-10" dirty="0">
                <a:latin typeface="Calibri"/>
                <a:cs typeface="Calibri"/>
              </a:rPr>
              <a:t> etc.</a:t>
            </a:r>
            <a:endParaRPr sz="170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9" y="1385061"/>
            <a:ext cx="6863080" cy="5147310"/>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800" spc="-10" dirty="0">
                <a:latin typeface="Calibri"/>
                <a:cs typeface="Calibri"/>
              </a:rPr>
              <a:t>Instruction</a:t>
            </a:r>
            <a:r>
              <a:rPr sz="2800" spc="35" dirty="0">
                <a:latin typeface="Calibri"/>
                <a:cs typeface="Calibri"/>
              </a:rPr>
              <a:t> </a:t>
            </a:r>
            <a:r>
              <a:rPr sz="2800" spc="-10" dirty="0">
                <a:latin typeface="Calibri"/>
                <a:cs typeface="Calibri"/>
              </a:rPr>
              <a:t>set</a:t>
            </a:r>
            <a:r>
              <a:rPr sz="2800" spc="-5" dirty="0">
                <a:latin typeface="Calibri"/>
                <a:cs typeface="Calibri"/>
              </a:rPr>
              <a:t> with</a:t>
            </a:r>
            <a:r>
              <a:rPr sz="2800" spc="10" dirty="0">
                <a:latin typeface="Calibri"/>
                <a:cs typeface="Calibri"/>
              </a:rPr>
              <a:t> </a:t>
            </a:r>
            <a:r>
              <a:rPr sz="2800" spc="-5" dirty="0">
                <a:latin typeface="Calibri"/>
                <a:cs typeface="Calibri"/>
              </a:rPr>
              <a:t>120-350</a:t>
            </a:r>
            <a:r>
              <a:rPr sz="2800" spc="60" dirty="0">
                <a:latin typeface="Calibri"/>
                <a:cs typeface="Calibri"/>
              </a:rPr>
              <a:t> </a:t>
            </a:r>
            <a:r>
              <a:rPr sz="2800" spc="-10" dirty="0">
                <a:latin typeface="Calibri"/>
                <a:cs typeface="Calibri"/>
              </a:rPr>
              <a:t>instructions</a:t>
            </a:r>
            <a:endParaRPr sz="2800">
              <a:latin typeface="Calibri"/>
              <a:cs typeface="Calibri"/>
            </a:endParaRPr>
          </a:p>
          <a:p>
            <a:pPr>
              <a:lnSpc>
                <a:spcPct val="100000"/>
              </a:lnSpc>
              <a:spcBef>
                <a:spcPts val="5"/>
              </a:spcBef>
              <a:buFont typeface="Arial MT"/>
              <a:buChar char="•"/>
            </a:pPr>
            <a:endParaRPr sz="3300">
              <a:latin typeface="Calibri"/>
              <a:cs typeface="Calibri"/>
            </a:endParaRPr>
          </a:p>
          <a:p>
            <a:pPr marL="355600" indent="-342900">
              <a:lnSpc>
                <a:spcPct val="100000"/>
              </a:lnSpc>
              <a:buFont typeface="Arial MT"/>
              <a:buChar char="•"/>
              <a:tabLst>
                <a:tab pos="354965" algn="l"/>
                <a:tab pos="355600" algn="l"/>
              </a:tabLst>
            </a:pPr>
            <a:r>
              <a:rPr sz="2800" spc="-25" dirty="0">
                <a:latin typeface="Calibri"/>
                <a:cs typeface="Calibri"/>
              </a:rPr>
              <a:t>Variable</a:t>
            </a:r>
            <a:r>
              <a:rPr sz="2800" dirty="0">
                <a:latin typeface="Calibri"/>
                <a:cs typeface="Calibri"/>
              </a:rPr>
              <a:t> </a:t>
            </a:r>
            <a:r>
              <a:rPr sz="2800" spc="-15" dirty="0">
                <a:latin typeface="Calibri"/>
                <a:cs typeface="Calibri"/>
              </a:rPr>
              <a:t>instruction/data</a:t>
            </a:r>
            <a:r>
              <a:rPr sz="2800" spc="70" dirty="0">
                <a:latin typeface="Calibri"/>
                <a:cs typeface="Calibri"/>
              </a:rPr>
              <a:t> </a:t>
            </a:r>
            <a:r>
              <a:rPr sz="2800" spc="-20" dirty="0">
                <a:latin typeface="Calibri"/>
                <a:cs typeface="Calibri"/>
              </a:rPr>
              <a:t>formats</a:t>
            </a:r>
            <a:endParaRPr sz="2800">
              <a:latin typeface="Calibri"/>
              <a:cs typeface="Calibri"/>
            </a:endParaRPr>
          </a:p>
          <a:p>
            <a:pPr>
              <a:lnSpc>
                <a:spcPct val="100000"/>
              </a:lnSpc>
              <a:spcBef>
                <a:spcPts val="5"/>
              </a:spcBef>
              <a:buFont typeface="Arial MT"/>
              <a:buChar char="•"/>
            </a:pPr>
            <a:endParaRPr sz="330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Small</a:t>
            </a:r>
            <a:r>
              <a:rPr sz="2800" spc="-5" dirty="0">
                <a:latin typeface="Calibri"/>
                <a:cs typeface="Calibri"/>
              </a:rPr>
              <a:t> set</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10" dirty="0">
                <a:latin typeface="Calibri"/>
                <a:cs typeface="Calibri"/>
              </a:rPr>
              <a:t>purpose</a:t>
            </a:r>
            <a:r>
              <a:rPr sz="2800" spc="30" dirty="0">
                <a:latin typeface="Calibri"/>
                <a:cs typeface="Calibri"/>
              </a:rPr>
              <a:t> </a:t>
            </a:r>
            <a:r>
              <a:rPr sz="2800" spc="-15" dirty="0">
                <a:latin typeface="Calibri"/>
                <a:cs typeface="Calibri"/>
              </a:rPr>
              <a:t>registers(8-24)</a:t>
            </a:r>
            <a:endParaRPr sz="2800">
              <a:latin typeface="Calibri"/>
              <a:cs typeface="Calibri"/>
            </a:endParaRPr>
          </a:p>
          <a:p>
            <a:pPr>
              <a:lnSpc>
                <a:spcPct val="100000"/>
              </a:lnSpc>
              <a:spcBef>
                <a:spcPts val="10"/>
              </a:spcBef>
              <a:buFont typeface="Arial MT"/>
              <a:buChar char="•"/>
            </a:pPr>
            <a:endParaRPr sz="3300">
              <a:latin typeface="Calibri"/>
              <a:cs typeface="Calibri"/>
            </a:endParaRPr>
          </a:p>
          <a:p>
            <a:pPr marL="355600" indent="-342900">
              <a:lnSpc>
                <a:spcPct val="100000"/>
              </a:lnSpc>
              <a:buFont typeface="Arial MT"/>
              <a:buChar char="•"/>
              <a:tabLst>
                <a:tab pos="354965" algn="l"/>
                <a:tab pos="355600" algn="l"/>
              </a:tabLst>
            </a:pPr>
            <a:r>
              <a:rPr sz="2800" spc="-5" dirty="0">
                <a:latin typeface="Calibri"/>
                <a:cs typeface="Calibri"/>
              </a:rPr>
              <a:t>A</a:t>
            </a:r>
            <a:r>
              <a:rPr sz="2800" spc="5" dirty="0">
                <a:latin typeface="Calibri"/>
                <a:cs typeface="Calibri"/>
              </a:rPr>
              <a:t> </a:t>
            </a:r>
            <a:r>
              <a:rPr sz="2800" spc="-15" dirty="0">
                <a:latin typeface="Calibri"/>
                <a:cs typeface="Calibri"/>
              </a:rPr>
              <a:t>large</a:t>
            </a:r>
            <a:r>
              <a:rPr sz="2800" spc="-30" dirty="0">
                <a:latin typeface="Calibri"/>
                <a:cs typeface="Calibri"/>
              </a:rPr>
              <a:t> </a:t>
            </a:r>
            <a:r>
              <a:rPr sz="2800" spc="-10" dirty="0">
                <a:latin typeface="Calibri"/>
                <a:cs typeface="Calibri"/>
              </a:rPr>
              <a:t>number</a:t>
            </a:r>
            <a:r>
              <a:rPr sz="2800" spc="30" dirty="0">
                <a:latin typeface="Calibri"/>
                <a:cs typeface="Calibri"/>
              </a:rPr>
              <a:t> </a:t>
            </a:r>
            <a:r>
              <a:rPr sz="2800" spc="-5" dirty="0">
                <a:latin typeface="Calibri"/>
                <a:cs typeface="Calibri"/>
              </a:rPr>
              <a:t>of</a:t>
            </a:r>
            <a:r>
              <a:rPr sz="2800" spc="-15" dirty="0">
                <a:latin typeface="Calibri"/>
                <a:cs typeface="Calibri"/>
              </a:rPr>
              <a:t> </a:t>
            </a:r>
            <a:r>
              <a:rPr sz="2800" spc="-10" dirty="0">
                <a:latin typeface="Calibri"/>
                <a:cs typeface="Calibri"/>
              </a:rPr>
              <a:t>addressing</a:t>
            </a:r>
            <a:r>
              <a:rPr sz="2800" spc="25" dirty="0">
                <a:latin typeface="Calibri"/>
                <a:cs typeface="Calibri"/>
              </a:rPr>
              <a:t> </a:t>
            </a:r>
            <a:r>
              <a:rPr sz="2800" spc="-5" dirty="0">
                <a:latin typeface="Calibri"/>
                <a:cs typeface="Calibri"/>
              </a:rPr>
              <a:t>modes</a:t>
            </a:r>
            <a:endParaRPr sz="2800">
              <a:latin typeface="Calibri"/>
              <a:cs typeface="Calibri"/>
            </a:endParaRPr>
          </a:p>
          <a:p>
            <a:pPr>
              <a:lnSpc>
                <a:spcPct val="100000"/>
              </a:lnSpc>
              <a:buFont typeface="Arial MT"/>
              <a:buChar char="•"/>
            </a:pPr>
            <a:endParaRPr sz="330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High</a:t>
            </a:r>
            <a:r>
              <a:rPr sz="2800" spc="5" dirty="0">
                <a:latin typeface="Calibri"/>
                <a:cs typeface="Calibri"/>
              </a:rPr>
              <a:t> </a:t>
            </a:r>
            <a:r>
              <a:rPr sz="2800" spc="-10" dirty="0">
                <a:latin typeface="Calibri"/>
                <a:cs typeface="Calibri"/>
              </a:rPr>
              <a:t>dependency</a:t>
            </a:r>
            <a:r>
              <a:rPr sz="2800" spc="40" dirty="0">
                <a:latin typeface="Calibri"/>
                <a:cs typeface="Calibri"/>
              </a:rPr>
              <a:t> </a:t>
            </a:r>
            <a:r>
              <a:rPr sz="2800" spc="-5" dirty="0">
                <a:latin typeface="Calibri"/>
                <a:cs typeface="Calibri"/>
              </a:rPr>
              <a:t>on</a:t>
            </a:r>
            <a:r>
              <a:rPr sz="2800" dirty="0">
                <a:latin typeface="Calibri"/>
                <a:cs typeface="Calibri"/>
              </a:rPr>
              <a:t> </a:t>
            </a:r>
            <a:r>
              <a:rPr sz="2800" spc="-15" dirty="0">
                <a:latin typeface="Calibri"/>
                <a:cs typeface="Calibri"/>
              </a:rPr>
              <a:t>micro</a:t>
            </a:r>
            <a:r>
              <a:rPr sz="2800" spc="5" dirty="0">
                <a:latin typeface="Calibri"/>
                <a:cs typeface="Calibri"/>
              </a:rPr>
              <a:t> </a:t>
            </a:r>
            <a:r>
              <a:rPr sz="2800" spc="-25" dirty="0">
                <a:latin typeface="Calibri"/>
                <a:cs typeface="Calibri"/>
              </a:rPr>
              <a:t>program</a:t>
            </a:r>
            <a:endParaRPr sz="2800">
              <a:latin typeface="Calibri"/>
              <a:cs typeface="Calibri"/>
            </a:endParaRPr>
          </a:p>
          <a:p>
            <a:pPr>
              <a:lnSpc>
                <a:spcPct val="100000"/>
              </a:lnSpc>
              <a:spcBef>
                <a:spcPts val="5"/>
              </a:spcBef>
              <a:buFont typeface="Arial MT"/>
              <a:buChar char="•"/>
            </a:pPr>
            <a:endParaRPr sz="3300">
              <a:latin typeface="Calibri"/>
              <a:cs typeface="Calibri"/>
            </a:endParaRPr>
          </a:p>
          <a:p>
            <a:pPr marL="355600" indent="-342900">
              <a:lnSpc>
                <a:spcPct val="100000"/>
              </a:lnSpc>
              <a:spcBef>
                <a:spcPts val="5"/>
              </a:spcBef>
              <a:buFont typeface="Arial MT"/>
              <a:buChar char="•"/>
              <a:tabLst>
                <a:tab pos="354965" algn="l"/>
                <a:tab pos="355600" algn="l"/>
              </a:tabLst>
            </a:pPr>
            <a:r>
              <a:rPr sz="2800" spc="-15" dirty="0">
                <a:latin typeface="Calibri"/>
                <a:cs typeface="Calibri"/>
              </a:rPr>
              <a:t>Complex</a:t>
            </a:r>
            <a:r>
              <a:rPr sz="2800" spc="20" dirty="0">
                <a:latin typeface="Calibri"/>
                <a:cs typeface="Calibri"/>
              </a:rPr>
              <a:t> </a:t>
            </a:r>
            <a:r>
              <a:rPr sz="2800" spc="-10" dirty="0">
                <a:latin typeface="Calibri"/>
                <a:cs typeface="Calibri"/>
              </a:rPr>
              <a:t>instructions</a:t>
            </a:r>
            <a:r>
              <a:rPr sz="2800" spc="55" dirty="0">
                <a:latin typeface="Calibri"/>
                <a:cs typeface="Calibri"/>
              </a:rPr>
              <a:t> </a:t>
            </a:r>
            <a:r>
              <a:rPr sz="2800" spc="-20" dirty="0">
                <a:latin typeface="Calibri"/>
                <a:cs typeface="Calibri"/>
              </a:rPr>
              <a:t>to</a:t>
            </a:r>
            <a:r>
              <a:rPr sz="2800" spc="-10" dirty="0">
                <a:latin typeface="Calibri"/>
                <a:cs typeface="Calibri"/>
              </a:rPr>
              <a:t> support</a:t>
            </a:r>
            <a:r>
              <a:rPr sz="2800" spc="40" dirty="0">
                <a:latin typeface="Calibri"/>
                <a:cs typeface="Calibri"/>
              </a:rPr>
              <a:t> </a:t>
            </a:r>
            <a:r>
              <a:rPr sz="2800" spc="-10" dirty="0">
                <a:latin typeface="Calibri"/>
                <a:cs typeface="Calibri"/>
              </a:rPr>
              <a:t>HLL</a:t>
            </a:r>
            <a:r>
              <a:rPr sz="2800" spc="-5" dirty="0">
                <a:latin typeface="Calibri"/>
                <a:cs typeface="Calibri"/>
              </a:rPr>
              <a:t> </a:t>
            </a:r>
            <a:r>
              <a:rPr sz="2800" spc="-20" dirty="0">
                <a:latin typeface="Calibri"/>
                <a:cs typeface="Calibri"/>
              </a:rPr>
              <a:t>features</a:t>
            </a:r>
            <a:endParaRPr sz="280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9" y="1424686"/>
            <a:ext cx="8940165" cy="3636010"/>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15" dirty="0">
                <a:latin typeface="Calibri"/>
                <a:cs typeface="Calibri"/>
              </a:rPr>
              <a:t>Complex</a:t>
            </a:r>
            <a:r>
              <a:rPr sz="3200" spc="-20" dirty="0">
                <a:latin typeface="Calibri"/>
                <a:cs typeface="Calibri"/>
              </a:rPr>
              <a:t> </a:t>
            </a:r>
            <a:r>
              <a:rPr sz="3200" spc="-5" dirty="0">
                <a:latin typeface="Calibri"/>
                <a:cs typeface="Calibri"/>
              </a:rPr>
              <a:t>pipelining</a:t>
            </a:r>
            <a:endParaRPr sz="3200">
              <a:latin typeface="Calibri"/>
              <a:cs typeface="Calibri"/>
            </a:endParaRPr>
          </a:p>
          <a:p>
            <a:pPr marL="355600" marR="5080" indent="-342900">
              <a:lnSpc>
                <a:spcPct val="200100"/>
              </a:lnSpc>
              <a:spcBef>
                <a:spcPts val="765"/>
              </a:spcBef>
              <a:buFont typeface="Arial MT"/>
              <a:buChar char="•"/>
              <a:tabLst>
                <a:tab pos="354965" algn="l"/>
                <a:tab pos="355600" algn="l"/>
              </a:tabLst>
            </a:pPr>
            <a:r>
              <a:rPr sz="3200" spc="-15" dirty="0">
                <a:latin typeface="Calibri"/>
                <a:cs typeface="Calibri"/>
              </a:rPr>
              <a:t>Many</a:t>
            </a:r>
            <a:r>
              <a:rPr sz="3200" dirty="0">
                <a:latin typeface="Calibri"/>
                <a:cs typeface="Calibri"/>
              </a:rPr>
              <a:t> </a:t>
            </a:r>
            <a:r>
              <a:rPr sz="3200" spc="-5" dirty="0">
                <a:latin typeface="Calibri"/>
                <a:cs typeface="Calibri"/>
              </a:rPr>
              <a:t>functional</a:t>
            </a:r>
            <a:r>
              <a:rPr sz="3200" spc="20" dirty="0">
                <a:latin typeface="Calibri"/>
                <a:cs typeface="Calibri"/>
              </a:rPr>
              <a:t> </a:t>
            </a:r>
            <a:r>
              <a:rPr sz="3200" spc="-5" dirty="0">
                <a:latin typeface="Calibri"/>
                <a:cs typeface="Calibri"/>
              </a:rPr>
              <a:t>chips</a:t>
            </a:r>
            <a:r>
              <a:rPr sz="3200" spc="10" dirty="0">
                <a:latin typeface="Calibri"/>
                <a:cs typeface="Calibri"/>
              </a:rPr>
              <a:t> </a:t>
            </a:r>
            <a:r>
              <a:rPr sz="3200" spc="-5" dirty="0">
                <a:latin typeface="Calibri"/>
                <a:cs typeface="Calibri"/>
              </a:rPr>
              <a:t>needed </a:t>
            </a:r>
            <a:r>
              <a:rPr sz="3200" spc="-30" dirty="0">
                <a:latin typeface="Calibri"/>
                <a:cs typeface="Calibri"/>
              </a:rPr>
              <a:t>to</a:t>
            </a:r>
            <a:r>
              <a:rPr sz="3200" spc="5" dirty="0">
                <a:latin typeface="Calibri"/>
                <a:cs typeface="Calibri"/>
              </a:rPr>
              <a:t> </a:t>
            </a:r>
            <a:r>
              <a:rPr sz="3200" spc="-5" dirty="0">
                <a:latin typeface="Calibri"/>
                <a:cs typeface="Calibri"/>
              </a:rPr>
              <a:t>design</a:t>
            </a:r>
            <a:r>
              <a:rPr sz="3200" spc="15" dirty="0">
                <a:latin typeface="Calibri"/>
                <a:cs typeface="Calibri"/>
              </a:rPr>
              <a:t> </a:t>
            </a:r>
            <a:r>
              <a:rPr sz="3200" dirty="0">
                <a:latin typeface="Calibri"/>
                <a:cs typeface="Calibri"/>
              </a:rPr>
              <a:t>a </a:t>
            </a:r>
            <a:r>
              <a:rPr sz="3200" spc="-15" dirty="0">
                <a:latin typeface="Calibri"/>
                <a:cs typeface="Calibri"/>
              </a:rPr>
              <a:t>computer </a:t>
            </a:r>
            <a:r>
              <a:rPr sz="3200" spc="-710" dirty="0">
                <a:latin typeface="Calibri"/>
                <a:cs typeface="Calibri"/>
              </a:rPr>
              <a:t> </a:t>
            </a:r>
            <a:r>
              <a:rPr sz="3200" spc="-5" dirty="0">
                <a:latin typeface="Calibri"/>
                <a:cs typeface="Calibri"/>
              </a:rPr>
              <a:t>using</a:t>
            </a:r>
            <a:r>
              <a:rPr sz="3200" spc="5" dirty="0">
                <a:latin typeface="Calibri"/>
                <a:cs typeface="Calibri"/>
              </a:rPr>
              <a:t> </a:t>
            </a:r>
            <a:r>
              <a:rPr sz="3200" spc="-5" dirty="0">
                <a:latin typeface="Calibri"/>
                <a:cs typeface="Calibri"/>
              </a:rPr>
              <a:t>CISC</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2900">
              <a:lnSpc>
                <a:spcPct val="100000"/>
              </a:lnSpc>
              <a:spcBef>
                <a:spcPts val="5"/>
              </a:spcBef>
              <a:buFont typeface="Arial MT"/>
              <a:buChar char="•"/>
              <a:tabLst>
                <a:tab pos="354965" algn="l"/>
                <a:tab pos="355600" algn="l"/>
              </a:tabLst>
            </a:pPr>
            <a:r>
              <a:rPr sz="3200" spc="-10" dirty="0">
                <a:latin typeface="Calibri"/>
                <a:cs typeface="Calibri"/>
              </a:rPr>
              <a:t>Difficult</a:t>
            </a:r>
            <a:r>
              <a:rPr sz="3200" spc="15" dirty="0">
                <a:latin typeface="Calibri"/>
                <a:cs typeface="Calibri"/>
              </a:rPr>
              <a:t> </a:t>
            </a:r>
            <a:r>
              <a:rPr sz="3200" spc="-20" dirty="0">
                <a:latin typeface="Calibri"/>
                <a:cs typeface="Calibri"/>
              </a:rPr>
              <a:t>to</a:t>
            </a:r>
            <a:r>
              <a:rPr sz="3200" spc="-10" dirty="0">
                <a:latin typeface="Calibri"/>
                <a:cs typeface="Calibri"/>
              </a:rPr>
              <a:t> </a:t>
            </a:r>
            <a:r>
              <a:rPr sz="3200" spc="-5" dirty="0">
                <a:latin typeface="Calibri"/>
                <a:cs typeface="Calibri"/>
              </a:rPr>
              <a:t>design</a:t>
            </a:r>
            <a:r>
              <a:rPr sz="3200" dirty="0">
                <a:latin typeface="Calibri"/>
                <a:cs typeface="Calibri"/>
              </a:rPr>
              <a:t> a</a:t>
            </a:r>
            <a:r>
              <a:rPr sz="3200" spc="-5" dirty="0">
                <a:latin typeface="Calibri"/>
                <a:cs typeface="Calibri"/>
              </a:rPr>
              <a:t> </a:t>
            </a:r>
            <a:r>
              <a:rPr sz="3200" spc="-10" dirty="0">
                <a:latin typeface="Calibri"/>
                <a:cs typeface="Calibri"/>
              </a:rPr>
              <a:t>superscalar processor</a:t>
            </a:r>
            <a:endParaRPr sz="3200">
              <a:latin typeface="Calibri"/>
              <a:cs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132" y="461594"/>
            <a:ext cx="5497195" cy="697230"/>
          </a:xfrm>
          <a:prstGeom prst="rect">
            <a:avLst/>
          </a:prstGeom>
        </p:spPr>
        <p:txBody>
          <a:bodyPr vert="horz" wrap="square" lIns="0" tIns="13335" rIns="0" bIns="0" rtlCol="0">
            <a:spAutoFit/>
          </a:bodyPr>
          <a:lstStyle/>
          <a:p>
            <a:pPr marL="12700">
              <a:lnSpc>
                <a:spcPct val="100000"/>
              </a:lnSpc>
              <a:spcBef>
                <a:spcPts val="105"/>
              </a:spcBef>
              <a:tabLst>
                <a:tab pos="1268095" algn="l"/>
              </a:tabLst>
            </a:pPr>
            <a:r>
              <a:rPr sz="4400" b="0" dirty="0">
                <a:latin typeface="Calibri"/>
                <a:cs typeface="Calibri"/>
              </a:rPr>
              <a:t>RISC	</a:t>
            </a:r>
            <a:r>
              <a:rPr sz="4400" b="0" spc="-5" dirty="0">
                <a:latin typeface="Calibri"/>
                <a:cs typeface="Calibri"/>
              </a:rPr>
              <a:t>processor</a:t>
            </a:r>
            <a:r>
              <a:rPr sz="4400" b="0" spc="-7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50088" y="1348486"/>
            <a:ext cx="8689340" cy="48069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Instruction</a:t>
            </a:r>
            <a:r>
              <a:rPr sz="3200" spc="30" dirty="0">
                <a:latin typeface="Calibri"/>
                <a:cs typeface="Calibri"/>
              </a:rPr>
              <a:t> </a:t>
            </a:r>
            <a:r>
              <a:rPr sz="3200" spc="-10" dirty="0">
                <a:latin typeface="Calibri"/>
                <a:cs typeface="Calibri"/>
              </a:rPr>
              <a:t>set</a:t>
            </a:r>
            <a:r>
              <a:rPr sz="3200" dirty="0">
                <a:latin typeface="Calibri"/>
                <a:cs typeface="Calibri"/>
              </a:rPr>
              <a:t> </a:t>
            </a:r>
            <a:r>
              <a:rPr sz="3200" spc="-5" dirty="0">
                <a:latin typeface="Calibri"/>
                <a:cs typeface="Calibri"/>
              </a:rPr>
              <a:t>with</a:t>
            </a:r>
            <a:r>
              <a:rPr sz="3200" dirty="0">
                <a:latin typeface="Calibri"/>
                <a:cs typeface="Calibri"/>
              </a:rPr>
              <a:t> </a:t>
            </a:r>
            <a:r>
              <a:rPr sz="3200" spc="-10" dirty="0">
                <a:latin typeface="Calibri"/>
                <a:cs typeface="Calibri"/>
              </a:rPr>
              <a:t>limited</a:t>
            </a:r>
            <a:r>
              <a:rPr sz="3200" spc="25" dirty="0">
                <a:latin typeface="Calibri"/>
                <a:cs typeface="Calibri"/>
              </a:rPr>
              <a:t> </a:t>
            </a:r>
            <a:r>
              <a:rPr sz="3200" spc="-5" dirty="0">
                <a:latin typeface="Calibri"/>
                <a:cs typeface="Calibri"/>
              </a:rPr>
              <a:t>number</a:t>
            </a:r>
            <a:r>
              <a:rPr sz="3200" spc="5" dirty="0">
                <a:latin typeface="Calibri"/>
                <a:cs typeface="Calibri"/>
              </a:rPr>
              <a:t> </a:t>
            </a:r>
            <a:r>
              <a:rPr sz="3200" spc="-5" dirty="0">
                <a:latin typeface="Calibri"/>
                <a:cs typeface="Calibri"/>
              </a:rPr>
              <a:t>of instructions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5" dirty="0">
                <a:latin typeface="Calibri"/>
                <a:cs typeface="Calibri"/>
              </a:rPr>
              <a:t>Simple</a:t>
            </a:r>
            <a:r>
              <a:rPr sz="3200" spc="-25" dirty="0">
                <a:latin typeface="Calibri"/>
                <a:cs typeface="Calibri"/>
              </a:rPr>
              <a:t> </a:t>
            </a:r>
            <a:r>
              <a:rPr sz="3200" spc="-5" dirty="0">
                <a:latin typeface="Calibri"/>
                <a:cs typeface="Calibri"/>
              </a:rPr>
              <a:t>instruction</a:t>
            </a:r>
            <a:r>
              <a:rPr sz="3200" spc="-15" dirty="0">
                <a:latin typeface="Calibri"/>
                <a:cs typeface="Calibri"/>
              </a:rPr>
              <a:t> </a:t>
            </a:r>
            <a:r>
              <a:rPr sz="3200" spc="-20" dirty="0">
                <a:latin typeface="Calibri"/>
                <a:cs typeface="Calibri"/>
              </a:rPr>
              <a:t>format</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spcBef>
                <a:spcPts val="5"/>
              </a:spcBef>
              <a:buFont typeface="Arial MT"/>
              <a:buChar char="•"/>
              <a:tabLst>
                <a:tab pos="355600" algn="l"/>
                <a:tab pos="356235" algn="l"/>
              </a:tabLst>
            </a:pPr>
            <a:r>
              <a:rPr sz="3200" spc="-20" dirty="0">
                <a:latin typeface="Calibri"/>
                <a:cs typeface="Calibri"/>
              </a:rPr>
              <a:t>Large</a:t>
            </a:r>
            <a:r>
              <a:rPr sz="3200" spc="-15" dirty="0">
                <a:latin typeface="Calibri"/>
                <a:cs typeface="Calibri"/>
              </a:rPr>
              <a:t> </a:t>
            </a:r>
            <a:r>
              <a:rPr sz="3200" spc="-10" dirty="0">
                <a:latin typeface="Calibri"/>
                <a:cs typeface="Calibri"/>
              </a:rPr>
              <a:t>set</a:t>
            </a:r>
            <a:r>
              <a:rPr sz="3200" spc="-25" dirty="0">
                <a:latin typeface="Calibri"/>
                <a:cs typeface="Calibri"/>
              </a:rPr>
              <a:t> </a:t>
            </a:r>
            <a:r>
              <a:rPr sz="3200" dirty="0">
                <a:latin typeface="Calibri"/>
                <a:cs typeface="Calibri"/>
              </a:rPr>
              <a:t>of</a:t>
            </a:r>
            <a:r>
              <a:rPr sz="3200" spc="-20" dirty="0">
                <a:latin typeface="Calibri"/>
                <a:cs typeface="Calibri"/>
              </a:rPr>
              <a:t> </a:t>
            </a:r>
            <a:r>
              <a:rPr sz="3200" dirty="0">
                <a:latin typeface="Calibri"/>
                <a:cs typeface="Calibri"/>
              </a:rPr>
              <a:t>CPU</a:t>
            </a:r>
            <a:r>
              <a:rPr sz="3200" spc="-30" dirty="0">
                <a:latin typeface="Calibri"/>
                <a:cs typeface="Calibri"/>
              </a:rPr>
              <a:t> </a:t>
            </a:r>
            <a:r>
              <a:rPr sz="3200" spc="-20" dirty="0">
                <a:latin typeface="Calibri"/>
                <a:cs typeface="Calibri"/>
              </a:rPr>
              <a:t>registers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40" dirty="0">
                <a:latin typeface="Calibri"/>
                <a:cs typeface="Calibri"/>
              </a:rPr>
              <a:t>Very</a:t>
            </a:r>
            <a:r>
              <a:rPr sz="3200" spc="-15" dirty="0">
                <a:latin typeface="Calibri"/>
                <a:cs typeface="Calibri"/>
              </a:rPr>
              <a:t> </a:t>
            </a:r>
            <a:r>
              <a:rPr sz="3200" spc="-40" dirty="0">
                <a:latin typeface="Calibri"/>
                <a:cs typeface="Calibri"/>
              </a:rPr>
              <a:t>few</a:t>
            </a:r>
            <a:r>
              <a:rPr sz="3200" spc="-10" dirty="0">
                <a:latin typeface="Calibri"/>
                <a:cs typeface="Calibri"/>
              </a:rPr>
              <a:t> </a:t>
            </a:r>
            <a:r>
              <a:rPr sz="3200" spc="-5" dirty="0">
                <a:latin typeface="Calibri"/>
                <a:cs typeface="Calibri"/>
              </a:rPr>
              <a:t>addressing </a:t>
            </a:r>
            <a:r>
              <a:rPr sz="3200" dirty="0">
                <a:latin typeface="Calibri"/>
                <a:cs typeface="Calibri"/>
              </a:rPr>
              <a:t>modes</a:t>
            </a:r>
            <a:endParaRPr sz="3200">
              <a:latin typeface="Calibri"/>
              <a:cs typeface="Calibri"/>
            </a:endParaRPr>
          </a:p>
          <a:p>
            <a:pPr>
              <a:lnSpc>
                <a:spcPct val="100000"/>
              </a:lnSpc>
              <a:spcBef>
                <a:spcPts val="35"/>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30" dirty="0">
                <a:latin typeface="Calibri"/>
                <a:cs typeface="Calibri"/>
              </a:rPr>
              <a:t>Easy</a:t>
            </a:r>
            <a:r>
              <a:rPr sz="3200"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construct</a:t>
            </a:r>
            <a:r>
              <a:rPr sz="3200" spc="10" dirty="0">
                <a:latin typeface="Calibri"/>
                <a:cs typeface="Calibri"/>
              </a:rPr>
              <a:t> </a:t>
            </a:r>
            <a:r>
              <a:rPr sz="3200" dirty="0">
                <a:latin typeface="Calibri"/>
                <a:cs typeface="Calibri"/>
              </a:rPr>
              <a:t>a </a:t>
            </a:r>
            <a:r>
              <a:rPr sz="3200" spc="-15" dirty="0">
                <a:latin typeface="Calibri"/>
                <a:cs typeface="Calibri"/>
              </a:rPr>
              <a:t>superscalar</a:t>
            </a:r>
            <a:r>
              <a:rPr sz="3200" spc="5" dirty="0">
                <a:latin typeface="Calibri"/>
                <a:cs typeface="Calibri"/>
              </a:rPr>
              <a:t> </a:t>
            </a:r>
            <a:r>
              <a:rPr sz="3200" spc="-10" dirty="0">
                <a:latin typeface="Calibri"/>
                <a:cs typeface="Calibri"/>
              </a:rPr>
              <a:t>processor</a:t>
            </a:r>
            <a:endParaRPr sz="3200">
              <a:latin typeface="Calibri"/>
              <a:cs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141" y="461594"/>
            <a:ext cx="536829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9" y="1508505"/>
            <a:ext cx="6245860" cy="496506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dirty="0">
                <a:latin typeface="Calibri"/>
                <a:cs typeface="Calibri"/>
              </a:rPr>
              <a:t>Hardwired</a:t>
            </a:r>
            <a:r>
              <a:rPr sz="3000" dirty="0">
                <a:latin typeface="Calibri"/>
                <a:cs typeface="Calibri"/>
              </a:rPr>
              <a:t> </a:t>
            </a:r>
            <a:r>
              <a:rPr sz="3000" spc="-20" dirty="0">
                <a:latin typeface="Calibri"/>
                <a:cs typeface="Calibri"/>
              </a:rPr>
              <a:t>control</a:t>
            </a:r>
            <a:r>
              <a:rPr sz="3000" spc="-30" dirty="0">
                <a:latin typeface="Calibri"/>
                <a:cs typeface="Calibri"/>
              </a:rPr>
              <a:t> </a:t>
            </a:r>
            <a:r>
              <a:rPr sz="3000" spc="-10" dirty="0">
                <a:latin typeface="Calibri"/>
                <a:cs typeface="Calibri"/>
              </a:rPr>
              <a:t>unit</a:t>
            </a:r>
            <a:r>
              <a:rPr sz="3000" dirty="0">
                <a:latin typeface="Calibri"/>
                <a:cs typeface="Calibri"/>
              </a:rPr>
              <a:t> </a:t>
            </a:r>
            <a:r>
              <a:rPr sz="3000" spc="-25" dirty="0">
                <a:latin typeface="Calibri"/>
                <a:cs typeface="Calibri"/>
              </a:rPr>
              <a:t>for</a:t>
            </a:r>
            <a:r>
              <a:rPr sz="3000" spc="-5" dirty="0">
                <a:latin typeface="Calibri"/>
                <a:cs typeface="Calibri"/>
              </a:rPr>
              <a:t> sequencing</a:t>
            </a:r>
            <a:endParaRPr sz="3000">
              <a:latin typeface="Calibri"/>
              <a:cs typeface="Calibri"/>
            </a:endParaRPr>
          </a:p>
          <a:p>
            <a:pPr>
              <a:lnSpc>
                <a:spcPct val="100000"/>
              </a:lnSpc>
              <a:spcBef>
                <a:spcPts val="40"/>
              </a:spcBef>
              <a:buFont typeface="Arial MT"/>
              <a:buChar char="•"/>
            </a:pPr>
            <a:endParaRPr sz="3800">
              <a:latin typeface="Calibri"/>
              <a:cs typeface="Calibri"/>
            </a:endParaRPr>
          </a:p>
          <a:p>
            <a:pPr marL="355600">
              <a:lnSpc>
                <a:spcPct val="100000"/>
              </a:lnSpc>
              <a:spcBef>
                <a:spcPts val="5"/>
              </a:spcBef>
            </a:pPr>
            <a:r>
              <a:rPr sz="3000" spc="-10" dirty="0">
                <a:latin typeface="Calibri"/>
                <a:cs typeface="Calibri"/>
              </a:rPr>
              <a:t>microinstructions</a:t>
            </a:r>
            <a:endParaRPr sz="3000">
              <a:latin typeface="Calibri"/>
              <a:cs typeface="Calibri"/>
            </a:endParaRPr>
          </a:p>
          <a:p>
            <a:pPr>
              <a:lnSpc>
                <a:spcPct val="100000"/>
              </a:lnSpc>
              <a:spcBef>
                <a:spcPts val="30"/>
              </a:spcBef>
            </a:pPr>
            <a:endParaRPr sz="440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Supports</a:t>
            </a:r>
            <a:r>
              <a:rPr sz="3000" spc="-25" dirty="0">
                <a:latin typeface="Calibri"/>
                <a:cs typeface="Calibri"/>
              </a:rPr>
              <a:t> </a:t>
            </a:r>
            <a:r>
              <a:rPr sz="3000" dirty="0">
                <a:latin typeface="Calibri"/>
                <a:cs typeface="Calibri"/>
              </a:rPr>
              <a:t>on</a:t>
            </a:r>
            <a:r>
              <a:rPr sz="3000" spc="-30" dirty="0">
                <a:latin typeface="Calibri"/>
                <a:cs typeface="Calibri"/>
              </a:rPr>
              <a:t> </a:t>
            </a:r>
            <a:r>
              <a:rPr sz="3000" dirty="0">
                <a:latin typeface="Calibri"/>
                <a:cs typeface="Calibri"/>
              </a:rPr>
              <a:t>chip</a:t>
            </a:r>
            <a:r>
              <a:rPr sz="3000" spc="-15" dirty="0">
                <a:latin typeface="Calibri"/>
                <a:cs typeface="Calibri"/>
              </a:rPr>
              <a:t> </a:t>
            </a:r>
            <a:r>
              <a:rPr sz="3000" spc="-5" dirty="0">
                <a:latin typeface="Calibri"/>
                <a:cs typeface="Calibri"/>
              </a:rPr>
              <a:t>cache</a:t>
            </a:r>
            <a:r>
              <a:rPr sz="3000" spc="-50" dirty="0">
                <a:latin typeface="Calibri"/>
                <a:cs typeface="Calibri"/>
              </a:rPr>
              <a:t> </a:t>
            </a:r>
            <a:r>
              <a:rPr sz="3000" dirty="0">
                <a:latin typeface="Calibri"/>
                <a:cs typeface="Calibri"/>
              </a:rPr>
              <a:t>memory</a:t>
            </a:r>
            <a:endParaRPr sz="3000">
              <a:latin typeface="Calibri"/>
              <a:cs typeface="Calibri"/>
            </a:endParaRPr>
          </a:p>
          <a:p>
            <a:pPr>
              <a:lnSpc>
                <a:spcPct val="100000"/>
              </a:lnSpc>
              <a:spcBef>
                <a:spcPts val="30"/>
              </a:spcBef>
              <a:buFont typeface="Arial MT"/>
              <a:buChar char="•"/>
            </a:pPr>
            <a:endParaRPr sz="4400">
              <a:latin typeface="Calibri"/>
              <a:cs typeface="Calibri"/>
            </a:endParaRPr>
          </a:p>
          <a:p>
            <a:pPr marL="355600" indent="-342900">
              <a:lnSpc>
                <a:spcPct val="100000"/>
              </a:lnSpc>
              <a:buFont typeface="Arial MT"/>
              <a:buChar char="•"/>
              <a:tabLst>
                <a:tab pos="354965" algn="l"/>
                <a:tab pos="355600" algn="l"/>
              </a:tabLst>
            </a:pPr>
            <a:r>
              <a:rPr sz="3000" dirty="0">
                <a:latin typeface="Calibri"/>
                <a:cs typeface="Calibri"/>
              </a:rPr>
              <a:t>All</a:t>
            </a:r>
            <a:r>
              <a:rPr sz="3000" spc="-25" dirty="0">
                <a:latin typeface="Calibri"/>
                <a:cs typeface="Calibri"/>
              </a:rPr>
              <a:t> </a:t>
            </a:r>
            <a:r>
              <a:rPr sz="3000" spc="-5" dirty="0">
                <a:latin typeface="Calibri"/>
                <a:cs typeface="Calibri"/>
              </a:rPr>
              <a:t>functional</a:t>
            </a:r>
            <a:r>
              <a:rPr sz="3000" spc="-30" dirty="0">
                <a:latin typeface="Calibri"/>
                <a:cs typeface="Calibri"/>
              </a:rPr>
              <a:t> </a:t>
            </a:r>
            <a:r>
              <a:rPr sz="3000" spc="-5" dirty="0">
                <a:latin typeface="Calibri"/>
                <a:cs typeface="Calibri"/>
              </a:rPr>
              <a:t>units</a:t>
            </a:r>
            <a:r>
              <a:rPr sz="3000" spc="-10" dirty="0">
                <a:latin typeface="Calibri"/>
                <a:cs typeface="Calibri"/>
              </a:rPr>
              <a:t> </a:t>
            </a:r>
            <a:r>
              <a:rPr sz="3000" spc="-5" dirty="0">
                <a:latin typeface="Calibri"/>
                <a:cs typeface="Calibri"/>
              </a:rPr>
              <a:t>on</a:t>
            </a:r>
            <a:r>
              <a:rPr sz="3000" spc="-10" dirty="0">
                <a:latin typeface="Calibri"/>
                <a:cs typeface="Calibri"/>
              </a:rPr>
              <a:t> </a:t>
            </a:r>
            <a:r>
              <a:rPr sz="3000" dirty="0">
                <a:latin typeface="Calibri"/>
                <a:cs typeface="Calibri"/>
              </a:rPr>
              <a:t>a</a:t>
            </a:r>
            <a:r>
              <a:rPr sz="3000" spc="-10" dirty="0">
                <a:latin typeface="Calibri"/>
                <a:cs typeface="Calibri"/>
              </a:rPr>
              <a:t> </a:t>
            </a:r>
            <a:r>
              <a:rPr sz="3000" spc="-5" dirty="0">
                <a:latin typeface="Calibri"/>
                <a:cs typeface="Calibri"/>
              </a:rPr>
              <a:t>single</a:t>
            </a:r>
            <a:r>
              <a:rPr sz="3000" spc="-25" dirty="0">
                <a:latin typeface="Calibri"/>
                <a:cs typeface="Calibri"/>
              </a:rPr>
              <a:t> </a:t>
            </a:r>
            <a:r>
              <a:rPr sz="3000" dirty="0">
                <a:latin typeface="Calibri"/>
                <a:cs typeface="Calibri"/>
              </a:rPr>
              <a:t>chip</a:t>
            </a:r>
            <a:endParaRPr sz="3000">
              <a:latin typeface="Calibri"/>
              <a:cs typeface="Calibri"/>
            </a:endParaRPr>
          </a:p>
          <a:p>
            <a:pPr>
              <a:lnSpc>
                <a:spcPct val="100000"/>
              </a:lnSpc>
              <a:spcBef>
                <a:spcPts val="30"/>
              </a:spcBef>
              <a:buFont typeface="Arial MT"/>
              <a:buChar char="•"/>
            </a:pPr>
            <a:endParaRPr sz="4400">
              <a:latin typeface="Calibri"/>
              <a:cs typeface="Calibri"/>
            </a:endParaRPr>
          </a:p>
          <a:p>
            <a:pPr marL="355600" indent="-342900">
              <a:lnSpc>
                <a:spcPct val="100000"/>
              </a:lnSpc>
              <a:buFont typeface="Arial MT"/>
              <a:buChar char="•"/>
              <a:tabLst>
                <a:tab pos="354965" algn="l"/>
                <a:tab pos="355600" algn="l"/>
              </a:tabLst>
            </a:pPr>
            <a:r>
              <a:rPr sz="3000" spc="-10" dirty="0">
                <a:latin typeface="Calibri"/>
                <a:cs typeface="Calibri"/>
              </a:rPr>
              <a:t>Simple</a:t>
            </a:r>
            <a:r>
              <a:rPr sz="3000" spc="-20" dirty="0">
                <a:latin typeface="Calibri"/>
                <a:cs typeface="Calibri"/>
              </a:rPr>
              <a:t> </a:t>
            </a:r>
            <a:r>
              <a:rPr sz="3000" spc="-10" dirty="0">
                <a:latin typeface="Calibri"/>
                <a:cs typeface="Calibri"/>
              </a:rPr>
              <a:t>pipelining</a:t>
            </a:r>
            <a:endParaRPr sz="3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endParaRPr lang="en-US" dirty="0"/>
          </a:p>
        </p:txBody>
      </p:sp>
      <p:sp>
        <p:nvSpPr>
          <p:cNvPr id="3" name="Content Placeholder 2"/>
          <p:cNvSpPr>
            <a:spLocks noGrp="1"/>
          </p:cNvSpPr>
          <p:nvPr>
            <p:ph idx="1"/>
          </p:nvPr>
        </p:nvSpPr>
        <p:spPr>
          <a:xfrm>
            <a:off x="152400" y="1447800"/>
            <a:ext cx="8781288" cy="4800600"/>
          </a:xfrm>
        </p:spPr>
        <p:txBody>
          <a:bodyPr>
            <a:normAutofit/>
          </a:bodyPr>
          <a:lstStyle/>
          <a:p>
            <a:r>
              <a:rPr lang="en-US" sz="2400" dirty="0" smtClean="0">
                <a:latin typeface="Times New Roman" pitchFamily="18" charset="0"/>
                <a:cs typeface="Times New Roman" pitchFamily="18" charset="0"/>
              </a:rPr>
              <a:t>user-visible register organization for the Intel 80386,which is a 32-bit microprocessor designed as an extension of the 8086.</a:t>
            </a:r>
          </a:p>
          <a:p>
            <a:r>
              <a:rPr lang="en-US" sz="2400" dirty="0" smtClean="0">
                <a:latin typeface="Times New Roman" pitchFamily="18" charset="0"/>
                <a:cs typeface="Times New Roman" pitchFamily="18" charset="0"/>
              </a:rPr>
              <a:t> The 80386 uses 32-bit registers.</a:t>
            </a:r>
          </a:p>
          <a:p>
            <a:r>
              <a:rPr lang="en-US" sz="2400" dirty="0" smtClean="0">
                <a:latin typeface="Times New Roman" pitchFamily="18" charset="0"/>
                <a:cs typeface="Times New Roman" pitchFamily="18" charset="0"/>
              </a:rPr>
              <a:t> However, to provide upward compatibility for programs written on the earlier machine, the 80386 retains the original register organization embedded in the new organization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025" y="555345"/>
            <a:ext cx="8162925" cy="5464454"/>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275" y="1066800"/>
            <a:ext cx="9102724" cy="548640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146" y="461594"/>
            <a:ext cx="72104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PIPELINING-Ex</a:t>
            </a:r>
            <a:r>
              <a:rPr sz="4400" b="0" dirty="0">
                <a:latin typeface="Calibri"/>
                <a:cs typeface="Calibri"/>
              </a:rPr>
              <a:t> Laundry</a:t>
            </a:r>
            <a:r>
              <a:rPr sz="4400" b="0" spc="10" dirty="0">
                <a:latin typeface="Calibri"/>
                <a:cs typeface="Calibri"/>
              </a:rPr>
              <a:t> </a:t>
            </a:r>
            <a:r>
              <a:rPr sz="4400" b="0" spc="-5" dirty="0">
                <a:latin typeface="Calibri"/>
                <a:cs typeface="Calibri"/>
              </a:rPr>
              <a:t>Analogy</a:t>
            </a:r>
            <a:endParaRPr sz="4400">
              <a:latin typeface="Calibri"/>
              <a:cs typeface="Calibri"/>
            </a:endParaRPr>
          </a:p>
        </p:txBody>
      </p:sp>
      <p:pic>
        <p:nvPicPr>
          <p:cNvPr id="3" name="object 3"/>
          <p:cNvPicPr/>
          <p:nvPr/>
        </p:nvPicPr>
        <p:blipFill>
          <a:blip r:embed="rId2" cstate="print"/>
          <a:stretch>
            <a:fillRect/>
          </a:stretch>
        </p:blipFill>
        <p:spPr>
          <a:xfrm>
            <a:off x="96334" y="1348699"/>
            <a:ext cx="8686178" cy="4592401"/>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072" y="1111186"/>
            <a:ext cx="8770444" cy="4618973"/>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6529" y="461594"/>
            <a:ext cx="52463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Problems</a:t>
            </a:r>
            <a:r>
              <a:rPr sz="4400" b="0" spc="-30" dirty="0">
                <a:latin typeface="Calibri"/>
                <a:cs typeface="Calibri"/>
              </a:rPr>
              <a:t> </a:t>
            </a:r>
            <a:r>
              <a:rPr sz="4400" b="0" spc="-5" dirty="0">
                <a:latin typeface="Calibri"/>
                <a:cs typeface="Calibri"/>
              </a:rPr>
              <a:t>with</a:t>
            </a:r>
            <a:r>
              <a:rPr sz="4400" b="0" spc="-20" dirty="0">
                <a:latin typeface="Calibri"/>
                <a:cs typeface="Calibri"/>
              </a:rPr>
              <a:t> </a:t>
            </a:r>
            <a:r>
              <a:rPr sz="4400" b="0" spc="-5" dirty="0">
                <a:latin typeface="Calibri"/>
                <a:cs typeface="Calibri"/>
              </a:rPr>
              <a:t>pipeline</a:t>
            </a:r>
            <a:endParaRPr sz="4400">
              <a:latin typeface="Calibri"/>
              <a:cs typeface="Calibri"/>
            </a:endParaRPr>
          </a:p>
        </p:txBody>
      </p:sp>
      <p:sp>
        <p:nvSpPr>
          <p:cNvPr id="3" name="object 3"/>
          <p:cNvSpPr txBox="1"/>
          <p:nvPr/>
        </p:nvSpPr>
        <p:spPr>
          <a:xfrm>
            <a:off x="535940" y="1507044"/>
            <a:ext cx="3417570" cy="1640839"/>
          </a:xfrm>
          <a:prstGeom prst="rect">
            <a:avLst/>
          </a:prstGeom>
        </p:spPr>
        <p:txBody>
          <a:bodyPr vert="horz" wrap="square" lIns="0" tIns="113664" rIns="0" bIns="0" rtlCol="0">
            <a:spAutoFit/>
          </a:bodyPr>
          <a:lstStyle/>
          <a:p>
            <a:pPr marL="342900" marR="5080" indent="-342900" algn="r">
              <a:lnSpc>
                <a:spcPct val="100000"/>
              </a:lnSpc>
              <a:spcBef>
                <a:spcPts val="894"/>
              </a:spcBef>
              <a:buFont typeface="Arial MT"/>
              <a:buChar char="•"/>
              <a:tabLst>
                <a:tab pos="342900" algn="l"/>
                <a:tab pos="343535" algn="l"/>
              </a:tabLst>
            </a:pPr>
            <a:r>
              <a:rPr sz="3200" spc="-5" dirty="0">
                <a:latin typeface="Calibri"/>
                <a:cs typeface="Calibri"/>
              </a:rPr>
              <a:t>Stalling</a:t>
            </a:r>
            <a:r>
              <a:rPr sz="3200" spc="5" dirty="0">
                <a:latin typeface="Calibri"/>
                <a:cs typeface="Calibri"/>
              </a:rPr>
              <a:t> </a:t>
            </a:r>
            <a:r>
              <a:rPr sz="3200" dirty="0">
                <a:latin typeface="Calibri"/>
                <a:cs typeface="Calibri"/>
              </a:rPr>
              <a:t>of</a:t>
            </a:r>
            <a:r>
              <a:rPr sz="3200" spc="-20" dirty="0">
                <a:latin typeface="Calibri"/>
                <a:cs typeface="Calibri"/>
              </a:rPr>
              <a:t> </a:t>
            </a:r>
            <a:r>
              <a:rPr sz="3200" spc="-5" dirty="0">
                <a:latin typeface="Calibri"/>
                <a:cs typeface="Calibri"/>
              </a:rPr>
              <a:t>pipeline</a:t>
            </a:r>
            <a:endParaRPr sz="3200">
              <a:latin typeface="Calibri"/>
              <a:cs typeface="Calibri"/>
            </a:endParaRPr>
          </a:p>
          <a:p>
            <a:pPr marL="287020" marR="98425" lvl="1" indent="-287020" algn="r">
              <a:lnSpc>
                <a:spcPct val="100000"/>
              </a:lnSpc>
              <a:spcBef>
                <a:spcPts val="690"/>
              </a:spcBef>
              <a:buFont typeface="Arial MT"/>
              <a:buChar char="–"/>
              <a:tabLst>
                <a:tab pos="287020" algn="l"/>
              </a:tabLst>
            </a:pPr>
            <a:r>
              <a:rPr sz="2800" spc="-20" dirty="0">
                <a:latin typeface="Calibri"/>
                <a:cs typeface="Calibri"/>
              </a:rPr>
              <a:t>Data</a:t>
            </a:r>
            <a:r>
              <a:rPr sz="2800" spc="-80" dirty="0">
                <a:latin typeface="Calibri"/>
                <a:cs typeface="Calibri"/>
              </a:rPr>
              <a:t> </a:t>
            </a:r>
            <a:r>
              <a:rPr sz="2800" spc="-10" dirty="0">
                <a:latin typeface="Calibri"/>
                <a:cs typeface="Calibri"/>
              </a:rPr>
              <a:t>Dependency</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5" dirty="0">
                <a:latin typeface="Calibri"/>
                <a:cs typeface="Calibri"/>
              </a:rPr>
              <a:t>Branch,etc…</a:t>
            </a:r>
            <a:endParaRPr sz="280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645" y="461594"/>
            <a:ext cx="33839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45" dirty="0">
                <a:latin typeface="Calibri"/>
                <a:cs typeface="Calibri"/>
              </a:rPr>
              <a:t> </a:t>
            </a:r>
            <a:r>
              <a:rPr sz="4400" b="0" dirty="0">
                <a:latin typeface="Calibri"/>
                <a:cs typeface="Calibri"/>
              </a:rPr>
              <a:t>Pipelining</a:t>
            </a:r>
            <a:endParaRPr sz="4400">
              <a:latin typeface="Calibri"/>
              <a:cs typeface="Calibri"/>
            </a:endParaRPr>
          </a:p>
        </p:txBody>
      </p:sp>
      <p:sp>
        <p:nvSpPr>
          <p:cNvPr id="3" name="object 3"/>
          <p:cNvSpPr txBox="1"/>
          <p:nvPr/>
        </p:nvSpPr>
        <p:spPr>
          <a:xfrm>
            <a:off x="78739" y="990879"/>
            <a:ext cx="6595109" cy="4862830"/>
          </a:xfrm>
          <a:prstGeom prst="rect">
            <a:avLst/>
          </a:prstGeom>
        </p:spPr>
        <p:txBody>
          <a:bodyPr vert="horz" wrap="square" lIns="0" tIns="98425" rIns="0" bIns="0" rtlCol="0">
            <a:spAutoFit/>
          </a:bodyPr>
          <a:lstStyle/>
          <a:p>
            <a:pPr marL="355600" indent="-342900">
              <a:lnSpc>
                <a:spcPct val="100000"/>
              </a:lnSpc>
              <a:spcBef>
                <a:spcPts val="775"/>
              </a:spcBef>
              <a:buFont typeface="Arial MT"/>
              <a:buChar char="•"/>
              <a:tabLst>
                <a:tab pos="354965" algn="l"/>
                <a:tab pos="355600" algn="l"/>
              </a:tabLst>
            </a:pPr>
            <a:r>
              <a:rPr sz="2800" spc="-15" dirty="0">
                <a:latin typeface="Calibri"/>
                <a:cs typeface="Calibri"/>
              </a:rPr>
              <a:t>Most</a:t>
            </a:r>
            <a:r>
              <a:rPr sz="2800" spc="10" dirty="0">
                <a:latin typeface="Calibri"/>
                <a:cs typeface="Calibri"/>
              </a:rPr>
              <a:t> </a:t>
            </a:r>
            <a:r>
              <a:rPr sz="2800" spc="-10" dirty="0">
                <a:latin typeface="Calibri"/>
                <a:cs typeface="Calibri"/>
              </a:rPr>
              <a:t>instructions</a:t>
            </a:r>
            <a:r>
              <a:rPr sz="2800" spc="50" dirty="0">
                <a:latin typeface="Calibri"/>
                <a:cs typeface="Calibri"/>
              </a:rPr>
              <a:t> </a:t>
            </a:r>
            <a:r>
              <a:rPr sz="2800" spc="-20" dirty="0">
                <a:latin typeface="Calibri"/>
                <a:cs typeface="Calibri"/>
              </a:rPr>
              <a:t>are</a:t>
            </a:r>
            <a:r>
              <a:rPr sz="2800" spc="10" dirty="0">
                <a:latin typeface="Calibri"/>
                <a:cs typeface="Calibri"/>
              </a:rPr>
              <a:t> </a:t>
            </a:r>
            <a:r>
              <a:rPr sz="2800" b="1" spc="-20" dirty="0">
                <a:solidFill>
                  <a:srgbClr val="FF0000"/>
                </a:solidFill>
                <a:latin typeface="Calibri"/>
                <a:cs typeface="Calibri"/>
              </a:rPr>
              <a:t>register</a:t>
            </a:r>
            <a:r>
              <a:rPr sz="2800" b="1" spc="40" dirty="0">
                <a:solidFill>
                  <a:srgbClr val="FF0000"/>
                </a:solidFill>
                <a:latin typeface="Calibri"/>
                <a:cs typeface="Calibri"/>
              </a:rPr>
              <a:t> </a:t>
            </a:r>
            <a:r>
              <a:rPr sz="2800" b="1" spc="-15" dirty="0">
                <a:solidFill>
                  <a:srgbClr val="FF0000"/>
                </a:solidFill>
                <a:latin typeface="Calibri"/>
                <a:cs typeface="Calibri"/>
              </a:rPr>
              <a:t>to</a:t>
            </a:r>
            <a:r>
              <a:rPr sz="2800" b="1" spc="-5" dirty="0">
                <a:solidFill>
                  <a:srgbClr val="FF0000"/>
                </a:solidFill>
                <a:latin typeface="Calibri"/>
                <a:cs typeface="Calibri"/>
              </a:rPr>
              <a:t> </a:t>
            </a:r>
            <a:r>
              <a:rPr sz="2800" b="1" spc="-20" dirty="0">
                <a:solidFill>
                  <a:srgbClr val="FF0000"/>
                </a:solidFill>
                <a:latin typeface="Calibri"/>
                <a:cs typeface="Calibri"/>
              </a:rPr>
              <a:t>register</a:t>
            </a:r>
            <a:endParaRPr sz="2800">
              <a:latin typeface="Calibri"/>
              <a:cs typeface="Calibri"/>
            </a:endParaRPr>
          </a:p>
          <a:p>
            <a:pPr marL="355600" indent="-342900">
              <a:lnSpc>
                <a:spcPct val="100000"/>
              </a:lnSpc>
              <a:spcBef>
                <a:spcPts val="675"/>
              </a:spcBef>
              <a:buFont typeface="Arial MT"/>
              <a:buChar char="•"/>
              <a:tabLst>
                <a:tab pos="354965" algn="l"/>
                <a:tab pos="355600" algn="l"/>
              </a:tabLst>
            </a:pPr>
            <a:r>
              <a:rPr sz="2800" spc="-50" dirty="0">
                <a:latin typeface="Calibri"/>
                <a:cs typeface="Calibri"/>
              </a:rPr>
              <a:t>Two</a:t>
            </a:r>
            <a:r>
              <a:rPr sz="2800" spc="-15" dirty="0">
                <a:latin typeface="Calibri"/>
                <a:cs typeface="Calibri"/>
              </a:rPr>
              <a:t> </a:t>
            </a:r>
            <a:r>
              <a:rPr sz="2800" spc="-10" dirty="0">
                <a:latin typeface="Calibri"/>
                <a:cs typeface="Calibri"/>
              </a:rPr>
              <a:t>phases</a:t>
            </a:r>
            <a:r>
              <a:rPr sz="2800" spc="20" dirty="0">
                <a:latin typeface="Calibri"/>
                <a:cs typeface="Calibri"/>
              </a:rPr>
              <a:t> </a:t>
            </a:r>
            <a:r>
              <a:rPr sz="2800" spc="-5" dirty="0">
                <a:latin typeface="Calibri"/>
                <a:cs typeface="Calibri"/>
              </a:rPr>
              <a:t>of</a:t>
            </a:r>
            <a:r>
              <a:rPr sz="2800" spc="-15" dirty="0">
                <a:latin typeface="Calibri"/>
                <a:cs typeface="Calibri"/>
              </a:rPr>
              <a:t> execution,</a:t>
            </a:r>
            <a:r>
              <a:rPr sz="2800" spc="20" dirty="0">
                <a:latin typeface="Calibri"/>
                <a:cs typeface="Calibri"/>
              </a:rPr>
              <a:t> </a:t>
            </a:r>
            <a:r>
              <a:rPr sz="2800" b="1" spc="-5" dirty="0">
                <a:solidFill>
                  <a:srgbClr val="FF0000"/>
                </a:solidFill>
                <a:latin typeface="Calibri"/>
                <a:cs typeface="Calibri"/>
              </a:rPr>
              <a:t>I E</a:t>
            </a:r>
            <a:endParaRPr sz="2800">
              <a:latin typeface="Calibri"/>
              <a:cs typeface="Calibri"/>
            </a:endParaRPr>
          </a:p>
          <a:p>
            <a:pPr marL="756285" lvl="1" indent="-287020">
              <a:lnSpc>
                <a:spcPct val="100000"/>
              </a:lnSpc>
              <a:spcBef>
                <a:spcPts val="605"/>
              </a:spcBef>
              <a:buFont typeface="Arial MT"/>
              <a:buChar char="–"/>
              <a:tabLst>
                <a:tab pos="756920" algn="l"/>
              </a:tabLst>
            </a:pPr>
            <a:r>
              <a:rPr sz="2400" dirty="0">
                <a:latin typeface="Calibri"/>
                <a:cs typeface="Calibri"/>
              </a:rPr>
              <a:t>I:</a:t>
            </a:r>
            <a:r>
              <a:rPr sz="2400" spc="-40" dirty="0">
                <a:latin typeface="Calibri"/>
                <a:cs typeface="Calibri"/>
              </a:rPr>
              <a:t> </a:t>
            </a:r>
            <a:r>
              <a:rPr sz="2400" spc="-5" dirty="0">
                <a:latin typeface="Calibri"/>
                <a:cs typeface="Calibri"/>
              </a:rPr>
              <a:t>Instruction</a:t>
            </a:r>
            <a:r>
              <a:rPr sz="2400" spc="-45" dirty="0">
                <a:latin typeface="Calibri"/>
                <a:cs typeface="Calibri"/>
              </a:rPr>
              <a:t> </a:t>
            </a:r>
            <a:r>
              <a:rPr sz="2400" spc="-20" dirty="0">
                <a:latin typeface="Calibri"/>
                <a:cs typeface="Calibri"/>
              </a:rPr>
              <a:t>fetch</a:t>
            </a:r>
            <a:endParaRPr sz="2400">
              <a:latin typeface="Calibri"/>
              <a:cs typeface="Calibri"/>
            </a:endParaRPr>
          </a:p>
          <a:p>
            <a:pPr marL="756285" lvl="1" indent="-287020">
              <a:lnSpc>
                <a:spcPct val="100000"/>
              </a:lnSpc>
              <a:spcBef>
                <a:spcPts val="575"/>
              </a:spcBef>
              <a:buFont typeface="Arial MT"/>
              <a:buChar char="–"/>
              <a:tabLst>
                <a:tab pos="756920" algn="l"/>
              </a:tabLst>
            </a:pPr>
            <a:r>
              <a:rPr sz="2400" spc="-5" dirty="0">
                <a:latin typeface="Calibri"/>
                <a:cs typeface="Calibri"/>
              </a:rPr>
              <a:t>E:</a:t>
            </a:r>
            <a:r>
              <a:rPr sz="2400" spc="-40" dirty="0">
                <a:latin typeface="Calibri"/>
                <a:cs typeface="Calibri"/>
              </a:rPr>
              <a:t> </a:t>
            </a:r>
            <a:r>
              <a:rPr sz="2400" spc="-15" dirty="0">
                <a:latin typeface="Calibri"/>
                <a:cs typeface="Calibri"/>
              </a:rPr>
              <a:t>Execute</a:t>
            </a:r>
            <a:endParaRPr sz="2400">
              <a:latin typeface="Calibri"/>
              <a:cs typeface="Calibri"/>
            </a:endParaRPr>
          </a:p>
          <a:p>
            <a:pPr marL="1155700" lvl="2" indent="-229235">
              <a:lnSpc>
                <a:spcPct val="100000"/>
              </a:lnSpc>
              <a:spcBef>
                <a:spcPts val="509"/>
              </a:spcBef>
              <a:buFont typeface="Arial MT"/>
              <a:buChar char="•"/>
              <a:tabLst>
                <a:tab pos="1155700" algn="l"/>
                <a:tab pos="1156335" algn="l"/>
              </a:tabLst>
            </a:pPr>
            <a:r>
              <a:rPr sz="2000" spc="-15" dirty="0">
                <a:latin typeface="Calibri"/>
                <a:cs typeface="Calibri"/>
              </a:rPr>
              <a:t>ALU</a:t>
            </a:r>
            <a:r>
              <a:rPr sz="2000" spc="-5" dirty="0">
                <a:latin typeface="Calibri"/>
                <a:cs typeface="Calibri"/>
              </a:rPr>
              <a:t> </a:t>
            </a:r>
            <a:r>
              <a:rPr sz="2000" spc="-10" dirty="0">
                <a:latin typeface="Calibri"/>
                <a:cs typeface="Calibri"/>
              </a:rPr>
              <a:t>operation </a:t>
            </a:r>
            <a:r>
              <a:rPr sz="2000" dirty="0">
                <a:latin typeface="Calibri"/>
                <a:cs typeface="Calibri"/>
              </a:rPr>
              <a:t>with </a:t>
            </a:r>
            <a:r>
              <a:rPr sz="2000" spc="-10" dirty="0">
                <a:latin typeface="Calibri"/>
                <a:cs typeface="Calibri"/>
              </a:rPr>
              <a:t>register</a:t>
            </a:r>
            <a:r>
              <a:rPr sz="2000" dirty="0">
                <a:latin typeface="Calibri"/>
                <a:cs typeface="Calibri"/>
              </a:rPr>
              <a:t> input</a:t>
            </a:r>
            <a:r>
              <a:rPr sz="2000" spc="-5" dirty="0">
                <a:latin typeface="Calibri"/>
                <a:cs typeface="Calibri"/>
              </a:rPr>
              <a:t> </a:t>
            </a:r>
            <a:r>
              <a:rPr sz="2000" dirty="0">
                <a:latin typeface="Calibri"/>
                <a:cs typeface="Calibri"/>
              </a:rPr>
              <a:t>and </a:t>
            </a:r>
            <a:r>
              <a:rPr sz="2000" spc="-5" dirty="0">
                <a:latin typeface="Calibri"/>
                <a:cs typeface="Calibri"/>
              </a:rPr>
              <a:t>output</a:t>
            </a:r>
            <a:endParaRPr sz="2000">
              <a:latin typeface="Calibri"/>
              <a:cs typeface="Calibri"/>
            </a:endParaRPr>
          </a:p>
          <a:p>
            <a:pPr marL="355600" indent="-342900">
              <a:lnSpc>
                <a:spcPct val="100000"/>
              </a:lnSpc>
              <a:spcBef>
                <a:spcPts val="615"/>
              </a:spcBef>
              <a:buFont typeface="Arial MT"/>
              <a:buChar char="•"/>
              <a:tabLst>
                <a:tab pos="354965" algn="l"/>
                <a:tab pos="355600" algn="l"/>
              </a:tabLst>
            </a:pPr>
            <a:r>
              <a:rPr sz="2800" spc="-20" dirty="0">
                <a:latin typeface="Calibri"/>
                <a:cs typeface="Calibri"/>
              </a:rPr>
              <a:t>For</a:t>
            </a:r>
            <a:r>
              <a:rPr sz="2800" spc="-10" dirty="0">
                <a:latin typeface="Calibri"/>
                <a:cs typeface="Calibri"/>
              </a:rPr>
              <a:t> </a:t>
            </a:r>
            <a:r>
              <a:rPr sz="2800" b="1" spc="-5" dirty="0">
                <a:latin typeface="Calibri"/>
                <a:cs typeface="Calibri"/>
              </a:rPr>
              <a:t>load</a:t>
            </a:r>
            <a:r>
              <a:rPr sz="2800" b="1" dirty="0">
                <a:latin typeface="Calibri"/>
                <a:cs typeface="Calibri"/>
              </a:rPr>
              <a:t> </a:t>
            </a:r>
            <a:r>
              <a:rPr sz="2800" b="1" spc="-5" dirty="0">
                <a:latin typeface="Calibri"/>
                <a:cs typeface="Calibri"/>
              </a:rPr>
              <a:t>and </a:t>
            </a:r>
            <a:r>
              <a:rPr sz="2800" b="1" spc="-10" dirty="0">
                <a:latin typeface="Calibri"/>
                <a:cs typeface="Calibri"/>
              </a:rPr>
              <a:t>store</a:t>
            </a:r>
            <a:r>
              <a:rPr sz="2800" spc="-10" dirty="0">
                <a:latin typeface="Calibri"/>
                <a:cs typeface="Calibri"/>
              </a:rPr>
              <a:t>(</a:t>
            </a:r>
            <a:r>
              <a:rPr sz="2800" b="1" spc="-10" dirty="0">
                <a:solidFill>
                  <a:srgbClr val="FF0000"/>
                </a:solidFill>
                <a:latin typeface="Calibri"/>
                <a:cs typeface="Calibri"/>
              </a:rPr>
              <a:t>memory</a:t>
            </a:r>
            <a:r>
              <a:rPr sz="2800" spc="-10" dirty="0">
                <a:latin typeface="Calibri"/>
                <a:cs typeface="Calibri"/>
              </a:rPr>
              <a:t>),</a:t>
            </a:r>
            <a:r>
              <a:rPr sz="2800" b="1" spc="-10" dirty="0">
                <a:solidFill>
                  <a:srgbClr val="FF0000"/>
                </a:solidFill>
                <a:latin typeface="Calibri"/>
                <a:cs typeface="Calibri"/>
              </a:rPr>
              <a:t>I</a:t>
            </a:r>
            <a:r>
              <a:rPr sz="2800" b="1" spc="20" dirty="0">
                <a:solidFill>
                  <a:srgbClr val="FF0000"/>
                </a:solidFill>
                <a:latin typeface="Calibri"/>
                <a:cs typeface="Calibri"/>
              </a:rPr>
              <a:t> </a:t>
            </a:r>
            <a:r>
              <a:rPr sz="2800" b="1" spc="-5" dirty="0">
                <a:solidFill>
                  <a:srgbClr val="FF0000"/>
                </a:solidFill>
                <a:latin typeface="Calibri"/>
                <a:cs typeface="Calibri"/>
              </a:rPr>
              <a:t>E</a:t>
            </a:r>
            <a:r>
              <a:rPr sz="2800" b="1" spc="-10" dirty="0">
                <a:solidFill>
                  <a:srgbClr val="FF0000"/>
                </a:solidFill>
                <a:latin typeface="Calibri"/>
                <a:cs typeface="Calibri"/>
              </a:rPr>
              <a:t> </a:t>
            </a:r>
            <a:r>
              <a:rPr sz="2800" b="1" spc="-5" dirty="0">
                <a:solidFill>
                  <a:srgbClr val="FF0000"/>
                </a:solidFill>
                <a:latin typeface="Calibri"/>
                <a:cs typeface="Calibri"/>
              </a:rPr>
              <a:t>D</a:t>
            </a:r>
            <a:endParaRPr sz="2800">
              <a:latin typeface="Calibri"/>
              <a:cs typeface="Calibri"/>
            </a:endParaRPr>
          </a:p>
          <a:p>
            <a:pPr marL="756285" lvl="1" indent="-287020">
              <a:lnSpc>
                <a:spcPct val="100000"/>
              </a:lnSpc>
              <a:spcBef>
                <a:spcPts val="605"/>
              </a:spcBef>
              <a:buFont typeface="Arial MT"/>
              <a:buChar char="–"/>
              <a:tabLst>
                <a:tab pos="756920" algn="l"/>
              </a:tabLst>
            </a:pPr>
            <a:r>
              <a:rPr sz="2400" dirty="0">
                <a:latin typeface="Calibri"/>
                <a:cs typeface="Calibri"/>
              </a:rPr>
              <a:t>I:</a:t>
            </a:r>
            <a:r>
              <a:rPr sz="2400" spc="-40" dirty="0">
                <a:latin typeface="Calibri"/>
                <a:cs typeface="Calibri"/>
              </a:rPr>
              <a:t> </a:t>
            </a:r>
            <a:r>
              <a:rPr sz="2400" spc="-5" dirty="0">
                <a:latin typeface="Calibri"/>
                <a:cs typeface="Calibri"/>
              </a:rPr>
              <a:t>Instruction</a:t>
            </a:r>
            <a:r>
              <a:rPr sz="2400" spc="-45" dirty="0">
                <a:latin typeface="Calibri"/>
                <a:cs typeface="Calibri"/>
              </a:rPr>
              <a:t> </a:t>
            </a:r>
            <a:r>
              <a:rPr sz="2400" spc="-20" dirty="0">
                <a:latin typeface="Calibri"/>
                <a:cs typeface="Calibri"/>
              </a:rPr>
              <a:t>fetch</a:t>
            </a:r>
            <a:endParaRPr sz="2400">
              <a:latin typeface="Calibri"/>
              <a:cs typeface="Calibri"/>
            </a:endParaRPr>
          </a:p>
          <a:p>
            <a:pPr marL="756285" lvl="1" indent="-287020">
              <a:lnSpc>
                <a:spcPct val="100000"/>
              </a:lnSpc>
              <a:spcBef>
                <a:spcPts val="580"/>
              </a:spcBef>
              <a:buFont typeface="Arial MT"/>
              <a:buChar char="–"/>
              <a:tabLst>
                <a:tab pos="756920" algn="l"/>
              </a:tabLst>
            </a:pPr>
            <a:r>
              <a:rPr sz="2400" spc="-5" dirty="0">
                <a:latin typeface="Calibri"/>
                <a:cs typeface="Calibri"/>
              </a:rPr>
              <a:t>E:</a:t>
            </a:r>
            <a:r>
              <a:rPr sz="2400" spc="-40" dirty="0">
                <a:latin typeface="Calibri"/>
                <a:cs typeface="Calibri"/>
              </a:rPr>
              <a:t> </a:t>
            </a:r>
            <a:r>
              <a:rPr sz="2400" spc="-15" dirty="0">
                <a:latin typeface="Calibri"/>
                <a:cs typeface="Calibri"/>
              </a:rPr>
              <a:t>Execute</a:t>
            </a:r>
            <a:endParaRPr sz="2400">
              <a:latin typeface="Calibri"/>
              <a:cs typeface="Calibri"/>
            </a:endParaRPr>
          </a:p>
          <a:p>
            <a:pPr marL="1155700" lvl="2" indent="-229235">
              <a:lnSpc>
                <a:spcPct val="100000"/>
              </a:lnSpc>
              <a:spcBef>
                <a:spcPts val="505"/>
              </a:spcBef>
              <a:buFont typeface="Arial MT"/>
              <a:buChar char="•"/>
              <a:tabLst>
                <a:tab pos="1155700" algn="l"/>
                <a:tab pos="1156335" algn="l"/>
              </a:tabLst>
            </a:pPr>
            <a:r>
              <a:rPr sz="2000" spc="-10" dirty="0">
                <a:latin typeface="Calibri"/>
                <a:cs typeface="Calibri"/>
              </a:rPr>
              <a:t>Calculate </a:t>
            </a:r>
            <a:r>
              <a:rPr sz="2000" dirty="0">
                <a:latin typeface="Calibri"/>
                <a:cs typeface="Calibri"/>
              </a:rPr>
              <a:t>memory</a:t>
            </a:r>
            <a:r>
              <a:rPr sz="2000" spc="-20" dirty="0">
                <a:latin typeface="Calibri"/>
                <a:cs typeface="Calibri"/>
              </a:rPr>
              <a:t> </a:t>
            </a:r>
            <a:r>
              <a:rPr sz="2000" spc="-5" dirty="0">
                <a:latin typeface="Calibri"/>
                <a:cs typeface="Calibri"/>
              </a:rPr>
              <a:t>address</a:t>
            </a:r>
            <a:endParaRPr sz="2000">
              <a:latin typeface="Calibri"/>
              <a:cs typeface="Calibri"/>
            </a:endParaRPr>
          </a:p>
          <a:p>
            <a:pPr marL="756285" lvl="1" indent="-287020">
              <a:lnSpc>
                <a:spcPct val="100000"/>
              </a:lnSpc>
              <a:spcBef>
                <a:spcPts val="550"/>
              </a:spcBef>
              <a:buFont typeface="Arial MT"/>
              <a:buChar char="–"/>
              <a:tabLst>
                <a:tab pos="756920" algn="l"/>
              </a:tabLst>
            </a:pPr>
            <a:r>
              <a:rPr sz="2400" spc="-5" dirty="0">
                <a:latin typeface="Calibri"/>
                <a:cs typeface="Calibri"/>
              </a:rPr>
              <a:t>D:</a:t>
            </a:r>
            <a:r>
              <a:rPr sz="2400" spc="-55" dirty="0">
                <a:latin typeface="Calibri"/>
                <a:cs typeface="Calibri"/>
              </a:rPr>
              <a:t> </a:t>
            </a:r>
            <a:r>
              <a:rPr sz="2400" dirty="0">
                <a:latin typeface="Calibri"/>
                <a:cs typeface="Calibri"/>
              </a:rPr>
              <a:t>Memory</a:t>
            </a:r>
            <a:endParaRPr sz="2400">
              <a:latin typeface="Calibri"/>
              <a:cs typeface="Calibri"/>
            </a:endParaRPr>
          </a:p>
          <a:p>
            <a:pPr marL="1155700" lvl="2" indent="-229235">
              <a:lnSpc>
                <a:spcPct val="100000"/>
              </a:lnSpc>
              <a:spcBef>
                <a:spcPts val="509"/>
              </a:spcBef>
              <a:buFont typeface="Arial MT"/>
              <a:buChar char="•"/>
              <a:tabLst>
                <a:tab pos="1155700" algn="l"/>
                <a:tab pos="1156335" algn="l"/>
              </a:tabLst>
            </a:pPr>
            <a:r>
              <a:rPr sz="2000" spc="-10" dirty="0">
                <a:latin typeface="Calibri"/>
                <a:cs typeface="Calibri"/>
              </a:rPr>
              <a:t>Register</a:t>
            </a:r>
            <a:r>
              <a:rPr sz="2000" dirty="0">
                <a:latin typeface="Calibri"/>
                <a:cs typeface="Calibri"/>
              </a:rPr>
              <a:t> </a:t>
            </a:r>
            <a:r>
              <a:rPr sz="2000" spc="-10" dirty="0">
                <a:latin typeface="Calibri"/>
                <a:cs typeface="Calibri"/>
              </a:rPr>
              <a:t>to</a:t>
            </a:r>
            <a:r>
              <a:rPr sz="2000" spc="-5" dirty="0">
                <a:latin typeface="Calibri"/>
                <a:cs typeface="Calibri"/>
              </a:rPr>
              <a:t> memory </a:t>
            </a:r>
            <a:r>
              <a:rPr sz="2000" dirty="0">
                <a:latin typeface="Calibri"/>
                <a:cs typeface="Calibri"/>
              </a:rPr>
              <a:t>or</a:t>
            </a:r>
            <a:r>
              <a:rPr sz="2000" spc="-20" dirty="0">
                <a:latin typeface="Calibri"/>
                <a:cs typeface="Calibri"/>
              </a:rPr>
              <a:t> </a:t>
            </a:r>
            <a:r>
              <a:rPr sz="2000" spc="-5" dirty="0">
                <a:latin typeface="Calibri"/>
                <a:cs typeface="Calibri"/>
              </a:rPr>
              <a:t>memory</a:t>
            </a:r>
            <a:r>
              <a:rPr sz="2000" spc="-10" dirty="0">
                <a:latin typeface="Calibri"/>
                <a:cs typeface="Calibri"/>
              </a:rPr>
              <a:t> to</a:t>
            </a:r>
            <a:r>
              <a:rPr sz="2000" spc="-5" dirty="0">
                <a:latin typeface="Calibri"/>
                <a:cs typeface="Calibri"/>
              </a:rPr>
              <a:t> </a:t>
            </a:r>
            <a:r>
              <a:rPr sz="2000" spc="-10" dirty="0">
                <a:latin typeface="Calibri"/>
                <a:cs typeface="Calibri"/>
              </a:rPr>
              <a:t>register</a:t>
            </a:r>
            <a:r>
              <a:rPr sz="2000" spc="15" dirty="0">
                <a:latin typeface="Calibri"/>
                <a:cs typeface="Calibri"/>
              </a:rPr>
              <a:t> </a:t>
            </a:r>
            <a:r>
              <a:rPr sz="2000" spc="-10" dirty="0">
                <a:latin typeface="Calibri"/>
                <a:cs typeface="Calibri"/>
              </a:rPr>
              <a:t>operation</a:t>
            </a:r>
            <a:endParaRPr sz="2000">
              <a:latin typeface="Calibri"/>
              <a:cs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8798527" cy="4184542"/>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7496" y="1143063"/>
            <a:ext cx="7683534" cy="4381803"/>
          </a:xfrm>
          <a:prstGeom prst="rect">
            <a:avLst/>
          </a:prstGeom>
        </p:spPr>
      </p:pic>
      <p:sp>
        <p:nvSpPr>
          <p:cNvPr id="3" name="object 3"/>
          <p:cNvSpPr txBox="1"/>
          <p:nvPr/>
        </p:nvSpPr>
        <p:spPr>
          <a:xfrm>
            <a:off x="979119" y="5897676"/>
            <a:ext cx="6903720" cy="756920"/>
          </a:xfrm>
          <a:prstGeom prst="rect">
            <a:avLst/>
          </a:prstGeom>
        </p:spPr>
        <p:txBody>
          <a:bodyPr vert="horz" wrap="square" lIns="0" tIns="12700" rIns="0" bIns="0" rtlCol="0">
            <a:spAutoFit/>
          </a:bodyPr>
          <a:lstStyle/>
          <a:p>
            <a:pPr marL="12700" marR="5080">
              <a:lnSpc>
                <a:spcPct val="100000"/>
              </a:lnSpc>
              <a:spcBef>
                <a:spcPts val="100"/>
              </a:spcBef>
            </a:pPr>
            <a:r>
              <a:rPr sz="2400" b="1" spc="165" dirty="0">
                <a:latin typeface="Cambria"/>
                <a:cs typeface="Cambria"/>
              </a:rPr>
              <a:t>NOP</a:t>
            </a:r>
            <a:r>
              <a:rPr sz="2400" b="1" spc="229" dirty="0">
                <a:latin typeface="Cambria"/>
                <a:cs typeface="Cambria"/>
              </a:rPr>
              <a:t> </a:t>
            </a:r>
            <a:r>
              <a:rPr sz="2400" spc="130" dirty="0">
                <a:latin typeface="Cambria"/>
                <a:cs typeface="Cambria"/>
              </a:rPr>
              <a:t>is</a:t>
            </a:r>
            <a:r>
              <a:rPr sz="2400" spc="240" dirty="0">
                <a:latin typeface="Cambria"/>
                <a:cs typeface="Cambria"/>
              </a:rPr>
              <a:t> </a:t>
            </a:r>
            <a:r>
              <a:rPr sz="2400" spc="110" dirty="0">
                <a:latin typeface="Cambria"/>
                <a:cs typeface="Cambria"/>
              </a:rPr>
              <a:t>typically</a:t>
            </a:r>
            <a:r>
              <a:rPr sz="2400" spc="260" dirty="0">
                <a:latin typeface="Cambria"/>
                <a:cs typeface="Cambria"/>
              </a:rPr>
              <a:t> </a:t>
            </a:r>
            <a:r>
              <a:rPr sz="2400" spc="185" dirty="0">
                <a:latin typeface="Cambria"/>
                <a:cs typeface="Cambria"/>
              </a:rPr>
              <a:t>used</a:t>
            </a:r>
            <a:r>
              <a:rPr sz="2400" spc="235" dirty="0">
                <a:latin typeface="Cambria"/>
                <a:cs typeface="Cambria"/>
              </a:rPr>
              <a:t> </a:t>
            </a:r>
            <a:r>
              <a:rPr sz="2400" spc="85" dirty="0">
                <a:latin typeface="Cambria"/>
                <a:cs typeface="Cambria"/>
              </a:rPr>
              <a:t>to</a:t>
            </a:r>
            <a:r>
              <a:rPr sz="2400" spc="240" dirty="0">
                <a:latin typeface="Cambria"/>
                <a:cs typeface="Cambria"/>
              </a:rPr>
              <a:t> </a:t>
            </a:r>
            <a:r>
              <a:rPr sz="2400" spc="114" dirty="0">
                <a:latin typeface="Cambria"/>
                <a:cs typeface="Cambria"/>
              </a:rPr>
              <a:t>generate</a:t>
            </a:r>
            <a:r>
              <a:rPr sz="2400" spc="235" dirty="0">
                <a:latin typeface="Cambria"/>
                <a:cs typeface="Cambria"/>
              </a:rPr>
              <a:t> </a:t>
            </a:r>
            <a:r>
              <a:rPr sz="2400" spc="220" dirty="0">
                <a:latin typeface="Cambria"/>
                <a:cs typeface="Cambria"/>
              </a:rPr>
              <a:t>a</a:t>
            </a:r>
            <a:r>
              <a:rPr sz="2400" spc="225" dirty="0">
                <a:latin typeface="Cambria"/>
                <a:cs typeface="Cambria"/>
              </a:rPr>
              <a:t> </a:t>
            </a:r>
            <a:r>
              <a:rPr sz="2400" spc="114" dirty="0">
                <a:latin typeface="Cambria"/>
                <a:cs typeface="Cambria"/>
              </a:rPr>
              <a:t>delay</a:t>
            </a:r>
            <a:r>
              <a:rPr sz="2400" spc="235" dirty="0">
                <a:latin typeface="Cambria"/>
                <a:cs typeface="Cambria"/>
              </a:rPr>
              <a:t> </a:t>
            </a:r>
            <a:r>
              <a:rPr sz="2400" spc="145" dirty="0">
                <a:latin typeface="Cambria"/>
                <a:cs typeface="Cambria"/>
              </a:rPr>
              <a:t>in </a:t>
            </a:r>
            <a:r>
              <a:rPr sz="2400" spc="150" dirty="0">
                <a:latin typeface="Cambria"/>
                <a:cs typeface="Cambria"/>
              </a:rPr>
              <a:t> </a:t>
            </a:r>
            <a:r>
              <a:rPr sz="2400" spc="140" dirty="0">
                <a:latin typeface="Cambria"/>
                <a:cs typeface="Cambria"/>
              </a:rPr>
              <a:t>execution</a:t>
            </a:r>
            <a:r>
              <a:rPr sz="2400" spc="254" dirty="0">
                <a:latin typeface="Cambria"/>
                <a:cs typeface="Cambria"/>
              </a:rPr>
              <a:t> </a:t>
            </a:r>
            <a:r>
              <a:rPr sz="2400" spc="60" dirty="0">
                <a:latin typeface="Cambria"/>
                <a:cs typeface="Cambria"/>
              </a:rPr>
              <a:t>or</a:t>
            </a:r>
            <a:r>
              <a:rPr sz="2400" spc="229" dirty="0">
                <a:latin typeface="Cambria"/>
                <a:cs typeface="Cambria"/>
              </a:rPr>
              <a:t> </a:t>
            </a:r>
            <a:r>
              <a:rPr sz="2400" spc="85" dirty="0">
                <a:latin typeface="Cambria"/>
                <a:cs typeface="Cambria"/>
              </a:rPr>
              <a:t>to</a:t>
            </a:r>
            <a:r>
              <a:rPr sz="2400" spc="240" dirty="0">
                <a:latin typeface="Cambria"/>
                <a:cs typeface="Cambria"/>
              </a:rPr>
              <a:t> </a:t>
            </a:r>
            <a:r>
              <a:rPr sz="2400" spc="85" dirty="0">
                <a:latin typeface="Cambria"/>
                <a:cs typeface="Cambria"/>
              </a:rPr>
              <a:t>reserve</a:t>
            </a:r>
            <a:r>
              <a:rPr sz="2400" spc="220" dirty="0">
                <a:latin typeface="Cambria"/>
                <a:cs typeface="Cambria"/>
              </a:rPr>
              <a:t> </a:t>
            </a:r>
            <a:r>
              <a:rPr sz="2400" spc="165" dirty="0">
                <a:latin typeface="Cambria"/>
                <a:cs typeface="Cambria"/>
              </a:rPr>
              <a:t>space</a:t>
            </a:r>
            <a:r>
              <a:rPr sz="2400" spc="229" dirty="0">
                <a:latin typeface="Cambria"/>
                <a:cs typeface="Cambria"/>
              </a:rPr>
              <a:t> </a:t>
            </a:r>
            <a:r>
              <a:rPr sz="2400" spc="145" dirty="0">
                <a:latin typeface="Cambria"/>
                <a:cs typeface="Cambria"/>
              </a:rPr>
              <a:t>in</a:t>
            </a:r>
            <a:r>
              <a:rPr sz="2400" spc="240" dirty="0">
                <a:latin typeface="Cambria"/>
                <a:cs typeface="Cambria"/>
              </a:rPr>
              <a:t> </a:t>
            </a:r>
            <a:r>
              <a:rPr sz="2400" spc="114" dirty="0">
                <a:latin typeface="Cambria"/>
                <a:cs typeface="Cambria"/>
              </a:rPr>
              <a:t>code</a:t>
            </a:r>
            <a:r>
              <a:rPr sz="2400" spc="229" dirty="0">
                <a:latin typeface="Cambria"/>
                <a:cs typeface="Cambria"/>
              </a:rPr>
              <a:t> </a:t>
            </a:r>
            <a:r>
              <a:rPr sz="2400" spc="155" dirty="0">
                <a:latin typeface="Cambria"/>
                <a:cs typeface="Cambria"/>
              </a:rPr>
              <a:t>memory.</a:t>
            </a:r>
            <a:endParaRPr sz="2400">
              <a:latin typeface="Cambria"/>
              <a:cs typeface="Cambri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808787"/>
            <a:ext cx="8022335" cy="4970316"/>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514" y="461594"/>
            <a:ext cx="39681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0" dirty="0">
                <a:latin typeface="Calibri"/>
                <a:cs typeface="Calibri"/>
              </a:rPr>
              <a:t> </a:t>
            </a:r>
            <a:r>
              <a:rPr sz="4400" b="0" spc="-15" dirty="0">
                <a:latin typeface="Calibri"/>
                <a:cs typeface="Calibri"/>
              </a:rPr>
              <a:t>Architecture</a:t>
            </a:r>
            <a:endParaRPr sz="4400">
              <a:latin typeface="Calibri"/>
              <a:cs typeface="Calibri"/>
            </a:endParaRPr>
          </a:p>
        </p:txBody>
      </p:sp>
      <p:sp>
        <p:nvSpPr>
          <p:cNvPr id="3" name="object 3"/>
          <p:cNvSpPr txBox="1"/>
          <p:nvPr/>
        </p:nvSpPr>
        <p:spPr>
          <a:xfrm>
            <a:off x="78739" y="1023980"/>
            <a:ext cx="8747760" cy="4855210"/>
          </a:xfrm>
          <a:prstGeom prst="rect">
            <a:avLst/>
          </a:prstGeom>
        </p:spPr>
        <p:txBody>
          <a:bodyPr vert="horz" wrap="square" lIns="0" tIns="12065" rIns="0" bIns="0" rtlCol="0">
            <a:spAutoFit/>
          </a:bodyPr>
          <a:lstStyle/>
          <a:p>
            <a:pPr marL="355600" marR="5080" indent="-342900">
              <a:lnSpc>
                <a:spcPct val="150100"/>
              </a:lnSpc>
              <a:spcBef>
                <a:spcPts val="95"/>
              </a:spcBef>
              <a:buFont typeface="Arial MT"/>
              <a:buChar char="•"/>
              <a:tabLst>
                <a:tab pos="354965" algn="l"/>
                <a:tab pos="355600" algn="l"/>
              </a:tabLst>
            </a:pPr>
            <a:r>
              <a:rPr sz="2400" dirty="0">
                <a:latin typeface="Calibri"/>
                <a:cs typeface="Calibri"/>
              </a:rPr>
              <a:t>9</a:t>
            </a:r>
            <a:r>
              <a:rPr sz="2400" spc="-10" dirty="0">
                <a:latin typeface="Calibri"/>
                <a:cs typeface="Calibri"/>
              </a:rPr>
              <a:t> </a:t>
            </a:r>
            <a:r>
              <a:rPr sz="2400" b="1" spc="-5" dirty="0">
                <a:latin typeface="Calibri"/>
                <a:cs typeface="Calibri"/>
              </a:rPr>
              <a:t>functional</a:t>
            </a:r>
            <a:r>
              <a:rPr sz="2400" b="1" dirty="0">
                <a:latin typeface="Calibri"/>
                <a:cs typeface="Calibri"/>
              </a:rPr>
              <a:t> </a:t>
            </a:r>
            <a:r>
              <a:rPr sz="2400" b="1" spc="-5" dirty="0">
                <a:latin typeface="Calibri"/>
                <a:cs typeface="Calibri"/>
              </a:rPr>
              <a:t>units</a:t>
            </a:r>
            <a:r>
              <a:rPr sz="2400" b="1" spc="25" dirty="0">
                <a:latin typeface="Calibri"/>
                <a:cs typeface="Calibri"/>
              </a:rPr>
              <a:t> </a:t>
            </a:r>
            <a:r>
              <a:rPr sz="2400" spc="-15" dirty="0">
                <a:latin typeface="Calibri"/>
                <a:cs typeface="Calibri"/>
              </a:rPr>
              <a:t>interconnected</a:t>
            </a:r>
            <a:r>
              <a:rPr sz="2400" spc="-20" dirty="0">
                <a:latin typeface="Calibri"/>
                <a:cs typeface="Calibri"/>
              </a:rPr>
              <a:t> </a:t>
            </a:r>
            <a:r>
              <a:rPr sz="2400" spc="-10" dirty="0">
                <a:latin typeface="Calibri"/>
                <a:cs typeface="Calibri"/>
              </a:rPr>
              <a:t>by</a:t>
            </a:r>
            <a:r>
              <a:rPr sz="2400" spc="5" dirty="0">
                <a:latin typeface="Calibri"/>
                <a:cs typeface="Calibri"/>
              </a:rPr>
              <a:t> </a:t>
            </a:r>
            <a:r>
              <a:rPr sz="2400" dirty="0">
                <a:latin typeface="Calibri"/>
                <a:cs typeface="Calibri"/>
              </a:rPr>
              <a:t>multiple</a:t>
            </a:r>
            <a:r>
              <a:rPr sz="2400" spc="-10" dirty="0">
                <a:latin typeface="Calibri"/>
                <a:cs typeface="Calibri"/>
              </a:rPr>
              <a:t> </a:t>
            </a:r>
            <a:r>
              <a:rPr sz="2400" spc="-15" dirty="0">
                <a:latin typeface="Calibri"/>
                <a:cs typeface="Calibri"/>
              </a:rPr>
              <a:t>data</a:t>
            </a:r>
            <a:r>
              <a:rPr sz="2400" spc="-10" dirty="0">
                <a:latin typeface="Calibri"/>
                <a:cs typeface="Calibri"/>
              </a:rPr>
              <a:t> paths</a:t>
            </a:r>
            <a:r>
              <a:rPr sz="2400" dirty="0">
                <a:latin typeface="Calibri"/>
                <a:cs typeface="Calibri"/>
              </a:rPr>
              <a:t> with</a:t>
            </a:r>
            <a:r>
              <a:rPr sz="2400" spc="-20" dirty="0">
                <a:latin typeface="Calibri"/>
                <a:cs typeface="Calibri"/>
              </a:rPr>
              <a:t> </a:t>
            </a:r>
            <a:r>
              <a:rPr sz="2400" dirty="0">
                <a:latin typeface="Calibri"/>
                <a:cs typeface="Calibri"/>
              </a:rPr>
              <a:t>width </a:t>
            </a:r>
            <a:r>
              <a:rPr sz="2400" spc="-525" dirty="0">
                <a:latin typeface="Calibri"/>
                <a:cs typeface="Calibri"/>
              </a:rPr>
              <a:t> </a:t>
            </a:r>
            <a:r>
              <a:rPr sz="2400" spc="-10" dirty="0">
                <a:latin typeface="Calibri"/>
                <a:cs typeface="Calibri"/>
              </a:rPr>
              <a:t>ranging</a:t>
            </a:r>
            <a:r>
              <a:rPr sz="2400" spc="-30" dirty="0">
                <a:latin typeface="Calibri"/>
                <a:cs typeface="Calibri"/>
              </a:rPr>
              <a:t> </a:t>
            </a:r>
            <a:r>
              <a:rPr sz="2400" spc="-15" dirty="0">
                <a:latin typeface="Calibri"/>
                <a:cs typeface="Calibri"/>
              </a:rPr>
              <a:t>from </a:t>
            </a:r>
            <a:r>
              <a:rPr sz="2400" spc="-5" dirty="0">
                <a:latin typeface="Calibri"/>
                <a:cs typeface="Calibri"/>
              </a:rPr>
              <a:t>32-128</a:t>
            </a:r>
            <a:r>
              <a:rPr sz="2400" spc="-10" dirty="0">
                <a:latin typeface="Calibri"/>
                <a:cs typeface="Calibri"/>
              </a:rPr>
              <a:t> </a:t>
            </a:r>
            <a:r>
              <a:rPr sz="2400" spc="-5" dirty="0">
                <a:latin typeface="Calibri"/>
                <a:cs typeface="Calibri"/>
              </a:rPr>
              <a:t>bits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dirty="0">
                <a:latin typeface="Calibri"/>
                <a:cs typeface="Calibri"/>
              </a:rPr>
              <a:t>All</a:t>
            </a:r>
            <a:r>
              <a:rPr sz="2400" spc="-25" dirty="0">
                <a:latin typeface="Calibri"/>
                <a:cs typeface="Calibri"/>
              </a:rPr>
              <a:t> </a:t>
            </a:r>
            <a:r>
              <a:rPr sz="2400" spc="-5" dirty="0">
                <a:latin typeface="Calibri"/>
                <a:cs typeface="Calibri"/>
              </a:rPr>
              <a:t>internal-</a:t>
            </a:r>
            <a:r>
              <a:rPr sz="2400" spc="-15" dirty="0">
                <a:latin typeface="Calibri"/>
                <a:cs typeface="Calibri"/>
              </a:rPr>
              <a:t> </a:t>
            </a:r>
            <a:r>
              <a:rPr sz="2400" spc="-10" dirty="0">
                <a:latin typeface="Calibri"/>
                <a:cs typeface="Calibri"/>
              </a:rPr>
              <a:t>external</a:t>
            </a:r>
            <a:r>
              <a:rPr sz="2400" spc="-30" dirty="0">
                <a:latin typeface="Calibri"/>
                <a:cs typeface="Calibri"/>
              </a:rPr>
              <a:t> </a:t>
            </a:r>
            <a:r>
              <a:rPr sz="2400" spc="-5" dirty="0">
                <a:latin typeface="Calibri"/>
                <a:cs typeface="Calibri"/>
              </a:rPr>
              <a:t>buses</a:t>
            </a:r>
            <a:r>
              <a:rPr sz="2400" spc="-10" dirty="0">
                <a:latin typeface="Calibri"/>
                <a:cs typeface="Calibri"/>
              </a:rPr>
              <a:t> </a:t>
            </a:r>
            <a:r>
              <a:rPr sz="2400" spc="-15" dirty="0">
                <a:latin typeface="Calibri"/>
                <a:cs typeface="Calibri"/>
              </a:rPr>
              <a:t>are</a:t>
            </a:r>
            <a:r>
              <a:rPr sz="2400" spc="-5" dirty="0">
                <a:latin typeface="Calibri"/>
                <a:cs typeface="Calibri"/>
              </a:rPr>
              <a:t> </a:t>
            </a:r>
            <a:r>
              <a:rPr sz="2400" dirty="0">
                <a:latin typeface="Calibri"/>
                <a:cs typeface="Calibri"/>
              </a:rPr>
              <a:t>32</a:t>
            </a:r>
            <a:r>
              <a:rPr sz="2400" spc="-15" dirty="0">
                <a:latin typeface="Calibri"/>
                <a:cs typeface="Calibri"/>
              </a:rPr>
              <a:t> </a:t>
            </a:r>
            <a:r>
              <a:rPr sz="2400" spc="-5" dirty="0">
                <a:latin typeface="Calibri"/>
                <a:cs typeface="Calibri"/>
              </a:rPr>
              <a:t>bit</a:t>
            </a:r>
            <a:r>
              <a:rPr sz="2400" spc="-25" dirty="0">
                <a:latin typeface="Calibri"/>
                <a:cs typeface="Calibri"/>
              </a:rPr>
              <a:t> </a:t>
            </a:r>
            <a:r>
              <a:rPr sz="2400" dirty="0">
                <a:latin typeface="Calibri"/>
                <a:cs typeface="Calibri"/>
              </a:rPr>
              <a:t>wide</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15" dirty="0">
                <a:latin typeface="Calibri"/>
                <a:cs typeface="Calibri"/>
              </a:rPr>
              <a:t>Separate </a:t>
            </a:r>
            <a:r>
              <a:rPr sz="2400" spc="-5" dirty="0">
                <a:latin typeface="Calibri"/>
                <a:cs typeface="Calibri"/>
              </a:rPr>
              <a:t>instruction</a:t>
            </a:r>
            <a:r>
              <a:rPr sz="2400" spc="-40" dirty="0">
                <a:latin typeface="Calibri"/>
                <a:cs typeface="Calibri"/>
              </a:rPr>
              <a:t> </a:t>
            </a:r>
            <a:r>
              <a:rPr sz="2400" spc="-5" dirty="0">
                <a:latin typeface="Calibri"/>
                <a:cs typeface="Calibri"/>
              </a:rPr>
              <a:t>(4KB)and</a:t>
            </a:r>
            <a:r>
              <a:rPr sz="2400" spc="-25" dirty="0">
                <a:latin typeface="Calibri"/>
                <a:cs typeface="Calibri"/>
              </a:rPr>
              <a:t> </a:t>
            </a:r>
            <a:r>
              <a:rPr sz="2400" spc="-15" dirty="0">
                <a:latin typeface="Calibri"/>
                <a:cs typeface="Calibri"/>
              </a:rPr>
              <a:t>data </a:t>
            </a:r>
            <a:r>
              <a:rPr sz="2400" spc="-5" dirty="0">
                <a:latin typeface="Calibri"/>
                <a:cs typeface="Calibri"/>
              </a:rPr>
              <a:t>cache(8KB)</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b="1" dirty="0">
                <a:latin typeface="Calibri"/>
                <a:cs typeface="Calibri"/>
              </a:rPr>
              <a:t>MMU-</a:t>
            </a:r>
            <a:r>
              <a:rPr sz="2400" b="1" spc="-25" dirty="0">
                <a:latin typeface="Calibri"/>
                <a:cs typeface="Calibri"/>
              </a:rPr>
              <a:t> </a:t>
            </a:r>
            <a:r>
              <a:rPr sz="2400" spc="-5" dirty="0">
                <a:latin typeface="Calibri"/>
                <a:cs typeface="Calibri"/>
              </a:rPr>
              <a:t>implements</a:t>
            </a:r>
            <a:r>
              <a:rPr sz="2400" spc="-20" dirty="0">
                <a:latin typeface="Calibri"/>
                <a:cs typeface="Calibri"/>
              </a:rPr>
              <a:t> </a:t>
            </a:r>
            <a:r>
              <a:rPr sz="2400" spc="-10" dirty="0">
                <a:latin typeface="Calibri"/>
                <a:cs typeface="Calibri"/>
              </a:rPr>
              <a:t>paged</a:t>
            </a:r>
            <a:r>
              <a:rPr sz="2400" dirty="0">
                <a:latin typeface="Calibri"/>
                <a:cs typeface="Calibri"/>
              </a:rPr>
              <a:t> virtual memory</a:t>
            </a:r>
            <a:r>
              <a:rPr sz="2400" spc="-20" dirty="0">
                <a:latin typeface="Calibri"/>
                <a:cs typeface="Calibri"/>
              </a:rPr>
              <a:t> </a:t>
            </a:r>
            <a:r>
              <a:rPr sz="2400" spc="-10" dirty="0">
                <a:latin typeface="Calibri"/>
                <a:cs typeface="Calibri"/>
              </a:rPr>
              <a:t>structure</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b="1" dirty="0">
                <a:latin typeface="Calibri"/>
                <a:cs typeface="Calibri"/>
              </a:rPr>
              <a:t>RISC</a:t>
            </a:r>
            <a:r>
              <a:rPr sz="2400" b="1" spc="-15" dirty="0">
                <a:latin typeface="Calibri"/>
                <a:cs typeface="Calibri"/>
              </a:rPr>
              <a:t> integer</a:t>
            </a:r>
            <a:r>
              <a:rPr sz="2400" b="1" dirty="0">
                <a:latin typeface="Calibri"/>
                <a:cs typeface="Calibri"/>
              </a:rPr>
              <a:t> </a:t>
            </a:r>
            <a:r>
              <a:rPr sz="2400" b="1" spc="-5" dirty="0">
                <a:latin typeface="Calibri"/>
                <a:cs typeface="Calibri"/>
              </a:rPr>
              <a:t>unit</a:t>
            </a:r>
            <a:r>
              <a:rPr sz="2400" b="1" spc="10" dirty="0">
                <a:latin typeface="Calibri"/>
                <a:cs typeface="Calibri"/>
              </a:rPr>
              <a:t> </a:t>
            </a:r>
            <a:r>
              <a:rPr sz="2400" spc="-15" dirty="0">
                <a:latin typeface="Calibri"/>
                <a:cs typeface="Calibri"/>
              </a:rPr>
              <a:t>executes</a:t>
            </a:r>
            <a:r>
              <a:rPr sz="2400" spc="-30" dirty="0">
                <a:latin typeface="Calibri"/>
                <a:cs typeface="Calibri"/>
              </a:rPr>
              <a:t> </a:t>
            </a:r>
            <a:r>
              <a:rPr sz="2400" spc="-15" dirty="0">
                <a:latin typeface="Calibri"/>
                <a:cs typeface="Calibri"/>
              </a:rPr>
              <a:t>load,store,fetch etc</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dirty="0">
                <a:latin typeface="Calibri"/>
                <a:cs typeface="Calibri"/>
              </a:rPr>
              <a:t>2</a:t>
            </a:r>
            <a:r>
              <a:rPr sz="2400" spc="-15" dirty="0">
                <a:latin typeface="Calibri"/>
                <a:cs typeface="Calibri"/>
              </a:rPr>
              <a:t> </a:t>
            </a:r>
            <a:r>
              <a:rPr sz="2400" spc="-10" dirty="0">
                <a:latin typeface="Calibri"/>
                <a:cs typeface="Calibri"/>
              </a:rPr>
              <a:t>floating</a:t>
            </a:r>
            <a:r>
              <a:rPr sz="2400" spc="-5" dirty="0">
                <a:latin typeface="Calibri"/>
                <a:cs typeface="Calibri"/>
              </a:rPr>
              <a:t> </a:t>
            </a:r>
            <a:r>
              <a:rPr sz="2400" spc="-10" dirty="0">
                <a:latin typeface="Calibri"/>
                <a:cs typeface="Calibri"/>
              </a:rPr>
              <a:t>point</a:t>
            </a:r>
            <a:r>
              <a:rPr sz="2400" spc="-5" dirty="0">
                <a:latin typeface="Calibri"/>
                <a:cs typeface="Calibri"/>
              </a:rPr>
              <a:t> units</a:t>
            </a:r>
            <a:r>
              <a:rPr sz="2400" spc="-3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multiplier</a:t>
            </a:r>
            <a:r>
              <a:rPr sz="2400" spc="-15" dirty="0">
                <a:latin typeface="Calibri"/>
                <a:cs typeface="Calibri"/>
              </a:rPr>
              <a:t> </a:t>
            </a:r>
            <a:r>
              <a:rPr sz="2400" spc="-5" dirty="0">
                <a:latin typeface="Calibri"/>
                <a:cs typeface="Calibri"/>
              </a:rPr>
              <a:t>unit</a:t>
            </a:r>
            <a:r>
              <a:rPr sz="2400" spc="-25"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adder</a:t>
            </a:r>
            <a:r>
              <a:rPr sz="2400" spc="-5" dirty="0">
                <a:latin typeface="Calibri"/>
                <a:cs typeface="Calibri"/>
              </a:rPr>
              <a:t> unit</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b="1" spc="-10" dirty="0">
                <a:latin typeface="Calibri"/>
                <a:cs typeface="Calibri"/>
              </a:rPr>
              <a:t>Graphics</a:t>
            </a:r>
            <a:r>
              <a:rPr sz="2400" b="1" spc="-20" dirty="0">
                <a:latin typeface="Calibri"/>
                <a:cs typeface="Calibri"/>
              </a:rPr>
              <a:t> </a:t>
            </a:r>
            <a:r>
              <a:rPr sz="2400" b="1" spc="-5" dirty="0">
                <a:latin typeface="Calibri"/>
                <a:cs typeface="Calibri"/>
              </a:rPr>
              <a:t>unit </a:t>
            </a:r>
            <a:r>
              <a:rPr sz="2400" spc="-15" dirty="0">
                <a:latin typeface="Calibri"/>
                <a:cs typeface="Calibri"/>
              </a:rPr>
              <a:t>to</a:t>
            </a:r>
            <a:r>
              <a:rPr sz="2400" spc="-30" dirty="0">
                <a:latin typeface="Calibri"/>
                <a:cs typeface="Calibri"/>
              </a:rPr>
              <a:t> </a:t>
            </a:r>
            <a:r>
              <a:rPr sz="2400" spc="-5" dirty="0">
                <a:latin typeface="Calibri"/>
                <a:cs typeface="Calibri"/>
              </a:rPr>
              <a:t>support</a:t>
            </a:r>
            <a:r>
              <a:rPr sz="2400" spc="-15" dirty="0">
                <a:latin typeface="Calibri"/>
                <a:cs typeface="Calibri"/>
              </a:rPr>
              <a:t> </a:t>
            </a:r>
            <a:r>
              <a:rPr sz="2400" dirty="0">
                <a:latin typeface="Calibri"/>
                <a:cs typeface="Calibri"/>
              </a:rPr>
              <a:t>3D</a:t>
            </a:r>
            <a:r>
              <a:rPr sz="2400" spc="-15" dirty="0">
                <a:latin typeface="Calibri"/>
                <a:cs typeface="Calibri"/>
              </a:rPr>
              <a:t> </a:t>
            </a:r>
            <a:r>
              <a:rPr sz="2400" spc="-10" dirty="0">
                <a:latin typeface="Calibri"/>
                <a:cs typeface="Calibri"/>
              </a:rPr>
              <a:t>drawing</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092" y="530478"/>
            <a:ext cx="4878070"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General</a:t>
            </a:r>
            <a:r>
              <a:rPr sz="3600" b="0" spc="-50" dirty="0">
                <a:latin typeface="Calibri"/>
                <a:cs typeface="Calibri"/>
              </a:rPr>
              <a:t> </a:t>
            </a:r>
            <a:r>
              <a:rPr sz="3600" b="0" dirty="0">
                <a:latin typeface="Calibri"/>
                <a:cs typeface="Calibri"/>
              </a:rPr>
              <a:t>Purpose</a:t>
            </a:r>
            <a:r>
              <a:rPr sz="3600" b="0" spc="-55" dirty="0">
                <a:latin typeface="Calibri"/>
                <a:cs typeface="Calibri"/>
              </a:rPr>
              <a:t> </a:t>
            </a:r>
            <a:r>
              <a:rPr sz="3600" b="0" spc="-25" dirty="0">
                <a:latin typeface="Calibri"/>
                <a:cs typeface="Calibri"/>
              </a:rPr>
              <a:t>Registers</a:t>
            </a:r>
            <a:endParaRPr sz="3600">
              <a:latin typeface="Calibri"/>
              <a:cs typeface="Calibri"/>
            </a:endParaRPr>
          </a:p>
        </p:txBody>
      </p:sp>
      <p:sp>
        <p:nvSpPr>
          <p:cNvPr id="3" name="object 3"/>
          <p:cNvSpPr txBox="1"/>
          <p:nvPr/>
        </p:nvSpPr>
        <p:spPr>
          <a:xfrm>
            <a:off x="509727" y="1247343"/>
            <a:ext cx="7872273" cy="42500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true</a:t>
            </a:r>
            <a:r>
              <a:rPr sz="2700" spc="-15" dirty="0">
                <a:latin typeface="Calibri"/>
                <a:cs typeface="Calibri"/>
              </a:rPr>
              <a:t> general</a:t>
            </a:r>
            <a:r>
              <a:rPr sz="2700" spc="-25" dirty="0">
                <a:latin typeface="Calibri"/>
                <a:cs typeface="Calibri"/>
              </a:rPr>
              <a:t> </a:t>
            </a:r>
            <a:r>
              <a:rPr sz="2700" spc="-10" dirty="0">
                <a:latin typeface="Calibri"/>
                <a:cs typeface="Calibri"/>
              </a:rPr>
              <a:t>purpose</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 </a:t>
            </a:r>
            <a:r>
              <a:rPr sz="2700" spc="-5" dirty="0">
                <a:latin typeface="Calibri"/>
                <a:cs typeface="Calibri"/>
              </a:rPr>
              <a:t>be</a:t>
            </a:r>
            <a:r>
              <a:rPr sz="2700" spc="-30" dirty="0">
                <a:latin typeface="Calibri"/>
                <a:cs typeface="Calibri"/>
              </a:rPr>
              <a:t> </a:t>
            </a:r>
            <a:r>
              <a:rPr sz="2700" spc="-15" dirty="0">
                <a:latin typeface="Calibri"/>
                <a:cs typeface="Calibri"/>
              </a:rPr>
              <a:t>restricted</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used</a:t>
            </a:r>
            <a:r>
              <a:rPr sz="2700" spc="-30" dirty="0">
                <a:latin typeface="Calibri"/>
                <a:cs typeface="Calibri"/>
              </a:rPr>
              <a:t> </a:t>
            </a:r>
            <a:r>
              <a:rPr sz="2700" spc="-25" dirty="0">
                <a:latin typeface="Calibri"/>
                <a:cs typeface="Calibri"/>
              </a:rPr>
              <a:t>for</a:t>
            </a:r>
            <a:r>
              <a:rPr sz="2700" spc="-10" dirty="0">
                <a:latin typeface="Calibri"/>
                <a:cs typeface="Calibri"/>
              </a:rPr>
              <a:t> </a:t>
            </a:r>
            <a:r>
              <a:rPr sz="2700" spc="-20" dirty="0">
                <a:latin typeface="Calibri"/>
                <a:cs typeface="Calibri"/>
              </a:rPr>
              <a:t>data</a:t>
            </a:r>
            <a:r>
              <a:rPr sz="2700" spc="-35" dirty="0">
                <a:latin typeface="Calibri"/>
                <a:cs typeface="Calibri"/>
              </a:rPr>
              <a:t> </a:t>
            </a:r>
            <a:r>
              <a:rPr sz="2700" spc="-5" dirty="0">
                <a:latin typeface="Calibri"/>
                <a:cs typeface="Calibri"/>
              </a:rPr>
              <a:t>or</a:t>
            </a:r>
            <a:r>
              <a:rPr sz="2700" spc="-10" dirty="0">
                <a:latin typeface="Calibri"/>
                <a:cs typeface="Calibri"/>
              </a:rPr>
              <a:t> </a:t>
            </a:r>
            <a:r>
              <a:rPr sz="2700" spc="-5" dirty="0">
                <a:latin typeface="Calibri"/>
                <a:cs typeface="Calibri"/>
              </a:rPr>
              <a:t>addressing</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Data</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Accumulator</a:t>
            </a:r>
            <a:endParaRPr sz="2400">
              <a:latin typeface="Calibri"/>
              <a:cs typeface="Calibri"/>
            </a:endParaRPr>
          </a:p>
          <a:p>
            <a:pPr marL="355600" indent="-342900">
              <a:lnSpc>
                <a:spcPct val="100000"/>
              </a:lnSpc>
              <a:spcBef>
                <a:spcPts val="1885"/>
              </a:spcBef>
              <a:buFont typeface="Arial MT"/>
              <a:buChar char="•"/>
              <a:tabLst>
                <a:tab pos="354965" algn="l"/>
                <a:tab pos="355600" algn="l"/>
              </a:tabLst>
            </a:pPr>
            <a:r>
              <a:rPr sz="2700" spc="-5" dirty="0">
                <a:latin typeface="Calibri"/>
                <a:cs typeface="Calibri"/>
              </a:rPr>
              <a:t>Addressing</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Segment</a:t>
            </a:r>
            <a:endParaRPr sz="2400">
              <a:latin typeface="Calibri"/>
              <a:cs typeface="Calibri"/>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561" y="461594"/>
            <a:ext cx="396621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15" dirty="0">
                <a:latin typeface="Calibri"/>
                <a:cs typeface="Calibri"/>
              </a:rPr>
              <a:t> Architecture</a:t>
            </a:r>
            <a:endParaRPr sz="4400">
              <a:latin typeface="Calibri"/>
              <a:cs typeface="Calibri"/>
            </a:endParaRPr>
          </a:p>
        </p:txBody>
      </p:sp>
      <p:pic>
        <p:nvPicPr>
          <p:cNvPr id="3" name="object 3"/>
          <p:cNvPicPr/>
          <p:nvPr/>
        </p:nvPicPr>
        <p:blipFill>
          <a:blip r:embed="rId2" cstate="print"/>
          <a:stretch>
            <a:fillRect/>
          </a:stretch>
        </p:blipFill>
        <p:spPr>
          <a:xfrm>
            <a:off x="1623332" y="1825171"/>
            <a:ext cx="5810930" cy="43375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025" y="1193114"/>
            <a:ext cx="7618375" cy="2398734"/>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20" dirty="0">
                <a:latin typeface="Calibri"/>
                <a:cs typeface="Calibri"/>
              </a:rPr>
              <a:t>Why</a:t>
            </a:r>
            <a:r>
              <a:rPr sz="3200" spc="-5" dirty="0">
                <a:latin typeface="Calibri"/>
                <a:cs typeface="Calibri"/>
              </a:rPr>
              <a:t> </a:t>
            </a:r>
            <a:r>
              <a:rPr sz="3200" spc="-30" dirty="0">
                <a:latin typeface="Calibri"/>
                <a:cs typeface="Calibri"/>
              </a:rPr>
              <a:t>make</a:t>
            </a:r>
            <a:r>
              <a:rPr sz="3200" spc="-5" dirty="0">
                <a:latin typeface="Calibri"/>
                <a:cs typeface="Calibri"/>
              </a:rPr>
              <a:t> </a:t>
            </a:r>
            <a:r>
              <a:rPr sz="3200" dirty="0">
                <a:latin typeface="Calibri"/>
                <a:cs typeface="Calibri"/>
              </a:rPr>
              <a:t>them </a:t>
            </a:r>
            <a:r>
              <a:rPr sz="3200" spc="-15" dirty="0">
                <a:latin typeface="Calibri"/>
                <a:cs typeface="Calibri"/>
              </a:rPr>
              <a:t>general</a:t>
            </a:r>
            <a:r>
              <a:rPr sz="3200" spc="-30" dirty="0">
                <a:latin typeface="Calibri"/>
                <a:cs typeface="Calibri"/>
              </a:rPr>
              <a:t> </a:t>
            </a:r>
            <a:r>
              <a:rPr sz="3200" spc="-5" dirty="0">
                <a:latin typeface="Calibri"/>
                <a:cs typeface="Calibri"/>
              </a:rPr>
              <a:t>purpose?</a:t>
            </a:r>
            <a:endParaRPr sz="3200">
              <a:latin typeface="Calibri"/>
              <a:cs typeface="Calibri"/>
            </a:endParaRPr>
          </a:p>
          <a:p>
            <a:pPr>
              <a:lnSpc>
                <a:spcPct val="100000"/>
              </a:lnSpc>
              <a:spcBef>
                <a:spcPts val="45"/>
              </a:spcBef>
              <a:buFont typeface="Arial MT"/>
              <a:buChar char="•"/>
            </a:pPr>
            <a:endParaRPr sz="34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10" dirty="0">
                <a:latin typeface="Calibri"/>
                <a:cs typeface="Calibri"/>
              </a:rPr>
              <a:t> </a:t>
            </a:r>
            <a:r>
              <a:rPr sz="2800" spc="-15" dirty="0">
                <a:latin typeface="Calibri"/>
                <a:cs typeface="Calibri"/>
              </a:rPr>
              <a:t>flexibility</a:t>
            </a:r>
            <a:r>
              <a:rPr sz="2800" spc="25" dirty="0">
                <a:latin typeface="Calibri"/>
                <a:cs typeface="Calibri"/>
              </a:rPr>
              <a:t> </a:t>
            </a:r>
            <a:r>
              <a:rPr sz="2800" spc="-5" dirty="0">
                <a:latin typeface="Calibri"/>
                <a:cs typeface="Calibri"/>
              </a:rPr>
              <a:t>and</a:t>
            </a:r>
            <a:r>
              <a:rPr sz="2800" spc="25" dirty="0">
                <a:latin typeface="Calibri"/>
                <a:cs typeface="Calibri"/>
              </a:rPr>
              <a:t> </a:t>
            </a:r>
            <a:r>
              <a:rPr sz="2800" spc="-20" dirty="0">
                <a:latin typeface="Calibri"/>
                <a:cs typeface="Calibri"/>
              </a:rPr>
              <a:t>programmer</a:t>
            </a:r>
            <a:r>
              <a:rPr sz="2800" spc="30" dirty="0">
                <a:latin typeface="Calibri"/>
                <a:cs typeface="Calibri"/>
              </a:rPr>
              <a:t> </a:t>
            </a:r>
            <a:r>
              <a:rPr sz="2800" spc="-10" dirty="0">
                <a:latin typeface="Calibri"/>
                <a:cs typeface="Calibri"/>
              </a:rPr>
              <a:t>options</a:t>
            </a:r>
            <a:endParaRPr sz="2800">
              <a:latin typeface="Calibri"/>
              <a:cs typeface="Calibri"/>
            </a:endParaRPr>
          </a:p>
          <a:p>
            <a:pPr lvl="1">
              <a:lnSpc>
                <a:spcPct val="100000"/>
              </a:lnSpc>
              <a:buFont typeface="Arial MT"/>
              <a:buChar char="–"/>
            </a:pPr>
            <a:endParaRPr sz="33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5" dirty="0">
                <a:latin typeface="Calibri"/>
                <a:cs typeface="Calibri"/>
              </a:rPr>
              <a:t> </a:t>
            </a:r>
            <a:r>
              <a:rPr sz="2800" spc="-10" dirty="0">
                <a:latin typeface="Calibri"/>
                <a:cs typeface="Calibri"/>
              </a:rPr>
              <a:t>instruction</a:t>
            </a:r>
            <a:r>
              <a:rPr sz="2800" spc="35" dirty="0">
                <a:latin typeface="Calibri"/>
                <a:cs typeface="Calibri"/>
              </a:rPr>
              <a:t> </a:t>
            </a:r>
            <a:r>
              <a:rPr sz="2800" spc="-25" dirty="0">
                <a:latin typeface="Calibri"/>
                <a:cs typeface="Calibri"/>
              </a:rPr>
              <a:t>size</a:t>
            </a:r>
            <a:r>
              <a:rPr sz="2800" spc="-5" dirty="0">
                <a:latin typeface="Calibri"/>
                <a:cs typeface="Calibri"/>
              </a:rPr>
              <a:t> &amp;</a:t>
            </a:r>
            <a:r>
              <a:rPr sz="2800" spc="5" dirty="0">
                <a:latin typeface="Calibri"/>
                <a:cs typeface="Calibri"/>
              </a:rPr>
              <a:t> </a:t>
            </a:r>
            <a:r>
              <a:rPr sz="2800" spc="-15" dirty="0">
                <a:latin typeface="Calibri"/>
                <a:cs typeface="Calibri"/>
              </a:rPr>
              <a:t>complexity</a:t>
            </a:r>
            <a:endParaRPr sz="28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3421" y="461594"/>
            <a:ext cx="21380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How</a:t>
            </a:r>
            <a:r>
              <a:rPr sz="4400" b="0" spc="-100" dirty="0">
                <a:latin typeface="Calibri"/>
                <a:cs typeface="Calibri"/>
              </a:rPr>
              <a:t> </a:t>
            </a:r>
            <a:r>
              <a:rPr sz="4400" b="0" spc="-5" dirty="0">
                <a:latin typeface="Calibri"/>
                <a:cs typeface="Calibri"/>
              </a:rPr>
              <a:t>big?</a:t>
            </a:r>
            <a:endParaRPr sz="4400">
              <a:latin typeface="Calibri"/>
              <a:cs typeface="Calibri"/>
            </a:endParaRPr>
          </a:p>
        </p:txBody>
      </p:sp>
      <p:sp>
        <p:nvSpPr>
          <p:cNvPr id="3" name="object 3"/>
          <p:cNvSpPr txBox="1"/>
          <p:nvPr/>
        </p:nvSpPr>
        <p:spPr>
          <a:xfrm>
            <a:off x="535024" y="1371600"/>
            <a:ext cx="7237375" cy="3949158"/>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hold</a:t>
            </a:r>
            <a:r>
              <a:rPr sz="2500" spc="-5" dirty="0">
                <a:latin typeface="Calibri"/>
                <a:cs typeface="Calibri"/>
              </a:rPr>
              <a:t> full</a:t>
            </a:r>
            <a:r>
              <a:rPr sz="2500" dirty="0">
                <a:latin typeface="Calibri"/>
                <a:cs typeface="Calibri"/>
              </a:rPr>
              <a:t> </a:t>
            </a:r>
            <a:r>
              <a:rPr sz="2500" spc="-10" dirty="0">
                <a:latin typeface="Calibri"/>
                <a:cs typeface="Calibri"/>
              </a:rPr>
              <a:t>address</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 </a:t>
            </a:r>
            <a:r>
              <a:rPr sz="2500" spc="-15" dirty="0">
                <a:latin typeface="Calibri"/>
                <a:cs typeface="Calibri"/>
              </a:rPr>
              <a:t>to </a:t>
            </a:r>
            <a:r>
              <a:rPr sz="2500" spc="-10" dirty="0">
                <a:latin typeface="Calibri"/>
                <a:cs typeface="Calibri"/>
              </a:rPr>
              <a:t>hold </a:t>
            </a:r>
            <a:r>
              <a:rPr sz="2500" spc="-5" dirty="0">
                <a:latin typeface="Calibri"/>
                <a:cs typeface="Calibri"/>
              </a:rPr>
              <a:t>full</a:t>
            </a:r>
            <a:r>
              <a:rPr sz="2500" dirty="0">
                <a:latin typeface="Calibri"/>
                <a:cs typeface="Calibri"/>
              </a:rPr>
              <a:t> </a:t>
            </a:r>
            <a:r>
              <a:rPr sz="2500" spc="-20" dirty="0">
                <a:latin typeface="Calibri"/>
                <a:cs typeface="Calibri"/>
              </a:rPr>
              <a:t>word</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10" dirty="0">
                <a:latin typeface="Calibri"/>
                <a:cs typeface="Calibri"/>
              </a:rPr>
              <a:t>Often</a:t>
            </a:r>
            <a:r>
              <a:rPr sz="2500" spc="-5" dirty="0">
                <a:latin typeface="Calibri"/>
                <a:cs typeface="Calibri"/>
              </a:rPr>
              <a:t> </a:t>
            </a:r>
            <a:r>
              <a:rPr sz="2500" spc="-10" dirty="0">
                <a:latin typeface="Calibri"/>
                <a:cs typeface="Calibri"/>
              </a:rPr>
              <a:t>possible</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combine</a:t>
            </a:r>
            <a:r>
              <a:rPr sz="2500" spc="5" dirty="0">
                <a:latin typeface="Calibri"/>
                <a:cs typeface="Calibri"/>
              </a:rPr>
              <a:t> </a:t>
            </a:r>
            <a:r>
              <a:rPr sz="2500" spc="-10" dirty="0">
                <a:latin typeface="Calibri"/>
                <a:cs typeface="Calibri"/>
              </a:rPr>
              <a:t>two</a:t>
            </a:r>
            <a:r>
              <a:rPr sz="2500" spc="-20" dirty="0">
                <a:latin typeface="Calibri"/>
                <a:cs typeface="Calibri"/>
              </a:rPr>
              <a:t> data</a:t>
            </a:r>
            <a:r>
              <a:rPr sz="2500" spc="5" dirty="0">
                <a:latin typeface="Calibri"/>
                <a:cs typeface="Calibri"/>
              </a:rPr>
              <a:t> </a:t>
            </a:r>
            <a:r>
              <a:rPr sz="2500" spc="-15" dirty="0">
                <a:latin typeface="Calibri"/>
                <a:cs typeface="Calibri"/>
              </a:rPr>
              <a:t>registers</a:t>
            </a:r>
            <a:endParaRPr sz="2500">
              <a:latin typeface="Calibri"/>
              <a:cs typeface="Calibri"/>
            </a:endParaRPr>
          </a:p>
          <a:p>
            <a:pPr>
              <a:lnSpc>
                <a:spcPct val="100000"/>
              </a:lnSpc>
              <a:spcBef>
                <a:spcPts val="50"/>
              </a:spcBef>
              <a:buFont typeface="Arial MT"/>
              <a:buChar char="•"/>
            </a:pPr>
            <a:endParaRPr sz="220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C</a:t>
            </a:r>
            <a:r>
              <a:rPr sz="2200" spc="-15" dirty="0">
                <a:latin typeface="Calibri"/>
                <a:cs typeface="Calibri"/>
              </a:rPr>
              <a:t> programming</a:t>
            </a:r>
            <a:endParaRPr sz="2200">
              <a:latin typeface="Calibri"/>
              <a:cs typeface="Calibri"/>
            </a:endParaRPr>
          </a:p>
          <a:p>
            <a:pPr lvl="1">
              <a:lnSpc>
                <a:spcPct val="100000"/>
              </a:lnSpc>
              <a:spcBef>
                <a:spcPts val="20"/>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double</a:t>
            </a:r>
            <a:r>
              <a:rPr sz="2200" spc="-40" dirty="0">
                <a:latin typeface="Calibri"/>
                <a:cs typeface="Calibri"/>
              </a:rPr>
              <a:t> </a:t>
            </a:r>
            <a:r>
              <a:rPr sz="2200" spc="-15" dirty="0">
                <a:latin typeface="Calibri"/>
                <a:cs typeface="Calibri"/>
              </a:rPr>
              <a:t>int</a:t>
            </a:r>
            <a:r>
              <a:rPr sz="2200" spc="-25" dirty="0">
                <a:latin typeface="Calibri"/>
                <a:cs typeface="Calibri"/>
              </a:rPr>
              <a:t> </a:t>
            </a:r>
            <a:r>
              <a:rPr sz="2200" spc="-5" dirty="0">
                <a:latin typeface="Calibri"/>
                <a:cs typeface="Calibri"/>
              </a:rPr>
              <a:t>a;</a:t>
            </a:r>
            <a:endParaRPr sz="2200">
              <a:latin typeface="Calibri"/>
              <a:cs typeface="Calibri"/>
            </a:endParaRPr>
          </a:p>
          <a:p>
            <a:pPr lvl="1">
              <a:lnSpc>
                <a:spcPct val="100000"/>
              </a:lnSpc>
              <a:spcBef>
                <a:spcPts val="15"/>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long</a:t>
            </a:r>
            <a:r>
              <a:rPr sz="2200" spc="-25" dirty="0">
                <a:latin typeface="Calibri"/>
                <a:cs typeface="Calibri"/>
              </a:rPr>
              <a:t> </a:t>
            </a:r>
            <a:r>
              <a:rPr sz="2200" spc="-15" dirty="0">
                <a:latin typeface="Calibri"/>
                <a:cs typeface="Calibri"/>
              </a:rPr>
              <a:t>int</a:t>
            </a:r>
            <a:r>
              <a:rPr sz="2200" spc="-25" dirty="0">
                <a:latin typeface="Calibri"/>
                <a:cs typeface="Calibri"/>
              </a:rPr>
              <a:t> </a:t>
            </a:r>
            <a:r>
              <a:rPr sz="2200" dirty="0">
                <a:latin typeface="Calibri"/>
                <a:cs typeface="Calibri"/>
              </a:rPr>
              <a:t>a;</a:t>
            </a:r>
            <a:endParaRPr sz="22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35" y="461594"/>
            <a:ext cx="7922259"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FF0000"/>
                </a:solidFill>
                <a:latin typeface="Calibri"/>
                <a:cs typeface="Calibri"/>
              </a:rPr>
              <a:t>Condition</a:t>
            </a:r>
            <a:r>
              <a:rPr sz="4400" b="0" spc="-20" dirty="0">
                <a:solidFill>
                  <a:srgbClr val="FF0000"/>
                </a:solidFill>
                <a:latin typeface="Calibri"/>
                <a:cs typeface="Calibri"/>
              </a:rPr>
              <a:t> </a:t>
            </a:r>
            <a:r>
              <a:rPr sz="4400" b="0" spc="-5" dirty="0">
                <a:solidFill>
                  <a:srgbClr val="FF0000"/>
                </a:solidFill>
                <a:latin typeface="Calibri"/>
                <a:cs typeface="Calibri"/>
              </a:rPr>
              <a:t>Code</a:t>
            </a:r>
            <a:r>
              <a:rPr sz="4400" b="0" dirty="0">
                <a:solidFill>
                  <a:srgbClr val="FF0000"/>
                </a:solidFill>
                <a:latin typeface="Calibri"/>
                <a:cs typeface="Calibri"/>
              </a:rPr>
              <a:t> </a:t>
            </a:r>
            <a:r>
              <a:rPr sz="4400" b="0" spc="-20" dirty="0">
                <a:solidFill>
                  <a:srgbClr val="FF0000"/>
                </a:solidFill>
                <a:latin typeface="Calibri"/>
                <a:cs typeface="Calibri"/>
              </a:rPr>
              <a:t>Registers(Flag</a:t>
            </a:r>
            <a:r>
              <a:rPr sz="4400" b="0" spc="-10" dirty="0">
                <a:solidFill>
                  <a:srgbClr val="FF0000"/>
                </a:solidFill>
                <a:latin typeface="Calibri"/>
                <a:cs typeface="Calibri"/>
              </a:rPr>
              <a:t> </a:t>
            </a:r>
            <a:r>
              <a:rPr sz="4400" b="0" spc="-20" dirty="0">
                <a:solidFill>
                  <a:srgbClr val="FF0000"/>
                </a:solidFill>
                <a:latin typeface="Calibri"/>
                <a:cs typeface="Calibri"/>
              </a:rPr>
              <a:t>Reg)</a:t>
            </a:r>
            <a:endParaRPr sz="4400">
              <a:latin typeface="Calibri"/>
              <a:cs typeface="Calibri"/>
            </a:endParaRPr>
          </a:p>
        </p:txBody>
      </p:sp>
      <p:sp>
        <p:nvSpPr>
          <p:cNvPr id="3" name="object 3"/>
          <p:cNvSpPr txBox="1"/>
          <p:nvPr/>
        </p:nvSpPr>
        <p:spPr>
          <a:xfrm>
            <a:off x="535024" y="1143001"/>
            <a:ext cx="8456576" cy="505330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Condition codes are bits set by the processor hardware as the result of operations.</a:t>
            </a:r>
          </a:p>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In addition to the result itself being stored in a register or memory, a condition code is also set</a:t>
            </a:r>
          </a:p>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Condition code bits are collected into one or more registers</a:t>
            </a:r>
          </a:p>
          <a:p>
            <a:pPr marL="355600" indent="-342900">
              <a:spcBef>
                <a:spcPts val="105"/>
              </a:spcBef>
              <a:buFont typeface="Arial MT"/>
              <a:buChar char="•"/>
              <a:tabLst>
                <a:tab pos="354965" algn="l"/>
                <a:tab pos="355600" algn="l"/>
              </a:tabLst>
            </a:pPr>
            <a:r>
              <a:rPr sz="2400" spc="-5" smtClean="0">
                <a:latin typeface="Times New Roman" pitchFamily="18" charset="0"/>
                <a:cs typeface="Times New Roman" pitchFamily="18" charset="0"/>
              </a:rPr>
              <a:t>Sets</a:t>
            </a:r>
            <a:r>
              <a:rPr sz="2400" spc="-20" smtClean="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individual</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756285" lvl="1" indent="-287020">
              <a:lnSpc>
                <a:spcPct val="100000"/>
              </a:lnSpc>
              <a:spcBef>
                <a:spcPts val="2450"/>
              </a:spcBef>
              <a:buFont typeface="Arial MT"/>
              <a:buChar char="–"/>
              <a:tabLst>
                <a:tab pos="756920" algn="l"/>
              </a:tabLst>
            </a:pPr>
            <a:r>
              <a:rPr sz="2400" dirty="0">
                <a:latin typeface="Times New Roman" pitchFamily="18" charset="0"/>
                <a:cs typeface="Times New Roman" pitchFamily="18" charset="0"/>
              </a:rPr>
              <a:t>e.g. </a:t>
            </a:r>
            <a:r>
              <a:rPr sz="2400" spc="-15" dirty="0">
                <a:latin typeface="Times New Roman" pitchFamily="18" charset="0"/>
                <a:cs typeface="Times New Roman" pitchFamily="18" charset="0"/>
              </a:rPr>
              <a:t>result</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spc="-15" dirty="0">
                <a:latin typeface="Times New Roman" pitchFamily="18" charset="0"/>
                <a:cs typeface="Times New Roman" pitchFamily="18" charset="0"/>
              </a:rPr>
              <a:t>last</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operation</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was</a:t>
            </a:r>
            <a:r>
              <a:rPr sz="2400" spc="15"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90"/>
              </a:spcBef>
              <a:buFont typeface="Arial MT"/>
              <a:buChar char="•"/>
              <a:tabLst>
                <a:tab pos="354965" algn="l"/>
                <a:tab pos="355600" algn="l"/>
              </a:tabLst>
            </a:pPr>
            <a:r>
              <a:rPr sz="2400" spc="-5" dirty="0">
                <a:latin typeface="Times New Roman" pitchFamily="18" charset="0"/>
                <a:cs typeface="Times New Roman" pitchFamily="18" charset="0"/>
              </a:rPr>
              <a:t>Can </a:t>
            </a:r>
            <a:r>
              <a:rPr sz="2400" dirty="0">
                <a:latin typeface="Times New Roman" pitchFamily="18" charset="0"/>
                <a:cs typeface="Times New Roman" pitchFamily="18" charset="0"/>
              </a:rPr>
              <a:t>be</a:t>
            </a:r>
            <a:r>
              <a:rPr sz="2400" spc="-10" dirty="0">
                <a:latin typeface="Times New Roman" pitchFamily="18" charset="0"/>
                <a:cs typeface="Times New Roman" pitchFamily="18" charset="0"/>
              </a:rPr>
              <a:t> read</a:t>
            </a:r>
            <a:r>
              <a:rPr sz="2400" spc="-5" dirty="0">
                <a:latin typeface="Times New Roman" pitchFamily="18" charset="0"/>
                <a:cs typeface="Times New Roman" pitchFamily="18" charset="0"/>
              </a:rPr>
              <a:t> (implicitly)</a:t>
            </a:r>
            <a:r>
              <a:rPr sz="2400" spc="35" dirty="0">
                <a:latin typeface="Times New Roman" pitchFamily="18" charset="0"/>
                <a:cs typeface="Times New Roman" pitchFamily="18" charset="0"/>
              </a:rPr>
              <a:t> </a:t>
            </a:r>
            <a:r>
              <a:rPr sz="2400" spc="-10"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a:p>
            <a:pPr marL="756285" lvl="1" indent="-287020">
              <a:lnSpc>
                <a:spcPct val="100000"/>
              </a:lnSpc>
              <a:spcBef>
                <a:spcPts val="2455"/>
              </a:spcBef>
              <a:buFont typeface="Arial MT"/>
              <a:buChar char="–"/>
              <a:tabLst>
                <a:tab pos="756920" algn="l"/>
              </a:tabLst>
            </a:pPr>
            <a:r>
              <a:rPr sz="2400" dirty="0">
                <a:latin typeface="Times New Roman" pitchFamily="18" charset="0"/>
                <a:cs typeface="Times New Roman" pitchFamily="18" charset="0"/>
              </a:rPr>
              <a:t>e.g.</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Jump</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if</a:t>
            </a:r>
            <a:r>
              <a:rPr sz="2400" spc="-10"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85"/>
              </a:spcBef>
              <a:buFont typeface="Arial MT"/>
              <a:buChar char="•"/>
              <a:tabLst>
                <a:tab pos="354965" algn="l"/>
                <a:tab pos="355600" algn="l"/>
              </a:tabLst>
            </a:pPr>
            <a:r>
              <a:rPr sz="2400" spc="-5" dirty="0">
                <a:latin typeface="Times New Roman" pitchFamily="18" charset="0"/>
                <a:cs typeface="Times New Roman" pitchFamily="18" charset="0"/>
              </a:rPr>
              <a:t>Can</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not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(usually)</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be</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set </a:t>
            </a:r>
            <a:r>
              <a:rPr sz="2400" spc="-15"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23116" t="17460" r="18877" b="23810"/>
          <a:stretch>
            <a:fillRect/>
          </a:stretch>
        </p:blipFill>
        <p:spPr bwMode="auto">
          <a:xfrm>
            <a:off x="304800" y="1447800"/>
            <a:ext cx="8534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6455" y="461594"/>
            <a:ext cx="5911215" cy="444352"/>
          </a:xfrm>
          <a:prstGeom prst="rect">
            <a:avLst/>
          </a:prstGeom>
        </p:spPr>
        <p:txBody>
          <a:bodyPr vert="horz" wrap="square" lIns="0" tIns="13335" rIns="0" bIns="0" rtlCol="0">
            <a:spAutoFit/>
          </a:bodyPr>
          <a:lstStyle/>
          <a:p>
            <a:pPr marL="12700">
              <a:lnSpc>
                <a:spcPct val="100000"/>
              </a:lnSpc>
              <a:spcBef>
                <a:spcPts val="105"/>
              </a:spcBef>
            </a:pPr>
            <a:r>
              <a:rPr sz="2800" b="0" spc="-15" dirty="0">
                <a:solidFill>
                  <a:srgbClr val="FF0000"/>
                </a:solidFill>
                <a:latin typeface="Times New Roman" pitchFamily="18" charset="0"/>
                <a:cs typeface="Times New Roman" pitchFamily="18" charset="0"/>
              </a:rPr>
              <a:t>Control</a:t>
            </a:r>
            <a:r>
              <a:rPr sz="2800" b="0" spc="-25" dirty="0">
                <a:solidFill>
                  <a:srgbClr val="FF0000"/>
                </a:solidFill>
                <a:latin typeface="Times New Roman" pitchFamily="18" charset="0"/>
                <a:cs typeface="Times New Roman" pitchFamily="18" charset="0"/>
              </a:rPr>
              <a:t> </a:t>
            </a:r>
            <a:r>
              <a:rPr sz="2800" b="0" dirty="0">
                <a:solidFill>
                  <a:srgbClr val="FF0000"/>
                </a:solidFill>
                <a:latin typeface="Times New Roman" pitchFamily="18" charset="0"/>
                <a:cs typeface="Times New Roman" pitchFamily="18" charset="0"/>
              </a:rPr>
              <a:t>&amp;</a:t>
            </a:r>
            <a:r>
              <a:rPr sz="2800" b="0" spc="-30" dirty="0">
                <a:solidFill>
                  <a:srgbClr val="FF0000"/>
                </a:solidFill>
                <a:latin typeface="Times New Roman" pitchFamily="18" charset="0"/>
                <a:cs typeface="Times New Roman" pitchFamily="18" charset="0"/>
              </a:rPr>
              <a:t> </a:t>
            </a:r>
            <a:r>
              <a:rPr sz="2800" b="0" spc="-15" dirty="0">
                <a:solidFill>
                  <a:srgbClr val="FF0000"/>
                </a:solidFill>
                <a:latin typeface="Times New Roman" pitchFamily="18" charset="0"/>
                <a:cs typeface="Times New Roman" pitchFamily="18" charset="0"/>
              </a:rPr>
              <a:t>Status</a:t>
            </a:r>
            <a:r>
              <a:rPr sz="2800" b="0" spc="-35" dirty="0">
                <a:solidFill>
                  <a:srgbClr val="FF0000"/>
                </a:solidFill>
                <a:latin typeface="Times New Roman" pitchFamily="18" charset="0"/>
                <a:cs typeface="Times New Roman" pitchFamily="18" charset="0"/>
              </a:rPr>
              <a:t> </a:t>
            </a:r>
            <a:r>
              <a:rPr sz="2800" b="0" spc="-25" dirty="0">
                <a:solidFill>
                  <a:srgbClr val="FF0000"/>
                </a:solidFill>
                <a:latin typeface="Times New Roman" pitchFamily="18" charset="0"/>
                <a:cs typeface="Times New Roman" pitchFamily="18" charset="0"/>
              </a:rPr>
              <a:t>Registers</a:t>
            </a:r>
            <a:endParaRPr sz="2800">
              <a:latin typeface="Times New Roman" pitchFamily="18" charset="0"/>
              <a:cs typeface="Times New Roman" pitchFamily="18" charset="0"/>
            </a:endParaRPr>
          </a:p>
        </p:txBody>
      </p:sp>
      <p:sp>
        <p:nvSpPr>
          <p:cNvPr id="3" name="object 3"/>
          <p:cNvSpPr txBox="1"/>
          <p:nvPr/>
        </p:nvSpPr>
        <p:spPr>
          <a:xfrm>
            <a:off x="228600" y="990600"/>
            <a:ext cx="8458199" cy="407611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2400" spc="-20" dirty="0">
                <a:latin typeface="Times New Roman" pitchFamily="18" charset="0"/>
                <a:cs typeface="Times New Roman" pitchFamily="18" charset="0"/>
              </a:rPr>
              <a:t>Program</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Counter</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5">
                <a:latin typeface="Times New Roman" pitchFamily="18" charset="0"/>
                <a:cs typeface="Times New Roman" pitchFamily="18" charset="0"/>
              </a:rPr>
              <a:t>PC</a:t>
            </a:r>
            <a:r>
              <a:rPr sz="2400" spc="-5" smtClean="0">
                <a:latin typeface="Times New Roman" pitchFamily="18" charset="0"/>
                <a:cs typeface="Times New Roman" pitchFamily="18" charset="0"/>
              </a:rPr>
              <a:t>)</a:t>
            </a:r>
            <a:r>
              <a:rPr lang="en-US" sz="2400" spc="-5" dirty="0" smtClean="0">
                <a:latin typeface="Times New Roman" pitchFamily="18" charset="0"/>
                <a:cs typeface="Times New Roman" pitchFamily="18" charset="0"/>
              </a:rPr>
              <a:t>-Contains the address of an instruction to be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Decoding</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Register(IR</a:t>
            </a:r>
            <a:r>
              <a:rPr sz="2400" spc="-15" smtClean="0">
                <a:latin typeface="Times New Roman" pitchFamily="18" charset="0"/>
                <a:cs typeface="Times New Roman" pitchFamily="18" charset="0"/>
              </a:rPr>
              <a:t>)</a:t>
            </a:r>
            <a:r>
              <a:rPr lang="en-US" sz="2400" spc="-15" dirty="0" smtClean="0">
                <a:latin typeface="Times New Roman" pitchFamily="18" charset="0"/>
                <a:cs typeface="Times New Roman" pitchFamily="18" charset="0"/>
              </a:rPr>
              <a:t>-Contains the instruction most recently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 </a:t>
            </a:r>
            <a:r>
              <a:rPr sz="2400" spc="-10"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Register(MAR</a:t>
            </a:r>
            <a:r>
              <a:rPr sz="2400" spc="-15" smtClean="0">
                <a:latin typeface="Times New Roman" pitchFamily="18" charset="0"/>
                <a:cs typeface="Times New Roman" pitchFamily="18" charset="0"/>
              </a:rPr>
              <a:t>)</a:t>
            </a:r>
            <a:r>
              <a:rPr lang="en-US" sz="2400" spc="-15" dirty="0" smtClean="0">
                <a:latin typeface="Times New Roman" pitchFamily="18" charset="0"/>
                <a:cs typeface="Times New Roman" pitchFamily="18" charset="0"/>
              </a:rPr>
              <a:t>-Contains the address of a location in memory</a:t>
            </a:r>
            <a:endParaRPr sz="2400">
              <a:latin typeface="Times New Roman" pitchFamily="18" charset="0"/>
              <a:cs typeface="Times New Roman" pitchFamily="18" charset="0"/>
            </a:endParaRPr>
          </a:p>
          <a:p>
            <a:pPr>
              <a:lnSpc>
                <a:spcPct val="100000"/>
              </a:lnSpc>
              <a:spcBef>
                <a:spcPts val="35"/>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Buffer</a:t>
            </a:r>
            <a:r>
              <a:rPr sz="2400" spc="-15" dirty="0">
                <a:latin typeface="Times New Roman" pitchFamily="18" charset="0"/>
                <a:cs typeface="Times New Roman" pitchFamily="18" charset="0"/>
              </a:rPr>
              <a:t> </a:t>
            </a:r>
            <a:r>
              <a:rPr sz="2400" spc="-10">
                <a:latin typeface="Times New Roman" pitchFamily="18" charset="0"/>
                <a:cs typeface="Times New Roman" pitchFamily="18" charset="0"/>
              </a:rPr>
              <a:t>Register(MBR</a:t>
            </a:r>
            <a:r>
              <a:rPr sz="2400" spc="-10" smtClean="0">
                <a:latin typeface="Times New Roman" pitchFamily="18" charset="0"/>
                <a:cs typeface="Times New Roman" pitchFamily="18" charset="0"/>
              </a:rPr>
              <a:t>)</a:t>
            </a:r>
            <a:r>
              <a:rPr lang="en-US" sz="2400" spc="-10" dirty="0" smtClean="0">
                <a:latin typeface="Times New Roman" pitchFamily="18" charset="0"/>
                <a:cs typeface="Times New Roman" pitchFamily="18" charset="0"/>
              </a:rPr>
              <a:t>-Contains a word of data to be written to memory or the word most recently read</a:t>
            </a:r>
            <a:endParaRPr sz="2400">
              <a:latin typeface="Times New Roman" pitchFamily="18" charset="0"/>
              <a:cs typeface="Times New Roman" pitchFamily="18" charset="0"/>
            </a:endParaRPr>
          </a:p>
        </p:txBody>
      </p:sp>
      <p:sp>
        <p:nvSpPr>
          <p:cNvPr id="4" name="TextBox 3"/>
          <p:cNvSpPr txBox="1"/>
          <p:nvPr/>
        </p:nvSpPr>
        <p:spPr>
          <a:xfrm>
            <a:off x="533400" y="5410200"/>
            <a:ext cx="8229600" cy="1015663"/>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movement of data between the processor and memory</a:t>
            </a:r>
          </a:p>
          <a:p>
            <a:pPr algn="just"/>
            <a:r>
              <a:rPr lang="en-US" sz="2000" dirty="0" smtClean="0">
                <a:latin typeface="Times New Roman" pitchFamily="18" charset="0"/>
                <a:cs typeface="Times New Roman" pitchFamily="18" charset="0"/>
              </a:rPr>
              <a:t> Within the processor, data must be presented to the ALU for processing.</a:t>
            </a:r>
          </a:p>
          <a:p>
            <a:pPr algn="just"/>
            <a:r>
              <a:rPr lang="en-US" sz="2000" dirty="0" smtClean="0">
                <a:latin typeface="Times New Roman" pitchFamily="18" charset="0"/>
                <a:cs typeface="Times New Roman" pitchFamily="18" charset="0"/>
              </a:rPr>
              <a:t>The ALU may have direct access to the MBR and user-visible registers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1600" y="1478025"/>
          <a:ext cx="8425180" cy="4103624"/>
        </p:xfrm>
        <a:graphic>
          <a:graphicData uri="http://schemas.openxmlformats.org/drawingml/2006/table">
            <a:tbl>
              <a:tblPr firstRow="1" bandRow="1">
                <a:tableStyleId>{2D5ABB26-0587-4C30-8999-92F81FD0307C}</a:tableStyleId>
              </a:tblPr>
              <a:tblGrid>
                <a:gridCol w="1381125"/>
                <a:gridCol w="7044055"/>
              </a:tblGrid>
              <a:tr h="647700">
                <a:tc gridSpan="2">
                  <a:txBody>
                    <a:bodyPr/>
                    <a:lstStyle/>
                    <a:p>
                      <a:pPr>
                        <a:lnSpc>
                          <a:spcPct val="100000"/>
                        </a:lnSpc>
                        <a:spcBef>
                          <a:spcPts val="5"/>
                        </a:spcBef>
                      </a:pPr>
                      <a:endParaRPr sz="1450">
                        <a:latin typeface="Times New Roman"/>
                        <a:cs typeface="Times New Roman"/>
                      </a:endParaRPr>
                    </a:p>
                    <a:p>
                      <a:pPr marL="135255">
                        <a:lnSpc>
                          <a:spcPct val="100000"/>
                        </a:lnSpc>
                      </a:pPr>
                      <a:r>
                        <a:rPr lang="en-US" sz="1600" b="1" spc="-5" dirty="0" smtClean="0">
                          <a:latin typeface="Times New Roman"/>
                          <a:cs typeface="Times New Roman"/>
                        </a:rPr>
                        <a:t>Module 3-</a:t>
                      </a:r>
                      <a:r>
                        <a:rPr lang="en-US" sz="1600" b="1" spc="-5" baseline="0" dirty="0" smtClean="0">
                          <a:latin typeface="Times New Roman"/>
                          <a:cs typeface="Times New Roman"/>
                        </a:rPr>
                        <a:t> C</a:t>
                      </a:r>
                      <a:r>
                        <a:rPr sz="1600" b="1" spc="-5" smtClean="0">
                          <a:latin typeface="Times New Roman"/>
                          <a:cs typeface="Times New Roman"/>
                        </a:rPr>
                        <a:t>entral</a:t>
                      </a:r>
                      <a:r>
                        <a:rPr sz="1600" b="1" spc="-10" smtClean="0">
                          <a:latin typeface="Times New Roman"/>
                          <a:cs typeface="Times New Roman"/>
                        </a:rPr>
                        <a:t> </a:t>
                      </a:r>
                      <a:r>
                        <a:rPr sz="1600" b="1" spc="-5" dirty="0">
                          <a:latin typeface="Times New Roman"/>
                          <a:cs typeface="Times New Roman"/>
                        </a:rPr>
                        <a:t>Processing Unit</a:t>
                      </a:r>
                      <a:endParaRPr sz="1600">
                        <a:latin typeface="Times New Roman"/>
                        <a:cs typeface="Times New Roman"/>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2160524">
                <a:tc>
                  <a:txBody>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40"/>
                        </a:spcBef>
                      </a:pPr>
                      <a:endParaRPr sz="1500">
                        <a:latin typeface="Times New Roman"/>
                        <a:cs typeface="Times New Roman"/>
                      </a:endParaRPr>
                    </a:p>
                    <a:p>
                      <a:pPr marR="458470" algn="r">
                        <a:lnSpc>
                          <a:spcPct val="100000"/>
                        </a:lnSpc>
                      </a:pPr>
                      <a:r>
                        <a:rPr sz="1600" spc="-5" dirty="0">
                          <a:latin typeface="Times New Roman"/>
                          <a:cs typeface="Times New Roman"/>
                        </a:rPr>
                        <a:t>3.1</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p>
                      <a:pPr>
                        <a:lnSpc>
                          <a:spcPct val="100000"/>
                        </a:lnSpc>
                        <a:spcBef>
                          <a:spcPts val="40"/>
                        </a:spcBef>
                      </a:pPr>
                      <a:endParaRPr sz="1450">
                        <a:latin typeface="Times New Roman"/>
                        <a:cs typeface="Times New Roman"/>
                      </a:endParaRPr>
                    </a:p>
                    <a:p>
                      <a:pPr marL="135255" marR="61594" algn="just">
                        <a:lnSpc>
                          <a:spcPct val="99600"/>
                        </a:lnSpc>
                      </a:pPr>
                      <a:r>
                        <a:rPr sz="1600" spc="-5" dirty="0">
                          <a:latin typeface="Times New Roman"/>
                          <a:cs typeface="Times New Roman"/>
                        </a:rPr>
                        <a:t>CPU</a:t>
                      </a:r>
                      <a:r>
                        <a:rPr sz="1600" dirty="0">
                          <a:latin typeface="Times New Roman"/>
                          <a:cs typeface="Times New Roman"/>
                        </a:rPr>
                        <a:t> architecture,</a:t>
                      </a:r>
                      <a:r>
                        <a:rPr sz="1600" spc="5" dirty="0">
                          <a:latin typeface="Times New Roman"/>
                          <a:cs typeface="Times New Roman"/>
                        </a:rPr>
                        <a:t> </a:t>
                      </a:r>
                      <a:r>
                        <a:rPr sz="1600" dirty="0">
                          <a:latin typeface="Times New Roman"/>
                          <a:cs typeface="Times New Roman"/>
                        </a:rPr>
                        <a:t>Register</a:t>
                      </a:r>
                      <a:r>
                        <a:rPr sz="1600" spc="5" dirty="0">
                          <a:latin typeface="Times New Roman"/>
                          <a:cs typeface="Times New Roman"/>
                        </a:rPr>
                        <a:t> </a:t>
                      </a:r>
                      <a:r>
                        <a:rPr sz="1600" spc="-5" dirty="0">
                          <a:latin typeface="Times New Roman"/>
                          <a:cs typeface="Times New Roman"/>
                        </a:rPr>
                        <a:t>organization,</a:t>
                      </a:r>
                      <a:r>
                        <a:rPr sz="1600" dirty="0">
                          <a:latin typeface="Times New Roman"/>
                          <a:cs typeface="Times New Roman"/>
                        </a:rPr>
                        <a:t> Instruction</a:t>
                      </a:r>
                      <a:r>
                        <a:rPr sz="1600" spc="5" dirty="0">
                          <a:latin typeface="Times New Roman"/>
                          <a:cs typeface="Times New Roman"/>
                        </a:rPr>
                        <a:t> </a:t>
                      </a:r>
                      <a:r>
                        <a:rPr sz="1600" spc="-5" dirty="0">
                          <a:latin typeface="Times New Roman"/>
                          <a:cs typeface="Times New Roman"/>
                        </a:rPr>
                        <a:t>formats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addressing </a:t>
                      </a:r>
                      <a:r>
                        <a:rPr sz="1600" dirty="0">
                          <a:latin typeface="Times New Roman"/>
                          <a:cs typeface="Times New Roman"/>
                        </a:rPr>
                        <a:t> modes(Intel</a:t>
                      </a:r>
                      <a:r>
                        <a:rPr sz="1600" spc="5" dirty="0">
                          <a:latin typeface="Times New Roman"/>
                          <a:cs typeface="Times New Roman"/>
                        </a:rPr>
                        <a:t> </a:t>
                      </a:r>
                      <a:r>
                        <a:rPr sz="1600" dirty="0">
                          <a:latin typeface="Times New Roman"/>
                          <a:cs typeface="Times New Roman"/>
                        </a:rPr>
                        <a:t>processor).,Basic</a:t>
                      </a:r>
                      <a:r>
                        <a:rPr sz="1600" spc="5" dirty="0">
                          <a:latin typeface="Times New Roman"/>
                          <a:cs typeface="Times New Roman"/>
                        </a:rPr>
                        <a:t> </a:t>
                      </a:r>
                      <a:r>
                        <a:rPr sz="1600" spc="-5" dirty="0">
                          <a:latin typeface="Times New Roman"/>
                          <a:cs typeface="Times New Roman"/>
                        </a:rPr>
                        <a:t>instruction</a:t>
                      </a:r>
                      <a:r>
                        <a:rPr sz="1600" dirty="0">
                          <a:latin typeface="Times New Roman"/>
                          <a:cs typeface="Times New Roman"/>
                        </a:rPr>
                        <a:t> cycle.</a:t>
                      </a:r>
                      <a:r>
                        <a:rPr sz="1600" spc="5" dirty="0">
                          <a:latin typeface="Times New Roman"/>
                          <a:cs typeface="Times New Roman"/>
                        </a:rPr>
                        <a:t> </a:t>
                      </a:r>
                      <a:r>
                        <a:rPr sz="1600" spc="-5" dirty="0">
                          <a:latin typeface="Times New Roman"/>
                          <a:cs typeface="Times New Roman"/>
                        </a:rPr>
                        <a:t>Control</a:t>
                      </a:r>
                      <a:r>
                        <a:rPr sz="1600" dirty="0">
                          <a:latin typeface="Times New Roman"/>
                          <a:cs typeface="Times New Roman"/>
                        </a:rPr>
                        <a:t> unit</a:t>
                      </a:r>
                      <a:r>
                        <a:rPr sz="1600" spc="5" dirty="0">
                          <a:latin typeface="Times New Roman"/>
                          <a:cs typeface="Times New Roman"/>
                        </a:rPr>
                        <a:t> </a:t>
                      </a:r>
                      <a:r>
                        <a:rPr sz="1600" dirty="0">
                          <a:latin typeface="Times New Roman"/>
                          <a:cs typeface="Times New Roman"/>
                        </a:rPr>
                        <a:t>Operation</a:t>
                      </a:r>
                      <a:r>
                        <a:rPr sz="1600" spc="5" dirty="0">
                          <a:latin typeface="Times New Roman"/>
                          <a:cs typeface="Times New Roman"/>
                        </a:rPr>
                        <a:t> </a:t>
                      </a:r>
                      <a:r>
                        <a:rPr sz="1600" spc="-5" dirty="0">
                          <a:latin typeface="Times New Roman"/>
                          <a:cs typeface="Times New Roman"/>
                        </a:rPr>
                        <a:t>,Micro </a:t>
                      </a:r>
                      <a:r>
                        <a:rPr sz="1600" dirty="0">
                          <a:latin typeface="Times New Roman"/>
                          <a:cs typeface="Times New Roman"/>
                        </a:rPr>
                        <a:t> </a:t>
                      </a:r>
                      <a:r>
                        <a:rPr sz="1600" spc="-5" dirty="0">
                          <a:latin typeface="Times New Roman"/>
                          <a:cs typeface="Times New Roman"/>
                        </a:rPr>
                        <a:t>operations : </a:t>
                      </a:r>
                      <a:r>
                        <a:rPr sz="1600" dirty="0">
                          <a:latin typeface="Times New Roman"/>
                          <a:cs typeface="Times New Roman"/>
                        </a:rPr>
                        <a:t>Fetch, Indirect, Interrupt </a:t>
                      </a:r>
                      <a:r>
                        <a:rPr sz="1600" spc="-5" dirty="0">
                          <a:latin typeface="Times New Roman"/>
                          <a:cs typeface="Times New Roman"/>
                        </a:rPr>
                        <a:t>, Execute cycle Control </a:t>
                      </a:r>
                      <a:r>
                        <a:rPr sz="1600" dirty="0">
                          <a:latin typeface="Times New Roman"/>
                          <a:cs typeface="Times New Roman"/>
                        </a:rPr>
                        <a:t>of </a:t>
                      </a:r>
                      <a:r>
                        <a:rPr sz="1600" spc="-5" dirty="0">
                          <a:latin typeface="Times New Roman"/>
                          <a:cs typeface="Times New Roman"/>
                        </a:rPr>
                        <a:t>the </a:t>
                      </a:r>
                      <a:r>
                        <a:rPr sz="1600" spc="-10" dirty="0">
                          <a:latin typeface="Times New Roman"/>
                          <a:cs typeface="Times New Roman"/>
                        </a:rPr>
                        <a:t>processor, </a:t>
                      </a:r>
                      <a:r>
                        <a:rPr sz="1600" spc="-5" dirty="0">
                          <a:latin typeface="Times New Roman"/>
                          <a:cs typeface="Times New Roman"/>
                        </a:rPr>
                        <a:t> Functioning </a:t>
                      </a:r>
                      <a:r>
                        <a:rPr sz="1600" dirty="0">
                          <a:latin typeface="Times New Roman"/>
                          <a:cs typeface="Times New Roman"/>
                        </a:rPr>
                        <a:t>of </a:t>
                      </a:r>
                      <a:r>
                        <a:rPr sz="1600" spc="-5" dirty="0">
                          <a:latin typeface="Times New Roman"/>
                          <a:cs typeface="Times New Roman"/>
                        </a:rPr>
                        <a:t>micro programmed control </a:t>
                      </a:r>
                      <a:r>
                        <a:rPr sz="1600" dirty="0">
                          <a:latin typeface="Times New Roman"/>
                          <a:cs typeface="Times New Roman"/>
                        </a:rPr>
                        <a:t>unit, </a:t>
                      </a:r>
                      <a:r>
                        <a:rPr sz="1600" spc="-5" dirty="0">
                          <a:latin typeface="Times New Roman"/>
                          <a:cs typeface="Times New Roman"/>
                        </a:rPr>
                        <a:t>Micro </a:t>
                      </a:r>
                      <a:r>
                        <a:rPr sz="1600" dirty="0">
                          <a:latin typeface="Times New Roman"/>
                          <a:cs typeface="Times New Roman"/>
                        </a:rPr>
                        <a:t>instruction </a:t>
                      </a:r>
                      <a:r>
                        <a:rPr sz="1600" spc="-5" dirty="0">
                          <a:latin typeface="Times New Roman"/>
                          <a:cs typeface="Times New Roman"/>
                        </a:rPr>
                        <a:t>Execution and </a:t>
                      </a:r>
                      <a:r>
                        <a:rPr sz="1600" dirty="0">
                          <a:latin typeface="Times New Roman"/>
                          <a:cs typeface="Times New Roman"/>
                        </a:rPr>
                        <a:t> </a:t>
                      </a:r>
                      <a:r>
                        <a:rPr sz="1600" spc="-5" dirty="0">
                          <a:latin typeface="Times New Roman"/>
                          <a:cs typeface="Times New Roman"/>
                        </a:rPr>
                        <a:t>Sequencing,</a:t>
                      </a:r>
                      <a:r>
                        <a:rPr sz="1600" spc="-90" dirty="0">
                          <a:latin typeface="Times New Roman"/>
                          <a:cs typeface="Times New Roman"/>
                        </a:rPr>
                        <a:t> </a:t>
                      </a:r>
                      <a:r>
                        <a:rPr sz="1600" spc="-5" dirty="0">
                          <a:latin typeface="Times New Roman"/>
                          <a:cs typeface="Times New Roman"/>
                        </a:rPr>
                        <a:t>Applications</a:t>
                      </a:r>
                      <a:r>
                        <a:rPr sz="1600" spc="30" dirty="0">
                          <a:latin typeface="Times New Roman"/>
                          <a:cs typeface="Times New Roman"/>
                        </a:rPr>
                        <a:t> </a:t>
                      </a:r>
                      <a:r>
                        <a:rPr sz="1600" dirty="0">
                          <a:latin typeface="Times New Roman"/>
                          <a:cs typeface="Times New Roman"/>
                        </a:rPr>
                        <a:t>of </a:t>
                      </a:r>
                      <a:r>
                        <a:rPr sz="1600" spc="-5" dirty="0">
                          <a:latin typeface="Times New Roman"/>
                          <a:cs typeface="Times New Roman"/>
                        </a:rPr>
                        <a:t>Micro</a:t>
                      </a:r>
                      <a:r>
                        <a:rPr sz="1600" spc="25" dirty="0">
                          <a:latin typeface="Times New Roman"/>
                          <a:cs typeface="Times New Roman"/>
                        </a:rPr>
                        <a:t> </a:t>
                      </a:r>
                      <a:r>
                        <a:rPr sz="1600" spc="-5" dirty="0">
                          <a:latin typeface="Times New Roman"/>
                          <a:cs typeface="Times New Roman"/>
                        </a:rPr>
                        <a:t>programming</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95400">
                <a:tc>
                  <a:txBody>
                    <a:bodyPr/>
                    <a:lstStyle/>
                    <a:p>
                      <a:pPr>
                        <a:lnSpc>
                          <a:spcPct val="100000"/>
                        </a:lnSpc>
                      </a:pPr>
                      <a:endParaRPr sz="1700">
                        <a:latin typeface="Times New Roman"/>
                        <a:cs typeface="Times New Roman"/>
                      </a:endParaRPr>
                    </a:p>
                    <a:p>
                      <a:pPr>
                        <a:lnSpc>
                          <a:spcPct val="100000"/>
                        </a:lnSpc>
                        <a:spcBef>
                          <a:spcPts val="30"/>
                        </a:spcBef>
                      </a:pPr>
                      <a:endParaRPr sz="1950">
                        <a:latin typeface="Times New Roman"/>
                        <a:cs typeface="Times New Roman"/>
                      </a:endParaRPr>
                    </a:p>
                    <a:p>
                      <a:pPr marR="458470" algn="r">
                        <a:lnSpc>
                          <a:spcPct val="100000"/>
                        </a:lnSpc>
                      </a:pPr>
                      <a:r>
                        <a:rPr sz="1600" spc="-5" dirty="0">
                          <a:latin typeface="Times New Roman"/>
                          <a:cs typeface="Times New Roman"/>
                        </a:rPr>
                        <a:t>3.2</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1550">
                        <a:latin typeface="Times New Roman"/>
                        <a:cs typeface="Times New Roman"/>
                      </a:endParaRPr>
                    </a:p>
                    <a:p>
                      <a:pPr marL="135255" marR="367030">
                        <a:lnSpc>
                          <a:spcPct val="150000"/>
                        </a:lnSpc>
                      </a:pP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v/s</a:t>
                      </a:r>
                      <a:r>
                        <a:rPr sz="1600" spc="20" dirty="0">
                          <a:latin typeface="Times New Roman"/>
                          <a:cs typeface="Times New Roman"/>
                        </a:rPr>
                        <a:t> </a:t>
                      </a:r>
                      <a:r>
                        <a:rPr sz="1600" spc="-5" dirty="0">
                          <a:latin typeface="Times New Roman"/>
                          <a:cs typeface="Times New Roman"/>
                        </a:rPr>
                        <a:t>CISC</a:t>
                      </a:r>
                      <a:r>
                        <a:rPr sz="1600" spc="5" dirty="0">
                          <a:latin typeface="Times New Roman"/>
                          <a:cs typeface="Times New Roman"/>
                        </a:rPr>
                        <a:t> </a:t>
                      </a:r>
                      <a:r>
                        <a:rPr sz="1600" spc="-5" dirty="0">
                          <a:latin typeface="Times New Roman"/>
                          <a:cs typeface="Times New Roman"/>
                        </a:rPr>
                        <a:t>processors,</a:t>
                      </a:r>
                      <a:r>
                        <a:rPr sz="1600" spc="30"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CISC</a:t>
                      </a:r>
                      <a:r>
                        <a:rPr sz="1600" spc="-80" dirty="0">
                          <a:latin typeface="Times New Roman"/>
                          <a:cs typeface="Times New Roman"/>
                        </a:rPr>
                        <a:t> </a:t>
                      </a:r>
                      <a:r>
                        <a:rPr sz="1600" spc="-5" dirty="0">
                          <a:latin typeface="Times New Roman"/>
                          <a:cs typeface="Times New Roman"/>
                        </a:rPr>
                        <a:t>Architecture,</a:t>
                      </a:r>
                      <a:r>
                        <a:rPr sz="1600" spc="55"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pipelining,</a:t>
                      </a:r>
                      <a:r>
                        <a:rPr sz="1600" spc="15" dirty="0">
                          <a:latin typeface="Times New Roman"/>
                          <a:cs typeface="Times New Roman"/>
                        </a:rPr>
                        <a:t> </a:t>
                      </a:r>
                      <a:r>
                        <a:rPr sz="1600" spc="-5" dirty="0">
                          <a:latin typeface="Times New Roman"/>
                          <a:cs typeface="Times New Roman"/>
                        </a:rPr>
                        <a:t>Case </a:t>
                      </a:r>
                      <a:r>
                        <a:rPr sz="1600" spc="-385" dirty="0">
                          <a:latin typeface="Times New Roman"/>
                          <a:cs typeface="Times New Roman"/>
                        </a:rPr>
                        <a:t> </a:t>
                      </a:r>
                      <a:r>
                        <a:rPr sz="1600" spc="-5" dirty="0">
                          <a:latin typeface="Times New Roman"/>
                          <a:cs typeface="Times New Roman"/>
                        </a:rPr>
                        <a:t>study on</a:t>
                      </a:r>
                      <a:r>
                        <a:rPr sz="1600" dirty="0">
                          <a:latin typeface="Times New Roman"/>
                          <a:cs typeface="Times New Roman"/>
                        </a:rPr>
                        <a:t> </a:t>
                      </a:r>
                      <a:r>
                        <a:rPr sz="1600" spc="-35" dirty="0">
                          <a:latin typeface="Times New Roman"/>
                          <a:cs typeface="Times New Roman"/>
                        </a:rPr>
                        <a:t>SPARC</a:t>
                      </a:r>
                      <a:endParaRPr sz="1600">
                        <a:latin typeface="Times New Roman"/>
                        <a:cs typeface="Times New Roman"/>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93014" y="478274"/>
            <a:ext cx="8696325" cy="5872480"/>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b="1" dirty="0">
                <a:solidFill>
                  <a:srgbClr val="FF0000"/>
                </a:solidFill>
                <a:latin typeface="Calibri"/>
                <a:cs typeface="Calibri"/>
              </a:rPr>
              <a:t>Memory</a:t>
            </a:r>
            <a:r>
              <a:rPr sz="3200" b="1" spc="-5" dirty="0">
                <a:solidFill>
                  <a:srgbClr val="FF0000"/>
                </a:solidFill>
                <a:latin typeface="Calibri"/>
                <a:cs typeface="Calibri"/>
              </a:rPr>
              <a:t> </a:t>
            </a:r>
            <a:r>
              <a:rPr sz="3200" b="1" spc="-10" dirty="0">
                <a:solidFill>
                  <a:srgbClr val="FF0000"/>
                </a:solidFill>
                <a:latin typeface="Calibri"/>
                <a:cs typeface="Calibri"/>
              </a:rPr>
              <a:t>Address</a:t>
            </a:r>
            <a:r>
              <a:rPr sz="3200" b="1" spc="-30" dirty="0">
                <a:solidFill>
                  <a:srgbClr val="FF0000"/>
                </a:solidFill>
                <a:latin typeface="Calibri"/>
                <a:cs typeface="Calibri"/>
              </a:rPr>
              <a:t> </a:t>
            </a:r>
            <a:r>
              <a:rPr sz="3200" b="1" spc="-20" dirty="0">
                <a:solidFill>
                  <a:srgbClr val="FF0000"/>
                </a:solidFill>
                <a:latin typeface="Calibri"/>
                <a:cs typeface="Calibri"/>
              </a:rPr>
              <a:t>Register</a:t>
            </a:r>
            <a:r>
              <a:rPr sz="3200" b="1" spc="-40" dirty="0">
                <a:solidFill>
                  <a:srgbClr val="FF0000"/>
                </a:solidFill>
                <a:latin typeface="Calibri"/>
                <a:cs typeface="Calibri"/>
              </a:rPr>
              <a:t> </a:t>
            </a:r>
            <a:r>
              <a:rPr sz="3200" b="1" dirty="0">
                <a:solidFill>
                  <a:srgbClr val="FF0000"/>
                </a:solidFill>
                <a:latin typeface="Calibri"/>
                <a:cs typeface="Calibri"/>
              </a:rPr>
              <a:t>(MAR)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spc="5" dirty="0">
                <a:latin typeface="Calibri"/>
                <a:cs typeface="Calibri"/>
              </a:rPr>
              <a:t> </a:t>
            </a:r>
            <a:r>
              <a:rPr sz="2800" spc="-20" dirty="0">
                <a:latin typeface="Calibri"/>
                <a:cs typeface="Calibri"/>
              </a:rPr>
              <a:t>to </a:t>
            </a:r>
            <a:r>
              <a:rPr sz="2800" spc="-10" dirty="0">
                <a:latin typeface="Calibri"/>
                <a:cs typeface="Calibri"/>
              </a:rPr>
              <a:t>address</a:t>
            </a:r>
            <a:r>
              <a:rPr sz="2800" spc="15"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0" dirty="0">
                <a:latin typeface="Calibri"/>
                <a:cs typeface="Calibri"/>
              </a:rPr>
              <a:t>Specifies</a:t>
            </a:r>
            <a:r>
              <a:rPr sz="2800" spc="5" dirty="0">
                <a:latin typeface="Calibri"/>
                <a:cs typeface="Calibri"/>
              </a:rPr>
              <a:t> </a:t>
            </a:r>
            <a:r>
              <a:rPr sz="2800" spc="-10" dirty="0">
                <a:latin typeface="Calibri"/>
                <a:cs typeface="Calibri"/>
              </a:rPr>
              <a:t>address</a:t>
            </a:r>
            <a:r>
              <a:rPr sz="2800" spc="30"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read</a:t>
            </a:r>
            <a:r>
              <a:rPr sz="2800" spc="-5" dirty="0">
                <a:latin typeface="Calibri"/>
                <a:cs typeface="Calibri"/>
              </a:rPr>
              <a:t> or</a:t>
            </a:r>
            <a:r>
              <a:rPr sz="2800" spc="5" dirty="0">
                <a:latin typeface="Calibri"/>
                <a:cs typeface="Calibri"/>
              </a:rPr>
              <a:t> </a:t>
            </a:r>
            <a:r>
              <a:rPr sz="2800" spc="-10" dirty="0">
                <a:latin typeface="Calibri"/>
                <a:cs typeface="Calibri"/>
              </a:rPr>
              <a:t>write op</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dirty="0">
                <a:solidFill>
                  <a:srgbClr val="FF0000"/>
                </a:solidFill>
                <a:latin typeface="Calibri"/>
                <a:cs typeface="Calibri"/>
              </a:rPr>
              <a:t>Memory</a:t>
            </a:r>
            <a:r>
              <a:rPr sz="3200" b="1" spc="-15" dirty="0">
                <a:solidFill>
                  <a:srgbClr val="FF0000"/>
                </a:solidFill>
                <a:latin typeface="Calibri"/>
                <a:cs typeface="Calibri"/>
              </a:rPr>
              <a:t> Buffer</a:t>
            </a:r>
            <a:r>
              <a:rPr sz="3200" b="1" spc="-20" dirty="0">
                <a:solidFill>
                  <a:srgbClr val="FF0000"/>
                </a:solidFill>
                <a:latin typeface="Calibri"/>
                <a:cs typeface="Calibri"/>
              </a:rPr>
              <a:t> </a:t>
            </a:r>
            <a:r>
              <a:rPr sz="3200" b="1" spc="-15" dirty="0">
                <a:solidFill>
                  <a:srgbClr val="FF0000"/>
                </a:solidFill>
                <a:latin typeface="Calibri"/>
                <a:cs typeface="Calibri"/>
              </a:rPr>
              <a:t>Register</a:t>
            </a:r>
            <a:r>
              <a:rPr sz="3200" b="1" spc="-45" dirty="0">
                <a:solidFill>
                  <a:srgbClr val="FF0000"/>
                </a:solidFill>
                <a:latin typeface="Calibri"/>
                <a:cs typeface="Calibri"/>
              </a:rPr>
              <a:t> </a:t>
            </a:r>
            <a:r>
              <a:rPr sz="3200" b="1" dirty="0">
                <a:solidFill>
                  <a:srgbClr val="FF0000"/>
                </a:solidFill>
                <a:latin typeface="Calibri"/>
                <a:cs typeface="Calibri"/>
              </a:rPr>
              <a:t>(MBR)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dirty="0">
                <a:latin typeface="Calibri"/>
                <a:cs typeface="Calibri"/>
              </a:rPr>
              <a:t> </a:t>
            </a:r>
            <a:r>
              <a:rPr sz="2800" spc="-20" dirty="0">
                <a:latin typeface="Calibri"/>
                <a:cs typeface="Calibri"/>
              </a:rPr>
              <a:t>to data</a:t>
            </a:r>
            <a:r>
              <a:rPr sz="2800"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Holds</a:t>
            </a:r>
            <a:r>
              <a:rPr sz="2800" spc="20" dirty="0">
                <a:latin typeface="Calibri"/>
                <a:cs typeface="Calibri"/>
              </a:rPr>
              <a:t> </a:t>
            </a:r>
            <a:r>
              <a:rPr sz="2800" spc="-20" dirty="0">
                <a:latin typeface="Calibri"/>
                <a:cs typeface="Calibri"/>
              </a:rPr>
              <a:t>data</a:t>
            </a:r>
            <a:r>
              <a:rPr sz="2800" spc="-5" dirty="0">
                <a:latin typeface="Calibri"/>
                <a:cs typeface="Calibri"/>
              </a:rPr>
              <a:t> </a:t>
            </a:r>
            <a:r>
              <a:rPr sz="2800" spc="-20" dirty="0">
                <a:latin typeface="Calibri"/>
                <a:cs typeface="Calibri"/>
              </a:rPr>
              <a:t>to</a:t>
            </a:r>
            <a:r>
              <a:rPr sz="2800" spc="-10" dirty="0">
                <a:latin typeface="Calibri"/>
                <a:cs typeface="Calibri"/>
              </a:rPr>
              <a:t> write</a:t>
            </a:r>
            <a:r>
              <a:rPr sz="2800" spc="-5" dirty="0">
                <a:latin typeface="Calibri"/>
                <a:cs typeface="Calibri"/>
              </a:rPr>
              <a:t> or</a:t>
            </a:r>
            <a:r>
              <a:rPr sz="2800" spc="-15" dirty="0">
                <a:latin typeface="Calibri"/>
                <a:cs typeface="Calibri"/>
              </a:rPr>
              <a:t> last</a:t>
            </a:r>
            <a:r>
              <a:rPr sz="2800"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read</a:t>
            </a:r>
            <a:endParaRPr sz="2800">
              <a:latin typeface="Calibri"/>
              <a:cs typeface="Calibri"/>
            </a:endParaRPr>
          </a:p>
          <a:p>
            <a:pPr marL="355600" indent="-343535">
              <a:lnSpc>
                <a:spcPct val="100000"/>
              </a:lnSpc>
              <a:spcBef>
                <a:spcPts val="755"/>
              </a:spcBef>
              <a:buFont typeface="Arial MT"/>
              <a:buChar char="•"/>
              <a:tabLst>
                <a:tab pos="355600" algn="l"/>
                <a:tab pos="356235" algn="l"/>
              </a:tabLst>
            </a:pPr>
            <a:r>
              <a:rPr sz="3200" b="1" spc="-15" dirty="0">
                <a:solidFill>
                  <a:srgbClr val="FF0000"/>
                </a:solidFill>
                <a:latin typeface="Calibri"/>
                <a:cs typeface="Calibri"/>
              </a:rPr>
              <a:t>Program</a:t>
            </a:r>
            <a:r>
              <a:rPr sz="3200" b="1" spc="-55" dirty="0">
                <a:solidFill>
                  <a:srgbClr val="FF0000"/>
                </a:solidFill>
                <a:latin typeface="Calibri"/>
                <a:cs typeface="Calibri"/>
              </a:rPr>
              <a:t> </a:t>
            </a:r>
            <a:r>
              <a:rPr sz="3200" b="1" spc="-15" dirty="0">
                <a:solidFill>
                  <a:srgbClr val="FF0000"/>
                </a:solidFill>
                <a:latin typeface="Calibri"/>
                <a:cs typeface="Calibri"/>
              </a:rPr>
              <a:t>Counter</a:t>
            </a:r>
            <a:r>
              <a:rPr sz="3200" b="1" spc="-20" dirty="0">
                <a:solidFill>
                  <a:srgbClr val="FF0000"/>
                </a:solidFill>
                <a:latin typeface="Calibri"/>
                <a:cs typeface="Calibri"/>
              </a:rPr>
              <a:t> </a:t>
            </a:r>
            <a:r>
              <a:rPr sz="3200" b="1" spc="-5" dirty="0">
                <a:solidFill>
                  <a:srgbClr val="FF0000"/>
                </a:solidFill>
                <a:latin typeface="Calibri"/>
                <a:cs typeface="Calibri"/>
              </a:rPr>
              <a:t>(PC)</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b="1" spc="-10" dirty="0">
                <a:latin typeface="Calibri"/>
                <a:cs typeface="Calibri"/>
              </a:rPr>
              <a:t>address</a:t>
            </a:r>
            <a:r>
              <a:rPr sz="2800" b="1" spc="5" dirty="0">
                <a:latin typeface="Calibri"/>
                <a:cs typeface="Calibri"/>
              </a:rPr>
              <a:t> </a:t>
            </a:r>
            <a:r>
              <a:rPr sz="2800" b="1" spc="-5" dirty="0">
                <a:latin typeface="Calibri"/>
                <a:cs typeface="Calibri"/>
              </a:rPr>
              <a:t>of</a:t>
            </a:r>
            <a:r>
              <a:rPr sz="2800" b="1" dirty="0">
                <a:latin typeface="Calibri"/>
                <a:cs typeface="Calibri"/>
              </a:rPr>
              <a:t> </a:t>
            </a:r>
            <a:r>
              <a:rPr sz="2800" b="1" spc="-20" dirty="0">
                <a:latin typeface="Calibri"/>
                <a:cs typeface="Calibri"/>
              </a:rPr>
              <a:t>next</a:t>
            </a:r>
            <a:r>
              <a:rPr sz="2800" b="1" spc="30" dirty="0">
                <a:latin typeface="Calibri"/>
                <a:cs typeface="Calibri"/>
              </a:rPr>
              <a:t> </a:t>
            </a:r>
            <a:r>
              <a:rPr sz="2800" spc="-10" dirty="0">
                <a:latin typeface="Calibri"/>
                <a:cs typeface="Calibri"/>
              </a:rPr>
              <a:t>instruction</a:t>
            </a:r>
            <a:r>
              <a:rPr sz="2800" spc="5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be</a:t>
            </a:r>
            <a:r>
              <a:rPr sz="2800" spc="15" dirty="0">
                <a:latin typeface="Calibri"/>
                <a:cs typeface="Calibri"/>
              </a:rPr>
              <a:t> </a:t>
            </a:r>
            <a:r>
              <a:rPr sz="2800" spc="-20" dirty="0">
                <a:latin typeface="Calibri"/>
                <a:cs typeface="Calibri"/>
              </a:rPr>
              <a:t>fetched</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spc="-5" dirty="0">
                <a:solidFill>
                  <a:srgbClr val="FF0000"/>
                </a:solidFill>
                <a:latin typeface="Calibri"/>
                <a:cs typeface="Calibri"/>
              </a:rPr>
              <a:t>Instruction</a:t>
            </a:r>
            <a:r>
              <a:rPr sz="3200" b="1" spc="-20" dirty="0">
                <a:solidFill>
                  <a:srgbClr val="FF0000"/>
                </a:solidFill>
                <a:latin typeface="Calibri"/>
                <a:cs typeface="Calibri"/>
              </a:rPr>
              <a:t> Register</a:t>
            </a:r>
            <a:r>
              <a:rPr sz="3200" b="1" spc="-50" dirty="0">
                <a:solidFill>
                  <a:srgbClr val="FF0000"/>
                </a:solidFill>
                <a:latin typeface="Calibri"/>
                <a:cs typeface="Calibri"/>
              </a:rPr>
              <a:t> </a:t>
            </a:r>
            <a:r>
              <a:rPr sz="3200" b="1" spc="-5" dirty="0">
                <a:solidFill>
                  <a:srgbClr val="FF0000"/>
                </a:solidFill>
                <a:latin typeface="Calibri"/>
                <a:cs typeface="Calibri"/>
              </a:rPr>
              <a:t>(IR)</a:t>
            </a:r>
            <a:endParaRPr sz="3200">
              <a:latin typeface="Calibri"/>
              <a:cs typeface="Calibri"/>
            </a:endParaRPr>
          </a:p>
          <a:p>
            <a:pPr marL="756285" marR="5080"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spc="-15" dirty="0">
                <a:latin typeface="Calibri"/>
                <a:cs typeface="Calibri"/>
              </a:rPr>
              <a:t>last</a:t>
            </a:r>
            <a:r>
              <a:rPr sz="2800" dirty="0">
                <a:latin typeface="Calibri"/>
                <a:cs typeface="Calibri"/>
              </a:rPr>
              <a:t> </a:t>
            </a:r>
            <a:r>
              <a:rPr sz="2800" spc="-10" dirty="0">
                <a:latin typeface="Calibri"/>
                <a:cs typeface="Calibri"/>
              </a:rPr>
              <a:t>instruction</a:t>
            </a:r>
            <a:r>
              <a:rPr sz="2800" spc="60" dirty="0">
                <a:latin typeface="Calibri"/>
                <a:cs typeface="Calibri"/>
              </a:rPr>
              <a:t> </a:t>
            </a:r>
            <a:r>
              <a:rPr sz="2800" spc="-20" dirty="0">
                <a:latin typeface="Calibri"/>
                <a:cs typeface="Calibri"/>
              </a:rPr>
              <a:t>fetched/current</a:t>
            </a:r>
            <a:r>
              <a:rPr sz="2800" spc="40" dirty="0">
                <a:latin typeface="Calibri"/>
                <a:cs typeface="Calibri"/>
              </a:rPr>
              <a:t> </a:t>
            </a:r>
            <a:r>
              <a:rPr sz="2800" spc="-10" dirty="0">
                <a:latin typeface="Calibri"/>
                <a:cs typeface="Calibri"/>
              </a:rPr>
              <a:t>instruction</a:t>
            </a:r>
            <a:r>
              <a:rPr sz="2800" spc="60" dirty="0">
                <a:latin typeface="Calibri"/>
                <a:cs typeface="Calibri"/>
              </a:rPr>
              <a:t> </a:t>
            </a:r>
            <a:r>
              <a:rPr sz="2800" spc="-10" dirty="0">
                <a:latin typeface="Calibri"/>
                <a:cs typeface="Calibri"/>
              </a:rPr>
              <a:t>being </a:t>
            </a:r>
            <a:r>
              <a:rPr sz="2800" spc="-620" dirty="0">
                <a:latin typeface="Calibri"/>
                <a:cs typeface="Calibri"/>
              </a:rPr>
              <a:t> </a:t>
            </a:r>
            <a:r>
              <a:rPr sz="2800" spc="-25" dirty="0">
                <a:latin typeface="Calibri"/>
                <a:cs typeface="Calibri"/>
              </a:rPr>
              <a:t>executed</a:t>
            </a:r>
            <a:endParaRPr sz="2800">
              <a:latin typeface="Calibri"/>
              <a:cs typeface="Calibri"/>
            </a:endParaRPr>
          </a:p>
        </p:txBody>
      </p:sp>
      <p:sp>
        <p:nvSpPr>
          <p:cNvPr id="4" name="Title 3"/>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1594"/>
            <a:ext cx="4869815"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FF0000"/>
                </a:solidFill>
                <a:latin typeface="Calibri"/>
                <a:cs typeface="Calibri"/>
              </a:rPr>
              <a:t>Program</a:t>
            </a:r>
            <a:r>
              <a:rPr sz="4400" b="0" spc="-30" dirty="0">
                <a:solidFill>
                  <a:srgbClr val="FF0000"/>
                </a:solidFill>
                <a:latin typeface="Calibri"/>
                <a:cs typeface="Calibri"/>
              </a:rPr>
              <a:t> </a:t>
            </a:r>
            <a:r>
              <a:rPr sz="4400" b="0" spc="-15" dirty="0">
                <a:solidFill>
                  <a:srgbClr val="FF0000"/>
                </a:solidFill>
                <a:latin typeface="Calibri"/>
                <a:cs typeface="Calibri"/>
              </a:rPr>
              <a:t>Status</a:t>
            </a:r>
            <a:r>
              <a:rPr sz="4400" b="0" spc="-20" dirty="0">
                <a:solidFill>
                  <a:srgbClr val="FF0000"/>
                </a:solidFill>
                <a:latin typeface="Calibri"/>
                <a:cs typeface="Calibri"/>
              </a:rPr>
              <a:t> </a:t>
            </a:r>
            <a:r>
              <a:rPr sz="4400" b="0" spc="-60" dirty="0">
                <a:solidFill>
                  <a:srgbClr val="FF0000"/>
                </a:solidFill>
                <a:latin typeface="Calibri"/>
                <a:cs typeface="Calibri"/>
              </a:rPr>
              <a:t>Word</a:t>
            </a:r>
            <a:endParaRPr sz="4400">
              <a:latin typeface="Calibri"/>
              <a:cs typeface="Calibri"/>
            </a:endParaRPr>
          </a:p>
        </p:txBody>
      </p:sp>
      <p:sp>
        <p:nvSpPr>
          <p:cNvPr id="3" name="object 3"/>
          <p:cNvSpPr txBox="1"/>
          <p:nvPr/>
        </p:nvSpPr>
        <p:spPr>
          <a:xfrm>
            <a:off x="457200" y="2438400"/>
            <a:ext cx="8305800" cy="3706143"/>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dirty="0">
                <a:latin typeface="Times New Roman" pitchFamily="18" charset="0"/>
                <a:cs typeface="Times New Roman" pitchFamily="18" charset="0"/>
              </a:rPr>
              <a:t>A</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set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Includes</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Condition</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Codes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Sign</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last</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result</a:t>
            </a:r>
            <a:endParaRPr sz="240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spc="-30" smtClean="0">
                <a:latin typeface="Times New Roman" pitchFamily="18" charset="0"/>
                <a:cs typeface="Times New Roman" pitchFamily="18" charset="0"/>
              </a:rPr>
              <a:t>Zero</a:t>
            </a:r>
            <a:r>
              <a:rPr lang="en-US" sz="2400" spc="-30" dirty="0" smtClean="0">
                <a:latin typeface="Times New Roman" pitchFamily="18" charset="0"/>
                <a:cs typeface="Times New Roman" pitchFamily="18" charset="0"/>
              </a:rPr>
              <a:t>-set when result is 0</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Carry</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dirty="0">
                <a:latin typeface="Times New Roman" pitchFamily="18" charset="0"/>
                <a:cs typeface="Times New Roman" pitchFamily="18" charset="0"/>
              </a:rPr>
              <a:t>Equal</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0" dirty="0">
                <a:latin typeface="Times New Roman" pitchFamily="18" charset="0"/>
                <a:cs typeface="Times New Roman" pitchFamily="18" charset="0"/>
              </a:rPr>
              <a:t>Overflow</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a:latin typeface="Times New Roman" pitchFamily="18" charset="0"/>
                <a:cs typeface="Times New Roman" pitchFamily="18" charset="0"/>
              </a:rPr>
              <a:t>Interrupt</a:t>
            </a:r>
            <a:r>
              <a:rPr sz="2400" spc="-5">
                <a:latin typeface="Times New Roman" pitchFamily="18" charset="0"/>
                <a:cs typeface="Times New Roman" pitchFamily="18" charset="0"/>
              </a:rPr>
              <a:t> </a:t>
            </a:r>
            <a:r>
              <a:rPr sz="2400" spc="-10" smtClean="0">
                <a:latin typeface="Times New Roman" pitchFamily="18" charset="0"/>
                <a:cs typeface="Times New Roman" pitchFamily="18" charset="0"/>
              </a:rPr>
              <a:t>enable/disable</a:t>
            </a:r>
            <a:r>
              <a:rPr lang="en-US" sz="2400" spc="-10" dirty="0" smtClean="0">
                <a:latin typeface="Times New Roman" pitchFamily="18" charset="0"/>
                <a:cs typeface="Times New Roman" pitchFamily="18" charset="0"/>
              </a:rPr>
              <a:t>-</a:t>
            </a:r>
            <a:r>
              <a:rPr lang="en-US" sz="2400" dirty="0" smtClean="0"/>
              <a:t>enable or disable interrupts.</a:t>
            </a:r>
            <a:endParaRPr sz="2400">
              <a:latin typeface="Times New Roman" pitchFamily="18" charset="0"/>
              <a:cs typeface="Times New Roman" pitchFamily="18" charset="0"/>
            </a:endParaRPr>
          </a:p>
          <a:p>
            <a:pPr marL="355600" indent="-343535">
              <a:buFont typeface="Arial MT"/>
              <a:buChar char="•"/>
              <a:tabLst>
                <a:tab pos="355600" algn="l"/>
                <a:tab pos="356235" algn="l"/>
              </a:tabLst>
            </a:pPr>
            <a:r>
              <a:rPr sz="2400" spc="-5" smtClean="0">
                <a:latin typeface="Times New Roman" pitchFamily="18" charset="0"/>
                <a:cs typeface="Times New Roman" pitchFamily="18" charset="0"/>
              </a:rPr>
              <a:t>Supervisor</a:t>
            </a:r>
            <a:r>
              <a:rPr lang="en-US" sz="2400" spc="-5" dirty="0" smtClean="0">
                <a:latin typeface="Times New Roman" pitchFamily="18" charset="0"/>
                <a:cs typeface="Times New Roman" pitchFamily="18" charset="0"/>
              </a:rPr>
              <a:t>-Indicates whether the processor is executing in supervisor or user mode.</a:t>
            </a:r>
            <a:endParaRPr sz="2400">
              <a:latin typeface="Times New Roman" pitchFamily="18" charset="0"/>
              <a:cs typeface="Times New Roman" pitchFamily="18" charset="0"/>
            </a:endParaRPr>
          </a:p>
        </p:txBody>
      </p:sp>
      <p:sp>
        <p:nvSpPr>
          <p:cNvPr id="4" name="TextBox 3"/>
          <p:cNvSpPr txBox="1"/>
          <p:nvPr/>
        </p:nvSpPr>
        <p:spPr>
          <a:xfrm>
            <a:off x="457200" y="1295400"/>
            <a:ext cx="8077200" cy="1015663"/>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program status word (PSW) contain status information.</a:t>
            </a:r>
          </a:p>
          <a:p>
            <a:r>
              <a:rPr lang="en-US" sz="2000" i="1" dirty="0" smtClean="0">
                <a:latin typeface="Times New Roman" pitchFamily="18" charset="0"/>
                <a:cs typeface="Times New Roman" pitchFamily="18" charset="0"/>
              </a:rPr>
              <a:t>The PSW typically </a:t>
            </a:r>
            <a:r>
              <a:rPr lang="en-US" sz="2000" dirty="0" smtClean="0">
                <a:latin typeface="Times New Roman" pitchFamily="18" charset="0"/>
                <a:cs typeface="Times New Roman" pitchFamily="18" charset="0"/>
              </a:rPr>
              <a:t>contains condition codes plus other status information. Common fields or flags include the following: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smtClean="0">
                <a:latin typeface="Times New Roman" pitchFamily="18" charset="0"/>
                <a:cs typeface="Times New Roman" pitchFamily="18" charset="0"/>
              </a:rPr>
              <a:t>The user state is the default (normal) state of operation, in which user programs are executed. </a:t>
            </a:r>
          </a:p>
          <a:p>
            <a:pPr algn="just"/>
            <a:r>
              <a:rPr lang="en-US" sz="2400" dirty="0" smtClean="0">
                <a:latin typeface="Times New Roman" pitchFamily="18" charset="0"/>
                <a:cs typeface="Times New Roman" pitchFamily="18" charset="0"/>
              </a:rPr>
              <a:t>The supervisor state is a special mode of operation to which the user has no access. </a:t>
            </a:r>
          </a:p>
          <a:p>
            <a:pPr algn="just"/>
            <a:r>
              <a:rPr lang="en-US" sz="2400" dirty="0" smtClean="0">
                <a:latin typeface="Times New Roman" pitchFamily="18" charset="0"/>
                <a:cs typeface="Times New Roman" pitchFamily="18" charset="0"/>
              </a:rPr>
              <a:t>When it is in the supervisor state, the processor and its actions are entirely controlled by the Operating System (OS).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857488" cy="411162"/>
          </a:xfrm>
        </p:spPr>
        <p:txBody>
          <a:bodyPr>
            <a:normAutofit fontScale="90000"/>
          </a:bodyPr>
          <a:lstStyle/>
          <a:p>
            <a:endParaRPr lang="en-IN" dirty="0"/>
          </a:p>
        </p:txBody>
      </p:sp>
      <p:sp>
        <p:nvSpPr>
          <p:cNvPr id="3" name="Content Placeholder 2"/>
          <p:cNvSpPr>
            <a:spLocks noGrp="1"/>
          </p:cNvSpPr>
          <p:nvPr>
            <p:ph idx="1"/>
          </p:nvPr>
        </p:nvSpPr>
        <p:spPr>
          <a:xfrm>
            <a:off x="228600" y="838200"/>
            <a:ext cx="8705088" cy="2895600"/>
          </a:xfrm>
        </p:spPr>
        <p:txBody>
          <a:bodyPr>
            <a:normAutofit/>
          </a:bodyPr>
          <a:lstStyle/>
          <a:p>
            <a:pPr algn="just"/>
            <a:r>
              <a:rPr lang="en-US" sz="2000" dirty="0">
                <a:latin typeface="Times New Roman" panose="02020603050405020304" pitchFamily="18" charset="0"/>
                <a:cs typeface="Times New Roman" panose="02020603050405020304" pitchFamily="18" charset="0"/>
              </a:rPr>
              <a:t>Processor operations mostly involve processing data.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data can be stored in memory and accessed from thereon.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reading data from and storing data into memory slows down the </a:t>
            </a:r>
            <a:r>
              <a:rPr lang="en-US" sz="2000" dirty="0" smtClean="0">
                <a:latin typeface="Times New Roman" panose="02020603050405020304" pitchFamily="18" charset="0"/>
                <a:cs typeface="Times New Roman" panose="02020603050405020304" pitchFamily="18" charset="0"/>
              </a:rPr>
              <a:t>processor</a:t>
            </a: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speed up the processor operations, the processor includes some internal memory storage locations, called </a:t>
            </a:r>
            <a:r>
              <a:rPr lang="en-US" sz="2000" b="1" dirty="0">
                <a:latin typeface="Times New Roman" panose="02020603050405020304" pitchFamily="18" charset="0"/>
                <a:cs typeface="Times New Roman" panose="02020603050405020304" pitchFamily="18" charset="0"/>
              </a:rPr>
              <a:t>registers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registers store data elements for processing without having to access the memory. A limited number of registers are built into the processor chip.</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4114800"/>
            <a:ext cx="7772400" cy="2585323"/>
          </a:xfrm>
          <a:prstGeom prst="rect">
            <a:avLst/>
          </a:prstGeom>
          <a:noFill/>
        </p:spPr>
        <p:txBody>
          <a:bodyPr wrap="square" rtlCol="0">
            <a:spAutoFit/>
          </a:bodyPr>
          <a:lstStyle/>
          <a:p>
            <a:r>
              <a:rPr lang="en-US" dirty="0" smtClean="0"/>
              <a:t>The </a:t>
            </a:r>
            <a:r>
              <a:rPr lang="en-US" dirty="0"/>
              <a:t>registers are grouped into three categories −</a:t>
            </a:r>
          </a:p>
          <a:p>
            <a:r>
              <a:rPr lang="en-US" dirty="0"/>
              <a:t>General registers,</a:t>
            </a:r>
          </a:p>
          <a:p>
            <a:r>
              <a:rPr lang="en-US" dirty="0"/>
              <a:t>Control registers, and</a:t>
            </a:r>
          </a:p>
          <a:p>
            <a:r>
              <a:rPr lang="en-US" dirty="0"/>
              <a:t>Segment registers.</a:t>
            </a:r>
          </a:p>
          <a:p>
            <a:r>
              <a:rPr lang="en-US" dirty="0"/>
              <a:t>The general registers are further divided into the following groups −</a:t>
            </a:r>
          </a:p>
          <a:p>
            <a:r>
              <a:rPr lang="en-US" dirty="0"/>
              <a:t>Data registers,</a:t>
            </a:r>
          </a:p>
          <a:p>
            <a:r>
              <a:rPr lang="en-US" dirty="0"/>
              <a:t>Pointer registers, and</a:t>
            </a:r>
          </a:p>
          <a:p>
            <a:r>
              <a:rPr lang="en-US" dirty="0"/>
              <a:t>Index registers.</a:t>
            </a:r>
          </a:p>
          <a:p>
            <a:endParaRPr lang="en-IN" dirty="0"/>
          </a:p>
        </p:txBody>
      </p:sp>
    </p:spTree>
    <p:extLst>
      <p:ext uri="{BB962C8B-B14F-4D97-AF65-F5344CB8AC3E}">
        <p14:creationId xmlns:p14="http://schemas.microsoft.com/office/powerpoint/2010/main" xmlns="" val="3382264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4800"/>
            <a:ext cx="2532380" cy="452120"/>
          </a:xfrm>
          <a:prstGeom prst="rect">
            <a:avLst/>
          </a:prstGeom>
        </p:spPr>
        <p:txBody>
          <a:bodyPr vert="horz" wrap="square" lIns="0" tIns="12065" rIns="0" bIns="0" rtlCol="0">
            <a:spAutoFit/>
          </a:bodyPr>
          <a:lstStyle/>
          <a:p>
            <a:pPr marL="12700">
              <a:lnSpc>
                <a:spcPct val="100000"/>
              </a:lnSpc>
              <a:spcBef>
                <a:spcPts val="95"/>
              </a:spcBef>
            </a:pPr>
            <a:r>
              <a:rPr sz="2800" b="0" spc="-15" dirty="0">
                <a:latin typeface="Calibri"/>
                <a:cs typeface="Calibri"/>
              </a:rPr>
              <a:t>General</a:t>
            </a:r>
            <a:r>
              <a:rPr sz="2800" b="0" spc="-40" dirty="0">
                <a:latin typeface="Calibri"/>
                <a:cs typeface="Calibri"/>
              </a:rPr>
              <a:t> </a:t>
            </a:r>
            <a:r>
              <a:rPr sz="2800" b="0" spc="-25" dirty="0">
                <a:latin typeface="Calibri"/>
                <a:cs typeface="Calibri"/>
              </a:rPr>
              <a:t>Registers</a:t>
            </a:r>
            <a:endParaRPr sz="2800" dirty="0">
              <a:latin typeface="Calibri"/>
              <a:cs typeface="Calibri"/>
            </a:endParaRPr>
          </a:p>
        </p:txBody>
      </p:sp>
      <p:sp>
        <p:nvSpPr>
          <p:cNvPr id="3" name="object 3"/>
          <p:cNvSpPr txBox="1"/>
          <p:nvPr/>
        </p:nvSpPr>
        <p:spPr>
          <a:xfrm>
            <a:off x="157480" y="914400"/>
            <a:ext cx="8961120" cy="5462393"/>
          </a:xfrm>
          <a:prstGeom prst="rect">
            <a:avLst/>
          </a:prstGeom>
        </p:spPr>
        <p:txBody>
          <a:bodyPr vert="horz" wrap="square" lIns="0" tIns="12065" rIns="0" bIns="0" rtlCol="0">
            <a:spAutoFit/>
          </a:bodyPr>
          <a:lstStyle/>
          <a:p>
            <a:pPr marL="268605" marR="5080" indent="-256540">
              <a:lnSpc>
                <a:spcPct val="150100"/>
              </a:lnSpc>
              <a:spcBef>
                <a:spcPts val="95"/>
              </a:spcBef>
              <a:buFont typeface="Microsoft Sans Serif"/>
              <a:buChar char=""/>
              <a:tabLst>
                <a:tab pos="269240" algn="l"/>
              </a:tabLst>
            </a:pPr>
            <a:r>
              <a:rPr sz="2200" b="1" spc="-5" dirty="0">
                <a:latin typeface="Times New Roman"/>
                <a:cs typeface="Times New Roman"/>
              </a:rPr>
              <a:t>AX is the</a:t>
            </a:r>
            <a:r>
              <a:rPr sz="2200" b="1" spc="15" dirty="0">
                <a:latin typeface="Times New Roman"/>
                <a:cs typeface="Times New Roman"/>
              </a:rPr>
              <a:t> </a:t>
            </a:r>
            <a:r>
              <a:rPr sz="2200" b="1" spc="-5" dirty="0">
                <a:latin typeface="Times New Roman"/>
                <a:cs typeface="Times New Roman"/>
              </a:rPr>
              <a:t>primary</a:t>
            </a:r>
            <a:r>
              <a:rPr sz="2200" b="1" spc="15" dirty="0">
                <a:latin typeface="Times New Roman"/>
                <a:cs typeface="Times New Roman"/>
              </a:rPr>
              <a:t> </a:t>
            </a:r>
            <a:r>
              <a:rPr sz="2200" b="1" spc="-5" dirty="0">
                <a:latin typeface="Times New Roman"/>
                <a:cs typeface="Times New Roman"/>
              </a:rPr>
              <a:t>accumulator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it is</a:t>
            </a:r>
            <a:r>
              <a:rPr sz="2200" dirty="0">
                <a:latin typeface="Times New Roman"/>
                <a:cs typeface="Times New Roman"/>
              </a:rPr>
              <a:t> </a:t>
            </a:r>
            <a:r>
              <a:rPr sz="2200" spc="-5" dirty="0">
                <a:latin typeface="Times New Roman"/>
                <a:cs typeface="Times New Roman"/>
              </a:rPr>
              <a:t>used</a:t>
            </a:r>
            <a:r>
              <a:rPr sz="2200" spc="-10"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dirty="0">
                <a:latin typeface="Times New Roman"/>
                <a:cs typeface="Times New Roman"/>
              </a:rPr>
              <a:t>input/output</a:t>
            </a:r>
            <a:r>
              <a:rPr sz="2200" spc="-35"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spc="-10" dirty="0">
                <a:latin typeface="Times New Roman"/>
                <a:cs typeface="Times New Roman"/>
              </a:rPr>
              <a:t>most </a:t>
            </a:r>
            <a:r>
              <a:rPr sz="2200" spc="-5" dirty="0">
                <a:latin typeface="Times New Roman"/>
                <a:cs typeface="Times New Roman"/>
              </a:rPr>
              <a:t> arithmetic</a:t>
            </a:r>
            <a:r>
              <a:rPr sz="2200" spc="45" dirty="0">
                <a:latin typeface="Times New Roman"/>
                <a:cs typeface="Times New Roman"/>
              </a:rPr>
              <a:t> </a:t>
            </a:r>
            <a:r>
              <a:rPr sz="2200" spc="-5" dirty="0">
                <a:latin typeface="Times New Roman"/>
                <a:cs typeface="Times New Roman"/>
              </a:rPr>
              <a:t>instructions.</a:t>
            </a:r>
            <a:r>
              <a:rPr sz="2200" spc="-10" dirty="0">
                <a:latin typeface="Times New Roman"/>
                <a:cs typeface="Times New Roman"/>
              </a:rPr>
              <a:t> </a:t>
            </a:r>
            <a:r>
              <a:rPr sz="2200" spc="-5" dirty="0">
                <a:latin typeface="Times New Roman"/>
                <a:cs typeface="Times New Roman"/>
              </a:rPr>
              <a:t>For</a:t>
            </a:r>
            <a:r>
              <a:rPr sz="2200" spc="30" dirty="0">
                <a:latin typeface="Times New Roman"/>
                <a:cs typeface="Times New Roman"/>
              </a:rPr>
              <a:t> </a:t>
            </a:r>
            <a:r>
              <a:rPr sz="2200" spc="-5" dirty="0">
                <a:latin typeface="Times New Roman"/>
                <a:cs typeface="Times New Roman"/>
              </a:rPr>
              <a:t>example,</a:t>
            </a:r>
            <a:r>
              <a:rPr sz="2200" spc="30" dirty="0">
                <a:latin typeface="Times New Roman"/>
                <a:cs typeface="Times New Roman"/>
              </a:rPr>
              <a:t> </a:t>
            </a:r>
            <a:r>
              <a:rPr sz="2200" spc="-5" dirty="0">
                <a:latin typeface="Times New Roman"/>
                <a:cs typeface="Times New Roman"/>
              </a:rPr>
              <a:t>in</a:t>
            </a:r>
            <a:r>
              <a:rPr sz="2200" spc="20" dirty="0">
                <a:latin typeface="Times New Roman"/>
                <a:cs typeface="Times New Roman"/>
              </a:rPr>
              <a:t> </a:t>
            </a:r>
            <a:r>
              <a:rPr sz="2200" spc="-5" dirty="0">
                <a:latin typeface="Times New Roman"/>
                <a:cs typeface="Times New Roman"/>
              </a:rPr>
              <a:t>multiplication</a:t>
            </a:r>
            <a:r>
              <a:rPr sz="2200" spc="30" dirty="0">
                <a:latin typeface="Times New Roman"/>
                <a:cs typeface="Times New Roman"/>
              </a:rPr>
              <a:t> </a:t>
            </a:r>
            <a:r>
              <a:rPr sz="2200" spc="-5" dirty="0">
                <a:latin typeface="Times New Roman"/>
                <a:cs typeface="Times New Roman"/>
              </a:rPr>
              <a:t>operation,</a:t>
            </a:r>
            <a:r>
              <a:rPr sz="2200" spc="10" dirty="0">
                <a:latin typeface="Times New Roman"/>
                <a:cs typeface="Times New Roman"/>
              </a:rPr>
              <a:t> </a:t>
            </a:r>
            <a:r>
              <a:rPr sz="2200" dirty="0">
                <a:latin typeface="Times New Roman"/>
                <a:cs typeface="Times New Roman"/>
              </a:rPr>
              <a:t>one </a:t>
            </a:r>
            <a:r>
              <a:rPr sz="2200" spc="-5" dirty="0">
                <a:latin typeface="Times New Roman"/>
                <a:cs typeface="Times New Roman"/>
              </a:rPr>
              <a:t>operand </a:t>
            </a:r>
            <a:r>
              <a:rPr sz="2200" spc="-535" dirty="0">
                <a:latin typeface="Times New Roman"/>
                <a:cs typeface="Times New Roman"/>
              </a:rPr>
              <a:t> </a:t>
            </a:r>
            <a:r>
              <a:rPr sz="2200" spc="-5" dirty="0">
                <a:latin typeface="Times New Roman"/>
                <a:cs typeface="Times New Roman"/>
              </a:rPr>
              <a:t>is stored in</a:t>
            </a:r>
            <a:r>
              <a:rPr sz="2200" dirty="0">
                <a:latin typeface="Times New Roman"/>
                <a:cs typeface="Times New Roman"/>
              </a:rPr>
              <a:t> </a:t>
            </a:r>
            <a:r>
              <a:rPr sz="2200" spc="-5" dirty="0">
                <a:latin typeface="Times New Roman"/>
                <a:cs typeface="Times New Roman"/>
              </a:rPr>
              <a:t>EAX</a:t>
            </a:r>
            <a:r>
              <a:rPr sz="2200" spc="5" dirty="0">
                <a:latin typeface="Times New Roman"/>
                <a:cs typeface="Times New Roman"/>
              </a:rPr>
              <a:t> </a:t>
            </a:r>
            <a:r>
              <a:rPr sz="2200" spc="-5" dirty="0">
                <a:latin typeface="Times New Roman"/>
                <a:cs typeface="Times New Roman"/>
              </a:rPr>
              <a:t>or</a:t>
            </a:r>
            <a:r>
              <a:rPr sz="2200" spc="-110" dirty="0">
                <a:latin typeface="Times New Roman"/>
                <a:cs typeface="Times New Roman"/>
              </a:rPr>
              <a:t> </a:t>
            </a:r>
            <a:r>
              <a:rPr sz="2200" spc="-5" dirty="0">
                <a:latin typeface="Times New Roman"/>
                <a:cs typeface="Times New Roman"/>
              </a:rPr>
              <a:t>AX or</a:t>
            </a:r>
            <a:r>
              <a:rPr sz="2200" spc="-114" dirty="0">
                <a:latin typeface="Times New Roman"/>
                <a:cs typeface="Times New Roman"/>
              </a:rPr>
              <a:t> </a:t>
            </a:r>
            <a:r>
              <a:rPr sz="2200" spc="-5" dirty="0">
                <a:latin typeface="Times New Roman"/>
                <a:cs typeface="Times New Roman"/>
              </a:rPr>
              <a:t>AL</a:t>
            </a:r>
            <a:r>
              <a:rPr sz="2200" spc="-70" dirty="0">
                <a:latin typeface="Times New Roman"/>
                <a:cs typeface="Times New Roman"/>
              </a:rPr>
              <a:t> </a:t>
            </a:r>
            <a:r>
              <a:rPr sz="2200" spc="-5" dirty="0">
                <a:latin typeface="Times New Roman"/>
                <a:cs typeface="Times New Roman"/>
              </a:rPr>
              <a:t>register</a:t>
            </a:r>
            <a:r>
              <a:rPr sz="2200" spc="10" dirty="0">
                <a:latin typeface="Times New Roman"/>
                <a:cs typeface="Times New Roman"/>
              </a:rPr>
              <a:t> </a:t>
            </a:r>
            <a:r>
              <a:rPr sz="2200" spc="-5" dirty="0">
                <a:latin typeface="Times New Roman"/>
                <a:cs typeface="Times New Roman"/>
              </a:rPr>
              <a:t>according</a:t>
            </a:r>
            <a:r>
              <a:rPr sz="2200" dirty="0">
                <a:latin typeface="Times New Roman"/>
                <a:cs typeface="Times New Roman"/>
              </a:rPr>
              <a:t> </a:t>
            </a:r>
            <a:r>
              <a:rPr sz="2200" spc="-5" dirty="0">
                <a:latin typeface="Times New Roman"/>
                <a:cs typeface="Times New Roman"/>
              </a:rPr>
              <a:t>to</a:t>
            </a:r>
            <a:r>
              <a:rPr sz="2200" dirty="0">
                <a:latin typeface="Times New Roman"/>
                <a:cs typeface="Times New Roman"/>
              </a:rPr>
              <a:t> the </a:t>
            </a:r>
            <a:r>
              <a:rPr sz="2200" spc="-5" dirty="0">
                <a:latin typeface="Times New Roman"/>
                <a:cs typeface="Times New Roman"/>
              </a:rPr>
              <a:t>size</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the </a:t>
            </a:r>
            <a:r>
              <a:rPr sz="2200" spc="5" dirty="0">
                <a:latin typeface="Times New Roman"/>
                <a:cs typeface="Times New Roman"/>
              </a:rPr>
              <a:t>operand.</a:t>
            </a:r>
            <a:endParaRPr sz="2200" dirty="0">
              <a:latin typeface="Times New Roman"/>
              <a:cs typeface="Times New Roman"/>
            </a:endParaRPr>
          </a:p>
          <a:p>
            <a:pPr marL="268605" indent="-256540">
              <a:lnSpc>
                <a:spcPct val="100000"/>
              </a:lnSpc>
              <a:spcBef>
                <a:spcPts val="1850"/>
              </a:spcBef>
              <a:buFont typeface="Microsoft Sans Serif"/>
              <a:buChar char=""/>
              <a:tabLst>
                <a:tab pos="269240" algn="l"/>
              </a:tabLst>
            </a:pPr>
            <a:r>
              <a:rPr sz="2200" b="1" spc="-5" dirty="0">
                <a:latin typeface="Times New Roman"/>
                <a:cs typeface="Times New Roman"/>
              </a:rPr>
              <a:t>BX is</a:t>
            </a:r>
            <a:r>
              <a:rPr sz="2200" b="1" dirty="0">
                <a:latin typeface="Times New Roman"/>
                <a:cs typeface="Times New Roman"/>
              </a:rPr>
              <a:t> </a:t>
            </a:r>
            <a:r>
              <a:rPr sz="2200" b="1" spc="-5" dirty="0">
                <a:latin typeface="Times New Roman"/>
                <a:cs typeface="Times New Roman"/>
              </a:rPr>
              <a:t>known</a:t>
            </a:r>
            <a:r>
              <a:rPr sz="2200" b="1" dirty="0">
                <a:latin typeface="Times New Roman"/>
                <a:cs typeface="Times New Roman"/>
              </a:rPr>
              <a:t> as</a:t>
            </a:r>
            <a:r>
              <a:rPr sz="2200" b="1" spc="-10" dirty="0">
                <a:latin typeface="Times New Roman"/>
                <a:cs typeface="Times New Roman"/>
              </a:rPr>
              <a:t> </a:t>
            </a:r>
            <a:r>
              <a:rPr sz="2200" b="1" spc="-5" dirty="0">
                <a:latin typeface="Times New Roman"/>
                <a:cs typeface="Times New Roman"/>
              </a:rPr>
              <a:t>the</a:t>
            </a:r>
            <a:r>
              <a:rPr sz="2200" b="1" spc="15" dirty="0">
                <a:latin typeface="Times New Roman"/>
                <a:cs typeface="Times New Roman"/>
              </a:rPr>
              <a:t> </a:t>
            </a:r>
            <a:r>
              <a:rPr sz="2200" b="1" spc="-5" dirty="0">
                <a:latin typeface="Times New Roman"/>
                <a:cs typeface="Times New Roman"/>
              </a:rPr>
              <a:t>base</a:t>
            </a:r>
            <a:r>
              <a:rPr sz="2200" b="1" spc="-15"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as it</a:t>
            </a:r>
            <a:r>
              <a:rPr sz="2200" dirty="0">
                <a:latin typeface="Times New Roman"/>
                <a:cs typeface="Times New Roman"/>
              </a:rPr>
              <a:t> </a:t>
            </a:r>
            <a:r>
              <a:rPr sz="2200" spc="-5" dirty="0">
                <a:latin typeface="Times New Roman"/>
                <a:cs typeface="Times New Roman"/>
              </a:rPr>
              <a:t>could</a:t>
            </a:r>
            <a:r>
              <a:rPr sz="2200" dirty="0">
                <a:latin typeface="Times New Roman"/>
                <a:cs typeface="Times New Roman"/>
              </a:rPr>
              <a:t> </a:t>
            </a:r>
            <a:r>
              <a:rPr sz="2200" spc="-5" dirty="0">
                <a:latin typeface="Times New Roman"/>
                <a:cs typeface="Times New Roman"/>
              </a:rPr>
              <a:t>be</a:t>
            </a:r>
            <a:r>
              <a:rPr sz="2200" spc="-10"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 indexed</a:t>
            </a:r>
            <a:r>
              <a:rPr sz="2200" dirty="0">
                <a:latin typeface="Times New Roman"/>
                <a:cs typeface="Times New Roman"/>
              </a:rPr>
              <a:t> </a:t>
            </a:r>
            <a:r>
              <a:rPr sz="2200" dirty="0" smtClean="0">
                <a:latin typeface="Times New Roman"/>
                <a:cs typeface="Times New Roman"/>
              </a:rPr>
              <a:t>addressing</a:t>
            </a:r>
            <a:r>
              <a:rPr lang="en-US" sz="2200" dirty="0">
                <a:latin typeface="Times New Roman"/>
                <a:cs typeface="Times New Roman"/>
              </a:rPr>
              <a:t> (the content of a given index register gets added to an instruction's address part so as to obtain the effective address.)</a:t>
            </a:r>
            <a:r>
              <a:rPr sz="2200" dirty="0" smtClean="0">
                <a:latin typeface="Times New Roman"/>
                <a:cs typeface="Times New Roman"/>
              </a:rPr>
              <a:t>.</a:t>
            </a:r>
            <a:endParaRPr sz="2200" dirty="0">
              <a:latin typeface="Times New Roman"/>
              <a:cs typeface="Times New Roman"/>
            </a:endParaRPr>
          </a:p>
          <a:p>
            <a:pPr marL="268605" marR="125730" indent="-256540">
              <a:lnSpc>
                <a:spcPct val="150000"/>
              </a:lnSpc>
              <a:spcBef>
                <a:spcPts val="530"/>
              </a:spcBef>
              <a:buFont typeface="Microsoft Sans Serif"/>
              <a:buChar char=""/>
              <a:tabLst>
                <a:tab pos="269240" algn="l"/>
              </a:tabLst>
            </a:pPr>
            <a:r>
              <a:rPr sz="2200" b="1" spc="-5" dirty="0">
                <a:latin typeface="Times New Roman"/>
                <a:cs typeface="Times New Roman"/>
              </a:rPr>
              <a:t>CX is</a:t>
            </a:r>
            <a:r>
              <a:rPr sz="2200" b="1"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 </a:t>
            </a:r>
            <a:r>
              <a:rPr sz="2200" b="1" spc="-5" dirty="0">
                <a:latin typeface="Times New Roman"/>
                <a:cs typeface="Times New Roman"/>
              </a:rPr>
              <a:t>the count</a:t>
            </a:r>
            <a:r>
              <a:rPr sz="2200" b="1" spc="20"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as</a:t>
            </a:r>
            <a:r>
              <a:rPr sz="2200" dirty="0">
                <a:latin typeface="Times New Roman"/>
                <a:cs typeface="Times New Roman"/>
              </a:rPr>
              <a:t> the</a:t>
            </a:r>
            <a:r>
              <a:rPr sz="2200" spc="-5" dirty="0">
                <a:latin typeface="Times New Roman"/>
                <a:cs typeface="Times New Roman"/>
              </a:rPr>
              <a:t> ECX,</a:t>
            </a:r>
            <a:r>
              <a:rPr sz="2200" dirty="0">
                <a:latin typeface="Times New Roman"/>
                <a:cs typeface="Times New Roman"/>
              </a:rPr>
              <a:t> </a:t>
            </a:r>
            <a:r>
              <a:rPr sz="2200" spc="-5" dirty="0">
                <a:latin typeface="Times New Roman"/>
                <a:cs typeface="Times New Roman"/>
              </a:rPr>
              <a:t>CX</a:t>
            </a:r>
            <a:r>
              <a:rPr sz="2200" spc="5" dirty="0">
                <a:latin typeface="Times New Roman"/>
                <a:cs typeface="Times New Roman"/>
              </a:rPr>
              <a:t> </a:t>
            </a:r>
            <a:r>
              <a:rPr sz="2200" spc="-5" dirty="0">
                <a:latin typeface="Times New Roman"/>
                <a:cs typeface="Times New Roman"/>
              </a:rPr>
              <a:t>registers</a:t>
            </a:r>
            <a:r>
              <a:rPr sz="2200" spc="15" dirty="0">
                <a:latin typeface="Times New Roman"/>
                <a:cs typeface="Times New Roman"/>
              </a:rPr>
              <a:t> </a:t>
            </a:r>
            <a:r>
              <a:rPr sz="2200" spc="-5" dirty="0">
                <a:latin typeface="Times New Roman"/>
                <a:cs typeface="Times New Roman"/>
              </a:rPr>
              <a:t>store</a:t>
            </a:r>
            <a:r>
              <a:rPr sz="2200" dirty="0">
                <a:latin typeface="Times New Roman"/>
                <a:cs typeface="Times New Roman"/>
              </a:rPr>
              <a:t> </a:t>
            </a:r>
            <a:r>
              <a:rPr sz="2200" spc="-5" dirty="0">
                <a:latin typeface="Times New Roman"/>
                <a:cs typeface="Times New Roman"/>
              </a:rPr>
              <a:t>the loop </a:t>
            </a:r>
            <a:r>
              <a:rPr sz="2200" spc="-535" dirty="0">
                <a:latin typeface="Times New Roman"/>
                <a:cs typeface="Times New Roman"/>
              </a:rPr>
              <a:t> </a:t>
            </a:r>
            <a:r>
              <a:rPr sz="2200" spc="-5" dirty="0">
                <a:latin typeface="Times New Roman"/>
                <a:cs typeface="Times New Roman"/>
              </a:rPr>
              <a:t>count</a:t>
            </a:r>
            <a:r>
              <a:rPr sz="2200" spc="-10" dirty="0">
                <a:latin typeface="Times New Roman"/>
                <a:cs typeface="Times New Roman"/>
              </a:rPr>
              <a:t> </a:t>
            </a:r>
            <a:r>
              <a:rPr sz="2200" spc="-5" dirty="0">
                <a:latin typeface="Times New Roman"/>
                <a:cs typeface="Times New Roman"/>
              </a:rPr>
              <a:t>in</a:t>
            </a:r>
            <a:r>
              <a:rPr sz="2200" dirty="0">
                <a:latin typeface="Times New Roman"/>
                <a:cs typeface="Times New Roman"/>
              </a:rPr>
              <a:t> </a:t>
            </a:r>
            <a:r>
              <a:rPr sz="2200" spc="-5" dirty="0">
                <a:latin typeface="Times New Roman"/>
                <a:cs typeface="Times New Roman"/>
              </a:rPr>
              <a:t>iterative</a:t>
            </a:r>
            <a:r>
              <a:rPr sz="2200" spc="5" dirty="0">
                <a:latin typeface="Times New Roman"/>
                <a:cs typeface="Times New Roman"/>
              </a:rPr>
              <a:t> </a:t>
            </a:r>
            <a:r>
              <a:rPr sz="2200" spc="-5" dirty="0">
                <a:latin typeface="Times New Roman"/>
                <a:cs typeface="Times New Roman"/>
              </a:rPr>
              <a:t>operations.</a:t>
            </a:r>
            <a:endParaRPr sz="2200" dirty="0">
              <a:latin typeface="Times New Roman"/>
              <a:cs typeface="Times New Roman"/>
            </a:endParaRPr>
          </a:p>
          <a:p>
            <a:pPr marL="268605" marR="116205" indent="-256540">
              <a:lnSpc>
                <a:spcPct val="150000"/>
              </a:lnSpc>
              <a:spcBef>
                <a:spcPts val="530"/>
              </a:spcBef>
              <a:buFont typeface="Microsoft Sans Serif"/>
              <a:buChar char=""/>
              <a:tabLst>
                <a:tab pos="269240" algn="l"/>
              </a:tabLst>
            </a:pPr>
            <a:r>
              <a:rPr sz="2200" b="1" spc="-5" dirty="0">
                <a:latin typeface="Times New Roman"/>
                <a:cs typeface="Times New Roman"/>
              </a:rPr>
              <a:t>DX</a:t>
            </a:r>
            <a:r>
              <a:rPr sz="2200" b="1" dirty="0">
                <a:latin typeface="Times New Roman"/>
                <a:cs typeface="Times New Roman"/>
              </a:rPr>
              <a:t> </a:t>
            </a:r>
            <a:r>
              <a:rPr sz="2200" b="1" spc="-5" dirty="0">
                <a:latin typeface="Times New Roman"/>
                <a:cs typeface="Times New Roman"/>
              </a:rPr>
              <a:t>is</a:t>
            </a:r>
            <a:r>
              <a:rPr sz="2200" b="1" spc="10"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a:t>
            </a:r>
            <a:r>
              <a:rPr sz="2200" b="1" spc="5" dirty="0">
                <a:latin typeface="Times New Roman"/>
                <a:cs typeface="Times New Roman"/>
              </a:rPr>
              <a:t> </a:t>
            </a:r>
            <a:r>
              <a:rPr sz="2200" b="1" spc="-5" dirty="0">
                <a:latin typeface="Times New Roman"/>
                <a:cs typeface="Times New Roman"/>
              </a:rPr>
              <a:t>the</a:t>
            </a:r>
            <a:r>
              <a:rPr sz="2200" b="1" spc="5" dirty="0">
                <a:latin typeface="Times New Roman"/>
                <a:cs typeface="Times New Roman"/>
              </a:rPr>
              <a:t> </a:t>
            </a:r>
            <a:r>
              <a:rPr sz="2200" b="1" spc="-5" dirty="0">
                <a:latin typeface="Times New Roman"/>
                <a:cs typeface="Times New Roman"/>
              </a:rPr>
              <a:t>data</a:t>
            </a:r>
            <a:r>
              <a:rPr sz="2200" b="1" spc="15" dirty="0">
                <a:latin typeface="Times New Roman"/>
                <a:cs typeface="Times New Roman"/>
              </a:rPr>
              <a:t> </a:t>
            </a:r>
            <a:r>
              <a:rPr sz="2200" b="1" spc="-10" dirty="0">
                <a:latin typeface="Times New Roman"/>
                <a:cs typeface="Times New Roman"/>
              </a:rPr>
              <a:t>register</a:t>
            </a:r>
            <a:r>
              <a:rPr sz="2200" spc="-10" dirty="0">
                <a:latin typeface="Times New Roman"/>
                <a:cs typeface="Times New Roman"/>
              </a:rPr>
              <a:t>.</a:t>
            </a:r>
            <a:r>
              <a:rPr sz="2200" spc="5" dirty="0">
                <a:latin typeface="Times New Roman"/>
                <a:cs typeface="Times New Roman"/>
              </a:rPr>
              <a:t> </a:t>
            </a:r>
            <a:r>
              <a:rPr sz="2200" spc="-5" dirty="0">
                <a:latin typeface="Times New Roman"/>
                <a:cs typeface="Times New Roman"/>
              </a:rPr>
              <a:t>It</a:t>
            </a:r>
            <a:r>
              <a:rPr sz="2200" spc="25" dirty="0">
                <a:latin typeface="Times New Roman"/>
                <a:cs typeface="Times New Roman"/>
              </a:rPr>
              <a:t> </a:t>
            </a:r>
            <a:r>
              <a:rPr sz="2200" spc="-5" dirty="0">
                <a:latin typeface="Times New Roman"/>
                <a:cs typeface="Times New Roman"/>
              </a:rPr>
              <a:t>is also</a:t>
            </a:r>
            <a:r>
              <a:rPr sz="2200" spc="5"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a:t>
            </a:r>
            <a:r>
              <a:rPr sz="2200" spc="10" dirty="0">
                <a:latin typeface="Times New Roman"/>
                <a:cs typeface="Times New Roman"/>
              </a:rPr>
              <a:t> </a:t>
            </a:r>
            <a:r>
              <a:rPr sz="2200" dirty="0">
                <a:latin typeface="Times New Roman"/>
                <a:cs typeface="Times New Roman"/>
              </a:rPr>
              <a:t>input/output</a:t>
            </a:r>
            <a:r>
              <a:rPr sz="2200" spc="-30" dirty="0">
                <a:latin typeface="Times New Roman"/>
                <a:cs typeface="Times New Roman"/>
              </a:rPr>
              <a:t> </a:t>
            </a:r>
            <a:r>
              <a:rPr sz="2200" spc="-5" dirty="0">
                <a:latin typeface="Times New Roman"/>
                <a:cs typeface="Times New Roman"/>
              </a:rPr>
              <a:t>operations. </a:t>
            </a:r>
            <a:r>
              <a:rPr sz="2200" spc="-535" dirty="0">
                <a:latin typeface="Times New Roman"/>
                <a:cs typeface="Times New Roman"/>
              </a:rPr>
              <a:t> </a:t>
            </a:r>
            <a:r>
              <a:rPr sz="2200" spc="-5" dirty="0">
                <a:latin typeface="Times New Roman"/>
                <a:cs typeface="Times New Roman"/>
              </a:rPr>
              <a:t>It is also used with AX register along with DX for multiply and divide </a:t>
            </a:r>
            <a:r>
              <a:rPr sz="2200" dirty="0">
                <a:latin typeface="Times New Roman"/>
                <a:cs typeface="Times New Roman"/>
              </a:rPr>
              <a:t> </a:t>
            </a:r>
            <a:r>
              <a:rPr sz="2200" spc="-5" dirty="0">
                <a:latin typeface="Times New Roman"/>
                <a:cs typeface="Times New Roman"/>
              </a:rPr>
              <a:t>operations</a:t>
            </a:r>
            <a:r>
              <a:rPr sz="2200" spc="-15" dirty="0">
                <a:latin typeface="Times New Roman"/>
                <a:cs typeface="Times New Roman"/>
              </a:rPr>
              <a:t> </a:t>
            </a:r>
            <a:r>
              <a:rPr sz="2200" spc="-5" dirty="0">
                <a:latin typeface="Times New Roman"/>
                <a:cs typeface="Times New Roman"/>
              </a:rPr>
              <a:t>involving</a:t>
            </a:r>
            <a:r>
              <a:rPr sz="2200" spc="-20" dirty="0">
                <a:latin typeface="Times New Roman"/>
                <a:cs typeface="Times New Roman"/>
              </a:rPr>
              <a:t> </a:t>
            </a:r>
            <a:r>
              <a:rPr sz="2200" spc="-10" dirty="0">
                <a:latin typeface="Times New Roman"/>
                <a:cs typeface="Times New Roman"/>
              </a:rPr>
              <a:t>large</a:t>
            </a:r>
            <a:r>
              <a:rPr sz="2200" spc="10" dirty="0">
                <a:latin typeface="Times New Roman"/>
                <a:cs typeface="Times New Roman"/>
              </a:rPr>
              <a:t> </a:t>
            </a:r>
            <a:r>
              <a:rPr sz="2200" spc="-5" dirty="0">
                <a:latin typeface="Times New Roman"/>
                <a:cs typeface="Times New Roman"/>
              </a:rPr>
              <a:t>values.</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0165" y="151256"/>
            <a:ext cx="2447290"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Calibri"/>
                <a:cs typeface="Calibri"/>
              </a:rPr>
              <a:t>Pointer</a:t>
            </a:r>
            <a:r>
              <a:rPr sz="2800" b="0" spc="-15" dirty="0">
                <a:latin typeface="Calibri"/>
                <a:cs typeface="Calibri"/>
              </a:rPr>
              <a:t> </a:t>
            </a:r>
            <a:r>
              <a:rPr sz="2800" b="0" spc="-25" dirty="0">
                <a:latin typeface="Calibri"/>
                <a:cs typeface="Calibri"/>
              </a:rPr>
              <a:t>Registers</a:t>
            </a:r>
            <a:endParaRPr sz="2800">
              <a:latin typeface="Calibri"/>
              <a:cs typeface="Calibri"/>
            </a:endParaRPr>
          </a:p>
        </p:txBody>
      </p:sp>
      <p:sp>
        <p:nvSpPr>
          <p:cNvPr id="3" name="object 3"/>
          <p:cNvSpPr txBox="1"/>
          <p:nvPr/>
        </p:nvSpPr>
        <p:spPr>
          <a:xfrm>
            <a:off x="112606" y="990600"/>
            <a:ext cx="8878994" cy="5282856"/>
          </a:xfrm>
          <a:prstGeom prst="rect">
            <a:avLst/>
          </a:prstGeom>
        </p:spPr>
        <p:txBody>
          <a:bodyPr vert="horz" wrap="square" lIns="0" tIns="12065" rIns="0" bIns="0" rtlCol="0">
            <a:spAutoFit/>
          </a:bodyPr>
          <a:lstStyle/>
          <a:p>
            <a:pPr marL="355600" marR="245110" indent="-342900" algn="just">
              <a:lnSpc>
                <a:spcPct val="150000"/>
              </a:lnSpc>
              <a:spcBef>
                <a:spcPts val="95"/>
              </a:spcBef>
              <a:buFont typeface="Arial MT"/>
              <a:buChar char="•"/>
              <a:tabLst>
                <a:tab pos="355600" algn="l"/>
              </a:tabLst>
            </a:pPr>
            <a:r>
              <a:rPr sz="2000" b="1" dirty="0">
                <a:latin typeface="Times New Roman"/>
                <a:cs typeface="Times New Roman"/>
              </a:rPr>
              <a:t>Instruction</a:t>
            </a:r>
            <a:r>
              <a:rPr sz="2000" b="1" spc="-45" dirty="0">
                <a:latin typeface="Times New Roman"/>
                <a:cs typeface="Times New Roman"/>
              </a:rPr>
              <a:t> </a:t>
            </a:r>
            <a:r>
              <a:rPr sz="2000" b="1" dirty="0">
                <a:latin typeface="Times New Roman"/>
                <a:cs typeface="Times New Roman"/>
              </a:rPr>
              <a:t>Pointer</a:t>
            </a:r>
            <a:r>
              <a:rPr sz="2000" b="1" spc="-60" dirty="0">
                <a:latin typeface="Times New Roman"/>
                <a:cs typeface="Times New Roman"/>
              </a:rPr>
              <a:t> </a:t>
            </a:r>
            <a:r>
              <a:rPr sz="2000" b="1" dirty="0">
                <a:latin typeface="Times New Roman"/>
                <a:cs typeface="Times New Roman"/>
              </a:rPr>
              <a:t>(IP)</a:t>
            </a:r>
            <a:r>
              <a:rPr sz="2000" b="1" spc="-5" dirty="0">
                <a:latin typeface="Times New Roman"/>
                <a:cs typeface="Times New Roman"/>
              </a:rPr>
              <a:t> </a:t>
            </a:r>
            <a:r>
              <a:rPr sz="2000" dirty="0">
                <a:latin typeface="Times New Roman"/>
                <a:cs typeface="Times New Roman"/>
              </a:rPr>
              <a:t>−</a:t>
            </a:r>
            <a:r>
              <a:rPr sz="2000" spc="-50" dirty="0">
                <a:latin typeface="Times New Roman"/>
                <a:cs typeface="Times New Roman"/>
              </a:rPr>
              <a:t> </a:t>
            </a:r>
            <a:r>
              <a:rPr sz="2000" dirty="0">
                <a:latin typeface="Times New Roman"/>
                <a:cs typeface="Times New Roman"/>
              </a:rPr>
              <a:t>The 16-bit</a:t>
            </a:r>
            <a:r>
              <a:rPr sz="2000" spc="-40" dirty="0">
                <a:latin typeface="Times New Roman"/>
                <a:cs typeface="Times New Roman"/>
              </a:rPr>
              <a:t> </a:t>
            </a:r>
            <a:r>
              <a:rPr sz="2000" dirty="0">
                <a:latin typeface="Times New Roman"/>
                <a:cs typeface="Times New Roman"/>
              </a:rPr>
              <a:t>IP</a:t>
            </a:r>
            <a:r>
              <a:rPr sz="2000" spc="-85" dirty="0">
                <a:latin typeface="Times New Roman"/>
                <a:cs typeface="Times New Roman"/>
              </a:rPr>
              <a:t> </a:t>
            </a:r>
            <a:r>
              <a:rPr sz="2000" dirty="0">
                <a:latin typeface="Times New Roman"/>
                <a:cs typeface="Times New Roman"/>
              </a:rPr>
              <a:t>register</a:t>
            </a:r>
            <a:r>
              <a:rPr sz="2000" spc="-30" dirty="0">
                <a:latin typeface="Times New Roman"/>
                <a:cs typeface="Times New Roman"/>
              </a:rPr>
              <a:t> </a:t>
            </a:r>
            <a:r>
              <a:rPr sz="2000" dirty="0">
                <a:latin typeface="Times New Roman"/>
                <a:cs typeface="Times New Roman"/>
              </a:rPr>
              <a:t>stores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offset</a:t>
            </a:r>
            <a:r>
              <a:rPr sz="2000" spc="-35" dirty="0">
                <a:latin typeface="Times New Roman"/>
                <a:cs typeface="Times New Roman"/>
              </a:rPr>
              <a:t> </a:t>
            </a:r>
            <a:r>
              <a:rPr sz="2000" dirty="0" smtClean="0">
                <a:latin typeface="Times New Roman"/>
                <a:cs typeface="Times New Roman"/>
              </a:rPr>
              <a:t>address</a:t>
            </a:r>
            <a:r>
              <a:rPr lang="en-US" sz="2000" dirty="0">
                <a:latin typeface="Times New Roman"/>
                <a:cs typeface="Times New Roman"/>
              </a:rPr>
              <a:t> (</a:t>
            </a:r>
            <a:r>
              <a:rPr lang="en-US" sz="2000" i="1" dirty="0">
                <a:latin typeface="Times New Roman"/>
                <a:cs typeface="Times New Roman"/>
              </a:rPr>
              <a:t>The offset address, which is a part of the address, is added to the start of the segment to ad­dress a memory location within the memory segment</a:t>
            </a:r>
            <a:r>
              <a:rPr lang="en-US" sz="2000" dirty="0">
                <a:latin typeface="Times New Roman"/>
                <a:cs typeface="Times New Roman"/>
              </a:rPr>
              <a:t>)</a:t>
            </a:r>
            <a:r>
              <a:rPr sz="2000" spc="-45" dirty="0" smtClean="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 </a:t>
            </a:r>
            <a:r>
              <a:rPr sz="2000" spc="-490" dirty="0">
                <a:latin typeface="Times New Roman"/>
                <a:cs typeface="Times New Roman"/>
              </a:rPr>
              <a:t> </a:t>
            </a:r>
            <a:r>
              <a:rPr sz="2000" dirty="0">
                <a:latin typeface="Times New Roman"/>
                <a:cs typeface="Times New Roman"/>
              </a:rPr>
              <a:t>next </a:t>
            </a:r>
            <a:r>
              <a:rPr sz="2000" spc="-5" dirty="0">
                <a:latin typeface="Times New Roman"/>
                <a:cs typeface="Times New Roman"/>
              </a:rPr>
              <a:t>instruction </a:t>
            </a:r>
            <a:r>
              <a:rPr sz="2000" dirty="0">
                <a:latin typeface="Times New Roman"/>
                <a:cs typeface="Times New Roman"/>
              </a:rPr>
              <a:t>to be executed. IP in association with </a:t>
            </a:r>
            <a:r>
              <a:rPr sz="2000" spc="-5" dirty="0">
                <a:latin typeface="Times New Roman"/>
                <a:cs typeface="Times New Roman"/>
              </a:rPr>
              <a:t>the CS </a:t>
            </a:r>
            <a:r>
              <a:rPr sz="2000" dirty="0">
                <a:latin typeface="Times New Roman"/>
                <a:cs typeface="Times New Roman"/>
              </a:rPr>
              <a:t>register (as CS:IP) </a:t>
            </a:r>
            <a:r>
              <a:rPr sz="2000" spc="-490" dirty="0">
                <a:latin typeface="Times New Roman"/>
                <a:cs typeface="Times New Roman"/>
              </a:rPr>
              <a:t> </a:t>
            </a:r>
            <a:r>
              <a:rPr sz="2000" dirty="0">
                <a:latin typeface="Times New Roman"/>
                <a:cs typeface="Times New Roman"/>
              </a:rPr>
              <a:t>gives</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complete </a:t>
            </a:r>
            <a:r>
              <a:rPr sz="2000" dirty="0">
                <a:latin typeface="Times New Roman"/>
                <a:cs typeface="Times New Roman"/>
              </a:rPr>
              <a:t>address</a:t>
            </a:r>
            <a:r>
              <a:rPr sz="2000" spc="-4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current</a:t>
            </a:r>
            <a:r>
              <a:rPr sz="2000" spc="-40" dirty="0">
                <a:latin typeface="Times New Roman"/>
                <a:cs typeface="Times New Roman"/>
              </a:rPr>
              <a:t> </a:t>
            </a:r>
            <a:r>
              <a:rPr sz="2000" spc="-5" dirty="0">
                <a:latin typeface="Times New Roman"/>
                <a:cs typeface="Times New Roman"/>
              </a:rPr>
              <a:t>instruction</a:t>
            </a:r>
            <a:r>
              <a:rPr sz="2000" spc="-3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code</a:t>
            </a:r>
            <a:r>
              <a:rPr sz="2000" spc="-5" dirty="0">
                <a:latin typeface="Times New Roman"/>
                <a:cs typeface="Times New Roman"/>
              </a:rPr>
              <a:t> segment.</a:t>
            </a:r>
            <a:endParaRPr sz="2000" dirty="0">
              <a:latin typeface="Times New Roman"/>
              <a:cs typeface="Times New Roman"/>
            </a:endParaRPr>
          </a:p>
          <a:p>
            <a:pPr marL="355600" marR="167005" indent="-342900" algn="just">
              <a:lnSpc>
                <a:spcPct val="150100"/>
              </a:lnSpc>
              <a:spcBef>
                <a:spcPts val="480"/>
              </a:spcBef>
              <a:buFont typeface="Arial MT"/>
              <a:buChar char="•"/>
              <a:tabLst>
                <a:tab pos="355600" algn="l"/>
              </a:tabLst>
            </a:pPr>
            <a:r>
              <a:rPr sz="2000" b="1" dirty="0">
                <a:latin typeface="Times New Roman"/>
                <a:cs typeface="Times New Roman"/>
              </a:rPr>
              <a:t>Stack Pointer (SP) </a:t>
            </a:r>
            <a:r>
              <a:rPr sz="2000" dirty="0">
                <a:latin typeface="Times New Roman"/>
                <a:cs typeface="Times New Roman"/>
              </a:rPr>
              <a:t>− The 16-bit SP register provides the </a:t>
            </a:r>
            <a:r>
              <a:rPr sz="2000" spc="-5" dirty="0">
                <a:latin typeface="Times New Roman"/>
                <a:cs typeface="Times New Roman"/>
              </a:rPr>
              <a:t>offset </a:t>
            </a:r>
            <a:r>
              <a:rPr sz="2000" dirty="0">
                <a:latin typeface="Times New Roman"/>
                <a:cs typeface="Times New Roman"/>
              </a:rPr>
              <a:t>value within the </a:t>
            </a:r>
            <a:r>
              <a:rPr sz="2000" spc="-484" dirty="0">
                <a:latin typeface="Times New Roman"/>
                <a:cs typeface="Times New Roman"/>
              </a:rPr>
              <a:t> </a:t>
            </a:r>
            <a:r>
              <a:rPr sz="2000" dirty="0">
                <a:latin typeface="Times New Roman"/>
                <a:cs typeface="Times New Roman"/>
              </a:rPr>
              <a:t>program</a:t>
            </a:r>
            <a:r>
              <a:rPr sz="2000" spc="-50" dirty="0">
                <a:latin typeface="Times New Roman"/>
                <a:cs typeface="Times New Roman"/>
              </a:rPr>
              <a:t> </a:t>
            </a:r>
            <a:r>
              <a:rPr sz="2000" dirty="0">
                <a:latin typeface="Times New Roman"/>
                <a:cs typeface="Times New Roman"/>
              </a:rPr>
              <a:t>stack.</a:t>
            </a:r>
            <a:r>
              <a:rPr sz="2000" spc="-15" dirty="0">
                <a:latin typeface="Times New Roman"/>
                <a:cs typeface="Times New Roman"/>
              </a:rPr>
              <a:t> </a:t>
            </a:r>
            <a:r>
              <a:rPr sz="2000" dirty="0">
                <a:latin typeface="Times New Roman"/>
                <a:cs typeface="Times New Roman"/>
              </a:rPr>
              <a:t>SP</a:t>
            </a:r>
            <a:r>
              <a:rPr sz="2000" spc="-75"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association</a:t>
            </a:r>
            <a:r>
              <a:rPr sz="2000" spc="-40" dirty="0">
                <a:latin typeface="Times New Roman"/>
                <a:cs typeface="Times New Roman"/>
              </a:rPr>
              <a:t> </a:t>
            </a:r>
            <a:r>
              <a:rPr sz="2000" dirty="0">
                <a:latin typeface="Times New Roman"/>
                <a:cs typeface="Times New Roman"/>
              </a:rPr>
              <a:t>with</a:t>
            </a:r>
            <a:r>
              <a:rPr sz="2000" spc="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dirty="0">
                <a:latin typeface="Times New Roman"/>
                <a:cs typeface="Times New Roman"/>
              </a:rPr>
              <a:t>SS</a:t>
            </a:r>
            <a:r>
              <a:rPr sz="2000" spc="5" dirty="0">
                <a:latin typeface="Times New Roman"/>
                <a:cs typeface="Times New Roman"/>
              </a:rPr>
              <a:t> </a:t>
            </a:r>
            <a:r>
              <a:rPr sz="2000" dirty="0">
                <a:latin typeface="Times New Roman"/>
                <a:cs typeface="Times New Roman"/>
              </a:rPr>
              <a:t>register</a:t>
            </a:r>
            <a:r>
              <a:rPr sz="2000" spc="-40" dirty="0">
                <a:latin typeface="Times New Roman"/>
                <a:cs typeface="Times New Roman"/>
              </a:rPr>
              <a:t> </a:t>
            </a:r>
            <a:r>
              <a:rPr sz="2000" dirty="0">
                <a:latin typeface="Times New Roman"/>
                <a:cs typeface="Times New Roman"/>
              </a:rPr>
              <a:t>(SS:SP)</a:t>
            </a:r>
            <a:r>
              <a:rPr sz="2000" spc="-25" dirty="0">
                <a:latin typeface="Times New Roman"/>
                <a:cs typeface="Times New Roman"/>
              </a:rPr>
              <a:t> </a:t>
            </a:r>
            <a:r>
              <a:rPr sz="2000" dirty="0">
                <a:latin typeface="Times New Roman"/>
                <a:cs typeface="Times New Roman"/>
              </a:rPr>
              <a:t>refers</a:t>
            </a:r>
            <a:r>
              <a:rPr sz="2000" spc="-3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current </a:t>
            </a:r>
            <a:r>
              <a:rPr sz="2000" spc="-490" dirty="0">
                <a:latin typeface="Times New Roman"/>
                <a:cs typeface="Times New Roman"/>
              </a:rPr>
              <a:t> </a:t>
            </a:r>
            <a:r>
              <a:rPr sz="2000" dirty="0">
                <a:latin typeface="Times New Roman"/>
                <a:cs typeface="Times New Roman"/>
              </a:rPr>
              <a:t>position</a:t>
            </a:r>
            <a:r>
              <a:rPr sz="2000" spc="-4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within</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program</a:t>
            </a:r>
            <a:r>
              <a:rPr sz="2000" spc="-40" dirty="0">
                <a:latin typeface="Times New Roman"/>
                <a:cs typeface="Times New Roman"/>
              </a:rPr>
              <a:t> </a:t>
            </a:r>
            <a:r>
              <a:rPr sz="2000" spc="-5" dirty="0">
                <a:latin typeface="Times New Roman"/>
                <a:cs typeface="Times New Roman"/>
              </a:rPr>
              <a:t>stack</a:t>
            </a:r>
            <a:r>
              <a:rPr sz="2000" spc="-5" dirty="0" smtClean="0">
                <a:latin typeface="Times New Roman"/>
                <a:cs typeface="Times New Roman"/>
              </a:rPr>
              <a:t>.</a:t>
            </a:r>
            <a:endParaRPr lang="en-US" sz="2000" spc="-5" dirty="0" smtClean="0">
              <a:latin typeface="Times New Roman"/>
              <a:cs typeface="Times New Roman"/>
            </a:endParaRPr>
          </a:p>
          <a:p>
            <a:pPr marL="812800" marR="167005" lvl="1" indent="-342900" algn="just">
              <a:lnSpc>
                <a:spcPct val="150100"/>
              </a:lnSpc>
              <a:spcBef>
                <a:spcPts val="480"/>
              </a:spcBef>
              <a:buFont typeface="Arial MT"/>
              <a:buChar char="•"/>
              <a:tabLst>
                <a:tab pos="355600" algn="l"/>
              </a:tabLst>
            </a:pPr>
            <a:r>
              <a:rPr lang="en-US" sz="2000" dirty="0">
                <a:latin typeface="Times New Roman" panose="02020603050405020304" pitchFamily="18" charset="0"/>
                <a:cs typeface="Times New Roman" panose="02020603050405020304" pitchFamily="18" charset="0"/>
              </a:rPr>
              <a:t>The stack is a block of memory that may be used for temporarily storing the contents of registers inside CPU. • Stack is accessed by using SP and SS</a:t>
            </a:r>
            <a:endParaRPr sz="2000" dirty="0">
              <a:latin typeface="Times New Roman" panose="02020603050405020304" pitchFamily="18" charset="0"/>
              <a:cs typeface="Times New Roman" panose="02020603050405020304" pitchFamily="18" charset="0"/>
            </a:endParaRPr>
          </a:p>
          <a:p>
            <a:pPr marL="355600" marR="5080" indent="-342900">
              <a:lnSpc>
                <a:spcPct val="150000"/>
              </a:lnSpc>
              <a:spcBef>
                <a:spcPts val="480"/>
              </a:spcBef>
              <a:buFont typeface="Arial MT"/>
              <a:buChar char="•"/>
              <a:tabLst>
                <a:tab pos="354965" algn="l"/>
                <a:tab pos="355600" algn="l"/>
              </a:tabLst>
            </a:pP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1143000"/>
          </a:xfrm>
        </p:spPr>
        <p:txBody>
          <a:bodyPr/>
          <a:lstStyle/>
          <a:p>
            <a:endParaRPr lang="en-IN" dirty="0"/>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000" b="1" dirty="0">
                <a:latin typeface="Times New Roman" panose="02020603050405020304" pitchFamily="18" charset="0"/>
                <a:cs typeface="Times New Roman" panose="02020603050405020304" pitchFamily="18" charset="0"/>
              </a:rPr>
              <a:t>Base Pointer (BP) </a:t>
            </a:r>
            <a:r>
              <a:rPr lang="en-US" sz="2000" dirty="0">
                <a:latin typeface="Times New Roman" panose="02020603050405020304" pitchFamily="18" charset="0"/>
                <a:cs typeface="Times New Roman" panose="02020603050405020304" pitchFamily="18" charset="0"/>
              </a:rPr>
              <a:t>− The 16-bit BP register </a:t>
            </a:r>
            <a:r>
              <a:rPr lang="en-US" sz="2000" spc="-5" dirty="0">
                <a:latin typeface="Times New Roman" panose="02020603050405020304" pitchFamily="18" charset="0"/>
                <a:cs typeface="Times New Roman" panose="02020603050405020304" pitchFamily="18" charset="0"/>
              </a:rPr>
              <a:t>mainly </a:t>
            </a:r>
            <a:r>
              <a:rPr lang="en-US" sz="2000" dirty="0">
                <a:latin typeface="Times New Roman" panose="02020603050405020304" pitchFamily="18" charset="0"/>
                <a:cs typeface="Times New Roman" panose="02020603050405020304" pitchFamily="18" charset="0"/>
              </a:rPr>
              <a:t>helps in referencing the </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variables</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passed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subroutine.</a:t>
            </a:r>
            <a:r>
              <a:rPr lang="en-US" sz="2000" spc="-80" dirty="0">
                <a:latin typeface="Times New Roman" panose="02020603050405020304" pitchFamily="18" charset="0"/>
                <a:cs typeface="Times New Roman" panose="02020603050405020304" pitchFamily="18" charset="0"/>
              </a:rPr>
              <a:t> </a:t>
            </a:r>
            <a:endParaRPr lang="en-US" sz="2000" spc="-8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It is primarily used in accessing parameters passed by the stack </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The</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1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SS (Stack)</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offset</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BP</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get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location</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endParaRPr lang="en-US" sz="2000" spc="-2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BP</a:t>
            </a:r>
            <a:r>
              <a:rPr lang="en-US" sz="2000" spc="-8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a:t>
            </a:r>
            <a:r>
              <a:rPr lang="en-US" sz="2000" spc="-5" dirty="0">
                <a:latin typeface="Times New Roman" panose="02020603050405020304" pitchFamily="18" charset="0"/>
                <a:cs typeface="Times New Roman" panose="02020603050405020304" pitchFamily="18" charset="0"/>
              </a:rPr>
              <a:t> also</a:t>
            </a:r>
            <a:r>
              <a:rPr lang="en-US" sz="2000" dirty="0">
                <a:latin typeface="Times New Roman" panose="02020603050405020304" pitchFamily="18" charset="0"/>
                <a:cs typeface="Times New Roman" panose="02020603050405020304" pitchFamily="18" charset="0"/>
              </a:rPr>
              <a:t> be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 (Destination index-16 bit register)</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2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SI (Source index-16 bit register) </a:t>
            </a:r>
            <a:r>
              <a:rPr lang="en-US" sz="2000" spc="-5" dirty="0">
                <a:latin typeface="Times New Roman" panose="02020603050405020304" pitchFamily="18" charset="0"/>
                <a:cs typeface="Times New Roman" panose="02020603050405020304" pitchFamily="18" charset="0"/>
              </a:rPr>
              <a:t>as</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special</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addressing</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22374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72395"/>
            <a:ext cx="4303395"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Index</a:t>
            </a:r>
            <a:r>
              <a:rPr b="0" spc="-7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86267" y="1066800"/>
            <a:ext cx="8839200" cy="4629472"/>
          </a:xfrm>
          <a:prstGeom prst="rect">
            <a:avLst/>
          </a:prstGeom>
        </p:spPr>
        <p:txBody>
          <a:bodyPr vert="horz" wrap="square" lIns="0" tIns="12700" rIns="0" bIns="0" rtlCol="0">
            <a:spAutoFit/>
          </a:bodyPr>
          <a:lstStyle/>
          <a:p>
            <a:pPr marL="12700" algn="just">
              <a:lnSpc>
                <a:spcPct val="100000"/>
              </a:lnSpc>
              <a:spcBef>
                <a:spcPts val="100"/>
              </a:spcBef>
            </a:pPr>
            <a:r>
              <a:rPr sz="2000" spc="-5" dirty="0">
                <a:latin typeface="Times New Roman"/>
                <a:cs typeface="Times New Roman"/>
              </a:rPr>
              <a:t>SI </a:t>
            </a:r>
            <a:r>
              <a:rPr sz="2000" dirty="0">
                <a:latin typeface="Times New Roman"/>
                <a:cs typeface="Times New Roman"/>
              </a:rPr>
              <a:t>and </a:t>
            </a:r>
            <a:r>
              <a:rPr sz="2000" spc="-5" dirty="0">
                <a:latin typeface="Times New Roman"/>
                <a:cs typeface="Times New Roman"/>
              </a:rPr>
              <a:t>DI,</a:t>
            </a:r>
            <a:r>
              <a:rPr sz="2000" dirty="0">
                <a:latin typeface="Times New Roman"/>
                <a:cs typeface="Times New Roman"/>
              </a:rPr>
              <a:t> are</a:t>
            </a:r>
            <a:r>
              <a:rPr sz="2000" spc="-10" dirty="0">
                <a:latin typeface="Times New Roman"/>
                <a:cs typeface="Times New Roman"/>
              </a:rPr>
              <a:t> </a:t>
            </a:r>
            <a:r>
              <a:rPr sz="2000" dirty="0">
                <a:latin typeface="Times New Roman"/>
                <a:cs typeface="Times New Roman"/>
              </a:rPr>
              <a:t>used for</a:t>
            </a:r>
            <a:r>
              <a:rPr sz="2000" spc="-5" dirty="0">
                <a:latin typeface="Times New Roman"/>
                <a:cs typeface="Times New Roman"/>
              </a:rPr>
              <a:t> </a:t>
            </a:r>
            <a:r>
              <a:rPr sz="2000" dirty="0">
                <a:latin typeface="Times New Roman"/>
                <a:cs typeface="Times New Roman"/>
              </a:rPr>
              <a:t>indexed</a:t>
            </a:r>
            <a:r>
              <a:rPr sz="2000" spc="-20" dirty="0">
                <a:latin typeface="Times New Roman"/>
                <a:cs typeface="Times New Roman"/>
              </a:rPr>
              <a:t> </a:t>
            </a:r>
            <a:r>
              <a:rPr sz="2000" dirty="0">
                <a:latin typeface="Times New Roman"/>
                <a:cs typeface="Times New Roman"/>
              </a:rPr>
              <a:t>addressing</a:t>
            </a:r>
            <a:r>
              <a:rPr sz="2000" spc="-20" dirty="0">
                <a:latin typeface="Times New Roman"/>
                <a:cs typeface="Times New Roman"/>
              </a:rPr>
              <a:t> </a:t>
            </a:r>
            <a:r>
              <a:rPr sz="2000" dirty="0">
                <a:latin typeface="Times New Roman"/>
                <a:cs typeface="Times New Roman"/>
              </a:rPr>
              <a:t>and </a:t>
            </a:r>
            <a:r>
              <a:rPr sz="2000" spc="-5" dirty="0">
                <a:latin typeface="Times New Roman"/>
                <a:cs typeface="Times New Roman"/>
              </a:rPr>
              <a:t>sometimes</a:t>
            </a:r>
            <a:r>
              <a:rPr sz="2000" dirty="0">
                <a:latin typeface="Times New Roman"/>
                <a:cs typeface="Times New Roman"/>
              </a:rPr>
              <a:t> </a:t>
            </a:r>
            <a:r>
              <a:rPr sz="2000" spc="-5" dirty="0">
                <a:latin typeface="Times New Roman"/>
                <a:cs typeface="Times New Roman"/>
              </a:rPr>
              <a:t>used </a:t>
            </a:r>
            <a:r>
              <a:rPr sz="2000" dirty="0">
                <a:latin typeface="Times New Roman"/>
                <a:cs typeface="Times New Roman"/>
              </a:rPr>
              <a:t>in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addition</a:t>
            </a:r>
            <a:r>
              <a:rPr sz="2000" spc="-7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subtraction.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are</a:t>
            </a:r>
            <a:r>
              <a:rPr sz="2000" spc="-35" dirty="0">
                <a:latin typeface="Times New Roman"/>
                <a:cs typeface="Times New Roman"/>
              </a:rPr>
              <a:t> </a:t>
            </a:r>
            <a:r>
              <a:rPr sz="2000" dirty="0">
                <a:latin typeface="Times New Roman"/>
                <a:cs typeface="Times New Roman"/>
              </a:rPr>
              <a:t>two</a:t>
            </a:r>
            <a:r>
              <a:rPr sz="2000" spc="-5" dirty="0">
                <a:latin typeface="Times New Roman"/>
                <a:cs typeface="Times New Roman"/>
              </a:rPr>
              <a:t> sets</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index</a:t>
            </a:r>
            <a:r>
              <a:rPr sz="2000" spc="-25" dirty="0">
                <a:latin typeface="Times New Roman"/>
                <a:cs typeface="Times New Roman"/>
              </a:rPr>
              <a:t> </a:t>
            </a:r>
            <a:r>
              <a:rPr sz="2000" dirty="0">
                <a:latin typeface="Times New Roman"/>
                <a:cs typeface="Times New Roman"/>
              </a:rPr>
              <a:t>pointers</a:t>
            </a:r>
            <a:r>
              <a:rPr sz="2000" spc="-30" dirty="0">
                <a:latin typeface="Times New Roman"/>
                <a:cs typeface="Times New Roman"/>
              </a:rPr>
              <a:t> </a:t>
            </a:r>
            <a:r>
              <a:rPr sz="2000" dirty="0">
                <a:latin typeface="Times New Roman"/>
                <a:cs typeface="Times New Roman"/>
              </a:rPr>
              <a:t>−</a:t>
            </a:r>
          </a:p>
          <a:p>
            <a:pPr marL="12700" marR="5080" algn="just">
              <a:lnSpc>
                <a:spcPct val="200000"/>
              </a:lnSpc>
              <a:spcBef>
                <a:spcPts val="5"/>
              </a:spcBef>
            </a:pPr>
            <a:r>
              <a:rPr sz="2000" b="1" spc="-10" dirty="0">
                <a:latin typeface="Times New Roman"/>
                <a:cs typeface="Times New Roman"/>
              </a:rPr>
              <a:t>Source </a:t>
            </a:r>
            <a:r>
              <a:rPr sz="2000" b="1" spc="-5" dirty="0">
                <a:latin typeface="Times New Roman"/>
                <a:cs typeface="Times New Roman"/>
              </a:rPr>
              <a:t>Index (SI) </a:t>
            </a:r>
            <a:r>
              <a:rPr sz="2000" dirty="0">
                <a:latin typeface="Times New Roman"/>
                <a:cs typeface="Times New Roman"/>
              </a:rPr>
              <a:t>− It is used as </a:t>
            </a:r>
            <a:r>
              <a:rPr sz="2000" spc="-5" dirty="0">
                <a:latin typeface="Times New Roman"/>
                <a:cs typeface="Times New Roman"/>
              </a:rPr>
              <a:t>source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operations</a:t>
            </a:r>
            <a:r>
              <a:rPr sz="2000" dirty="0" smtClean="0">
                <a:latin typeface="Times New Roman"/>
                <a:cs typeface="Times New Roman"/>
              </a:rPr>
              <a:t>.</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source in some string-related </a:t>
            </a:r>
            <a:r>
              <a:rPr lang="en-US" sz="2000" dirty="0" smtClean="0">
                <a:latin typeface="Times New Roman"/>
                <a:cs typeface="Times New Roman"/>
              </a:rPr>
              <a:t>operations</a:t>
            </a:r>
          </a:p>
          <a:p>
            <a:pPr marL="12700" marR="5080" algn="just">
              <a:lnSpc>
                <a:spcPct val="200000"/>
              </a:lnSpc>
              <a:spcBef>
                <a:spcPts val="5"/>
              </a:spcBef>
            </a:pPr>
            <a:r>
              <a:rPr sz="2000" dirty="0" smtClean="0">
                <a:latin typeface="Times New Roman"/>
                <a:cs typeface="Times New Roman"/>
              </a:rPr>
              <a:t> </a:t>
            </a:r>
            <a:r>
              <a:rPr sz="2000" spc="-585" dirty="0" smtClean="0">
                <a:latin typeface="Times New Roman"/>
                <a:cs typeface="Times New Roman"/>
              </a:rPr>
              <a:t> </a:t>
            </a:r>
            <a:r>
              <a:rPr sz="2000" b="1" dirty="0">
                <a:latin typeface="Times New Roman"/>
                <a:cs typeface="Times New Roman"/>
              </a:rPr>
              <a:t>Destination </a:t>
            </a:r>
            <a:r>
              <a:rPr sz="2000" b="1" spc="-5" dirty="0">
                <a:latin typeface="Times New Roman"/>
                <a:cs typeface="Times New Roman"/>
              </a:rPr>
              <a:t>Index (DI) </a:t>
            </a:r>
            <a:r>
              <a:rPr sz="2000" dirty="0">
                <a:latin typeface="Times New Roman"/>
                <a:cs typeface="Times New Roman"/>
              </a:rPr>
              <a:t>− It is used as </a:t>
            </a:r>
            <a:r>
              <a:rPr sz="2000" spc="-5" dirty="0">
                <a:latin typeface="Times New Roman"/>
                <a:cs typeface="Times New Roman"/>
              </a:rPr>
              <a:t>destination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 operations</a:t>
            </a:r>
            <a:r>
              <a:rPr sz="2000" dirty="0" smtClean="0">
                <a:latin typeface="Times New Roman"/>
                <a:cs typeface="Times New Roman"/>
              </a:rPr>
              <a:t>.</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destination in some string-related operations.</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72395"/>
            <a:ext cx="4196461" cy="673902"/>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Control</a:t>
            </a:r>
            <a:r>
              <a:rPr b="0" spc="-85" dirty="0">
                <a:latin typeface="Calibri"/>
                <a:cs typeface="Calibri"/>
              </a:rPr>
              <a:t> </a:t>
            </a:r>
            <a:r>
              <a:rPr b="0" spc="-30" dirty="0">
                <a:latin typeface="Calibri"/>
                <a:cs typeface="Calibri"/>
              </a:rPr>
              <a:t>Registers</a:t>
            </a:r>
          </a:p>
        </p:txBody>
      </p:sp>
      <p:sp>
        <p:nvSpPr>
          <p:cNvPr id="3" name="object 3"/>
          <p:cNvSpPr txBox="1"/>
          <p:nvPr/>
        </p:nvSpPr>
        <p:spPr>
          <a:xfrm>
            <a:off x="228600" y="1219200"/>
            <a:ext cx="8686801" cy="4670509"/>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5" dirty="0">
                <a:solidFill>
                  <a:srgbClr val="FF0000"/>
                </a:solidFill>
                <a:latin typeface="Times New Roman" panose="02020603050405020304" pitchFamily="18" charset="0"/>
                <a:cs typeface="Times New Roman" panose="02020603050405020304" pitchFamily="18" charset="0"/>
              </a:rPr>
              <a:t>32-bit instruction </a:t>
            </a:r>
            <a:r>
              <a:rPr sz="2400" spc="-15" dirty="0">
                <a:solidFill>
                  <a:srgbClr val="FF0000"/>
                </a:solidFill>
                <a:latin typeface="Times New Roman" panose="02020603050405020304" pitchFamily="18" charset="0"/>
                <a:cs typeface="Times New Roman" panose="02020603050405020304" pitchFamily="18" charset="0"/>
              </a:rPr>
              <a:t>pointer register </a:t>
            </a:r>
            <a:r>
              <a:rPr sz="2400" dirty="0">
                <a:solidFill>
                  <a:srgbClr val="FF0000"/>
                </a:solidFill>
                <a:latin typeface="Times New Roman" panose="02020603050405020304" pitchFamily="18" charset="0"/>
                <a:cs typeface="Times New Roman" panose="02020603050405020304" pitchFamily="18" charset="0"/>
              </a:rPr>
              <a:t>and the </a:t>
            </a:r>
            <a:r>
              <a:rPr sz="2400" spc="-5" dirty="0">
                <a:solidFill>
                  <a:srgbClr val="FF0000"/>
                </a:solidFill>
                <a:latin typeface="Times New Roman" panose="02020603050405020304" pitchFamily="18" charset="0"/>
                <a:cs typeface="Times New Roman" panose="02020603050405020304" pitchFamily="18" charset="0"/>
              </a:rPr>
              <a:t>32-bit flags </a:t>
            </a:r>
            <a:r>
              <a:rPr sz="2400" spc="-15" dirty="0">
                <a:solidFill>
                  <a:srgbClr val="FF0000"/>
                </a:solidFill>
                <a:latin typeface="Times New Roman" panose="02020603050405020304" pitchFamily="18" charset="0"/>
                <a:cs typeface="Times New Roman" panose="02020603050405020304" pitchFamily="18" charset="0"/>
              </a:rPr>
              <a:t>register </a:t>
            </a:r>
            <a:r>
              <a:rPr sz="2400" spc="-10" dirty="0">
                <a:solidFill>
                  <a:srgbClr val="FF0000"/>
                </a:solidFill>
                <a:latin typeface="Times New Roman" panose="02020603050405020304" pitchFamily="18" charset="0"/>
                <a:cs typeface="Times New Roman" panose="02020603050405020304" pitchFamily="18" charset="0"/>
              </a:rPr>
              <a:t> combined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considered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control</a:t>
            </a:r>
            <a:r>
              <a:rPr sz="2400" spc="-1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registers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sz="2400" spc="-15" dirty="0">
                <a:latin typeface="Times New Roman" panose="02020603050405020304" pitchFamily="18" charset="0"/>
                <a:cs typeface="Times New Roman" panose="02020603050405020304" pitchFamily="18" charset="0"/>
              </a:rPr>
              <a:t>Many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instructions</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involve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comparisons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mathematical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calculations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change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status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flags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some</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 </a:t>
            </a:r>
            <a:r>
              <a:rPr sz="2400" spc="-5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conditional </a:t>
            </a:r>
            <a:r>
              <a:rPr sz="2400" spc="-5" dirty="0">
                <a:latin typeface="Times New Roman" panose="02020603050405020304" pitchFamily="18" charset="0"/>
                <a:cs typeface="Times New Roman" panose="02020603050405020304" pitchFamily="18" charset="0"/>
              </a:rPr>
              <a:t>instructions </a:t>
            </a:r>
            <a:r>
              <a:rPr sz="2400" spc="-15" dirty="0">
                <a:latin typeface="Times New Roman" panose="02020603050405020304" pitchFamily="18" charset="0"/>
                <a:cs typeface="Times New Roman" panose="02020603050405020304" pitchFamily="18" charset="0"/>
              </a:rPr>
              <a:t>test </a:t>
            </a:r>
            <a:r>
              <a:rPr sz="2400" spc="-5" dirty="0">
                <a:latin typeface="Times New Roman" panose="02020603050405020304" pitchFamily="18" charset="0"/>
                <a:cs typeface="Times New Roman" panose="02020603050405020304" pitchFamily="18" charset="0"/>
              </a:rPr>
              <a:t>the </a:t>
            </a:r>
            <a:r>
              <a:rPr sz="2400" spc="-15" dirty="0">
                <a:latin typeface="Times New Roman" panose="02020603050405020304" pitchFamily="18" charset="0"/>
                <a:cs typeface="Times New Roman" panose="02020603050405020304" pitchFamily="18" charset="0"/>
              </a:rPr>
              <a:t>value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these </a:t>
            </a:r>
            <a:r>
              <a:rPr sz="2400" spc="-15" dirty="0">
                <a:latin typeface="Times New Roman" panose="02020603050405020304" pitchFamily="18" charset="0"/>
                <a:cs typeface="Times New Roman" panose="02020603050405020304" pitchFamily="18" charset="0"/>
              </a:rPr>
              <a:t>status </a:t>
            </a:r>
            <a:r>
              <a:rPr sz="2400" spc="-5" dirty="0">
                <a:latin typeface="Times New Roman" panose="02020603050405020304" pitchFamily="18" charset="0"/>
                <a:cs typeface="Times New Roman" panose="02020603050405020304" pitchFamily="18" charset="0"/>
              </a:rPr>
              <a:t>flags </a:t>
            </a:r>
            <a:r>
              <a:rPr sz="2400" spc="-15" dirty="0">
                <a:latin typeface="Times New Roman" panose="02020603050405020304" pitchFamily="18" charset="0"/>
                <a:cs typeface="Times New Roman" panose="02020603050405020304" pitchFamily="18" charset="0"/>
              </a:rPr>
              <a:t>to </a:t>
            </a:r>
            <a:r>
              <a:rPr sz="2400" spc="-30" dirty="0">
                <a:latin typeface="Times New Roman" panose="02020603050405020304" pitchFamily="18" charset="0"/>
                <a:cs typeface="Times New Roman" panose="02020603050405020304" pitchFamily="18" charset="0"/>
              </a:rPr>
              <a:t>take </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flow</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location</a:t>
            </a:r>
            <a:r>
              <a:rPr sz="2400" spc="-10" dirty="0" smtClean="0">
                <a:latin typeface="Times New Roman" panose="02020603050405020304" pitchFamily="18" charset="0"/>
                <a:cs typeface="Times New Roman" panose="02020603050405020304" pitchFamily="18" charset="0"/>
              </a:rPr>
              <a:t>.</a:t>
            </a:r>
            <a:endParaRPr lang="en-US" sz="2400" spc="-10" dirty="0" smtClean="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lang="en-US" sz="2400" dirty="0" smtClean="0">
                <a:latin typeface="Times New Roman" panose="02020603050405020304" pitchFamily="18" charset="0"/>
                <a:cs typeface="Times New Roman" panose="02020603050405020304" pitchFamily="18" charset="0"/>
              </a:rPr>
              <a:t>Flags-Condition </a:t>
            </a:r>
            <a:r>
              <a:rPr lang="en-US" sz="2400" dirty="0">
                <a:latin typeface="Times New Roman" panose="02020603050405020304" pitchFamily="18" charset="0"/>
                <a:cs typeface="Times New Roman" panose="02020603050405020304" pitchFamily="18" charset="0"/>
              </a:rPr>
              <a:t>of the microprocessor and control its operation</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common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flag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513" y="461594"/>
            <a:ext cx="474853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FLAG</a:t>
            </a:r>
            <a:r>
              <a:rPr sz="4400" b="0" spc="-40" dirty="0">
                <a:latin typeface="Calibri"/>
                <a:cs typeface="Calibri"/>
              </a:rPr>
              <a:t> </a:t>
            </a:r>
            <a:r>
              <a:rPr sz="4400" b="0" spc="-5" dirty="0">
                <a:latin typeface="Calibri"/>
                <a:cs typeface="Calibri"/>
              </a:rPr>
              <a:t>REGISTER</a:t>
            </a:r>
            <a:r>
              <a:rPr sz="4400" b="0" spc="-45" dirty="0">
                <a:latin typeface="Calibri"/>
                <a:cs typeface="Calibri"/>
              </a:rPr>
              <a:t> </a:t>
            </a:r>
            <a:r>
              <a:rPr sz="4400" b="0" dirty="0">
                <a:latin typeface="Calibri"/>
                <a:cs typeface="Calibri"/>
              </a:rPr>
              <a:t>8086</a:t>
            </a:r>
            <a:endParaRPr sz="4400">
              <a:latin typeface="Calibri"/>
              <a:cs typeface="Calibri"/>
            </a:endParaRPr>
          </a:p>
        </p:txBody>
      </p:sp>
      <p:pic>
        <p:nvPicPr>
          <p:cNvPr id="3" name="object 3"/>
          <p:cNvPicPr/>
          <p:nvPr/>
        </p:nvPicPr>
        <p:blipFill>
          <a:blip r:embed="rId2" cstate="print"/>
          <a:stretch>
            <a:fillRect/>
          </a:stretch>
        </p:blipFill>
        <p:spPr>
          <a:xfrm>
            <a:off x="153987" y="1428686"/>
            <a:ext cx="8753475" cy="45006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28600"/>
            <a:ext cx="321373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80" dirty="0">
                <a:latin typeface="Calibri"/>
                <a:cs typeface="Calibri"/>
              </a:rPr>
              <a:t> </a:t>
            </a:r>
            <a:r>
              <a:rPr sz="4400" b="0" spc="-10" dirty="0">
                <a:latin typeface="Calibri"/>
                <a:cs typeface="Calibri"/>
              </a:rPr>
              <a:t>Structure</a:t>
            </a:r>
            <a:endParaRPr sz="4400" dirty="0">
              <a:latin typeface="Calibri"/>
              <a:cs typeface="Calibri"/>
            </a:endParaRPr>
          </a:p>
        </p:txBody>
      </p:sp>
      <p:sp>
        <p:nvSpPr>
          <p:cNvPr id="3" name="object 3"/>
          <p:cNvSpPr txBox="1"/>
          <p:nvPr/>
        </p:nvSpPr>
        <p:spPr>
          <a:xfrm>
            <a:off x="304800" y="762000"/>
            <a:ext cx="8610599" cy="5983689"/>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5" dirty="0">
                <a:latin typeface="Calibri"/>
                <a:cs typeface="Calibri"/>
              </a:rPr>
              <a:t>CPU</a:t>
            </a:r>
            <a:r>
              <a:rPr sz="3000" spc="-100" dirty="0">
                <a:latin typeface="Calibri"/>
                <a:cs typeface="Calibri"/>
              </a:rPr>
              <a:t> </a:t>
            </a:r>
            <a:r>
              <a:rPr sz="3000" spc="-10" dirty="0">
                <a:latin typeface="Calibri"/>
                <a:cs typeface="Calibri"/>
              </a:rPr>
              <a:t>must:</a:t>
            </a:r>
            <a:endParaRPr sz="3000" dirty="0">
              <a:latin typeface="Calibri"/>
              <a:cs typeface="Calibri"/>
            </a:endParaRPr>
          </a:p>
          <a:p>
            <a:pPr marL="756285" lvl="1" indent="-287020">
              <a:lnSpc>
                <a:spcPct val="100000"/>
              </a:lnSpc>
              <a:spcBef>
                <a:spcPts val="2355"/>
              </a:spcBef>
              <a:buFont typeface="Arial MT"/>
              <a:buChar char="–"/>
              <a:tabLst>
                <a:tab pos="756920" algn="l"/>
              </a:tabLst>
            </a:pPr>
            <a:r>
              <a:rPr sz="2600" spc="-15" dirty="0">
                <a:latin typeface="Calibri"/>
                <a:cs typeface="Calibri"/>
              </a:rPr>
              <a:t>Fetch</a:t>
            </a:r>
            <a:r>
              <a:rPr sz="2600" spc="-110" dirty="0">
                <a:latin typeface="Calibri"/>
                <a:cs typeface="Calibri"/>
              </a:rPr>
              <a:t> </a:t>
            </a:r>
            <a:r>
              <a:rPr sz="2600" dirty="0" smtClean="0">
                <a:latin typeface="Calibri"/>
                <a:cs typeface="Calibri"/>
              </a:rPr>
              <a:t>instructions</a:t>
            </a:r>
            <a:r>
              <a:rPr lang="en-US" sz="2600" dirty="0" smtClean="0">
                <a:latin typeface="Calibri"/>
                <a:cs typeface="Calibri"/>
              </a:rPr>
              <a:t>-</a:t>
            </a:r>
            <a:r>
              <a:rPr lang="en-US" sz="2800" dirty="0"/>
              <a:t>reads an instruction from memory</a:t>
            </a:r>
            <a:endParaRPr sz="2600" dirty="0">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10" dirty="0" smtClean="0">
                <a:latin typeface="Calibri"/>
                <a:cs typeface="Calibri"/>
              </a:rPr>
              <a:t>Interpret</a:t>
            </a:r>
            <a:r>
              <a:rPr sz="2600" spc="-130" dirty="0" smtClean="0">
                <a:latin typeface="Calibri"/>
                <a:cs typeface="Calibri"/>
              </a:rPr>
              <a:t> </a:t>
            </a:r>
            <a:r>
              <a:rPr sz="2600" dirty="0" smtClean="0">
                <a:latin typeface="Calibri"/>
                <a:cs typeface="Calibri"/>
              </a:rPr>
              <a:t>instructions</a:t>
            </a:r>
            <a:r>
              <a:rPr lang="en-US" sz="2600" dirty="0" smtClean="0">
                <a:latin typeface="Calibri"/>
                <a:cs typeface="Calibri"/>
              </a:rPr>
              <a:t>-instruction is decoded to determine what action is required.</a:t>
            </a:r>
            <a:endParaRPr sz="2600" dirty="0" smtClean="0">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smtClean="0">
                <a:latin typeface="Calibri"/>
                <a:cs typeface="Calibri"/>
              </a:rPr>
              <a:t>Fetch</a:t>
            </a:r>
            <a:r>
              <a:rPr sz="2600" spc="-50" dirty="0" smtClean="0">
                <a:latin typeface="Calibri"/>
                <a:cs typeface="Calibri"/>
              </a:rPr>
              <a:t> </a:t>
            </a:r>
            <a:r>
              <a:rPr sz="2600" spc="-15" dirty="0" smtClean="0">
                <a:latin typeface="Calibri"/>
                <a:cs typeface="Calibri"/>
              </a:rPr>
              <a:t>data</a:t>
            </a:r>
            <a:r>
              <a:rPr lang="en-US" sz="2600" spc="-15" dirty="0" smtClean="0">
                <a:latin typeface="Calibri"/>
                <a:cs typeface="Calibri"/>
              </a:rPr>
              <a:t>-The execution of an instruction may require reading data from memory or an I/O module</a:t>
            </a:r>
            <a:endParaRPr sz="2600" dirty="0" smtClean="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spcBef>
                <a:spcPts val="5"/>
              </a:spcBef>
              <a:buFont typeface="Arial MT"/>
              <a:buChar char="–"/>
              <a:tabLst>
                <a:tab pos="756920" algn="l"/>
              </a:tabLst>
            </a:pPr>
            <a:r>
              <a:rPr sz="2600" spc="-10" dirty="0" smtClean="0">
                <a:latin typeface="Calibri"/>
                <a:cs typeface="Calibri"/>
              </a:rPr>
              <a:t>Process</a:t>
            </a:r>
            <a:r>
              <a:rPr sz="2600" spc="-75" dirty="0" smtClean="0">
                <a:latin typeface="Calibri"/>
                <a:cs typeface="Calibri"/>
              </a:rPr>
              <a:t> </a:t>
            </a:r>
            <a:r>
              <a:rPr sz="2600" spc="-15" dirty="0" smtClean="0">
                <a:latin typeface="Calibri"/>
                <a:cs typeface="Calibri"/>
              </a:rPr>
              <a:t>data</a:t>
            </a:r>
            <a:r>
              <a:rPr lang="en-US" sz="2600" spc="-15" dirty="0" smtClean="0">
                <a:latin typeface="Calibri"/>
                <a:cs typeface="Calibri"/>
              </a:rPr>
              <a:t>-The execution of an instruction may require performing some arithmetic or logical operation on data</a:t>
            </a:r>
            <a:endParaRPr sz="2600" dirty="0" smtClean="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smtClean="0">
                <a:latin typeface="Calibri"/>
                <a:cs typeface="Calibri"/>
              </a:rPr>
              <a:t>Write</a:t>
            </a:r>
            <a:r>
              <a:rPr sz="2600" spc="-60" dirty="0" smtClean="0">
                <a:latin typeface="Calibri"/>
                <a:cs typeface="Calibri"/>
              </a:rPr>
              <a:t> </a:t>
            </a:r>
            <a:r>
              <a:rPr sz="2600" spc="-15" dirty="0" smtClean="0">
                <a:latin typeface="Calibri"/>
                <a:cs typeface="Calibri"/>
              </a:rPr>
              <a:t>data</a:t>
            </a:r>
            <a:r>
              <a:rPr lang="en-US" sz="2600" spc="-15" dirty="0" smtClean="0">
                <a:latin typeface="Calibri"/>
                <a:cs typeface="Calibri"/>
              </a:rPr>
              <a:t>-the results of an execution may require writing data to memory or an I/O module.</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990600"/>
            <a:ext cx="8686800" cy="4123054"/>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400" b="1" spc="-10" dirty="0">
                <a:latin typeface="Times New Roman" panose="02020603050405020304" pitchFamily="18" charset="0"/>
                <a:cs typeface="Times New Roman" panose="02020603050405020304" pitchFamily="18" charset="0"/>
              </a:rPr>
              <a:t>Overflow</a:t>
            </a:r>
            <a:r>
              <a:rPr sz="2400" b="1" spc="-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Flag</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 </a:t>
            </a:r>
            <a:r>
              <a:rPr sz="2400" spc="-10" dirty="0">
                <a:latin typeface="Times New Roman" panose="02020603050405020304" pitchFamily="18" charset="0"/>
                <a:cs typeface="Times New Roman" panose="02020603050405020304" pitchFamily="18" charset="0"/>
              </a:rPr>
              <a:t>indicates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overflow</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high-order</a:t>
            </a:r>
            <a:r>
              <a:rPr sz="2400" spc="-5" dirty="0">
                <a:latin typeface="Times New Roman" panose="02020603050405020304" pitchFamily="18" charset="0"/>
                <a:cs typeface="Times New Roman" panose="02020603050405020304" pitchFamily="18" charset="0"/>
              </a:rPr>
              <a:t> bit</a:t>
            </a:r>
            <a:endParaRPr sz="2400" dirty="0">
              <a:latin typeface="Times New Roman" panose="02020603050405020304" pitchFamily="18" charset="0"/>
              <a:cs typeface="Times New Roman" panose="02020603050405020304" pitchFamily="18" charset="0"/>
            </a:endParaRP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algn="just">
              <a:lnSpc>
                <a:spcPct val="100000"/>
              </a:lnSpc>
            </a:pPr>
            <a:r>
              <a:rPr sz="2400" spc="-10" dirty="0">
                <a:latin typeface="Times New Roman" panose="02020603050405020304" pitchFamily="18" charset="0"/>
                <a:cs typeface="Times New Roman" panose="02020603050405020304" pitchFamily="18" charset="0"/>
              </a:rPr>
              <a:t>(leftmost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after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signed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arithmetic</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a:p>
            <a:pPr marL="355600" marR="5080" indent="-342900" algn="just">
              <a:lnSpc>
                <a:spcPct val="200000"/>
              </a:lnSpc>
              <a:spcBef>
                <a:spcPts val="580"/>
              </a:spcBef>
              <a:buFont typeface="Arial MT"/>
              <a:buChar char="•"/>
              <a:tabLst>
                <a:tab pos="354965" algn="l"/>
                <a:tab pos="355600" algn="l"/>
              </a:tabLst>
            </a:pPr>
            <a:r>
              <a:rPr sz="2400" b="1" spc="-5" dirty="0">
                <a:latin typeface="Times New Roman" panose="02020603050405020304" pitchFamily="18" charset="0"/>
                <a:cs typeface="Times New Roman" panose="02020603050405020304" pitchFamily="18" charset="0"/>
              </a:rPr>
              <a:t>Direction </a:t>
            </a:r>
            <a:r>
              <a:rPr sz="2400" b="1" dirty="0">
                <a:latin typeface="Times New Roman" panose="02020603050405020304" pitchFamily="18" charset="0"/>
                <a:cs typeface="Times New Roman" panose="02020603050405020304" pitchFamily="18" charset="0"/>
              </a:rPr>
              <a:t>Flag (DF)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a:t>
            </a:r>
            <a:r>
              <a:rPr sz="2400" spc="-10" dirty="0">
                <a:latin typeface="Times New Roman" panose="02020603050405020304" pitchFamily="18" charset="0"/>
                <a:cs typeface="Times New Roman" panose="02020603050405020304" pitchFamily="18" charset="0"/>
              </a:rPr>
              <a:t>left </a:t>
            </a:r>
            <a:r>
              <a:rPr sz="2400" spc="-5" dirty="0">
                <a:latin typeface="Times New Roman" panose="02020603050405020304" pitchFamily="18" charset="0"/>
                <a:cs typeface="Times New Roman" panose="02020603050405020304" pitchFamily="18" charset="0"/>
              </a:rPr>
              <a:t>or right direction </a:t>
            </a:r>
            <a:r>
              <a:rPr sz="2400" spc="-20" dirty="0">
                <a:latin typeface="Times New Roman" panose="02020603050405020304" pitchFamily="18" charset="0"/>
                <a:cs typeface="Times New Roman" panose="02020603050405020304" pitchFamily="18" charset="0"/>
              </a:rPr>
              <a:t>for </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moving or </a:t>
            </a:r>
            <a:r>
              <a:rPr sz="2400" spc="-10" dirty="0">
                <a:latin typeface="Times New Roman" panose="02020603050405020304" pitchFamily="18" charset="0"/>
                <a:cs typeface="Times New Roman" panose="02020603050405020304" pitchFamily="18" charset="0"/>
              </a:rPr>
              <a:t>comparing </a:t>
            </a:r>
            <a:r>
              <a:rPr sz="2400" spc="-5" dirty="0">
                <a:latin typeface="Times New Roman" panose="02020603050405020304" pitchFamily="18" charset="0"/>
                <a:cs typeface="Times New Roman" panose="02020603050405020304" pitchFamily="18" charset="0"/>
              </a:rPr>
              <a:t>string </a:t>
            </a:r>
            <a:r>
              <a:rPr sz="2400" spc="-15" dirty="0">
                <a:latin typeface="Times New Roman" panose="02020603050405020304" pitchFamily="18" charset="0"/>
                <a:cs typeface="Times New Roman" panose="02020603050405020304" pitchFamily="18" charset="0"/>
              </a:rPr>
              <a:t>data. </a:t>
            </a:r>
            <a:r>
              <a:rPr sz="2400" dirty="0">
                <a:latin typeface="Times New Roman" panose="02020603050405020304" pitchFamily="18" charset="0"/>
                <a:cs typeface="Times New Roman" panose="02020603050405020304" pitchFamily="18" charset="0"/>
              </a:rPr>
              <a:t>When the </a:t>
            </a:r>
            <a:r>
              <a:rPr sz="2400" spc="-5" dirty="0">
                <a:latin typeface="Times New Roman" panose="02020603050405020304" pitchFamily="18" charset="0"/>
                <a:cs typeface="Times New Roman" panose="02020603050405020304" pitchFamily="18" charset="0"/>
              </a:rPr>
              <a:t>DF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10" dirty="0">
                <a:latin typeface="Times New Roman" panose="02020603050405020304" pitchFamily="18" charset="0"/>
                <a:cs typeface="Times New Roman" panose="02020603050405020304" pitchFamily="18" charset="0"/>
              </a:rPr>
              <a:t>0,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string </a:t>
            </a:r>
            <a:r>
              <a:rPr sz="2400" spc="-10" dirty="0">
                <a:latin typeface="Times New Roman" panose="02020603050405020304" pitchFamily="18" charset="0"/>
                <a:cs typeface="Times New Roman" panose="02020603050405020304" pitchFamily="18" charset="0"/>
              </a:rPr>
              <a:t>operation </a:t>
            </a:r>
            <a:r>
              <a:rPr sz="2400" spc="-20" dirty="0">
                <a:latin typeface="Times New Roman" panose="02020603050405020304" pitchFamily="18" charset="0"/>
                <a:cs typeface="Times New Roman" panose="02020603050405020304" pitchFamily="18" charset="0"/>
              </a:rPr>
              <a:t>takes </a:t>
            </a:r>
            <a:r>
              <a:rPr sz="2400" spc="-10" dirty="0">
                <a:latin typeface="Times New Roman" panose="02020603050405020304" pitchFamily="18" charset="0"/>
                <a:cs typeface="Times New Roman" panose="02020603050405020304" pitchFamily="18" charset="0"/>
              </a:rPr>
              <a:t>left-to-right direction </a:t>
            </a:r>
            <a:r>
              <a:rPr sz="2400" dirty="0">
                <a:latin typeface="Times New Roman" panose="02020603050405020304" pitchFamily="18" charset="0"/>
                <a:cs typeface="Times New Roman" panose="02020603050405020304" pitchFamily="18" charset="0"/>
              </a:rPr>
              <a:t>and 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set</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the</a:t>
            </a:r>
            <a:r>
              <a:rPr sz="2400" spc="-5" dirty="0">
                <a:latin typeface="Times New Roman" panose="02020603050405020304" pitchFamily="18" charset="0"/>
                <a:cs typeface="Times New Roman" panose="02020603050405020304" pitchFamily="18" charset="0"/>
              </a:rPr>
              <a:t> string</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r>
              <a:rPr sz="2400" spc="-20" dirty="0">
                <a:latin typeface="Times New Roman" panose="02020603050405020304" pitchFamily="18" charset="0"/>
                <a:cs typeface="Times New Roman" panose="02020603050405020304" pitchFamily="18" charset="0"/>
              </a:rPr>
              <a:t> takes</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right-to-left </a:t>
            </a:r>
            <a:r>
              <a:rPr sz="2400" spc="-5" dirty="0">
                <a:latin typeface="Times New Roman" panose="02020603050405020304" pitchFamily="18" charset="0"/>
                <a:cs typeface="Times New Roman" panose="02020603050405020304" pitchFamily="18" charset="0"/>
              </a:rPr>
              <a:t>direction.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543" y="457200"/>
            <a:ext cx="8975725" cy="5663089"/>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000" b="1" spc="-40" dirty="0">
                <a:latin typeface="Times New Roman" panose="02020603050405020304" pitchFamily="18" charset="0"/>
                <a:cs typeface="Times New Roman" panose="02020603050405020304" pitchFamily="18" charset="0"/>
              </a:rPr>
              <a:t>Trap</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(TF)</a:t>
            </a:r>
            <a:r>
              <a:rPr sz="2000" b="1"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allows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setting</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of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processor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single-step</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mode.</a:t>
            </a:r>
          </a:p>
          <a:p>
            <a:pPr marL="355600" marR="671195" algn="just">
              <a:lnSpc>
                <a:spcPct val="200000"/>
              </a:lnSpc>
              <a:spcBef>
                <a:spcPts val="5"/>
              </a:spcBef>
            </a:pP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DEBUG</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used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sets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trap</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flag,</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so</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could</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step</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through</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 </a:t>
            </a:r>
            <a:r>
              <a:rPr sz="2000" spc="-44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execution </a:t>
            </a:r>
            <a:r>
              <a:rPr sz="2000" b="1" spc="-5" dirty="0">
                <a:latin typeface="Times New Roman" panose="02020603050405020304" pitchFamily="18" charset="0"/>
                <a:cs typeface="Times New Roman" panose="02020603050405020304" pitchFamily="18" charset="0"/>
              </a:rPr>
              <a:t>one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instruction </a:t>
            </a:r>
            <a:r>
              <a:rPr sz="2000" b="1" spc="-15" dirty="0">
                <a:latin typeface="Times New Roman" panose="02020603050405020304" pitchFamily="18" charset="0"/>
                <a:cs typeface="Times New Roman" panose="02020603050405020304" pitchFamily="18" charset="0"/>
              </a:rPr>
              <a:t>at</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time.</a:t>
            </a:r>
            <a:endParaRPr sz="2000" b="1" dirty="0">
              <a:latin typeface="Times New Roman" panose="02020603050405020304" pitchFamily="18" charset="0"/>
              <a:cs typeface="Times New Roman" panose="02020603050405020304" pitchFamily="18" charset="0"/>
            </a:endParaRPr>
          </a:p>
          <a:p>
            <a:pPr marL="355600" marR="144780" indent="-342900" algn="just">
              <a:lnSpc>
                <a:spcPct val="200000"/>
              </a:lnSpc>
              <a:spcBef>
                <a:spcPts val="484"/>
              </a:spcBef>
              <a:buFont typeface="Arial MT"/>
              <a:buChar char="•"/>
              <a:tabLst>
                <a:tab pos="354965" algn="l"/>
                <a:tab pos="355600" algn="l"/>
              </a:tabLst>
            </a:pPr>
            <a:r>
              <a:rPr sz="2000" b="1" dirty="0">
                <a:latin typeface="Times New Roman" panose="02020603050405020304" pitchFamily="18" charset="0"/>
                <a:cs typeface="Times New Roman" panose="02020603050405020304" pitchFamily="18" charset="0"/>
              </a:rPr>
              <a:t>Sign</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(SF)</a:t>
            </a:r>
            <a:r>
              <a:rPr sz="2000" b="1"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shows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is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according</a:t>
            </a:r>
            <a:r>
              <a:rPr sz="2000" spc="-15" dirty="0">
                <a:latin typeface="Times New Roman" panose="02020603050405020304" pitchFamily="18" charset="0"/>
                <a:cs typeface="Times New Roman" panose="02020603050405020304" pitchFamily="18" charset="0"/>
              </a:rPr>
              <a:t> to</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item</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following</a:t>
            </a:r>
            <a:r>
              <a:rPr sz="2000" dirty="0">
                <a:latin typeface="Times New Roman" panose="02020603050405020304" pitchFamily="18" charset="0"/>
                <a:cs typeface="Times New Roman" panose="02020603050405020304" pitchFamily="18" charset="0"/>
              </a:rPr>
              <a:t> the</a:t>
            </a:r>
            <a:r>
              <a:rPr sz="2000" spc="-5" dirty="0">
                <a:latin typeface="Times New Roman" panose="02020603050405020304" pitchFamily="18" charset="0"/>
                <a:cs typeface="Times New Roman" panose="02020603050405020304" pitchFamily="18" charset="0"/>
              </a:rPr>
              <a:t> arithmetic</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indicated</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high-order</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leftmost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spc="-10" dirty="0">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A</a:t>
            </a:r>
            <a:r>
              <a:rPr sz="2000" spc="5"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positive</a:t>
            </a:r>
            <a:r>
              <a:rPr sz="2000" spc="1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clears</a:t>
            </a:r>
            <a:r>
              <a:rPr sz="2000" spc="1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the</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value </a:t>
            </a:r>
            <a:r>
              <a:rPr sz="2000" spc="-44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of</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SF</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to </a:t>
            </a:r>
            <a:r>
              <a:rPr sz="2000" dirty="0">
                <a:solidFill>
                  <a:srgbClr val="FF0000"/>
                </a:solidFill>
                <a:latin typeface="Times New Roman" panose="02020603050405020304" pitchFamily="18" charset="0"/>
                <a:cs typeface="Times New Roman" panose="02020603050405020304" pitchFamily="18" charset="0"/>
              </a:rPr>
              <a:t>0 and </a:t>
            </a:r>
            <a:r>
              <a:rPr sz="2000" spc="-15" dirty="0">
                <a:solidFill>
                  <a:srgbClr val="FF0000"/>
                </a:solidFill>
                <a:latin typeface="Times New Roman" panose="02020603050405020304" pitchFamily="18" charset="0"/>
                <a:cs typeface="Times New Roman" panose="02020603050405020304" pitchFamily="18" charset="0"/>
              </a:rPr>
              <a:t>negative</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2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 </a:t>
            </a:r>
            <a:r>
              <a:rPr sz="2000" spc="-15" dirty="0">
                <a:solidFill>
                  <a:srgbClr val="FF0000"/>
                </a:solidFill>
                <a:latin typeface="Times New Roman" panose="02020603050405020304" pitchFamily="18" charset="0"/>
                <a:cs typeface="Times New Roman" panose="02020603050405020304" pitchFamily="18" charset="0"/>
              </a:rPr>
              <a:t>to</a:t>
            </a:r>
            <a:r>
              <a:rPr sz="2000" spc="-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indent="-342900" algn="just">
              <a:lnSpc>
                <a:spcPct val="100000"/>
              </a:lnSpc>
              <a:buFont typeface="Arial MT"/>
              <a:buChar char="•"/>
              <a:tabLst>
                <a:tab pos="354965" algn="l"/>
                <a:tab pos="355600" algn="l"/>
              </a:tabLst>
            </a:pPr>
            <a:r>
              <a:rPr sz="2000" b="1" spc="-20" dirty="0">
                <a:latin typeface="Times New Roman" panose="02020603050405020304" pitchFamily="18" charset="0"/>
                <a:cs typeface="Times New Roman" panose="02020603050405020304" pitchFamily="18" charset="0"/>
              </a:rPr>
              <a:t>Zero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(ZF)</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comparison</a:t>
            </a:r>
            <a:r>
              <a:rPr sz="2000" spc="-10" dirty="0">
                <a:latin typeface="Times New Roman" panose="02020603050405020304" pitchFamily="18" charset="0"/>
                <a:cs typeface="Times New Roman" panose="02020603050405020304" pitchFamily="18" charset="0"/>
              </a:rPr>
              <a:t> 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spc="-15" dirty="0">
                <a:latin typeface="Times New Roman" panose="02020603050405020304" pitchFamily="18" charset="0"/>
                <a:cs typeface="Times New Roman" panose="02020603050405020304" pitchFamily="18" charset="0"/>
              </a:rPr>
              <a:t>nonzero</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clears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zero</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 and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25" dirty="0">
                <a:solidFill>
                  <a:srgbClr val="FF0000"/>
                </a:solidFill>
                <a:latin typeface="Times New Roman" panose="02020603050405020304" pitchFamily="18" charset="0"/>
                <a:cs typeface="Times New Roman" panose="02020603050405020304" pitchFamily="18" charset="0"/>
              </a:rPr>
              <a:t>zero</a:t>
            </a:r>
            <a:r>
              <a:rPr sz="200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a:t>
            </a:r>
            <a:r>
              <a:rPr sz="2000" spc="15" dirty="0">
                <a:solidFill>
                  <a:srgbClr val="FF0000"/>
                </a:solidFill>
                <a:latin typeface="Times New Roman" panose="02020603050405020304" pitchFamily="18" charset="0"/>
                <a:cs typeface="Times New Roman" panose="02020603050405020304" pitchFamily="18" charset="0"/>
              </a:rPr>
              <a:t> </a:t>
            </a:r>
            <a:r>
              <a:rPr sz="2000" spc="-15" dirty="0">
                <a:solidFill>
                  <a:srgbClr val="FF0000"/>
                </a:solidFill>
                <a:latin typeface="Times New Roman" panose="02020603050405020304" pitchFamily="18" charset="0"/>
                <a:cs typeface="Times New Roman" panose="02020603050405020304" pitchFamily="18" charset="0"/>
              </a:rPr>
              <a:t>to</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80680" cy="2221230"/>
          </a:xfrm>
          <a:prstGeom prst="rect">
            <a:avLst/>
          </a:prstGeom>
        </p:spPr>
        <p:txBody>
          <a:bodyPr vert="horz" wrap="square" lIns="0" tIns="12700" rIns="0" bIns="0" rtlCol="0">
            <a:spAutoFit/>
          </a:bodyPr>
          <a:lstStyle/>
          <a:p>
            <a:pPr marL="355600" marR="5080" indent="-343535" algn="just">
              <a:lnSpc>
                <a:spcPct val="150000"/>
              </a:lnSpc>
              <a:spcBef>
                <a:spcPts val="100"/>
              </a:spcBef>
              <a:buFont typeface="Arial MT"/>
              <a:buChar char="•"/>
              <a:tabLst>
                <a:tab pos="355600" algn="l"/>
                <a:tab pos="356235" algn="l"/>
              </a:tabLst>
            </a:pPr>
            <a:r>
              <a:rPr sz="2400" b="1" spc="-15" dirty="0">
                <a:latin typeface="Times New Roman" panose="02020603050405020304" pitchFamily="18" charset="0"/>
                <a:cs typeface="Times New Roman" panose="02020603050405020304" pitchFamily="18" charset="0"/>
              </a:rPr>
              <a:t>Interrupt </a:t>
            </a:r>
            <a:r>
              <a:rPr sz="2400" b="1" dirty="0">
                <a:latin typeface="Times New Roman" panose="02020603050405020304" pitchFamily="18" charset="0"/>
                <a:cs typeface="Times New Roman" panose="02020603050405020304" pitchFamily="18" charset="0"/>
              </a:rPr>
              <a:t>Flag </a:t>
            </a:r>
            <a:r>
              <a:rPr sz="2400" b="1" spc="-5" dirty="0">
                <a:latin typeface="Times New Roman" panose="02020603050405020304" pitchFamily="18" charset="0"/>
                <a:cs typeface="Times New Roman" panose="02020603050405020304" pitchFamily="18" charset="0"/>
              </a:rPr>
              <a:t>(IF)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whether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external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interrupts</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like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keyboard</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entry,</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etc.,</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be </a:t>
            </a:r>
            <a:r>
              <a:rPr sz="2400" spc="-10" dirty="0">
                <a:latin typeface="Times New Roman" panose="02020603050405020304" pitchFamily="18" charset="0"/>
                <a:cs typeface="Times New Roman" panose="02020603050405020304" pitchFamily="18" charset="0"/>
              </a:rPr>
              <a:t>ignored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processed. </a:t>
            </a:r>
            <a:r>
              <a:rPr sz="2400" spc="-5" dirty="0">
                <a:latin typeface="Times New Roman" panose="02020603050405020304" pitchFamily="18" charset="0"/>
                <a:cs typeface="Times New Roman" panose="02020603050405020304" pitchFamily="18" charset="0"/>
              </a:rPr>
              <a:t>It disables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external </a:t>
            </a:r>
            <a:r>
              <a:rPr sz="2400" spc="-10" dirty="0">
                <a:latin typeface="Times New Roman" panose="02020603050405020304" pitchFamily="18" charset="0"/>
                <a:cs typeface="Times New Roman" panose="02020603050405020304" pitchFamily="18" charset="0"/>
              </a:rPr>
              <a:t>interrupt </a:t>
            </a:r>
            <a:r>
              <a:rPr sz="2400" dirty="0">
                <a:latin typeface="Times New Roman" panose="02020603050405020304" pitchFamily="18" charset="0"/>
                <a:cs typeface="Times New Roman" panose="02020603050405020304" pitchFamily="18" charset="0"/>
              </a:rPr>
              <a:t>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enables </a:t>
            </a:r>
            <a:r>
              <a:rPr sz="2400" spc="-10" dirty="0">
                <a:latin typeface="Times New Roman" panose="02020603050405020304" pitchFamily="18" charset="0"/>
                <a:cs typeface="Times New Roman" panose="02020603050405020304" pitchFamily="18" charset="0"/>
              </a:rPr>
              <a:t>interrupts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 </a:t>
            </a:r>
            <a:r>
              <a:rPr sz="2400" spc="-5" dirty="0">
                <a:latin typeface="Times New Roman" panose="02020603050405020304" pitchFamily="18" charset="0"/>
                <a:cs typeface="Times New Roman" panose="02020603050405020304" pitchFamily="18" charset="0"/>
              </a:rPr>
              <a:t>set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990600"/>
            <a:ext cx="8387715" cy="4750018"/>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5600" algn="l"/>
              </a:tabLst>
            </a:pPr>
            <a:r>
              <a:rPr sz="2000" b="1" dirty="0">
                <a:latin typeface="Times New Roman" panose="02020603050405020304" pitchFamily="18" charset="0"/>
                <a:cs typeface="Times New Roman" panose="02020603050405020304" pitchFamily="18" charset="0"/>
              </a:rPr>
              <a:t>Auxiliary </a:t>
            </a:r>
            <a:r>
              <a:rPr sz="2000" b="1" spc="-5" dirty="0">
                <a:latin typeface="Times New Roman" panose="02020603050405020304" pitchFamily="18" charset="0"/>
                <a:cs typeface="Times New Roman" panose="02020603050405020304" pitchFamily="18" charset="0"/>
              </a:rPr>
              <a:t>Carry</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(AF)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a:t>
            </a:r>
            <a:r>
              <a:rPr sz="20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bit</a:t>
            </a:r>
            <a:r>
              <a:rPr sz="2000" b="1" dirty="0">
                <a:latin typeface="Times New Roman" panose="02020603050405020304" pitchFamily="18" charset="0"/>
                <a:cs typeface="Times New Roman" panose="02020603050405020304" pitchFamily="18" charset="0"/>
              </a:rPr>
              <a:t> 3 </a:t>
            </a:r>
            <a:r>
              <a:rPr sz="2000" b="1" spc="-15" dirty="0">
                <a:latin typeface="Times New Roman" panose="02020603050405020304" pitchFamily="18" charset="0"/>
                <a:cs typeface="Times New Roman" panose="02020603050405020304" pitchFamily="18" charset="0"/>
              </a:rPr>
              <a:t>to</a:t>
            </a:r>
            <a:r>
              <a:rPr sz="2000" b="1" spc="-5" dirty="0">
                <a:latin typeface="Times New Roman" panose="02020603050405020304" pitchFamily="18" charset="0"/>
                <a:cs typeface="Times New Roman" panose="02020603050405020304" pitchFamily="18" charset="0"/>
              </a:rPr>
              <a:t> bit</a:t>
            </a:r>
            <a:r>
              <a:rPr sz="2000" b="1" dirty="0">
                <a:latin typeface="Times New Roman" panose="02020603050405020304" pitchFamily="18" charset="0"/>
                <a:cs typeface="Times New Roman" panose="02020603050405020304" pitchFamily="18" charset="0"/>
              </a:rPr>
              <a:t> 4 </a:t>
            </a:r>
            <a:r>
              <a:rPr sz="2000" b="1" spc="-10" dirty="0">
                <a:latin typeface="Times New Roman" panose="02020603050405020304" pitchFamily="18" charset="0"/>
                <a:cs typeface="Times New Roman" panose="02020603050405020304" pitchFamily="18" charset="0"/>
              </a:rPr>
              <a:t>following</a:t>
            </a:r>
            <a:r>
              <a:rPr sz="2000" b="1" spc="-15" dirty="0">
                <a:latin typeface="Times New Roman" panose="02020603050405020304" pitchFamily="18" charset="0"/>
                <a:cs typeface="Times New Roman" panose="02020603050405020304" pitchFamily="18" charset="0"/>
              </a:rPr>
              <a:t> </a:t>
            </a:r>
            <a:r>
              <a:rPr sz="2000" b="1" dirty="0" smtClean="0">
                <a:latin typeface="Times New Roman" panose="02020603050405020304" pitchFamily="18" charset="0"/>
                <a:cs typeface="Times New Roman" panose="02020603050405020304" pitchFamily="18" charset="0"/>
              </a:rPr>
              <a:t>an</a:t>
            </a:r>
            <a:r>
              <a:rPr lang="en-US" sz="2000" b="1" dirty="0" smtClean="0">
                <a:latin typeface="Times New Roman" panose="02020603050405020304" pitchFamily="18" charset="0"/>
                <a:cs typeface="Times New Roman" panose="02020603050405020304" pitchFamily="18" charset="0"/>
              </a:rPr>
              <a:t> </a:t>
            </a:r>
            <a:r>
              <a:rPr sz="2000" b="1" spc="-5" dirty="0" smtClean="0">
                <a:latin typeface="Times New Roman" panose="02020603050405020304" pitchFamily="18" charset="0"/>
                <a:cs typeface="Times New Roman" panose="02020603050405020304" pitchFamily="18" charset="0"/>
              </a:rPr>
              <a:t>arithmetic </a:t>
            </a:r>
            <a:r>
              <a:rPr sz="2000" b="1" spc="-10" dirty="0">
                <a:latin typeface="Times New Roman" panose="02020603050405020304" pitchFamily="18" charset="0"/>
                <a:cs typeface="Times New Roman" panose="02020603050405020304" pitchFamily="18" charset="0"/>
              </a:rPr>
              <a:t>operation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used </a:t>
            </a:r>
            <a:r>
              <a:rPr sz="2000" spc="-15" dirty="0">
                <a:latin typeface="Times New Roman" panose="02020603050405020304" pitchFamily="18" charset="0"/>
                <a:cs typeface="Times New Roman" panose="02020603050405020304" pitchFamily="18" charset="0"/>
              </a:rPr>
              <a:t>for </a:t>
            </a:r>
            <a:r>
              <a:rPr sz="2000" spc="-10" dirty="0">
                <a:latin typeface="Times New Roman" panose="02020603050405020304" pitchFamily="18" charset="0"/>
                <a:cs typeface="Times New Roman" panose="02020603050405020304" pitchFamily="18" charset="0"/>
              </a:rPr>
              <a:t>specialized </a:t>
            </a:r>
            <a:r>
              <a:rPr sz="2000" spc="-5" dirty="0">
                <a:latin typeface="Times New Roman" panose="02020603050405020304" pitchFamily="18" charset="0"/>
                <a:cs typeface="Times New Roman" panose="02020603050405020304" pitchFamily="18" charset="0"/>
              </a:rPr>
              <a:t>arithmetic. The </a:t>
            </a:r>
            <a:r>
              <a:rPr sz="2000" dirty="0">
                <a:latin typeface="Times New Roman" panose="02020603050405020304" pitchFamily="18" charset="0"/>
                <a:cs typeface="Times New Roman" panose="02020603050405020304" pitchFamily="18" charset="0"/>
              </a:rPr>
              <a:t>AF is </a:t>
            </a:r>
            <a:r>
              <a:rPr sz="2000" spc="-10" dirty="0">
                <a:latin typeface="Times New Roman" panose="02020603050405020304" pitchFamily="18" charset="0"/>
                <a:cs typeface="Times New Roman" panose="02020603050405020304" pitchFamily="18" charset="0"/>
              </a:rPr>
              <a:t>set </a:t>
            </a:r>
            <a:r>
              <a:rPr sz="2000" dirty="0">
                <a:latin typeface="Times New Roman" panose="02020603050405020304" pitchFamily="18" charset="0"/>
                <a:cs typeface="Times New Roman" panose="02020603050405020304" pitchFamily="18" charset="0"/>
              </a:rPr>
              <a:t>when a </a:t>
            </a:r>
            <a:r>
              <a:rPr sz="2000" spc="15" dirty="0">
                <a:latin typeface="Times New Roman" panose="02020603050405020304" pitchFamily="18" charset="0"/>
                <a:cs typeface="Times New Roman" panose="02020603050405020304" pitchFamily="18" charset="0"/>
              </a:rPr>
              <a:t>1- </a:t>
            </a:r>
            <a:r>
              <a:rPr sz="2000" spc="-4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byte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causes 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15" dirty="0">
                <a:latin typeface="Times New Roman" panose="02020603050405020304" pitchFamily="18" charset="0"/>
                <a:cs typeface="Times New Roman" panose="02020603050405020304" pitchFamily="18" charset="0"/>
              </a:rPr>
              <a:t> from</a:t>
            </a:r>
            <a:r>
              <a:rPr sz="2000" spc="-5" dirty="0">
                <a:latin typeface="Times New Roman" panose="02020603050405020304" pitchFamily="18" charset="0"/>
                <a:cs typeface="Times New Roman" panose="02020603050405020304" pitchFamily="18" charset="0"/>
              </a:rPr>
              <a:t> bit </a:t>
            </a:r>
            <a:r>
              <a:rPr sz="2000" dirty="0">
                <a:latin typeface="Times New Roman" panose="02020603050405020304" pitchFamily="18" charset="0"/>
                <a:cs typeface="Times New Roman" panose="02020603050405020304" pitchFamily="18" charset="0"/>
              </a:rPr>
              <a:t>3 </a:t>
            </a:r>
            <a:r>
              <a:rPr sz="2000" spc="-15" dirty="0">
                <a:latin typeface="Times New Roman" panose="02020603050405020304" pitchFamily="18" charset="0"/>
                <a:cs typeface="Times New Roman" panose="02020603050405020304" pitchFamily="18" charset="0"/>
              </a:rPr>
              <a:t>into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4.</a:t>
            </a:r>
          </a:p>
          <a:p>
            <a:pPr marL="355600" marR="86360" indent="-342900" algn="just">
              <a:lnSpc>
                <a:spcPct val="200000"/>
              </a:lnSpc>
              <a:spcBef>
                <a:spcPts val="484"/>
              </a:spcBef>
              <a:buFont typeface="Arial MT"/>
              <a:buChar char="•"/>
              <a:tabLst>
                <a:tab pos="355600" algn="l"/>
              </a:tabLst>
            </a:pPr>
            <a:r>
              <a:rPr sz="2000" b="1" spc="-10" dirty="0">
                <a:latin typeface="Times New Roman" panose="02020603050405020304" pitchFamily="18" charset="0"/>
                <a:cs typeface="Times New Roman" panose="02020603050405020304" pitchFamily="18" charset="0"/>
              </a:rPr>
              <a:t>Parity </a:t>
            </a:r>
            <a:r>
              <a:rPr sz="2000" b="1" dirty="0">
                <a:latin typeface="Times New Roman" panose="02020603050405020304" pitchFamily="18" charset="0"/>
                <a:cs typeface="Times New Roman" panose="02020603050405020304" pitchFamily="18" charset="0"/>
              </a:rPr>
              <a:t>Flag (PF) </a:t>
            </a:r>
            <a:r>
              <a:rPr sz="2000" dirty="0">
                <a:latin typeface="Times New Roman" panose="02020603050405020304" pitchFamily="18" charset="0"/>
                <a:cs typeface="Times New Roman" panose="02020603050405020304" pitchFamily="18" charset="0"/>
              </a:rPr>
              <a:t>− It </a:t>
            </a:r>
            <a:r>
              <a:rPr sz="2000" spc="-5" dirty="0">
                <a:latin typeface="Times New Roman" panose="02020603050405020304" pitchFamily="18" charset="0"/>
                <a:cs typeface="Times New Roman" panose="02020603050405020304" pitchFamily="18" charset="0"/>
              </a:rPr>
              <a:t>indicates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total </a:t>
            </a:r>
            <a:r>
              <a:rPr sz="2000" spc="-5" dirty="0">
                <a:latin typeface="Times New Roman" panose="02020603050405020304" pitchFamily="18" charset="0"/>
                <a:cs typeface="Times New Roman" panose="02020603050405020304" pitchFamily="18" charset="0"/>
              </a:rPr>
              <a:t>number </a:t>
            </a:r>
            <a:r>
              <a:rPr sz="2000" dirty="0">
                <a:latin typeface="Times New Roman" panose="02020603050405020304" pitchFamily="18" charset="0"/>
                <a:cs typeface="Times New Roman" panose="02020603050405020304" pitchFamily="18" charset="0"/>
              </a:rPr>
              <a:t>of 1-bits in the </a:t>
            </a:r>
            <a:r>
              <a:rPr sz="2000" spc="-10" dirty="0">
                <a:latin typeface="Times New Roman" panose="02020603050405020304" pitchFamily="18" charset="0"/>
                <a:cs typeface="Times New Roman" panose="02020603050405020304" pitchFamily="18" charset="0"/>
              </a:rPr>
              <a:t>result obtained </a:t>
            </a:r>
            <a:r>
              <a:rPr sz="2000" spc="-4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an </a:t>
            </a:r>
            <a:r>
              <a:rPr sz="2000" spc="-5" dirty="0">
                <a:latin typeface="Times New Roman" panose="02020603050405020304" pitchFamily="18" charset="0"/>
                <a:cs typeface="Times New Roman" panose="02020603050405020304" pitchFamily="18" charset="0"/>
              </a:rPr>
              <a:t>arithmetic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An </a:t>
            </a:r>
            <a:r>
              <a:rPr sz="2000" spc="-10" dirty="0">
                <a:latin typeface="Times New Roman" panose="02020603050405020304" pitchFamily="18" charset="0"/>
                <a:cs typeface="Times New Roman" panose="02020603050405020304" pitchFamily="18" charset="0"/>
              </a:rPr>
              <a:t>even </a:t>
            </a:r>
            <a:r>
              <a:rPr sz="2000" spc="-5" dirty="0">
                <a:latin typeface="Times New Roman" panose="02020603050405020304" pitchFamily="18" charset="0"/>
                <a:cs typeface="Times New Roman" panose="02020603050405020304" pitchFamily="18" charset="0"/>
              </a:rPr>
              <a:t>number of </a:t>
            </a:r>
            <a:r>
              <a:rPr sz="2000" dirty="0">
                <a:latin typeface="Times New Roman" panose="02020603050405020304" pitchFamily="18" charset="0"/>
                <a:cs typeface="Times New Roman" panose="02020603050405020304" pitchFamily="18" charset="0"/>
              </a:rPr>
              <a:t>1-bits </a:t>
            </a:r>
            <a:r>
              <a:rPr sz="2000" spc="-10" dirty="0">
                <a:latin typeface="Times New Roman" panose="02020603050405020304" pitchFamily="18" charset="0"/>
                <a:cs typeface="Times New Roman" panose="02020603050405020304" pitchFamily="18" charset="0"/>
              </a:rPr>
              <a:t>clears </a:t>
            </a:r>
            <a:r>
              <a:rPr sz="2000" dirty="0">
                <a:latin typeface="Times New Roman" panose="02020603050405020304" pitchFamily="18" charset="0"/>
                <a:cs typeface="Times New Roman" panose="02020603050405020304" pitchFamily="18" charset="0"/>
              </a:rPr>
              <a:t>the parity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an</a:t>
            </a:r>
            <a:r>
              <a:rPr sz="2000"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odd</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number</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1-bits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sets</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parity</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flag</a:t>
            </a:r>
            <a:r>
              <a:rPr sz="2000" b="1" spc="-10" dirty="0">
                <a:latin typeface="Times New Roman" panose="02020603050405020304" pitchFamily="18" charset="0"/>
                <a:cs typeface="Times New Roman" panose="02020603050405020304" pitchFamily="18" charset="0"/>
              </a:rPr>
              <a:t> to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a:t>
            </a:r>
            <a:r>
              <a:rPr sz="2000" dirty="0">
                <a:latin typeface="Times New Roman" panose="02020603050405020304" pitchFamily="18" charset="0"/>
                <a:cs typeface="Times New Roman" panose="02020603050405020304" pitchFamily="18" charset="0"/>
              </a:rPr>
              <a:t>.</a:t>
            </a:r>
          </a:p>
          <a:p>
            <a:pPr marL="355600" marR="5080" indent="-342900" algn="just">
              <a:lnSpc>
                <a:spcPct val="200100"/>
              </a:lnSpc>
              <a:spcBef>
                <a:spcPts val="475"/>
              </a:spcBef>
              <a:buFont typeface="Arial MT"/>
              <a:buChar char="•"/>
              <a:tabLst>
                <a:tab pos="355600" algn="l"/>
              </a:tabLst>
            </a:pPr>
            <a:r>
              <a:rPr sz="2000" b="1" spc="-5" dirty="0">
                <a:latin typeface="Times New Roman" panose="02020603050405020304" pitchFamily="18" charset="0"/>
                <a:cs typeface="Times New Roman" panose="02020603050405020304" pitchFamily="18" charset="0"/>
              </a:rPr>
              <a:t>Carry </a:t>
            </a:r>
            <a:r>
              <a:rPr sz="2000" b="1" dirty="0">
                <a:latin typeface="Times New Roman" panose="02020603050405020304" pitchFamily="18" charset="0"/>
                <a:cs typeface="Times New Roman" panose="02020603050405020304" pitchFamily="18" charset="0"/>
              </a:rPr>
              <a:t>Flag (CF) </a:t>
            </a:r>
            <a:r>
              <a:rPr sz="2000" dirty="0">
                <a:latin typeface="Times New Roman" panose="02020603050405020304" pitchFamily="18" charset="0"/>
                <a:cs typeface="Times New Roman" panose="02020603050405020304" pitchFamily="18" charset="0"/>
              </a:rPr>
              <a:t>− It </a:t>
            </a:r>
            <a:r>
              <a:rPr sz="2000" spc="-10" dirty="0">
                <a:latin typeface="Times New Roman" panose="02020603050405020304" pitchFamily="18" charset="0"/>
                <a:cs typeface="Times New Roman" panose="02020603050405020304" pitchFamily="18" charset="0"/>
              </a:rPr>
              <a:t>contains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carry of </a:t>
            </a:r>
            <a:r>
              <a:rPr sz="2000" dirty="0">
                <a:latin typeface="Times New Roman" panose="02020603050405020304" pitchFamily="18" charset="0"/>
                <a:cs typeface="Times New Roman" panose="02020603050405020304" pitchFamily="18" charset="0"/>
              </a:rPr>
              <a:t>0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1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high-order bit </a:t>
            </a:r>
            <a:r>
              <a:rPr sz="2000" spc="-10" dirty="0">
                <a:latin typeface="Times New Roman" panose="02020603050405020304" pitchFamily="18" charset="0"/>
                <a:cs typeface="Times New Roman" panose="02020603050405020304" pitchFamily="18" charset="0"/>
              </a:rPr>
              <a:t>(leftmost) </a:t>
            </a:r>
            <a:r>
              <a:rPr sz="2000" spc="-44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after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also</a:t>
            </a:r>
            <a:r>
              <a:rPr sz="2000" spc="1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contents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last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endParaRPr sz="2000" dirty="0">
              <a:latin typeface="Times New Roman" panose="02020603050405020304" pitchFamily="18" charset="0"/>
              <a:cs typeface="Times New Roman" panose="02020603050405020304" pitchFamily="18" charset="0"/>
            </a:endParaRP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i="1" spc="-5" dirty="0">
                <a:latin typeface="Times New Roman" panose="02020603050405020304" pitchFamily="18" charset="0"/>
                <a:cs typeface="Times New Roman" panose="02020603050405020304" pitchFamily="18" charset="0"/>
              </a:rPr>
              <a:t>shift</a:t>
            </a:r>
            <a:r>
              <a:rPr sz="2000" i="1"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spc="-20" dirty="0">
                <a:latin typeface="Times New Roman" panose="02020603050405020304" pitchFamily="18" charset="0"/>
                <a:cs typeface="Times New Roman" panose="02020603050405020304" pitchFamily="18" charset="0"/>
              </a:rPr>
              <a:t> </a:t>
            </a:r>
            <a:r>
              <a:rPr sz="2000" i="1" spc="-10" dirty="0">
                <a:latin typeface="Times New Roman" panose="02020603050405020304" pitchFamily="18" charset="0"/>
                <a:cs typeface="Times New Roman" panose="02020603050405020304" pitchFamily="18" charset="0"/>
              </a:rPr>
              <a:t>rotate</a:t>
            </a:r>
            <a:r>
              <a:rPr sz="2000" i="1"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9451"/>
            <a:ext cx="4569839"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Segment</a:t>
            </a:r>
            <a:r>
              <a:rPr b="0" spc="-5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10438" y="914400"/>
            <a:ext cx="8804961" cy="539442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Segments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specific</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defined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for </a:t>
            </a:r>
            <a:r>
              <a:rPr sz="2000" b="1" spc="-10" dirty="0">
                <a:latin typeface="Times New Roman" panose="02020603050405020304" pitchFamily="18" charset="0"/>
                <a:cs typeface="Times New Roman" panose="02020603050405020304" pitchFamily="18" charset="0"/>
              </a:rPr>
              <a:t>containing</a:t>
            </a:r>
            <a:r>
              <a:rPr sz="2000" b="1" spc="-1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data,</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and</a:t>
            </a:r>
          </a:p>
          <a:p>
            <a:pPr>
              <a:lnSpc>
                <a:spcPct val="100000"/>
              </a:lnSpc>
              <a:spcBef>
                <a:spcPts val="20"/>
              </a:spcBef>
              <a:buFont typeface="Arial MT"/>
              <a:buChar char="•"/>
            </a:pPr>
            <a:endParaRPr sz="1950" b="1" dirty="0">
              <a:latin typeface="Times New Roman" panose="02020603050405020304" pitchFamily="18" charset="0"/>
              <a:cs typeface="Times New Roman" panose="02020603050405020304" pitchFamily="18" charset="0"/>
            </a:endParaRPr>
          </a:p>
          <a:p>
            <a:pPr marL="355600">
              <a:lnSpc>
                <a:spcPct val="100000"/>
              </a:lnSpc>
            </a:pPr>
            <a:r>
              <a:rPr sz="2000" b="1"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There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three main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000" b="1" spc="-5" dirty="0">
                <a:latin typeface="Times New Roman" panose="02020603050405020304" pitchFamily="18" charset="0"/>
                <a:cs typeface="Times New Roman" panose="02020603050405020304" pitchFamily="18" charset="0"/>
              </a:rPr>
              <a:t>Code</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b="1"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all</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instructions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 </a:t>
            </a:r>
            <a:r>
              <a:rPr sz="2000" spc="-15" dirty="0">
                <a:latin typeface="Times New Roman" panose="02020603050405020304" pitchFamily="18" charset="0"/>
                <a:cs typeface="Times New Roman" panose="02020603050405020304" pitchFamily="18" charset="0"/>
              </a:rPr>
              <a:t>executed.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Code</a:t>
            </a:r>
            <a:endParaRPr sz="2000" dirty="0">
              <a:latin typeface="Times New Roman" panose="02020603050405020304" pitchFamily="18" charset="0"/>
              <a:cs typeface="Times New Roman" panose="02020603050405020304" pitchFamily="18" charset="0"/>
            </a:endParaRPr>
          </a:p>
          <a:p>
            <a:pPr>
              <a:lnSpc>
                <a:spcPct val="100000"/>
              </a:lnSpc>
              <a:spcBef>
                <a:spcPts val="15"/>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spcBef>
                <a:spcPts val="5"/>
              </a:spcBef>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CS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 of </a:t>
            </a:r>
            <a:r>
              <a:rPr sz="2000" b="1" dirty="0">
                <a:latin typeface="Times New Roman" panose="02020603050405020304" pitchFamily="18" charset="0"/>
                <a:cs typeface="Times New Roman" panose="02020603050405020304" pitchFamily="18" charset="0"/>
              </a:rPr>
              <a:t>the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4965" algn="l"/>
                <a:tab pos="355600" algn="l"/>
              </a:tabLst>
            </a:pP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Segment(DS,ES)</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constants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work</a:t>
            </a:r>
            <a:r>
              <a:rPr sz="2000" spc="-5" dirty="0">
                <a:latin typeface="Times New Roman" panose="02020603050405020304" pitchFamily="18" charset="0"/>
                <a:cs typeface="Times New Roman" panose="02020603050405020304" pitchFamily="18" charset="0"/>
              </a:rPr>
              <a:t> areas.</a:t>
            </a:r>
            <a:r>
              <a:rPr sz="2000" dirty="0">
                <a:latin typeface="Times New Roman" panose="02020603050405020304" pitchFamily="18" charset="0"/>
                <a:cs typeface="Times New Roman" panose="02020603050405020304" pitchFamily="18" charset="0"/>
              </a:rPr>
              <a:t> 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endParaRPr sz="20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DS</a:t>
            </a:r>
            <a:r>
              <a:rPr sz="2000" spc="-10" dirty="0">
                <a:latin typeface="Times New Roman" panose="02020603050405020304" pitchFamily="18" charset="0"/>
                <a:cs typeface="Times New Roman" panose="02020603050405020304" pitchFamily="18" charset="0"/>
              </a:rPr>
              <a:t> register</a:t>
            </a:r>
            <a:r>
              <a:rPr sz="2000" spc="20"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of</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endParaRPr sz="2000" b="1" dirty="0">
              <a:latin typeface="Times New Roman" panose="02020603050405020304" pitchFamily="18" charset="0"/>
              <a:cs typeface="Times New Roman" panose="02020603050405020304" pitchFamily="18" charset="0"/>
            </a:endParaRPr>
          </a:p>
          <a:p>
            <a:pPr marL="355600" marR="387985" indent="-342900">
              <a:lnSpc>
                <a:spcPct val="200100"/>
              </a:lnSpc>
              <a:spcBef>
                <a:spcPts val="480"/>
              </a:spcBef>
              <a:buFont typeface="Arial MT"/>
              <a:buChar char="•"/>
              <a:tabLst>
                <a:tab pos="354965" algn="l"/>
                <a:tab pos="355600" algn="l"/>
              </a:tabLst>
            </a:pPr>
            <a:r>
              <a:rPr sz="2000" b="1" spc="-10" dirty="0">
                <a:latin typeface="Times New Roman" panose="02020603050405020304" pitchFamily="18" charset="0"/>
                <a:cs typeface="Times New Roman" panose="02020603050405020304" pitchFamily="18" charset="0"/>
              </a:rPr>
              <a:t>Stack</a:t>
            </a:r>
            <a:r>
              <a:rPr sz="2000" b="1" spc="-5" dirty="0">
                <a:latin typeface="Times New Roman" panose="02020603050405020304" pitchFamily="18" charset="0"/>
                <a:cs typeface="Times New Roman" panose="02020603050405020304" pitchFamily="18" charset="0"/>
              </a:rPr>
              <a:t> Segment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10" dirty="0">
                <a:latin typeface="Times New Roman" panose="02020603050405020304" pitchFamily="18" charset="0"/>
                <a:cs typeface="Times New Roman" panose="02020603050405020304" pitchFamily="18" charset="0"/>
              </a:rPr>
              <a:t>return</a:t>
            </a:r>
            <a:r>
              <a:rPr sz="2000" spc="-5" dirty="0">
                <a:latin typeface="Times New Roman" panose="02020603050405020304" pitchFamily="18" charset="0"/>
                <a:cs typeface="Times New Roman" panose="02020603050405020304" pitchFamily="18" charset="0"/>
              </a:rPr>
              <a:t> addresses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procedures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subroutines.</a:t>
            </a:r>
            <a:r>
              <a:rPr sz="2000" dirty="0">
                <a:latin typeface="Times New Roman" panose="02020603050405020304" pitchFamily="18" charset="0"/>
                <a:cs typeface="Times New Roman" panose="02020603050405020304" pitchFamily="18" charset="0"/>
              </a:rPr>
              <a:t> 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implemented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structure.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Stack</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 </a:t>
            </a:r>
            <a:r>
              <a:rPr sz="2000" spc="-43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SS</a:t>
            </a:r>
            <a:r>
              <a:rPr sz="2000" spc="-10" dirty="0">
                <a:latin typeface="Times New Roman" panose="02020603050405020304" pitchFamily="18" charset="0"/>
                <a:cs typeface="Times New Roman" panose="02020603050405020304" pitchFamily="18" charset="0"/>
              </a:rPr>
              <a:t> register</a:t>
            </a:r>
            <a:r>
              <a:rPr sz="2000" spc="1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stack.</a:t>
            </a:r>
            <a:endParaRPr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11034"/>
            <a:ext cx="7391400" cy="998350"/>
          </a:xfrm>
          <a:prstGeom prst="rect">
            <a:avLst/>
          </a:prstGeom>
        </p:spPr>
        <p:txBody>
          <a:bodyPr vert="horz" wrap="square" lIns="0" tIns="13335" rIns="0" bIns="0" rtlCol="0">
            <a:spAutoFit/>
          </a:bodyPr>
          <a:lstStyle/>
          <a:p>
            <a:pPr marL="12700" algn="ctr">
              <a:lnSpc>
                <a:spcPct val="100000"/>
              </a:lnSpc>
              <a:spcBef>
                <a:spcPts val="105"/>
              </a:spcBef>
            </a:pPr>
            <a:r>
              <a:rPr sz="3200" spc="-5" dirty="0"/>
              <a:t>INSTRUCTION</a:t>
            </a:r>
            <a:r>
              <a:rPr sz="3200" spc="-50" dirty="0"/>
              <a:t> </a:t>
            </a:r>
            <a:r>
              <a:rPr sz="3200" spc="-70" dirty="0"/>
              <a:t>FORMAT</a:t>
            </a:r>
            <a:endParaRPr sz="3200" dirty="0"/>
          </a:p>
          <a:p>
            <a:pPr marL="2223135" algn="ctr">
              <a:lnSpc>
                <a:spcPct val="100000"/>
              </a:lnSpc>
            </a:pPr>
            <a:r>
              <a:rPr sz="3200" dirty="0"/>
              <a:t>(PENTIUM)</a:t>
            </a:r>
          </a:p>
        </p:txBody>
      </p:sp>
      <p:sp>
        <p:nvSpPr>
          <p:cNvPr id="3" name="object 3"/>
          <p:cNvSpPr txBox="1"/>
          <p:nvPr/>
        </p:nvSpPr>
        <p:spPr>
          <a:xfrm>
            <a:off x="228600" y="1524723"/>
            <a:ext cx="8534400" cy="5128455"/>
          </a:xfrm>
          <a:prstGeom prst="rect">
            <a:avLst/>
          </a:prstGeom>
        </p:spPr>
        <p:txBody>
          <a:bodyPr vert="horz" wrap="square" lIns="0" tIns="98425" rIns="0" bIns="0" rtlCol="0">
            <a:spAutoFit/>
          </a:bodyPr>
          <a:lstStyle/>
          <a:p>
            <a:pPr marL="355600" indent="-343535">
              <a:lnSpc>
                <a:spcPct val="100000"/>
              </a:lnSpc>
              <a:spcBef>
                <a:spcPts val="775"/>
              </a:spcBef>
              <a:buFont typeface="Arial MT"/>
              <a:buChar char="•"/>
              <a:tabLst>
                <a:tab pos="355600" algn="l"/>
                <a:tab pos="356235" algn="l"/>
              </a:tabLst>
            </a:pPr>
            <a:r>
              <a:rPr lang="en-US" sz="2800" spc="-10" dirty="0">
                <a:latin typeface="Times New Roman" panose="02020603050405020304" pitchFamily="18" charset="0"/>
                <a:cs typeface="Times New Roman" panose="02020603050405020304" pitchFamily="18" charset="0"/>
              </a:rPr>
              <a:t>An instruction format defines the </a:t>
            </a:r>
            <a:r>
              <a:rPr lang="en-US" sz="2800" spc="-10" dirty="0">
                <a:solidFill>
                  <a:srgbClr val="FF0000"/>
                </a:solidFill>
                <a:latin typeface="Times New Roman" panose="02020603050405020304" pitchFamily="18" charset="0"/>
                <a:cs typeface="Times New Roman" panose="02020603050405020304" pitchFamily="18" charset="0"/>
              </a:rPr>
              <a:t>layout of the bits of an instruction, in terms of </a:t>
            </a:r>
            <a:r>
              <a:rPr lang="en-US" sz="2800" spc="-10" dirty="0" smtClean="0">
                <a:solidFill>
                  <a:srgbClr val="FF0000"/>
                </a:solidFill>
                <a:latin typeface="Times New Roman" panose="02020603050405020304" pitchFamily="18" charset="0"/>
                <a:cs typeface="Times New Roman" panose="02020603050405020304" pitchFamily="18" charset="0"/>
              </a:rPr>
              <a:t>its constituent fields</a:t>
            </a:r>
          </a:p>
          <a:p>
            <a:pPr marL="355600" indent="-343535">
              <a:lnSpc>
                <a:spcPct val="100000"/>
              </a:lnSpc>
              <a:spcBef>
                <a:spcPts val="675"/>
              </a:spcBef>
              <a:buFont typeface="Arial MT"/>
              <a:buChar char="•"/>
              <a:tabLst>
                <a:tab pos="355600" algn="l"/>
                <a:tab pos="356235" algn="l"/>
              </a:tabLst>
            </a:pPr>
            <a:r>
              <a:rPr lang="en-IN" sz="2800" spc="-15" dirty="0">
                <a:latin typeface="Times New Roman" panose="02020603050405020304" pitchFamily="18" charset="0"/>
                <a:cs typeface="Times New Roman" panose="02020603050405020304" pitchFamily="18" charset="0"/>
              </a:rPr>
              <a:t>Opcodes-Operation</a:t>
            </a:r>
            <a:r>
              <a:rPr lang="en-IN" sz="2800" spc="3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Code</a:t>
            </a:r>
            <a:endParaRPr lang="en-IN" sz="2800" dirty="0">
              <a:latin typeface="Times New Roman" panose="02020603050405020304" pitchFamily="18" charset="0"/>
              <a:cs typeface="Times New Roman" panose="02020603050405020304" pitchFamily="18" charset="0"/>
            </a:endParaRPr>
          </a:p>
          <a:p>
            <a:pPr marL="355600" indent="-343535">
              <a:lnSpc>
                <a:spcPct val="100000"/>
              </a:lnSpc>
              <a:spcBef>
                <a:spcPts val="670"/>
              </a:spcBef>
              <a:buFont typeface="Arial MT"/>
              <a:buChar char="•"/>
              <a:tabLst>
                <a:tab pos="355600" algn="l"/>
                <a:tab pos="356235" algn="l"/>
              </a:tabLst>
            </a:pPr>
            <a:r>
              <a:rPr lang="en-IN" sz="2800" spc="-20" dirty="0">
                <a:latin typeface="Times New Roman" panose="02020603050405020304" pitchFamily="18" charset="0"/>
                <a:cs typeface="Times New Roman" panose="02020603050405020304" pitchFamily="18" charset="0"/>
              </a:rPr>
              <a:t>Operands-Data</a:t>
            </a:r>
            <a:endParaRPr lang="en-IN" sz="2800" dirty="0">
              <a:latin typeface="Times New Roman" panose="02020603050405020304" pitchFamily="18" charset="0"/>
              <a:cs typeface="Times New Roman" panose="02020603050405020304" pitchFamily="18" charset="0"/>
            </a:endParaRPr>
          </a:p>
          <a:p>
            <a:pPr marL="12700">
              <a:lnSpc>
                <a:spcPct val="100000"/>
              </a:lnSpc>
              <a:spcBef>
                <a:spcPts val="700"/>
              </a:spcBef>
            </a:pPr>
            <a:r>
              <a:rPr lang="en-IN" sz="2800" spc="-10" dirty="0">
                <a:latin typeface="Times New Roman" panose="02020603050405020304" pitchFamily="18" charset="0"/>
                <a:cs typeface="Times New Roman" panose="02020603050405020304" pitchFamily="18" charset="0"/>
              </a:rPr>
              <a:t></a:t>
            </a:r>
            <a:r>
              <a:rPr lang="en-IN" sz="2800" b="1" spc="-10" dirty="0">
                <a:latin typeface="Times New Roman" panose="02020603050405020304" pitchFamily="18" charset="0"/>
                <a:cs typeface="Times New Roman" panose="02020603050405020304" pitchFamily="18" charset="0"/>
              </a:rPr>
              <a:t>Instruction=</a:t>
            </a:r>
            <a:r>
              <a:rPr lang="en-IN" sz="2800" b="1" spc="-10" dirty="0" err="1">
                <a:latin typeface="Times New Roman" panose="02020603050405020304" pitchFamily="18" charset="0"/>
                <a:cs typeface="Times New Roman" panose="02020603050405020304" pitchFamily="18" charset="0"/>
              </a:rPr>
              <a:t>Opcodes+Operands</a:t>
            </a:r>
            <a:r>
              <a:rPr lang="en-IN" sz="2800" b="1" spc="-10" dirty="0" smtClean="0">
                <a:latin typeface="Times New Roman" panose="02020603050405020304" pitchFamily="18" charset="0"/>
                <a:cs typeface="Times New Roman" panose="02020603050405020304" pitchFamily="18" charset="0"/>
              </a:rPr>
              <a:t>.</a:t>
            </a:r>
            <a:endParaRPr lang="en-US" sz="2800" spc="-10" dirty="0" smtClean="0">
              <a:solidFill>
                <a:srgbClr val="FF0000"/>
              </a:solidFill>
              <a:latin typeface="Times New Roman" panose="02020603050405020304" pitchFamily="18" charset="0"/>
              <a:cs typeface="Times New Roman" panose="02020603050405020304" pitchFamily="18" charset="0"/>
            </a:endParaRPr>
          </a:p>
          <a:p>
            <a:pPr marL="355600" indent="-343535">
              <a:lnSpc>
                <a:spcPct val="100000"/>
              </a:lnSpc>
              <a:spcBef>
                <a:spcPts val="775"/>
              </a:spcBef>
              <a:buFont typeface="Arial MT"/>
              <a:buChar char="•"/>
              <a:tabLst>
                <a:tab pos="355600" algn="l"/>
                <a:tab pos="356235" algn="l"/>
              </a:tabLst>
            </a:pPr>
            <a:r>
              <a:rPr sz="2800" spc="-10" dirty="0" smtClean="0">
                <a:latin typeface="Times New Roman" panose="02020603050405020304" pitchFamily="18" charset="0"/>
                <a:cs typeface="Times New Roman" panose="02020603050405020304" pitchFamily="18" charset="0"/>
              </a:rPr>
              <a:t>Instruction</a:t>
            </a:r>
            <a:r>
              <a:rPr sz="2800" spc="2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a:t>
            </a:r>
            <a:r>
              <a:rPr sz="2800" spc="5" dirty="0" smtClean="0">
                <a:latin typeface="Times New Roman" panose="02020603050405020304" pitchFamily="18" charset="0"/>
                <a:cs typeface="Times New Roman" panose="02020603050405020304" pitchFamily="18" charset="0"/>
              </a:rPr>
              <a:t> </a:t>
            </a:r>
            <a:r>
              <a:rPr sz="2800" spc="-20" dirty="0" smtClean="0">
                <a:latin typeface="Times New Roman" panose="02020603050405020304" pitchFamily="18" charset="0"/>
                <a:cs typeface="Times New Roman" panose="02020603050405020304" pitchFamily="18" charset="0"/>
              </a:rPr>
              <a:t>MOV</a:t>
            </a:r>
            <a:r>
              <a:rPr sz="2800" spc="1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A</a:t>
            </a:r>
            <a:r>
              <a:rPr sz="2800" spc="5" dirty="0" smtClean="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(Destination),B(Source)</a:t>
            </a:r>
            <a:endParaRPr sz="2800" dirty="0" smtClean="0">
              <a:latin typeface="Times New Roman" panose="02020603050405020304" pitchFamily="18" charset="0"/>
              <a:cs typeface="Times New Roman" panose="02020603050405020304" pitchFamily="18" charset="0"/>
            </a:endParaRPr>
          </a:p>
          <a:p>
            <a:pPr marL="355600" indent="-343535" algn="ctr">
              <a:lnSpc>
                <a:spcPct val="100000"/>
              </a:lnSpc>
              <a:spcBef>
                <a:spcPts val="670"/>
              </a:spcBef>
              <a:buFont typeface="Arial MT"/>
              <a:buChar char="•"/>
              <a:tabLst>
                <a:tab pos="355600" algn="l"/>
                <a:tab pos="356235" algn="l"/>
              </a:tabLst>
            </a:pPr>
            <a:r>
              <a:rPr sz="2800" spc="-10" dirty="0" smtClean="0">
                <a:latin typeface="Times New Roman" panose="02020603050405020304" pitchFamily="18" charset="0"/>
                <a:cs typeface="Times New Roman" panose="02020603050405020304" pitchFamily="18" charset="0"/>
              </a:rPr>
              <a:t>Examples</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12700" marR="5072380" algn="r">
              <a:lnSpc>
                <a:spcPct val="120000"/>
              </a:lnSpc>
            </a:pPr>
            <a:r>
              <a:rPr sz="2800" spc="-20" dirty="0">
                <a:latin typeface="Times New Roman" panose="02020603050405020304" pitchFamily="18" charset="0"/>
                <a:cs typeface="Times New Roman" panose="02020603050405020304" pitchFamily="18" charset="0"/>
              </a:rPr>
              <a:t>MOV</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AX,BX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Add AX,4 </a:t>
            </a:r>
            <a:r>
              <a:rPr sz="2800" dirty="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JMP</a:t>
            </a:r>
            <a:endParaRPr lang="en-US" sz="2800" dirty="0">
              <a:latin typeface="Times New Roman" panose="02020603050405020304" pitchFamily="18" charset="0"/>
              <a:cs typeface="Times New Roman" panose="02020603050405020304" pitchFamily="18" charset="0"/>
            </a:endParaRPr>
          </a:p>
          <a:p>
            <a:pPr marL="12700" marR="5072380" algn="r">
              <a:lnSpc>
                <a:spcPct val="120000"/>
              </a:lnSpc>
            </a:pPr>
            <a:r>
              <a:rPr sz="2800" spc="-5" dirty="0" smtClean="0">
                <a:latin typeface="Times New Roman" panose="02020603050405020304" pitchFamily="18" charset="0"/>
                <a:cs typeface="Times New Roman" panose="02020603050405020304" pitchFamily="18" charset="0"/>
              </a:rPr>
              <a:t>MUL</a:t>
            </a:r>
            <a:r>
              <a:rPr sz="2800" spc="-2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3,5</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005" y="557255"/>
            <a:ext cx="4474845" cy="505908"/>
          </a:xfrm>
          <a:prstGeom prst="rect">
            <a:avLst/>
          </a:prstGeom>
        </p:spPr>
        <p:txBody>
          <a:bodyPr vert="horz" wrap="square" lIns="0" tIns="13335" rIns="0" bIns="0" rtlCol="0">
            <a:spAutoFit/>
          </a:bodyPr>
          <a:lstStyle/>
          <a:p>
            <a:pPr marL="12700">
              <a:lnSpc>
                <a:spcPct val="100000"/>
              </a:lnSpc>
              <a:spcBef>
                <a:spcPts val="105"/>
              </a:spcBef>
            </a:pPr>
            <a:r>
              <a:rPr sz="3200" b="0" spc="-5" dirty="0">
                <a:latin typeface="Calibri"/>
                <a:cs typeface="Calibri"/>
              </a:rPr>
              <a:t>Instruction</a:t>
            </a:r>
            <a:r>
              <a:rPr sz="3200" b="0" spc="-45" dirty="0">
                <a:latin typeface="Calibri"/>
                <a:cs typeface="Calibri"/>
              </a:rPr>
              <a:t> </a:t>
            </a:r>
            <a:r>
              <a:rPr sz="3200" b="0" spc="-15" dirty="0">
                <a:latin typeface="Calibri"/>
                <a:cs typeface="Calibri"/>
              </a:rPr>
              <a:t>Formats</a:t>
            </a:r>
            <a:endParaRPr sz="3200" dirty="0">
              <a:latin typeface="Calibri"/>
              <a:cs typeface="Calibri"/>
            </a:endParaRPr>
          </a:p>
        </p:txBody>
      </p:sp>
      <p:sp>
        <p:nvSpPr>
          <p:cNvPr id="3" name="object 3"/>
          <p:cNvSpPr txBox="1"/>
          <p:nvPr/>
        </p:nvSpPr>
        <p:spPr>
          <a:xfrm>
            <a:off x="535940" y="1143000"/>
            <a:ext cx="8150860" cy="1896673"/>
          </a:xfrm>
          <a:prstGeom prst="rect">
            <a:avLst/>
          </a:prstGeom>
        </p:spPr>
        <p:txBody>
          <a:bodyPr vert="horz" wrap="square" lIns="0" tIns="110490" rIns="0" bIns="0" rtlCol="0">
            <a:spAutoFit/>
          </a:bodyPr>
          <a:lstStyle/>
          <a:p>
            <a:pPr marL="355600" indent="-343535">
              <a:lnSpc>
                <a:spcPct val="100000"/>
              </a:lnSpc>
              <a:spcBef>
                <a:spcPts val="870"/>
              </a:spcBef>
              <a:buFont typeface="Arial MT"/>
              <a:buChar char="•"/>
              <a:tabLst>
                <a:tab pos="355600" algn="l"/>
                <a:tab pos="356235" algn="l"/>
              </a:tabLst>
            </a:pPr>
            <a:r>
              <a:rPr sz="2400" spc="-20" dirty="0">
                <a:latin typeface="Times New Roman" panose="02020603050405020304" pitchFamily="18" charset="0"/>
                <a:cs typeface="Times New Roman" panose="02020603050405020304" pitchFamily="18" charset="0"/>
              </a:rPr>
              <a:t>Layout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bits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 </a:t>
            </a:r>
            <a:r>
              <a:rPr sz="2400" spc="-10" dirty="0">
                <a:latin typeface="Times New Roman" panose="02020603050405020304" pitchFamily="18" charset="0"/>
                <a:cs typeface="Times New Roman" panose="02020603050405020304" pitchFamily="18" charset="0"/>
              </a:rPr>
              <a:t>instruction</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6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opcode</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(implicit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spc="-10" dirty="0">
                <a:latin typeface="Times New Roman" panose="02020603050405020304" pitchFamily="18" charset="0"/>
                <a:cs typeface="Times New Roman" panose="02020603050405020304" pitchFamily="18" charset="0"/>
              </a:rPr>
              <a:t>explicit)</a:t>
            </a:r>
            <a:r>
              <a:rPr sz="2400" spc="4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operand(s</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Usually</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more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format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t>
            </a:r>
            <a:r>
              <a:rPr sz="2400" spc="-7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instruction</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set</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461594"/>
            <a:ext cx="4674742"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0" dirty="0">
                <a:latin typeface="Calibri"/>
                <a:cs typeface="Calibri"/>
              </a:rPr>
              <a:t>Length</a:t>
            </a:r>
            <a:endParaRPr sz="4400" dirty="0">
              <a:latin typeface="Calibri"/>
              <a:cs typeface="Calibri"/>
            </a:endParaRPr>
          </a:p>
        </p:txBody>
      </p:sp>
      <p:sp>
        <p:nvSpPr>
          <p:cNvPr id="3" name="object 3"/>
          <p:cNvSpPr txBox="1"/>
          <p:nvPr/>
        </p:nvSpPr>
        <p:spPr>
          <a:xfrm>
            <a:off x="304800" y="1143000"/>
            <a:ext cx="8382000" cy="6318395"/>
          </a:xfrm>
          <a:prstGeom prst="rect">
            <a:avLst/>
          </a:prstGeom>
        </p:spPr>
        <p:txBody>
          <a:bodyPr vert="horz" wrap="square" lIns="0" tIns="64769" rIns="0" bIns="0" rtlCol="0">
            <a:spAutoFit/>
          </a:bodyPr>
          <a:lstStyle/>
          <a:p>
            <a:pPr marL="355600" indent="-343535" algn="just">
              <a:lnSpc>
                <a:spcPct val="100000"/>
              </a:lnSpc>
              <a:spcBef>
                <a:spcPts val="509"/>
              </a:spcBef>
              <a:buFont typeface="Arial MT"/>
              <a:buChar char="•"/>
              <a:tabLst>
                <a:tab pos="355600" algn="l"/>
                <a:tab pos="356235" algn="l"/>
              </a:tabLst>
            </a:pPr>
            <a:r>
              <a:rPr sz="2400" spc="-25" dirty="0">
                <a:latin typeface="Times New Roman" pitchFamily="18" charset="0"/>
                <a:cs typeface="Times New Roman" pitchFamily="18" charset="0"/>
              </a:rPr>
              <a:t>Affected</a:t>
            </a:r>
            <a:r>
              <a:rPr sz="2400" spc="-5" dirty="0">
                <a:latin typeface="Times New Roman" pitchFamily="18" charset="0"/>
                <a:cs typeface="Times New Roman" pitchFamily="18" charset="0"/>
              </a:rPr>
              <a:t> by </a:t>
            </a:r>
            <a:r>
              <a:rPr sz="2400" dirty="0">
                <a:latin typeface="Times New Roman" pitchFamily="18" charset="0"/>
                <a:cs typeface="Times New Roman" pitchFamily="18" charset="0"/>
              </a:rPr>
              <a:t>and</a:t>
            </a:r>
            <a:r>
              <a:rPr sz="2400" spc="5" dirty="0">
                <a:latin typeface="Times New Roman" pitchFamily="18" charset="0"/>
                <a:cs typeface="Times New Roman" pitchFamily="18" charset="0"/>
              </a:rPr>
              <a:t> </a:t>
            </a:r>
            <a:r>
              <a:rPr sz="2400" spc="-25" dirty="0">
                <a:latin typeface="Times New Roman" pitchFamily="18" charset="0"/>
                <a:cs typeface="Times New Roman" pitchFamily="18" charset="0"/>
              </a:rPr>
              <a:t>affects:</a:t>
            </a:r>
            <a:endParaRPr sz="2400" dirty="0">
              <a:latin typeface="Times New Roman" pitchFamily="18" charset="0"/>
              <a:cs typeface="Times New Roman" pitchFamily="18" charset="0"/>
            </a:endParaRPr>
          </a:p>
          <a:p>
            <a:pPr marL="756285" lvl="1" indent="-287020" algn="just">
              <a:lnSpc>
                <a:spcPct val="100000"/>
              </a:lnSpc>
              <a:spcBef>
                <a:spcPts val="355"/>
              </a:spcBef>
              <a:buFont typeface="Arial MT"/>
              <a:buChar char="–"/>
              <a:tabLst>
                <a:tab pos="756920" algn="l"/>
              </a:tabLst>
            </a:pPr>
            <a:r>
              <a:rPr sz="2400" spc="-5" dirty="0">
                <a:latin typeface="Times New Roman" pitchFamily="18" charset="0"/>
                <a:cs typeface="Times New Roman" pitchFamily="18" charset="0"/>
              </a:rPr>
              <a:t>Memory</a:t>
            </a:r>
            <a:r>
              <a:rPr sz="2400" spc="-15" dirty="0">
                <a:latin typeface="Times New Roman" pitchFamily="18" charset="0"/>
                <a:cs typeface="Times New Roman" pitchFamily="18" charset="0"/>
              </a:rPr>
              <a:t> </a:t>
            </a:r>
            <a:r>
              <a:rPr sz="2400" spc="-25" dirty="0">
                <a:latin typeface="Times New Roman" pitchFamily="18" charset="0"/>
                <a:cs typeface="Times New Roman" pitchFamily="18" charset="0"/>
              </a:rPr>
              <a:t>size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5" dirty="0">
                <a:latin typeface="Times New Roman" pitchFamily="18" charset="0"/>
                <a:cs typeface="Times New Roman" pitchFamily="18" charset="0"/>
              </a:rPr>
              <a:t>Memory</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organization</a:t>
            </a:r>
            <a:endParaRPr sz="2400" dirty="0">
              <a:latin typeface="Times New Roman" pitchFamily="18" charset="0"/>
              <a:cs typeface="Times New Roman" pitchFamily="18" charset="0"/>
            </a:endParaRPr>
          </a:p>
          <a:p>
            <a:pPr marL="756285" lvl="1" indent="-287020" algn="just">
              <a:lnSpc>
                <a:spcPct val="100000"/>
              </a:lnSpc>
              <a:spcBef>
                <a:spcPts val="340"/>
              </a:spcBef>
              <a:buFont typeface="Arial MT"/>
              <a:buChar char="–"/>
              <a:tabLst>
                <a:tab pos="756920" algn="l"/>
              </a:tabLst>
            </a:pPr>
            <a:r>
              <a:rPr sz="2400" spc="-5" dirty="0">
                <a:latin typeface="Times New Roman" pitchFamily="18" charset="0"/>
                <a:cs typeface="Times New Roman" pitchFamily="18" charset="0"/>
              </a:rPr>
              <a:t>Bus</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structure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complexity</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speed</a:t>
            </a:r>
            <a:endParaRPr sz="2400" dirty="0">
              <a:latin typeface="Times New Roman" pitchFamily="18" charset="0"/>
              <a:cs typeface="Times New Roman" pitchFamily="18" charset="0"/>
            </a:endParaRPr>
          </a:p>
          <a:p>
            <a:pPr algn="just">
              <a:lnSpc>
                <a:spcPct val="100000"/>
              </a:lnSpc>
              <a:spcBef>
                <a:spcPts val="25"/>
              </a:spcBef>
            </a:pPr>
            <a:endParaRPr sz="2400" dirty="0">
              <a:latin typeface="Times New Roman" pitchFamily="18" charset="0"/>
              <a:cs typeface="Times New Roman" pitchFamily="18" charset="0"/>
            </a:endParaRPr>
          </a:p>
          <a:p>
            <a:pPr marL="469900" marR="5080" algn="just">
              <a:lnSpc>
                <a:spcPts val="3020"/>
              </a:lnSpc>
              <a:tabLst>
                <a:tab pos="3144520" algn="l"/>
              </a:tabLst>
            </a:pPr>
            <a:r>
              <a:rPr sz="2400" b="1" spc="-5" dirty="0">
                <a:latin typeface="Times New Roman" pitchFamily="18" charset="0"/>
                <a:cs typeface="Times New Roman" pitchFamily="18" charset="0"/>
              </a:rPr>
              <a:t>User</a:t>
            </a:r>
            <a:r>
              <a:rPr sz="2400" b="1" spc="20" dirty="0">
                <a:latin typeface="Times New Roman" pitchFamily="18" charset="0"/>
                <a:cs typeface="Times New Roman" pitchFamily="18" charset="0"/>
              </a:rPr>
              <a:t> </a:t>
            </a:r>
            <a:r>
              <a:rPr sz="2400" b="1" spc="-15" dirty="0">
                <a:latin typeface="Times New Roman" pitchFamily="18" charset="0"/>
                <a:cs typeface="Times New Roman" pitchFamily="18" charset="0"/>
              </a:rPr>
              <a:t>wants</a:t>
            </a:r>
            <a:r>
              <a:rPr sz="2400" b="1" spc="10" dirty="0">
                <a:latin typeface="Times New Roman" pitchFamily="18" charset="0"/>
                <a:cs typeface="Times New Roman" pitchFamily="18" charset="0"/>
              </a:rPr>
              <a:t> </a:t>
            </a:r>
            <a:r>
              <a:rPr sz="2400" b="1" spc="-15" dirty="0">
                <a:latin typeface="Times New Roman" pitchFamily="18" charset="0"/>
                <a:cs typeface="Times New Roman" pitchFamily="18" charset="0"/>
              </a:rPr>
              <a:t>more	</a:t>
            </a:r>
            <a:r>
              <a:rPr sz="2400" b="1" spc="-5" dirty="0">
                <a:latin typeface="Times New Roman" pitchFamily="18" charset="0"/>
                <a:cs typeface="Times New Roman" pitchFamily="18" charset="0"/>
              </a:rPr>
              <a:t>opcodes</a:t>
            </a:r>
            <a:r>
              <a:rPr sz="2400" b="1" spc="-5">
                <a:latin typeface="Times New Roman" pitchFamily="18" charset="0"/>
                <a:cs typeface="Times New Roman" pitchFamily="18" charset="0"/>
              </a:rPr>
              <a:t>, </a:t>
            </a:r>
            <a:r>
              <a:rPr sz="2400" b="1" spc="-10" smtClean="0">
                <a:latin typeface="Times New Roman" pitchFamily="18" charset="0"/>
                <a:cs typeface="Times New Roman" pitchFamily="18" charset="0"/>
              </a:rPr>
              <a:t>operands</a:t>
            </a:r>
            <a:r>
              <a:rPr lang="en-US" sz="2400" b="1" spc="-1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greater flexibility in implementing certain functions</a:t>
            </a:r>
            <a:r>
              <a:rPr lang="en-US" sz="2400" b="1" spc="-10" dirty="0" smtClean="0">
                <a:latin typeface="Times New Roman" pitchFamily="18" charset="0"/>
                <a:cs typeface="Times New Roman" pitchFamily="18" charset="0"/>
              </a:rPr>
              <a:t>)</a:t>
            </a:r>
            <a:r>
              <a:rPr sz="2400" b="1" spc="-10" smtClean="0">
                <a:latin typeface="Times New Roman" pitchFamily="18" charset="0"/>
                <a:cs typeface="Times New Roman" pitchFamily="18" charset="0"/>
              </a:rPr>
              <a:t>, </a:t>
            </a:r>
            <a:r>
              <a:rPr sz="2400" b="1" spc="-10" dirty="0">
                <a:latin typeface="Times New Roman" pitchFamily="18" charset="0"/>
                <a:cs typeface="Times New Roman" pitchFamily="18" charset="0"/>
              </a:rPr>
              <a:t>addressing </a:t>
            </a:r>
            <a:r>
              <a:rPr sz="2400" b="1" spc="-620" dirty="0">
                <a:latin typeface="Times New Roman" pitchFamily="18" charset="0"/>
                <a:cs typeface="Times New Roman" pitchFamily="18" charset="0"/>
              </a:rPr>
              <a:t> </a:t>
            </a:r>
            <a:r>
              <a:rPr sz="2400" b="1" spc="-10" dirty="0">
                <a:latin typeface="Times New Roman" pitchFamily="18" charset="0"/>
                <a:cs typeface="Times New Roman" pitchFamily="18" charset="0"/>
              </a:rPr>
              <a:t>modes </a:t>
            </a:r>
            <a:r>
              <a:rPr sz="2400" b="1" spc="-5"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spc="-10">
                <a:latin typeface="Times New Roman" pitchFamily="18" charset="0"/>
                <a:cs typeface="Times New Roman" pitchFamily="18" charset="0"/>
              </a:rPr>
              <a:t>address</a:t>
            </a:r>
            <a:r>
              <a:rPr sz="2400" b="1" spc="5">
                <a:latin typeface="Times New Roman" pitchFamily="18" charset="0"/>
                <a:cs typeface="Times New Roman" pitchFamily="18" charset="0"/>
              </a:rPr>
              <a:t> </a:t>
            </a:r>
            <a:r>
              <a:rPr sz="2400" b="1" spc="-20" smtClean="0">
                <a:latin typeface="Times New Roman" pitchFamily="18" charset="0"/>
                <a:cs typeface="Times New Roman" pitchFamily="18" charset="0"/>
              </a:rPr>
              <a:t>range</a:t>
            </a:r>
            <a:endParaRPr lang="en-US" sz="2400" b="1" spc="-20" dirty="0" smtClean="0">
              <a:latin typeface="Times New Roman" pitchFamily="18" charset="0"/>
              <a:cs typeface="Times New Roman" pitchFamily="18" charset="0"/>
            </a:endParaRPr>
          </a:p>
          <a:p>
            <a:pPr marL="469900" marR="5080" algn="just">
              <a:lnSpc>
                <a:spcPts val="3020"/>
              </a:lnSpc>
              <a:tabLst>
                <a:tab pos="3144520" algn="l"/>
              </a:tabLst>
            </a:pPr>
            <a:r>
              <a:rPr lang="en-US" sz="2400" dirty="0" smtClean="0">
                <a:latin typeface="Times New Roman" pitchFamily="18" charset="0"/>
                <a:cs typeface="Times New Roman" pitchFamily="18" charset="0"/>
              </a:rPr>
              <a:t>All of these things (</a:t>
            </a:r>
            <a:r>
              <a:rPr lang="en-US" sz="2400" dirty="0" err="1" smtClean="0">
                <a:latin typeface="Times New Roman" pitchFamily="18" charset="0"/>
                <a:cs typeface="Times New Roman" pitchFamily="18" charset="0"/>
              </a:rPr>
              <a:t>opcodes</a:t>
            </a:r>
            <a:r>
              <a:rPr lang="en-US" sz="2400" dirty="0" smtClean="0">
                <a:latin typeface="Times New Roman" pitchFamily="18" charset="0"/>
                <a:cs typeface="Times New Roman" pitchFamily="18" charset="0"/>
              </a:rPr>
              <a:t>, operands, addressing</a:t>
            </a:r>
          </a:p>
          <a:p>
            <a:pPr marL="469900" marR="5080" algn="just">
              <a:lnSpc>
                <a:spcPts val="3020"/>
              </a:lnSpc>
              <a:tabLst>
                <a:tab pos="3144520" algn="l"/>
              </a:tabLst>
            </a:pPr>
            <a:r>
              <a:rPr lang="en-US" sz="2400" dirty="0" smtClean="0">
                <a:latin typeface="Times New Roman" pitchFamily="18" charset="0"/>
                <a:cs typeface="Times New Roman" pitchFamily="18" charset="0"/>
              </a:rPr>
              <a:t>modes, address range) require bits and push in the direction of longer instruction length-more space</a:t>
            </a:r>
          </a:p>
          <a:p>
            <a:pPr marL="469900" marR="5080" algn="just">
              <a:lnSpc>
                <a:spcPts val="3020"/>
              </a:lnSpc>
              <a:tabLst>
                <a:tab pos="3144520" algn="l"/>
              </a:tabLst>
            </a:pPr>
            <a:endParaRPr lang="en-US" sz="2400" dirty="0" smtClean="0">
              <a:latin typeface="Times New Roman" pitchFamily="18" charset="0"/>
              <a:cs typeface="Times New Roman" pitchFamily="18" charset="0"/>
            </a:endParaRPr>
          </a:p>
          <a:p>
            <a:pPr marL="469900" marR="5080" algn="just">
              <a:lnSpc>
                <a:spcPts val="3020"/>
              </a:lnSpc>
              <a:tabLst>
                <a:tab pos="3144520" algn="l"/>
              </a:tabLst>
            </a:pPr>
            <a:endParaRPr lang="en-US" sz="2400" dirty="0" smtClean="0">
              <a:latin typeface="Times New Roman" pitchFamily="18" charset="0"/>
              <a:cs typeface="Times New Roman" pitchFamily="18" charset="0"/>
            </a:endParaRPr>
          </a:p>
          <a:p>
            <a:pPr marL="469900" marR="5080" algn="just">
              <a:lnSpc>
                <a:spcPts val="3020"/>
              </a:lnSpc>
              <a:tabLst>
                <a:tab pos="3144520" algn="l"/>
              </a:tabLst>
            </a:pPr>
            <a:r>
              <a:rPr lang="en-US" sz="2400" dirty="0" smtClean="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854" y="461594"/>
            <a:ext cx="38633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Allocation</a:t>
            </a:r>
            <a:r>
              <a:rPr sz="4400" b="0" spc="-25" dirty="0">
                <a:latin typeface="Calibri"/>
                <a:cs typeface="Calibri"/>
              </a:rPr>
              <a:t> </a:t>
            </a:r>
            <a:r>
              <a:rPr sz="4400" b="0" dirty="0">
                <a:latin typeface="Calibri"/>
                <a:cs typeface="Calibri"/>
              </a:rPr>
              <a:t>of</a:t>
            </a:r>
            <a:r>
              <a:rPr sz="4400" b="0" spc="-45" dirty="0">
                <a:latin typeface="Calibri"/>
                <a:cs typeface="Calibri"/>
              </a:rPr>
              <a:t> </a:t>
            </a:r>
            <a:r>
              <a:rPr sz="4400" b="0" dirty="0">
                <a:latin typeface="Calibri"/>
                <a:cs typeface="Calibri"/>
              </a:rPr>
              <a:t>Bits</a:t>
            </a:r>
            <a:endParaRPr sz="4400">
              <a:latin typeface="Calibri"/>
              <a:cs typeface="Calibri"/>
            </a:endParaRPr>
          </a:p>
        </p:txBody>
      </p:sp>
      <p:sp>
        <p:nvSpPr>
          <p:cNvPr id="3" name="object 3"/>
          <p:cNvSpPr txBox="1"/>
          <p:nvPr/>
        </p:nvSpPr>
        <p:spPr>
          <a:xfrm>
            <a:off x="152400" y="1143000"/>
            <a:ext cx="8686800" cy="5220660"/>
          </a:xfrm>
          <a:prstGeom prst="rect">
            <a:avLst/>
          </a:prstGeom>
        </p:spPr>
        <p:txBody>
          <a:bodyPr vert="horz" wrap="square" lIns="0" tIns="110490" rIns="0" bIns="0" rtlCol="0">
            <a:spAutoFit/>
          </a:bodyPr>
          <a:lstStyle/>
          <a:p>
            <a:pPr marL="355600" indent="-343535" algn="just">
              <a:lnSpc>
                <a:spcPct val="100000"/>
              </a:lnSpc>
              <a:spcBef>
                <a:spcPts val="870"/>
              </a:spcBef>
              <a:buFont typeface="Arial MT"/>
              <a:buChar char="•"/>
              <a:tabLst>
                <a:tab pos="355600" algn="l"/>
                <a:tab pos="356235" algn="l"/>
              </a:tabLst>
            </a:pPr>
            <a:r>
              <a:rPr sz="2400" dirty="0">
                <a:latin typeface="Times New Roman" pitchFamily="18" charset="0"/>
                <a:cs typeface="Times New Roman" pitchFamily="18" charset="0"/>
              </a:rPr>
              <a:t>Number</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a:latin typeface="Times New Roman" pitchFamily="18" charset="0"/>
                <a:cs typeface="Times New Roman" pitchFamily="18" charset="0"/>
              </a:rPr>
              <a:t>addressing </a:t>
            </a:r>
            <a:r>
              <a:rPr sz="2400" smtClean="0">
                <a:latin typeface="Times New Roman" pitchFamily="18" charset="0"/>
                <a:cs typeface="Times New Roman" pitchFamily="18" charset="0"/>
              </a:rPr>
              <a:t>modes</a:t>
            </a:r>
            <a:r>
              <a:rPr lang="en-US" sz="2400" dirty="0" smtClean="0">
                <a:latin typeface="Times New Roman" pitchFamily="18" charset="0"/>
                <a:cs typeface="Times New Roman" pitchFamily="18" charset="0"/>
              </a:rPr>
              <a:t>-</a:t>
            </a:r>
            <a:endParaRPr sz="240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a:latin typeface="Times New Roman" pitchFamily="18" charset="0"/>
                <a:cs typeface="Times New Roman" pitchFamily="18" charset="0"/>
              </a:rPr>
              <a:t>of</a:t>
            </a:r>
            <a:r>
              <a:rPr sz="2400" spc="-20">
                <a:latin typeface="Times New Roman" pitchFamily="18" charset="0"/>
                <a:cs typeface="Times New Roman" pitchFamily="18" charset="0"/>
              </a:rPr>
              <a:t> </a:t>
            </a:r>
            <a:r>
              <a:rPr sz="2400" spc="-10" smtClean="0">
                <a:latin typeface="Times New Roman" pitchFamily="18" charset="0"/>
                <a:cs typeface="Times New Roman" pitchFamily="18" charset="0"/>
              </a:rPr>
              <a:t>operands</a:t>
            </a:r>
            <a:endParaRPr lang="en-US" sz="2400" spc="-10" dirty="0" smtClean="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endParaRPr lang="en-US" sz="2400" spc="-10" dirty="0" smtClean="0">
              <a:latin typeface="Times New Roman" pitchFamily="18" charset="0"/>
              <a:cs typeface="Times New Roman" pitchFamily="18" charset="0"/>
            </a:endParaRPr>
          </a:p>
          <a:p>
            <a:pPr marL="355600" indent="-343535" algn="just">
              <a:lnSpc>
                <a:spcPct val="100000"/>
              </a:lnSpc>
              <a:spcBef>
                <a:spcPts val="765"/>
              </a:spcBef>
              <a:tabLst>
                <a:tab pos="355600" algn="l"/>
                <a:tab pos="356235" algn="l"/>
              </a:tabLst>
            </a:pPr>
            <a:endParaRPr sz="2400">
              <a:latin typeface="Times New Roman" pitchFamily="18" charset="0"/>
              <a:cs typeface="Times New Roman" pitchFamily="18" charset="0"/>
            </a:endParaRPr>
          </a:p>
          <a:p>
            <a:pPr algn="just">
              <a:buFont typeface="Arial" pitchFamily="34" charset="0"/>
              <a:buChar char="•"/>
            </a:pPr>
            <a:r>
              <a:rPr sz="2400" spc="-20" dirty="0">
                <a:latin typeface="Times New Roman" pitchFamily="18" charset="0"/>
                <a:cs typeface="Times New Roman" pitchFamily="18" charset="0"/>
              </a:rPr>
              <a:t>Register</a:t>
            </a:r>
            <a:r>
              <a:rPr sz="2400" spc="-10" dirty="0">
                <a:latin typeface="Times New Roman" pitchFamily="18" charset="0"/>
                <a:cs typeface="Times New Roman" pitchFamily="18" charset="0"/>
              </a:rPr>
              <a:t> </a:t>
            </a:r>
            <a:r>
              <a:rPr sz="2400" spc="-20">
                <a:latin typeface="Times New Roman" pitchFamily="18" charset="0"/>
                <a:cs typeface="Times New Roman" pitchFamily="18" charset="0"/>
              </a:rPr>
              <a:t>versus</a:t>
            </a:r>
            <a:r>
              <a:rPr sz="2400" spc="-25">
                <a:latin typeface="Times New Roman" pitchFamily="18" charset="0"/>
                <a:cs typeface="Times New Roman" pitchFamily="18" charset="0"/>
              </a:rPr>
              <a:t> </a:t>
            </a:r>
            <a:r>
              <a:rPr sz="2400" smtClean="0">
                <a:latin typeface="Times New Roman" pitchFamily="18" charset="0"/>
                <a:cs typeface="Times New Roman" pitchFamily="18" charset="0"/>
              </a:rPr>
              <a:t>memory</a:t>
            </a:r>
            <a:r>
              <a:rPr lang="en-US" sz="2400" dirty="0" smtClean="0">
                <a:latin typeface="Times New Roman" pitchFamily="18" charset="0"/>
                <a:cs typeface="Times New Roman" pitchFamily="18" charset="0"/>
              </a:rPr>
              <a:t>-A machine must have registers so that data can be brought into the processor for processing. The more that registers can be used for operand references, the fewer bits are needed</a:t>
            </a:r>
          </a:p>
          <a:p>
            <a:pPr algn="just">
              <a:buFont typeface="Arial" pitchFamily="34" charset="0"/>
              <a:buChar char="•"/>
            </a:pPr>
            <a:endParaRPr lang="en-US" sz="2400" dirty="0" smtClean="0">
              <a:latin typeface="Times New Roman" pitchFamily="18" charset="0"/>
              <a:cs typeface="Times New Roman" pitchFamily="18" charset="0"/>
            </a:endParaRPr>
          </a:p>
          <a:p>
            <a:pPr algn="just"/>
            <a:endParaRPr sz="2400">
              <a:latin typeface="Times New Roman" pitchFamily="18" charset="0"/>
              <a:cs typeface="Times New Roman" pitchFamily="18" charset="0"/>
            </a:endParaRPr>
          </a:p>
          <a:p>
            <a:pPr algn="just">
              <a:buFont typeface="Arial" pitchFamily="34" charset="0"/>
              <a:buChar char="•"/>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spc="-15">
                <a:latin typeface="Times New Roman" pitchFamily="18" charset="0"/>
                <a:cs typeface="Times New Roman" pitchFamily="18" charset="0"/>
              </a:rPr>
              <a:t>register</a:t>
            </a:r>
            <a:r>
              <a:rPr sz="2400" spc="-10">
                <a:latin typeface="Times New Roman" pitchFamily="18" charset="0"/>
                <a:cs typeface="Times New Roman" pitchFamily="18" charset="0"/>
              </a:rPr>
              <a:t> </a:t>
            </a:r>
            <a:r>
              <a:rPr sz="2400" spc="-5" smtClean="0">
                <a:latin typeface="Times New Roman" pitchFamily="18" charset="0"/>
                <a:cs typeface="Times New Roman" pitchFamily="18" charset="0"/>
              </a:rPr>
              <a:t>sets</a:t>
            </a:r>
            <a:r>
              <a:rPr lang="en-US" sz="2400" spc="-5"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Some architectures, including that of the x86, have a collection of two or more specialized sets (data &amp; addressing). a functional split requires fewer bits to be used in the instruction.</a:t>
            </a:r>
          </a:p>
          <a:p>
            <a:pPr algn="just">
              <a:buFont typeface="Arial" pitchFamily="34" charset="0"/>
              <a:buChar char="•"/>
            </a:pP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spc="-10" dirty="0" smtClean="0">
                <a:latin typeface="Times New Roman" pitchFamily="18" charset="0"/>
                <a:cs typeface="Times New Roman" pitchFamily="18" charset="0"/>
              </a:rPr>
              <a:t>Address</a:t>
            </a:r>
            <a:r>
              <a:rPr lang="en-US" sz="2400" spc="-25" dirty="0" smtClean="0">
                <a:latin typeface="Times New Roman" pitchFamily="18" charset="0"/>
                <a:cs typeface="Times New Roman" pitchFamily="18" charset="0"/>
              </a:rPr>
              <a:t> </a:t>
            </a:r>
            <a:r>
              <a:rPr lang="en-US" sz="2400" spc="-20" dirty="0" smtClean="0">
                <a:latin typeface="Times New Roman" pitchFamily="18" charset="0"/>
                <a:cs typeface="Times New Roman" pitchFamily="18" charset="0"/>
              </a:rPr>
              <a:t>range-</a:t>
            </a:r>
            <a:r>
              <a:rPr lang="en-US" sz="2400" dirty="0" smtClean="0">
                <a:latin typeface="Times New Roman" pitchFamily="18" charset="0"/>
                <a:cs typeface="Times New Roman" pitchFamily="18" charset="0"/>
              </a:rPr>
              <a:t>the range of addresses that can be referenced is related to the number of address bits. it is still convenient to allow rather large displacements from the register address, which requires a relatively large number of address bits in the instruction.</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r>
              <a:rPr lang="en-US" sz="2400" spc="-10" dirty="0" smtClean="0">
                <a:latin typeface="Times New Roman" pitchFamily="18" charset="0"/>
                <a:cs typeface="Times New Roman" pitchFamily="18" charset="0"/>
              </a:rPr>
              <a:t>Address</a:t>
            </a:r>
            <a:r>
              <a:rPr lang="en-US" sz="2400" spc="-1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Granularity-</a:t>
            </a:r>
            <a:r>
              <a:rPr lang="en-US" sz="2400" dirty="0" smtClean="0">
                <a:latin typeface="Times New Roman" pitchFamily="18" charset="0"/>
                <a:cs typeface="Times New Roman" pitchFamily="18" charset="0"/>
              </a:rPr>
              <a:t>In a system with 16- or 32-bit words, an address can reference a word or a byte at the designer’s choice. Byte addressing is convenient for character manipulation but requires, for a fixed size memory, more address bits.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108" y="461594"/>
            <a:ext cx="511492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0" dirty="0">
                <a:latin typeface="Calibri"/>
                <a:cs typeface="Calibri"/>
              </a:rPr>
              <a:t> </a:t>
            </a:r>
            <a:r>
              <a:rPr sz="4400" b="0" dirty="0">
                <a:latin typeface="Calibri"/>
                <a:cs typeface="Calibri"/>
              </a:rPr>
              <a:t>With</a:t>
            </a:r>
            <a:r>
              <a:rPr sz="4400" b="0" spc="-25" dirty="0">
                <a:latin typeface="Calibri"/>
                <a:cs typeface="Calibri"/>
              </a:rPr>
              <a:t> Systems</a:t>
            </a:r>
            <a:r>
              <a:rPr sz="4400" b="0" spc="-20" dirty="0">
                <a:latin typeface="Calibri"/>
                <a:cs typeface="Calibri"/>
              </a:rPr>
              <a:t> </a:t>
            </a:r>
            <a:r>
              <a:rPr sz="4400" b="0" spc="-5" dirty="0">
                <a:latin typeface="Calibri"/>
                <a:cs typeface="Calibri"/>
              </a:rPr>
              <a:t>Bus</a:t>
            </a:r>
            <a:endParaRPr sz="4400">
              <a:latin typeface="Calibri"/>
              <a:cs typeface="Calibri"/>
            </a:endParaRPr>
          </a:p>
        </p:txBody>
      </p:sp>
      <p:pic>
        <p:nvPicPr>
          <p:cNvPr id="3" name="object 3"/>
          <p:cNvPicPr/>
          <p:nvPr/>
        </p:nvPicPr>
        <p:blipFill>
          <a:blip r:embed="rId2" cstate="print"/>
          <a:stretch>
            <a:fillRect/>
          </a:stretch>
        </p:blipFill>
        <p:spPr>
          <a:xfrm>
            <a:off x="1066800" y="1295400"/>
            <a:ext cx="6553200" cy="50292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9892" y="461594"/>
            <a:ext cx="629031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Pentium</a:t>
            </a:r>
            <a:r>
              <a:rPr sz="4400" b="0" spc="-30" dirty="0">
                <a:latin typeface="Calibri"/>
                <a:cs typeface="Calibri"/>
              </a:rPr>
              <a:t> </a:t>
            </a:r>
            <a:r>
              <a:rPr sz="4400" b="0" spc="-5" dirty="0">
                <a:latin typeface="Calibri"/>
                <a:cs typeface="Calibri"/>
              </a:rPr>
              <a:t>Instruction</a:t>
            </a:r>
            <a:r>
              <a:rPr sz="4400" b="0" spc="-15" dirty="0">
                <a:latin typeface="Calibri"/>
                <a:cs typeface="Calibri"/>
              </a:rPr>
              <a:t> Format</a:t>
            </a:r>
            <a:endParaRPr sz="4400">
              <a:latin typeface="Calibri"/>
              <a:cs typeface="Calibri"/>
            </a:endParaRPr>
          </a:p>
        </p:txBody>
      </p:sp>
      <p:pic>
        <p:nvPicPr>
          <p:cNvPr id="3" name="object 3"/>
          <p:cNvPicPr/>
          <p:nvPr/>
        </p:nvPicPr>
        <p:blipFill>
          <a:blip r:embed="rId2" cstate="print"/>
          <a:stretch>
            <a:fillRect/>
          </a:stretch>
        </p:blipFill>
        <p:spPr>
          <a:xfrm>
            <a:off x="0" y="1092200"/>
            <a:ext cx="8893174" cy="56324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US" dirty="0"/>
          </a:p>
        </p:txBody>
      </p:sp>
      <p:sp>
        <p:nvSpPr>
          <p:cNvPr id="3" name="Content Placeholder 2"/>
          <p:cNvSpPr>
            <a:spLocks noGrp="1"/>
          </p:cNvSpPr>
          <p:nvPr>
            <p:ph idx="1"/>
          </p:nvPr>
        </p:nvSpPr>
        <p:spPr>
          <a:xfrm>
            <a:off x="0" y="1371600"/>
            <a:ext cx="8839200" cy="4800600"/>
          </a:xfrm>
        </p:spPr>
        <p:txBody>
          <a:bodyPr>
            <a:normAutofit fontScale="92500"/>
          </a:bodyPr>
          <a:lstStyle/>
          <a:p>
            <a:pPr algn="just"/>
            <a:r>
              <a:rPr lang="en-US" sz="2400" dirty="0" smtClean="0">
                <a:latin typeface="Times New Roman" pitchFamily="18" charset="0"/>
                <a:cs typeface="Times New Roman" pitchFamily="18" charset="0"/>
              </a:rPr>
              <a:t>Instructions are made up of from zero to four optional instruction prefixes, a 1- or 2-byte </a:t>
            </a:r>
            <a:r>
              <a:rPr lang="en-US" sz="2400" dirty="0" err="1" smtClean="0">
                <a:latin typeface="Times New Roman" pitchFamily="18" charset="0"/>
                <a:cs typeface="Times New Roman" pitchFamily="18" charset="0"/>
              </a:rPr>
              <a:t>opcode</a:t>
            </a:r>
            <a:r>
              <a:rPr lang="en-US" sz="2400" dirty="0" smtClean="0">
                <a:latin typeface="Times New Roman" pitchFamily="18" charset="0"/>
                <a:cs typeface="Times New Roman" pitchFamily="18" charset="0"/>
              </a:rPr>
              <a:t>, an optional address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(which consists of the </a:t>
            </a:r>
            <a:r>
              <a:rPr lang="en-US" sz="2400" dirty="0" err="1" smtClean="0">
                <a:latin typeface="Times New Roman" pitchFamily="18" charset="0"/>
                <a:cs typeface="Times New Roman" pitchFamily="18" charset="0"/>
              </a:rPr>
              <a:t>ModR</a:t>
            </a:r>
            <a:r>
              <a:rPr lang="en-US" sz="2400" dirty="0" smtClean="0">
                <a:latin typeface="Times New Roman" pitchFamily="18" charset="0"/>
                <a:cs typeface="Times New Roman" pitchFamily="18" charset="0"/>
              </a:rPr>
              <a:t>/m byte and the Scale Index byte) an optional displacement, and an optional immediate field.</a:t>
            </a:r>
          </a:p>
          <a:p>
            <a:pPr algn="just"/>
            <a:endParaRPr lang="en-US" sz="2400" dirty="0" smtClean="0">
              <a:latin typeface="Times New Roman" pitchFamily="18" charset="0"/>
              <a:cs typeface="Times New Roman" pitchFamily="18" charset="0"/>
            </a:endParaRPr>
          </a:p>
          <a:p>
            <a:pPr marL="355600" indent="-343535" algn="just">
              <a:spcBef>
                <a:spcPts val="95"/>
              </a:spcBef>
              <a:buFont typeface="Arial MT"/>
              <a:buChar char="•"/>
              <a:tabLst>
                <a:tab pos="355600" algn="l"/>
                <a:tab pos="356235" algn="l"/>
              </a:tabLst>
            </a:pPr>
            <a:r>
              <a:rPr lang="en-US" sz="2400" b="1" spc="-5" dirty="0" smtClean="0">
                <a:latin typeface="Times New Roman" pitchFamily="18" charset="0"/>
                <a:cs typeface="Times New Roman" pitchFamily="18" charset="0"/>
              </a:rPr>
              <a:t>Instruction</a:t>
            </a:r>
            <a:r>
              <a:rPr lang="en-US" sz="2400" b="1" spc="-15" dirty="0" smtClean="0">
                <a:latin typeface="Times New Roman" pitchFamily="18" charset="0"/>
                <a:cs typeface="Times New Roman" pitchFamily="18" charset="0"/>
              </a:rPr>
              <a:t> </a:t>
            </a:r>
            <a:r>
              <a:rPr lang="en-US" sz="2400" b="1" spc="-20" dirty="0" smtClean="0">
                <a:latin typeface="Times New Roman" pitchFamily="18" charset="0"/>
                <a:cs typeface="Times New Roman" pitchFamily="18" charset="0"/>
              </a:rPr>
              <a:t>Prefixes</a:t>
            </a:r>
            <a:r>
              <a:rPr lang="en-US" sz="2400" spc="-20" dirty="0" smtClean="0">
                <a:latin typeface="Times New Roman" pitchFamily="18" charset="0"/>
                <a:cs typeface="Times New Roman" pitchFamily="18" charset="0"/>
              </a:rPr>
              <a:t>-</a:t>
            </a:r>
            <a:r>
              <a:rPr lang="en-US" sz="2400" b="1" spc="-20" dirty="0" smtClean="0">
                <a:latin typeface="Times New Roman" pitchFamily="18" charset="0"/>
                <a:cs typeface="Times New Roman" pitchFamily="18" charset="0"/>
              </a:rPr>
              <a:t>LOCK</a:t>
            </a:r>
            <a:r>
              <a:rPr lang="en-US" sz="2400" b="1" spc="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prefix (ensure the </a:t>
            </a:r>
            <a:r>
              <a:rPr lang="en-US" sz="2400" dirty="0" smtClean="0">
                <a:latin typeface="Times New Roman" pitchFamily="18" charset="0"/>
                <a:cs typeface="Times New Roman" pitchFamily="18" charset="0"/>
              </a:rPr>
              <a:t>use of shared memory in multiprocessor environments.</a:t>
            </a:r>
            <a:r>
              <a:rPr lang="en-US" sz="2400" spc="-15" dirty="0" smtClean="0">
                <a:latin typeface="Times New Roman" pitchFamily="18" charset="0"/>
                <a:cs typeface="Times New Roman" pitchFamily="18" charset="0"/>
              </a:rPr>
              <a:t>)</a:t>
            </a:r>
            <a:r>
              <a:rPr lang="en-US" sz="2400" spc="1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or</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one of</a:t>
            </a:r>
            <a:r>
              <a:rPr lang="en-US" sz="2400" spc="-2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the</a:t>
            </a:r>
            <a:r>
              <a:rPr lang="en-US" sz="2400" spc="35" dirty="0" smtClean="0">
                <a:latin typeface="Times New Roman" pitchFamily="18" charset="0"/>
                <a:cs typeface="Times New Roman" pitchFamily="18" charset="0"/>
              </a:rPr>
              <a:t> </a:t>
            </a:r>
            <a:r>
              <a:rPr lang="en-US" sz="2400" b="1" spc="-45" dirty="0" smtClean="0">
                <a:latin typeface="Times New Roman" pitchFamily="18" charset="0"/>
                <a:cs typeface="Times New Roman" pitchFamily="18" charset="0"/>
              </a:rPr>
              <a:t>REPEAT </a:t>
            </a:r>
            <a:r>
              <a:rPr lang="en-US" sz="2400" spc="-10" dirty="0" smtClean="0">
                <a:latin typeface="Times New Roman" pitchFamily="18" charset="0"/>
                <a:cs typeface="Times New Roman" pitchFamily="18" charset="0"/>
              </a:rPr>
              <a:t>prefixes(REP,REPE,REPNE,REPZ,REPNZ…. specify repeated operation of a string, which enables the x86 to process strings much faster)</a:t>
            </a:r>
          </a:p>
          <a:p>
            <a:pPr marL="629920" lvl="1" indent="-343535" algn="just">
              <a:spcBef>
                <a:spcPts val="95"/>
              </a:spcBef>
              <a:buFont typeface="Arial MT"/>
              <a:buChar char="•"/>
              <a:tabLst>
                <a:tab pos="355600" algn="l"/>
                <a:tab pos="356235" algn="l"/>
              </a:tabLst>
            </a:pPr>
            <a:endParaRPr lang="en-US" sz="2400" dirty="0" smtClean="0">
              <a:latin typeface="Times New Roman" pitchFamily="18" charset="0"/>
              <a:cs typeface="Times New Roman" pitchFamily="18" charset="0"/>
            </a:endParaRPr>
          </a:p>
          <a:p>
            <a:pPr algn="just">
              <a:spcBef>
                <a:spcPts val="10"/>
              </a:spcBef>
            </a:pPr>
            <a:endParaRPr lang="en-US" sz="2400" dirty="0" smtClean="0">
              <a:latin typeface="Times New Roman" pitchFamily="18" charset="0"/>
              <a:cs typeface="Times New Roman" pitchFamily="18" charset="0"/>
            </a:endParaRPr>
          </a:p>
          <a:p>
            <a:pPr marL="355600" indent="-343535" algn="just">
              <a:spcBef>
                <a:spcPts val="5"/>
              </a:spcBef>
              <a:buFont typeface="Arial MT"/>
              <a:buChar char="•"/>
              <a:tabLst>
                <a:tab pos="355600" algn="l"/>
                <a:tab pos="356235" algn="l"/>
              </a:tabLst>
            </a:pPr>
            <a:r>
              <a:rPr lang="en-US" sz="2400" b="1" spc="-5" dirty="0" smtClean="0">
                <a:latin typeface="Times New Roman" pitchFamily="18" charset="0"/>
                <a:cs typeface="Times New Roman" pitchFamily="18" charset="0"/>
              </a:rPr>
              <a:t>Segment</a:t>
            </a:r>
            <a:r>
              <a:rPr lang="en-US" sz="2400" b="1" spc="10" dirty="0" smtClean="0">
                <a:latin typeface="Times New Roman" pitchFamily="18" charset="0"/>
                <a:cs typeface="Times New Roman" pitchFamily="18" charset="0"/>
              </a:rPr>
              <a:t> </a:t>
            </a:r>
            <a:r>
              <a:rPr lang="en-US" sz="2400" b="1" spc="-10" dirty="0" smtClean="0">
                <a:latin typeface="Times New Roman" pitchFamily="18" charset="0"/>
                <a:cs typeface="Times New Roman" pitchFamily="18" charset="0"/>
              </a:rPr>
              <a:t>Override</a:t>
            </a:r>
            <a:r>
              <a:rPr lang="en-US" sz="2400" spc="-10" dirty="0" smtClean="0">
                <a:latin typeface="Times New Roman" pitchFamily="18" charset="0"/>
                <a:cs typeface="Times New Roman" pitchFamily="18" charset="0"/>
              </a:rPr>
              <a:t>-explicitly</a:t>
            </a:r>
            <a:r>
              <a:rPr lang="en-US" sz="2400" spc="25" dirty="0" smtClean="0">
                <a:latin typeface="Times New Roman" pitchFamily="18" charset="0"/>
                <a:cs typeface="Times New Roman" pitchFamily="18" charset="0"/>
              </a:rPr>
              <a:t> specifies which segment register an instruction should use</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61594"/>
            <a:ext cx="755205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PENTIUM</a:t>
            </a:r>
            <a:r>
              <a:rPr sz="4400" b="0" spc="-25" dirty="0">
                <a:latin typeface="Calibri"/>
                <a:cs typeface="Calibri"/>
              </a:rPr>
              <a:t> </a:t>
            </a:r>
            <a:r>
              <a:rPr sz="4400" b="0" dirty="0">
                <a:latin typeface="Calibri"/>
                <a:cs typeface="Calibri"/>
              </a:rPr>
              <a:t>INSTRUCTION</a:t>
            </a:r>
            <a:r>
              <a:rPr sz="4400" b="0" spc="-30" dirty="0">
                <a:latin typeface="Calibri"/>
                <a:cs typeface="Calibri"/>
              </a:rPr>
              <a:t> </a:t>
            </a:r>
            <a:r>
              <a:rPr sz="4400" b="0" spc="-65" dirty="0">
                <a:latin typeface="Calibri"/>
                <a:cs typeface="Calibri"/>
              </a:rPr>
              <a:t>FORMAT</a:t>
            </a:r>
            <a:endParaRPr sz="4400">
              <a:latin typeface="Calibri"/>
              <a:cs typeface="Calibri"/>
            </a:endParaRPr>
          </a:p>
        </p:txBody>
      </p:sp>
      <p:sp>
        <p:nvSpPr>
          <p:cNvPr id="3" name="object 3"/>
          <p:cNvSpPr txBox="1"/>
          <p:nvPr/>
        </p:nvSpPr>
        <p:spPr>
          <a:xfrm>
            <a:off x="304800" y="1831670"/>
            <a:ext cx="8382000" cy="3844001"/>
          </a:xfrm>
          <a:prstGeom prst="rect">
            <a:avLst/>
          </a:prstGeom>
        </p:spPr>
        <p:txBody>
          <a:bodyPr vert="horz" wrap="square" lIns="0" tIns="12065" rIns="0" bIns="0" rtlCol="0">
            <a:spAutoFit/>
          </a:bodyPr>
          <a:lstStyle/>
          <a:p>
            <a:pPr algn="just">
              <a:lnSpc>
                <a:spcPct val="100000"/>
              </a:lnSpc>
              <a:spcBef>
                <a:spcPts val="5"/>
              </a:spcBef>
              <a:buFont typeface="Arial MT"/>
              <a:buChar char="•"/>
            </a:pPr>
            <a:endParaRPr sz="245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0" dirty="0">
                <a:latin typeface="Times New Roman" pitchFamily="18" charset="0"/>
                <a:cs typeface="Times New Roman" pitchFamily="18" charset="0"/>
              </a:rPr>
              <a:t>Address</a:t>
            </a:r>
            <a:r>
              <a:rPr sz="2500" b="1" spc="-15" dirty="0">
                <a:latin typeface="Times New Roman" pitchFamily="18" charset="0"/>
                <a:cs typeface="Times New Roman" pitchFamily="18" charset="0"/>
              </a:rPr>
              <a:t> </a:t>
            </a:r>
            <a:r>
              <a:rPr sz="2500" b="1" spc="-10" dirty="0">
                <a:latin typeface="Times New Roman" pitchFamily="18" charset="0"/>
                <a:cs typeface="Times New Roman" pitchFamily="18" charset="0"/>
              </a:rPr>
              <a:t>Size</a:t>
            </a:r>
            <a:r>
              <a:rPr sz="2500" spc="-10" dirty="0">
                <a:latin typeface="Times New Roman" pitchFamily="18" charset="0"/>
                <a:cs typeface="Times New Roman" pitchFamily="18" charset="0"/>
              </a:rPr>
              <a:t>-16 </a:t>
            </a:r>
            <a:r>
              <a:rPr sz="2500" spc="-5" dirty="0">
                <a:latin typeface="Times New Roman" pitchFamily="18" charset="0"/>
                <a:cs typeface="Times New Roman" pitchFamily="18" charset="0"/>
              </a:rPr>
              <a:t>or</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32</a:t>
            </a:r>
            <a:r>
              <a:rPr sz="2500" spc="-20" dirty="0">
                <a:latin typeface="Times New Roman" pitchFamily="18" charset="0"/>
                <a:cs typeface="Times New Roman" pitchFamily="18" charset="0"/>
              </a:rPr>
              <a:t> </a:t>
            </a:r>
            <a:r>
              <a:rPr sz="2500" spc="-5" dirty="0">
                <a:latin typeface="Times New Roman" pitchFamily="18" charset="0"/>
                <a:cs typeface="Times New Roman" pitchFamily="18" charset="0"/>
              </a:rPr>
              <a:t>bit</a:t>
            </a:r>
            <a:r>
              <a:rPr sz="2500" spc="-10" dirty="0">
                <a:latin typeface="Times New Roman" pitchFamily="18" charset="0"/>
                <a:cs typeface="Times New Roman" pitchFamily="18" charset="0"/>
              </a:rPr>
              <a:t> (</a:t>
            </a:r>
            <a:r>
              <a:rPr sz="2500" spc="-10">
                <a:latin typeface="Times New Roman" pitchFamily="18" charset="0"/>
                <a:cs typeface="Times New Roman" pitchFamily="18" charset="0"/>
              </a:rPr>
              <a:t>switch</a:t>
            </a:r>
            <a:r>
              <a:rPr sz="2500" spc="-10" smtClean="0">
                <a:latin typeface="Times New Roman" pitchFamily="18" charset="0"/>
                <a:cs typeface="Times New Roman" pitchFamily="18" charset="0"/>
              </a:rPr>
              <a:t>)</a:t>
            </a:r>
            <a:r>
              <a:rPr lang="en-US" sz="2500" spc="-10" dirty="0" smtClean="0">
                <a:latin typeface="Times New Roman" pitchFamily="18" charset="0"/>
                <a:cs typeface="Times New Roman" pitchFamily="18" charset="0"/>
              </a:rPr>
              <a:t>-either 16- or 32-bit addresses. The address size determines the displacement size in instructions and the size of address offsets generated during effective address calculation. address size prefix switches between 32-bit and 16-bit address generation.</a:t>
            </a:r>
            <a:endParaRPr sz="2500">
              <a:latin typeface="Times New Roman" pitchFamily="18" charset="0"/>
              <a:cs typeface="Times New Roman" pitchFamily="18" charset="0"/>
            </a:endParaRPr>
          </a:p>
          <a:p>
            <a:pPr algn="just">
              <a:lnSpc>
                <a:spcPct val="100000"/>
              </a:lnSpc>
              <a:spcBef>
                <a:spcPts val="15"/>
              </a:spcBef>
              <a:buFont typeface="Arial MT"/>
              <a:buChar char="•"/>
            </a:pPr>
            <a:endParaRPr sz="245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5" dirty="0">
                <a:latin typeface="Times New Roman" pitchFamily="18" charset="0"/>
                <a:cs typeface="Times New Roman" pitchFamily="18" charset="0"/>
              </a:rPr>
              <a:t>Operand</a:t>
            </a:r>
            <a:r>
              <a:rPr sz="2500" b="1" spc="-20" dirty="0">
                <a:latin typeface="Times New Roman" pitchFamily="18" charset="0"/>
                <a:cs typeface="Times New Roman" pitchFamily="18" charset="0"/>
              </a:rPr>
              <a:t> </a:t>
            </a:r>
            <a:r>
              <a:rPr sz="2500" b="1" spc="-10" dirty="0">
                <a:latin typeface="Times New Roman" pitchFamily="18" charset="0"/>
                <a:cs typeface="Times New Roman" pitchFamily="18" charset="0"/>
              </a:rPr>
              <a:t>Size</a:t>
            </a:r>
            <a:r>
              <a:rPr sz="2500" spc="-10" dirty="0">
                <a:latin typeface="Times New Roman" pitchFamily="18" charset="0"/>
                <a:cs typeface="Times New Roman" pitchFamily="18" charset="0"/>
              </a:rPr>
              <a:t>-16</a:t>
            </a:r>
            <a:r>
              <a:rPr sz="2500" spc="-20" dirty="0">
                <a:latin typeface="Times New Roman" pitchFamily="18" charset="0"/>
                <a:cs typeface="Times New Roman" pitchFamily="18" charset="0"/>
              </a:rPr>
              <a:t> </a:t>
            </a:r>
            <a:r>
              <a:rPr sz="2500" spc="-5" dirty="0">
                <a:latin typeface="Times New Roman" pitchFamily="18" charset="0"/>
                <a:cs typeface="Times New Roman" pitchFamily="18" charset="0"/>
              </a:rPr>
              <a:t>or</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32</a:t>
            </a:r>
            <a:r>
              <a:rPr sz="2500" spc="-10" dirty="0">
                <a:latin typeface="Times New Roman" pitchFamily="18" charset="0"/>
                <a:cs typeface="Times New Roman" pitchFamily="18" charset="0"/>
              </a:rPr>
              <a:t> </a:t>
            </a:r>
            <a:r>
              <a:rPr sz="2500" spc="-5" dirty="0">
                <a:latin typeface="Times New Roman" pitchFamily="18" charset="0"/>
                <a:cs typeface="Times New Roman" pitchFamily="18" charset="0"/>
              </a:rPr>
              <a:t>bit</a:t>
            </a:r>
            <a:r>
              <a:rPr sz="2500" spc="-20" dirty="0">
                <a:latin typeface="Times New Roman" pitchFamily="18" charset="0"/>
                <a:cs typeface="Times New Roman" pitchFamily="18" charset="0"/>
              </a:rPr>
              <a:t> </a:t>
            </a:r>
            <a:r>
              <a:rPr sz="2500" spc="-10" dirty="0">
                <a:latin typeface="Times New Roman" pitchFamily="18" charset="0"/>
                <a:cs typeface="Times New Roman" pitchFamily="18" charset="0"/>
              </a:rPr>
              <a:t>(</a:t>
            </a:r>
            <a:r>
              <a:rPr sz="2500" spc="-10">
                <a:latin typeface="Times New Roman" pitchFamily="18" charset="0"/>
                <a:cs typeface="Times New Roman" pitchFamily="18" charset="0"/>
              </a:rPr>
              <a:t>switch</a:t>
            </a:r>
            <a:r>
              <a:rPr sz="2500" spc="-10" smtClean="0">
                <a:latin typeface="Times New Roman" pitchFamily="18" charset="0"/>
                <a:cs typeface="Times New Roman" pitchFamily="18" charset="0"/>
              </a:rPr>
              <a:t>)</a:t>
            </a:r>
            <a:r>
              <a:rPr lang="en-US" sz="2500" spc="-10" dirty="0" smtClean="0">
                <a:latin typeface="Times New Roman" pitchFamily="18" charset="0"/>
                <a:cs typeface="Times New Roman" pitchFamily="18" charset="0"/>
              </a:rPr>
              <a:t>-An instruction has a default operand size of 16 or 32 bits, and the operand prefix switches between 32-bit and 16-bit operands.</a:t>
            </a:r>
            <a:endParaRPr sz="25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55205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PENTIUM</a:t>
            </a:r>
            <a:r>
              <a:rPr sz="4400" b="0" spc="-25" dirty="0">
                <a:latin typeface="Calibri"/>
                <a:cs typeface="Calibri"/>
              </a:rPr>
              <a:t> </a:t>
            </a:r>
            <a:r>
              <a:rPr sz="4400" b="0" dirty="0">
                <a:latin typeface="Calibri"/>
                <a:cs typeface="Calibri"/>
              </a:rPr>
              <a:t>INSTRUCTION</a:t>
            </a:r>
            <a:r>
              <a:rPr sz="4400" b="0" spc="-30" dirty="0">
                <a:latin typeface="Calibri"/>
                <a:cs typeface="Calibri"/>
              </a:rPr>
              <a:t> </a:t>
            </a:r>
            <a:r>
              <a:rPr sz="4400" b="0" spc="-65" dirty="0">
                <a:latin typeface="Calibri"/>
                <a:cs typeface="Calibri"/>
              </a:rPr>
              <a:t>FORMAT</a:t>
            </a:r>
            <a:endParaRPr sz="4400">
              <a:latin typeface="Calibri"/>
              <a:cs typeface="Calibri"/>
            </a:endParaRPr>
          </a:p>
        </p:txBody>
      </p:sp>
      <p:sp>
        <p:nvSpPr>
          <p:cNvPr id="4" name="object 4"/>
          <p:cNvSpPr txBox="1"/>
          <p:nvPr/>
        </p:nvSpPr>
        <p:spPr>
          <a:xfrm>
            <a:off x="228600" y="870463"/>
            <a:ext cx="8763000" cy="5554085"/>
          </a:xfrm>
          <a:prstGeom prst="rect">
            <a:avLst/>
          </a:prstGeom>
        </p:spPr>
        <p:txBody>
          <a:bodyPr vert="horz" wrap="square" lIns="0" tIns="62230" rIns="0" bIns="0" rtlCol="0">
            <a:spAutoFit/>
          </a:bodyPr>
          <a:lstStyle/>
          <a:p>
            <a:pPr algn="just"/>
            <a:r>
              <a:rPr lang="en-US" sz="2400" b="1" spc="-5" dirty="0" err="1" smtClean="0">
                <a:latin typeface="Times New Roman" pitchFamily="18" charset="0"/>
                <a:cs typeface="Times New Roman" pitchFamily="18" charset="0"/>
              </a:rPr>
              <a:t>Opcode</a:t>
            </a:r>
            <a:r>
              <a:rPr lang="en-US" sz="2400" b="1" spc="-5"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1, 2, or 3 bytes in length.  It include bits that specify if data is byte- or full-size, direction of data operation (to or from memory), and whether an immediate data field must be sign extended.</a:t>
            </a:r>
            <a:endParaRPr lang="en-US" sz="2400" b="1" spc="-5" dirty="0" smtClean="0">
              <a:latin typeface="Times New Roman" pitchFamily="18" charset="0"/>
              <a:cs typeface="Times New Roman" pitchFamily="18" charset="0"/>
            </a:endParaRPr>
          </a:p>
          <a:p>
            <a:pPr marL="355600" indent="-343535" algn="just">
              <a:lnSpc>
                <a:spcPct val="100000"/>
              </a:lnSpc>
              <a:spcBef>
                <a:spcPts val="490"/>
              </a:spcBef>
              <a:buFont typeface="Arial MT"/>
              <a:buChar char="•"/>
              <a:tabLst>
                <a:tab pos="355600" algn="l"/>
                <a:tab pos="356235" algn="l"/>
              </a:tabLst>
            </a:pPr>
            <a:r>
              <a:rPr sz="2400" b="1" spc="-5" smtClean="0">
                <a:latin typeface="Times New Roman" pitchFamily="18" charset="0"/>
                <a:cs typeface="Times New Roman" pitchFamily="18" charset="0"/>
              </a:rPr>
              <a:t>Mod</a:t>
            </a:r>
            <a:r>
              <a:rPr sz="2400" b="1" spc="-35" smtClean="0">
                <a:latin typeface="Times New Roman" pitchFamily="18" charset="0"/>
                <a:cs typeface="Times New Roman" pitchFamily="18" charset="0"/>
              </a:rPr>
              <a:t> </a:t>
            </a:r>
            <a:r>
              <a:rPr sz="2400" b="1" spc="-5" smtClean="0">
                <a:latin typeface="Times New Roman" pitchFamily="18" charset="0"/>
                <a:cs typeface="Times New Roman" pitchFamily="18" charset="0"/>
              </a:rPr>
              <a:t>R/m</a:t>
            </a:r>
            <a:r>
              <a:rPr sz="2400" spc="-5" smtClean="0">
                <a:latin typeface="Times New Roman" pitchFamily="18" charset="0"/>
                <a:cs typeface="Times New Roman" pitchFamily="18" charset="0"/>
              </a:rPr>
              <a:t>-</a:t>
            </a:r>
            <a:r>
              <a:rPr sz="2400" spc="-5" smtClean="0">
                <a:solidFill>
                  <a:srgbClr val="FF0000"/>
                </a:solidFill>
                <a:latin typeface="Times New Roman" pitchFamily="18" charset="0"/>
                <a:cs typeface="Times New Roman" pitchFamily="18" charset="0"/>
              </a:rPr>
              <a:t>addressing</a:t>
            </a:r>
            <a:r>
              <a:rPr lang="en-US" sz="2400" spc="-5" dirty="0" smtClean="0">
                <a:solidFill>
                  <a:srgbClr val="FF0000"/>
                </a:solidFill>
                <a:latin typeface="Times New Roman" pitchFamily="18" charset="0"/>
                <a:cs typeface="Times New Roman" pitchFamily="18" charset="0"/>
              </a:rPr>
              <a:t> information</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-specifies whether an operand is in a register or in memory; if it is in memory, then fields within the byte specify the addressing mode to be used</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-consists of three fields: The Mod field (2 bits) combines with the r/m field to form 32 possible values: 8 registers and 24 indexing modes; </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-The </a:t>
            </a:r>
            <a:r>
              <a:rPr lang="en-US" sz="2400" spc="-5" dirty="0" err="1" smtClean="0">
                <a:latin typeface="Times New Roman" pitchFamily="18" charset="0"/>
                <a:cs typeface="Times New Roman" pitchFamily="18" charset="0"/>
              </a:rPr>
              <a:t>Reg</a:t>
            </a:r>
            <a:r>
              <a:rPr lang="en-US" sz="2400" spc="-5" dirty="0" smtClean="0">
                <a:latin typeface="Times New Roman" pitchFamily="18" charset="0"/>
                <a:cs typeface="Times New Roman" pitchFamily="18" charset="0"/>
              </a:rPr>
              <a:t>/</a:t>
            </a:r>
            <a:r>
              <a:rPr lang="en-US" sz="2400" spc="-5" dirty="0" err="1" smtClean="0">
                <a:latin typeface="Times New Roman" pitchFamily="18" charset="0"/>
                <a:cs typeface="Times New Roman" pitchFamily="18" charset="0"/>
              </a:rPr>
              <a:t>Opcode</a:t>
            </a:r>
            <a:r>
              <a:rPr lang="en-US" sz="2400" spc="-5" dirty="0" smtClean="0">
                <a:latin typeface="Times New Roman" pitchFamily="18" charset="0"/>
                <a:cs typeface="Times New Roman" pitchFamily="18" charset="0"/>
              </a:rPr>
              <a:t> field (3 bits) specifies either a register number or three more bits of </a:t>
            </a:r>
            <a:r>
              <a:rPr lang="en-US" sz="2400" spc="-5" dirty="0" err="1" smtClean="0">
                <a:latin typeface="Times New Roman" pitchFamily="18" charset="0"/>
                <a:cs typeface="Times New Roman" pitchFamily="18" charset="0"/>
              </a:rPr>
              <a:t>opcode</a:t>
            </a:r>
            <a:r>
              <a:rPr lang="en-US" sz="2400" spc="-5" dirty="0" smtClean="0">
                <a:latin typeface="Times New Roman" pitchFamily="18" charset="0"/>
                <a:cs typeface="Times New Roman" pitchFamily="18" charset="0"/>
              </a:rPr>
              <a:t> information; </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-the r/m field (3 bits) can specify a register as the location of an operand, or it can form part of the addressing</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98080" cy="609600"/>
          </a:xfrm>
        </p:spPr>
        <p:txBody>
          <a:bodyPr>
            <a:normAutofit fontScale="90000"/>
          </a:bodyPr>
          <a:lstStyle/>
          <a:p>
            <a:endParaRPr lang="en-US" dirty="0"/>
          </a:p>
        </p:txBody>
      </p:sp>
      <p:sp>
        <p:nvSpPr>
          <p:cNvPr id="3" name="Content Placeholder 2"/>
          <p:cNvSpPr>
            <a:spLocks noGrp="1"/>
          </p:cNvSpPr>
          <p:nvPr>
            <p:ph idx="1"/>
          </p:nvPr>
        </p:nvSpPr>
        <p:spPr>
          <a:xfrm>
            <a:off x="0" y="1219200"/>
            <a:ext cx="8763000" cy="4800600"/>
          </a:xfrm>
        </p:spPr>
        <p:txBody>
          <a:bodyPr>
            <a:normAutofit/>
          </a:bodyPr>
          <a:lstStyle/>
          <a:p>
            <a:pPr marL="756285" marR="5080" lvl="1" indent="-287020" algn="just">
              <a:lnSpc>
                <a:spcPts val="2810"/>
              </a:lnSpc>
              <a:spcBef>
                <a:spcPts val="695"/>
              </a:spcBef>
              <a:buFont typeface="Arial MT"/>
              <a:buChar char="–"/>
              <a:tabLst>
                <a:tab pos="756920" algn="l"/>
              </a:tabLst>
            </a:pPr>
            <a:r>
              <a:rPr lang="en-US" sz="2400" dirty="0" smtClean="0">
                <a:latin typeface="Times New Roman" pitchFamily="18" charset="0"/>
                <a:cs typeface="Times New Roman" pitchFamily="18" charset="0"/>
              </a:rPr>
              <a:t>Mod+ r/m </a:t>
            </a:r>
            <a:r>
              <a:rPr lang="en-US" sz="2400" spc="-5" dirty="0" smtClean="0">
                <a:latin typeface="Times New Roman" pitchFamily="18" charset="0"/>
                <a:cs typeface="Times New Roman" pitchFamily="18" charset="0"/>
              </a:rPr>
              <a:t>(combined </a:t>
            </a:r>
            <a:r>
              <a:rPr lang="en-US" sz="2400" spc="-20" dirty="0" smtClean="0">
                <a:latin typeface="Times New Roman" pitchFamily="18" charset="0"/>
                <a:cs typeface="Times New Roman" pitchFamily="18" charset="0"/>
              </a:rPr>
              <a:t>info </a:t>
            </a:r>
            <a:r>
              <a:rPr lang="en-US" sz="2400" spc="-10" dirty="0" smtClean="0">
                <a:latin typeface="Times New Roman" pitchFamily="18" charset="0"/>
                <a:cs typeface="Times New Roman" pitchFamily="18" charset="0"/>
              </a:rPr>
              <a:t>of </a:t>
            </a:r>
            <a:r>
              <a:rPr lang="en-US" sz="2400" spc="-15" dirty="0" smtClean="0">
                <a:latin typeface="Times New Roman" pitchFamily="18" charset="0"/>
                <a:cs typeface="Times New Roman" pitchFamily="18" charset="0"/>
              </a:rPr>
              <a:t>registers </a:t>
            </a:r>
            <a:r>
              <a:rPr lang="en-US" sz="2400" dirty="0" smtClean="0">
                <a:latin typeface="Times New Roman" pitchFamily="18" charset="0"/>
                <a:cs typeface="Times New Roman" pitchFamily="18" charset="0"/>
              </a:rPr>
              <a:t>and </a:t>
            </a:r>
            <a:r>
              <a:rPr lang="en-US" sz="2400" spc="-5" dirty="0" smtClean="0">
                <a:latin typeface="Times New Roman" pitchFamily="18" charset="0"/>
                <a:cs typeface="Times New Roman" pitchFamily="18" charset="0"/>
              </a:rPr>
              <a:t>addressing </a:t>
            </a:r>
            <a:r>
              <a:rPr lang="en-US" sz="2400" spc="-57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modes)</a:t>
            </a:r>
            <a:endParaRPr lang="en-US" sz="2400" dirty="0" smtClean="0">
              <a:latin typeface="Times New Roman" pitchFamily="18" charset="0"/>
              <a:cs typeface="Times New Roman" pitchFamily="18" charset="0"/>
            </a:endParaRPr>
          </a:p>
          <a:p>
            <a:pPr marL="756285" lvl="1" indent="-287020" algn="just">
              <a:spcBef>
                <a:spcPts val="265"/>
              </a:spcBef>
              <a:buFont typeface="Arial MT"/>
              <a:buChar char="–"/>
              <a:tabLst>
                <a:tab pos="756920" algn="l"/>
              </a:tabLst>
            </a:pPr>
            <a:r>
              <a:rPr lang="en-US" sz="2400" spc="-15" dirty="0" smtClean="0">
                <a:latin typeface="Times New Roman" pitchFamily="18" charset="0"/>
                <a:cs typeface="Times New Roman" pitchFamily="18" charset="0"/>
              </a:rPr>
              <a:t>Register-register</a:t>
            </a:r>
            <a:r>
              <a:rPr lang="en-US" sz="2400" spc="-4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or</a:t>
            </a:r>
            <a:r>
              <a:rPr lang="en-US" sz="2400" spc="5" dirty="0" smtClean="0">
                <a:latin typeface="Times New Roman" pitchFamily="18" charset="0"/>
                <a:cs typeface="Times New Roman" pitchFamily="18" charset="0"/>
              </a:rPr>
              <a:t> </a:t>
            </a:r>
            <a:r>
              <a:rPr lang="en-US" sz="2400" spc="-10" dirty="0" err="1" smtClean="0">
                <a:latin typeface="Times New Roman" pitchFamily="18" charset="0"/>
                <a:cs typeface="Times New Roman" pitchFamily="18" charset="0"/>
              </a:rPr>
              <a:t>opcode</a:t>
            </a:r>
            <a:r>
              <a:rPr lang="en-US" sz="2400" spc="-20" dirty="0" smtClean="0">
                <a:latin typeface="Times New Roman" pitchFamily="18" charset="0"/>
                <a:cs typeface="Times New Roman" pitchFamily="18" charset="0"/>
              </a:rPr>
              <a:t> info</a:t>
            </a:r>
            <a:endParaRPr lang="en-US" sz="2400" dirty="0" smtClean="0">
              <a:latin typeface="Times New Roman" pitchFamily="18" charset="0"/>
              <a:cs typeface="Times New Roman" pitchFamily="18" charset="0"/>
            </a:endParaRPr>
          </a:p>
          <a:p>
            <a:pPr marL="355600" indent="-343535">
              <a:spcBef>
                <a:spcPts val="335"/>
              </a:spcBef>
              <a:buFont typeface="Arial MT"/>
              <a:buChar char="•"/>
              <a:tabLst>
                <a:tab pos="355600" algn="l"/>
                <a:tab pos="356235" algn="l"/>
              </a:tabLst>
            </a:pPr>
            <a:r>
              <a:rPr lang="en-US" sz="2400" b="1" dirty="0" smtClean="0">
                <a:latin typeface="Times New Roman" pitchFamily="18" charset="0"/>
                <a:cs typeface="Times New Roman" pitchFamily="18" charset="0"/>
              </a:rPr>
              <a:t>SIB-</a:t>
            </a:r>
            <a:r>
              <a:rPr lang="en-US" sz="2400" dirty="0" smtClean="0">
                <a:latin typeface="Times New Roman" pitchFamily="18" charset="0"/>
                <a:cs typeface="Times New Roman" pitchFamily="18" charset="0"/>
              </a:rPr>
              <a:t>specify fully the addressing mode</a:t>
            </a:r>
          </a:p>
          <a:p>
            <a:pPr marL="756285" lvl="1" indent="-287020">
              <a:spcBef>
                <a:spcPts val="340"/>
              </a:spcBef>
              <a:buFont typeface="Arial MT"/>
              <a:buChar char="–"/>
              <a:tabLst>
                <a:tab pos="756920" algn="l"/>
              </a:tabLst>
            </a:pPr>
            <a:r>
              <a:rPr lang="en-US" sz="2400" b="1" spc="-5" dirty="0" smtClean="0">
                <a:latin typeface="Times New Roman" pitchFamily="18" charset="0"/>
                <a:cs typeface="Times New Roman" pitchFamily="18" charset="0"/>
              </a:rPr>
              <a:t>Scale (2 bits)-</a:t>
            </a:r>
            <a:r>
              <a:rPr lang="en-US" sz="2400" spc="-5" dirty="0" smtClean="0">
                <a:latin typeface="Times New Roman" pitchFamily="18" charset="0"/>
                <a:cs typeface="Times New Roman" pitchFamily="18" charset="0"/>
              </a:rPr>
              <a:t>scale</a:t>
            </a:r>
            <a:r>
              <a:rPr lang="en-US" sz="2400" spc="-15" dirty="0" smtClean="0">
                <a:latin typeface="Times New Roman" pitchFamily="18" charset="0"/>
                <a:cs typeface="Times New Roman" pitchFamily="18" charset="0"/>
              </a:rPr>
              <a:t> factor </a:t>
            </a:r>
            <a:r>
              <a:rPr lang="en-US" sz="2400" spc="-25" dirty="0" smtClean="0">
                <a:latin typeface="Times New Roman" pitchFamily="18" charset="0"/>
                <a:cs typeface="Times New Roman" pitchFamily="18" charset="0"/>
              </a:rPr>
              <a:t>for</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scaled</a:t>
            </a:r>
            <a:r>
              <a:rPr lang="en-US" sz="2400" spc="-2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indexing</a:t>
            </a:r>
            <a:endParaRPr lang="en-US" sz="2400" dirty="0" smtClean="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smtClean="0">
                <a:latin typeface="Times New Roman" pitchFamily="18" charset="0"/>
                <a:cs typeface="Times New Roman" pitchFamily="18" charset="0"/>
              </a:rPr>
              <a:t>Index (3 bits)</a:t>
            </a:r>
            <a:r>
              <a:rPr lang="en-US" sz="2400" spc="-5" dirty="0" smtClean="0">
                <a:latin typeface="Times New Roman" pitchFamily="18" charset="0"/>
                <a:cs typeface="Times New Roman" pitchFamily="18" charset="0"/>
              </a:rPr>
              <a:t>-specifies</a:t>
            </a:r>
            <a:r>
              <a:rPr lang="en-US" sz="2400" spc="-60"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index</a:t>
            </a:r>
            <a:r>
              <a:rPr lang="en-US" sz="2400" spc="-4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register(SI,DI)</a:t>
            </a:r>
            <a:endParaRPr lang="en-US" sz="2400" dirty="0" smtClean="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smtClean="0">
                <a:latin typeface="Times New Roman" pitchFamily="18" charset="0"/>
                <a:cs typeface="Times New Roman" pitchFamily="18" charset="0"/>
              </a:rPr>
              <a:t>Base (3 bits)</a:t>
            </a:r>
            <a:r>
              <a:rPr lang="en-US" sz="2400" spc="-5" dirty="0" smtClean="0">
                <a:latin typeface="Times New Roman" pitchFamily="18" charset="0"/>
                <a:cs typeface="Times New Roman" pitchFamily="18" charset="0"/>
              </a:rPr>
              <a:t>-specifies</a:t>
            </a:r>
            <a:r>
              <a:rPr lang="en-US" sz="2400" spc="-3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base</a:t>
            </a:r>
            <a:r>
              <a:rPr lang="en-US" sz="2400" spc="-2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register(BX)</a:t>
            </a:r>
            <a:endParaRPr lang="en-US" sz="2400" dirty="0" smtClean="0">
              <a:latin typeface="Times New Roman" pitchFamily="18" charset="0"/>
              <a:cs typeface="Times New Roman" pitchFamily="18" charset="0"/>
            </a:endParaRPr>
          </a:p>
          <a:p>
            <a:pPr marL="355600" indent="-343535">
              <a:spcBef>
                <a:spcPts val="330"/>
              </a:spcBef>
              <a:buFont typeface="Arial MT"/>
              <a:buChar char="•"/>
              <a:tabLst>
                <a:tab pos="355600" algn="l"/>
                <a:tab pos="356235" algn="l"/>
              </a:tabLst>
            </a:pPr>
            <a:r>
              <a:rPr lang="en-US" sz="2400" b="1" spc="-5" dirty="0" smtClean="0">
                <a:latin typeface="Times New Roman" pitchFamily="18" charset="0"/>
                <a:cs typeface="Times New Roman" pitchFamily="18" charset="0"/>
              </a:rPr>
              <a:t>Displacement</a:t>
            </a:r>
            <a:r>
              <a:rPr lang="en-US" sz="2400" spc="-5" dirty="0" smtClean="0">
                <a:latin typeface="Times New Roman" pitchFamily="18" charset="0"/>
                <a:cs typeface="Times New Roman" pitchFamily="18" charset="0"/>
              </a:rPr>
              <a:t>-When the addressing-mode </a:t>
            </a:r>
            <a:r>
              <a:rPr lang="en-US" sz="2400" spc="-5" dirty="0" err="1" smtClean="0">
                <a:latin typeface="Times New Roman" pitchFamily="18" charset="0"/>
                <a:cs typeface="Times New Roman" pitchFamily="18" charset="0"/>
              </a:rPr>
              <a:t>specifier</a:t>
            </a:r>
            <a:r>
              <a:rPr lang="en-US" sz="2400" spc="-5" dirty="0" smtClean="0">
                <a:latin typeface="Times New Roman" pitchFamily="18" charset="0"/>
                <a:cs typeface="Times New Roman" pitchFamily="18" charset="0"/>
              </a:rPr>
              <a:t> indicates that a displacement is used, an 8-, 16-, or 32-bit signed integer displacement field is added.</a:t>
            </a:r>
            <a:endParaRPr lang="en-US" sz="2400" dirty="0" smtClean="0">
              <a:latin typeface="Times New Roman" pitchFamily="18" charset="0"/>
              <a:cs typeface="Times New Roman" pitchFamily="18" charset="0"/>
            </a:endParaRPr>
          </a:p>
          <a:p>
            <a:pPr marL="355600" marR="628015" indent="-343535">
              <a:lnSpc>
                <a:spcPts val="3240"/>
              </a:lnSpc>
              <a:spcBef>
                <a:spcPts val="770"/>
              </a:spcBef>
              <a:buFont typeface="Arial MT"/>
              <a:buChar char="•"/>
              <a:tabLst>
                <a:tab pos="355600" algn="l"/>
                <a:tab pos="356235" algn="l"/>
              </a:tabLst>
            </a:pPr>
            <a:r>
              <a:rPr lang="en-US" sz="2400" b="1" spc="-10" dirty="0" smtClean="0">
                <a:latin typeface="Times New Roman" pitchFamily="18" charset="0"/>
                <a:cs typeface="Times New Roman" pitchFamily="18" charset="0"/>
              </a:rPr>
              <a:t>Immediate</a:t>
            </a:r>
            <a:r>
              <a:rPr lang="en-US" sz="2400" spc="-10" dirty="0" smtClean="0">
                <a:latin typeface="Times New Roman" pitchFamily="18" charset="0"/>
                <a:cs typeface="Times New Roman" pitchFamily="18" charset="0"/>
              </a:rPr>
              <a:t>-provides </a:t>
            </a:r>
            <a:r>
              <a:rPr lang="en-US" sz="2400" dirty="0" smtClean="0">
                <a:latin typeface="Times New Roman" pitchFamily="18" charset="0"/>
                <a:cs typeface="Times New Roman" pitchFamily="18" charset="0"/>
              </a:rPr>
              <a:t>the </a:t>
            </a:r>
            <a:r>
              <a:rPr lang="en-US" sz="2400" spc="-15" dirty="0" smtClean="0">
                <a:latin typeface="Times New Roman" pitchFamily="18" charset="0"/>
                <a:cs typeface="Times New Roman" pitchFamily="18" charset="0"/>
              </a:rPr>
              <a:t>value </a:t>
            </a:r>
            <a:r>
              <a:rPr lang="en-US" sz="2400" spc="-5" dirty="0" smtClean="0">
                <a:latin typeface="Times New Roman" pitchFamily="18" charset="0"/>
                <a:cs typeface="Times New Roman" pitchFamily="18" charset="0"/>
              </a:rPr>
              <a:t>of </a:t>
            </a:r>
            <a:r>
              <a:rPr lang="en-US" sz="2400" dirty="0" smtClean="0">
                <a:latin typeface="Times New Roman" pitchFamily="18" charset="0"/>
                <a:cs typeface="Times New Roman" pitchFamily="18" charset="0"/>
              </a:rPr>
              <a:t>8/16/32 </a:t>
            </a:r>
            <a:r>
              <a:rPr lang="en-US" sz="2400" spc="-10" dirty="0" smtClean="0">
                <a:latin typeface="Times New Roman" pitchFamily="18" charset="0"/>
                <a:cs typeface="Times New Roman" pitchFamily="18" charset="0"/>
              </a:rPr>
              <a:t>bit </a:t>
            </a:r>
            <a:r>
              <a:rPr lang="en-US" sz="2400" spc="-66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operand</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66800" y="1828800"/>
            <a:ext cx="7406640" cy="1472184"/>
          </a:xfrm>
          <a:prstGeom prst="rect">
            <a:avLst/>
          </a:prstGeom>
        </p:spPr>
        <p:txBody>
          <a:bodyPr vert="horz" wrap="square" lIns="0" tIns="13335" rIns="0" bIns="0" rtlCol="0">
            <a:spAutoFit/>
          </a:bodyPr>
          <a:lstStyle/>
          <a:p>
            <a:pPr marL="25400" marR="17780" indent="5715" algn="ctr">
              <a:lnSpc>
                <a:spcPct val="100000"/>
              </a:lnSpc>
              <a:spcBef>
                <a:spcPts val="105"/>
              </a:spcBef>
            </a:pPr>
            <a:r>
              <a:rPr spc="170" dirty="0"/>
              <a:t>William </a:t>
            </a:r>
            <a:r>
              <a:rPr spc="204" dirty="0"/>
              <a:t>Stallings </a:t>
            </a:r>
            <a:r>
              <a:rPr spc="210" dirty="0"/>
              <a:t> </a:t>
            </a:r>
            <a:r>
              <a:rPr spc="245" dirty="0"/>
              <a:t>Computer</a:t>
            </a:r>
            <a:r>
              <a:rPr spc="-180" dirty="0"/>
              <a:t> </a:t>
            </a:r>
            <a:r>
              <a:rPr spc="190" dirty="0"/>
              <a:t>Organization </a:t>
            </a:r>
            <a:r>
              <a:rPr spc="-1205" dirty="0"/>
              <a:t> </a:t>
            </a:r>
            <a:r>
              <a:rPr spc="225" dirty="0"/>
              <a:t>and</a:t>
            </a:r>
            <a:r>
              <a:rPr spc="-150" dirty="0"/>
              <a:t> </a:t>
            </a:r>
            <a:r>
              <a:rPr spc="275" dirty="0"/>
              <a:t>Architecture</a:t>
            </a:r>
          </a:p>
          <a:p>
            <a:pPr marL="3810" algn="ctr">
              <a:lnSpc>
                <a:spcPct val="100000"/>
              </a:lnSpc>
              <a:spcBef>
                <a:spcPts val="5"/>
              </a:spcBef>
            </a:pPr>
            <a:r>
              <a:rPr spc="180" dirty="0"/>
              <a:t>6</a:t>
            </a:r>
            <a:r>
              <a:rPr sz="4350" spc="270" baseline="24904" dirty="0"/>
              <a:t>th</a:t>
            </a:r>
            <a:r>
              <a:rPr sz="4350" spc="412" baseline="24904" dirty="0"/>
              <a:t> </a:t>
            </a:r>
            <a:r>
              <a:rPr sz="4400" spc="210" dirty="0"/>
              <a:t>Edition</a:t>
            </a:r>
            <a:endParaRPr sz="4400"/>
          </a:p>
        </p:txBody>
      </p:sp>
      <p:sp>
        <p:nvSpPr>
          <p:cNvPr id="3" name="object 3"/>
          <p:cNvSpPr txBox="1">
            <a:spLocks noGrp="1"/>
          </p:cNvSpPr>
          <p:nvPr>
            <p:ph type="subTitle" idx="1"/>
          </p:nvPr>
        </p:nvSpPr>
        <p:spPr>
          <a:xfrm>
            <a:off x="1066800" y="3886200"/>
            <a:ext cx="7406640" cy="1752600"/>
          </a:xfrm>
          <a:prstGeom prst="rect">
            <a:avLst/>
          </a:prstGeom>
        </p:spPr>
        <p:txBody>
          <a:bodyPr vert="horz" wrap="square" lIns="0" tIns="12065" rIns="0" bIns="0" rtlCol="0">
            <a:spAutoFit/>
          </a:bodyPr>
          <a:lstStyle/>
          <a:p>
            <a:pPr marL="1497330" marR="1491615" indent="-1905" algn="ctr">
              <a:lnSpc>
                <a:spcPct val="120100"/>
              </a:lnSpc>
              <a:spcBef>
                <a:spcPts val="95"/>
              </a:spcBef>
            </a:pPr>
            <a:r>
              <a:rPr spc="175" dirty="0"/>
              <a:t>Chapter </a:t>
            </a:r>
            <a:r>
              <a:rPr spc="114" dirty="0"/>
              <a:t>11 </a:t>
            </a:r>
            <a:r>
              <a:rPr spc="120" dirty="0"/>
              <a:t> </a:t>
            </a:r>
            <a:r>
              <a:rPr spc="190" dirty="0"/>
              <a:t>Instruction</a:t>
            </a:r>
            <a:r>
              <a:rPr spc="-185" dirty="0"/>
              <a:t> </a:t>
            </a:r>
            <a:r>
              <a:rPr spc="125" dirty="0"/>
              <a:t>Sets:</a:t>
            </a:r>
          </a:p>
          <a:p>
            <a:pPr algn="ctr">
              <a:lnSpc>
                <a:spcPct val="100000"/>
              </a:lnSpc>
              <a:spcBef>
                <a:spcPts val="765"/>
              </a:spcBef>
            </a:pPr>
            <a:r>
              <a:rPr spc="175" dirty="0"/>
              <a:t>Addressing</a:t>
            </a:r>
            <a:r>
              <a:rPr spc="-114" dirty="0"/>
              <a:t> </a:t>
            </a:r>
            <a:r>
              <a:rPr spc="125" dirty="0"/>
              <a:t>Modes</a:t>
            </a:r>
            <a:r>
              <a:rPr spc="-110" dirty="0"/>
              <a:t> </a:t>
            </a:r>
            <a:r>
              <a:rPr spc="160" dirty="0"/>
              <a:t>and</a:t>
            </a:r>
            <a:r>
              <a:rPr spc="-90" dirty="0"/>
              <a:t> </a:t>
            </a:r>
            <a:r>
              <a:rPr spc="135" dirty="0"/>
              <a:t>Formats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smtClean="0">
                <a:latin typeface="Times New Roman" pitchFamily="18" charset="0"/>
                <a:cs typeface="Times New Roman" pitchFamily="18" charset="0"/>
              </a:rPr>
              <a:t>The way for which an operand is specified for an instruction in the accumulator, in a general purpose register or in memory location, is called </a:t>
            </a:r>
            <a:r>
              <a:rPr lang="en-US" sz="2400" b="1" dirty="0" smtClean="0">
                <a:latin typeface="Times New Roman" pitchFamily="18" charset="0"/>
                <a:cs typeface="Times New Roman" pitchFamily="18" charset="0"/>
              </a:rPr>
              <a:t>addressing mode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Different </a:t>
            </a:r>
            <a:r>
              <a:rPr lang="en-US" sz="2400" dirty="0" err="1" smtClean="0">
                <a:latin typeface="Times New Roman" pitchFamily="18" charset="0"/>
                <a:cs typeface="Times New Roman" pitchFamily="18" charset="0"/>
              </a:rPr>
              <a:t>opcodes</a:t>
            </a:r>
            <a:r>
              <a:rPr lang="en-US" sz="2400" dirty="0" smtClean="0">
                <a:latin typeface="Times New Roman" pitchFamily="18" charset="0"/>
                <a:cs typeface="Times New Roman" pitchFamily="18" charset="0"/>
              </a:rPr>
              <a:t> will use different addressing modes. </a:t>
            </a:r>
          </a:p>
          <a:p>
            <a:pPr algn="just"/>
            <a:r>
              <a:rPr lang="en-US" sz="2400" dirty="0" smtClean="0">
                <a:latin typeface="Times New Roman" pitchFamily="18" charset="0"/>
                <a:cs typeface="Times New Roman" pitchFamily="18" charset="0"/>
              </a:rPr>
              <a:t> one or more bits in the instruction format can be used as a mode field. The value of the </a:t>
            </a:r>
            <a:r>
              <a:rPr lang="en-US" sz="2400" dirty="0" smtClean="0">
                <a:solidFill>
                  <a:srgbClr val="FF0000"/>
                </a:solidFill>
                <a:latin typeface="Times New Roman" pitchFamily="18" charset="0"/>
                <a:cs typeface="Times New Roman" pitchFamily="18" charset="0"/>
              </a:rPr>
              <a:t>mode field determines which addressing mode is to be used.</a:t>
            </a:r>
          </a:p>
          <a:p>
            <a:pPr algn="just"/>
            <a:r>
              <a:rPr lang="en-US" sz="2400" dirty="0" smtClean="0">
                <a:latin typeface="Times New Roman" pitchFamily="18" charset="0"/>
                <a:cs typeface="Times New Roman" pitchFamily="18" charset="0"/>
              </a:rPr>
              <a:t>In a system without virtual memory, the effective address will be either a main memory address or a register. In a virtual memory system, the effective address is a virtual address or a register</a:t>
            </a:r>
            <a:endParaRPr lang="en-US" sz="24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35</a:t>
            </a:r>
            <a:endParaRPr sz="1200">
              <a:latin typeface="Times New Roman"/>
              <a:cs typeface="Times New Roman"/>
            </a:endParaRPr>
          </a:p>
        </p:txBody>
      </p:sp>
      <p:sp>
        <p:nvSpPr>
          <p:cNvPr id="3" name="object 3"/>
          <p:cNvSpPr txBox="1">
            <a:spLocks noGrp="1"/>
          </p:cNvSpPr>
          <p:nvPr>
            <p:ph type="title"/>
          </p:nvPr>
        </p:nvSpPr>
        <p:spPr>
          <a:xfrm>
            <a:off x="2041651" y="487502"/>
            <a:ext cx="5062220" cy="697230"/>
          </a:xfrm>
          <a:prstGeom prst="rect">
            <a:avLst/>
          </a:prstGeom>
        </p:spPr>
        <p:txBody>
          <a:bodyPr vert="horz" wrap="square" lIns="0" tIns="13335" rIns="0" bIns="0" rtlCol="0">
            <a:spAutoFit/>
          </a:bodyPr>
          <a:lstStyle/>
          <a:p>
            <a:pPr marL="12700">
              <a:lnSpc>
                <a:spcPct val="100000"/>
              </a:lnSpc>
              <a:spcBef>
                <a:spcPts val="105"/>
              </a:spcBef>
            </a:pPr>
            <a:r>
              <a:rPr sz="4400" b="0" spc="240" dirty="0">
                <a:latin typeface="Arial MT"/>
                <a:cs typeface="Arial MT"/>
              </a:rPr>
              <a:t>Addressing</a:t>
            </a:r>
            <a:r>
              <a:rPr sz="4400" b="0" spc="-185" dirty="0">
                <a:latin typeface="Arial MT"/>
                <a:cs typeface="Arial MT"/>
              </a:rPr>
              <a:t> </a:t>
            </a:r>
            <a:r>
              <a:rPr sz="4400" b="0" spc="175" dirty="0">
                <a:latin typeface="Arial MT"/>
                <a:cs typeface="Arial MT"/>
              </a:rPr>
              <a:t>Modes</a:t>
            </a:r>
            <a:endParaRPr sz="4400">
              <a:latin typeface="Arial MT"/>
              <a:cs typeface="Arial MT"/>
            </a:endParaRPr>
          </a:p>
        </p:txBody>
      </p:sp>
      <p:sp>
        <p:nvSpPr>
          <p:cNvPr id="4" name="object 4"/>
          <p:cNvSpPr txBox="1"/>
          <p:nvPr/>
        </p:nvSpPr>
        <p:spPr>
          <a:xfrm>
            <a:off x="535025" y="1527530"/>
            <a:ext cx="5038090" cy="4123054"/>
          </a:xfrm>
          <a:prstGeom prst="rect">
            <a:avLst/>
          </a:prstGeom>
        </p:spPr>
        <p:txBody>
          <a:bodyPr vert="horz" wrap="square" lIns="0" tIns="110490" rIns="0" bIns="0" rtlCol="0">
            <a:spAutoFit/>
          </a:bodyPr>
          <a:lstStyle/>
          <a:p>
            <a:pPr marL="355600" indent="-342900">
              <a:lnSpc>
                <a:spcPct val="100000"/>
              </a:lnSpc>
              <a:spcBef>
                <a:spcPts val="870"/>
              </a:spcBef>
              <a:buChar char="•"/>
              <a:tabLst>
                <a:tab pos="354965" algn="l"/>
                <a:tab pos="355600" algn="l"/>
              </a:tabLst>
            </a:pPr>
            <a:r>
              <a:rPr sz="3200" spc="150" dirty="0">
                <a:latin typeface="Arial MT"/>
                <a:cs typeface="Arial MT"/>
              </a:rPr>
              <a:t>Immediate</a:t>
            </a:r>
            <a:endParaRPr sz="3200">
              <a:latin typeface="Arial MT"/>
              <a:cs typeface="Arial MT"/>
            </a:endParaRPr>
          </a:p>
          <a:p>
            <a:pPr marL="355600" indent="-342900">
              <a:lnSpc>
                <a:spcPct val="100000"/>
              </a:lnSpc>
              <a:spcBef>
                <a:spcPts val="770"/>
              </a:spcBef>
              <a:buChar char="•"/>
              <a:tabLst>
                <a:tab pos="354965" algn="l"/>
                <a:tab pos="355600" algn="l"/>
              </a:tabLst>
            </a:pPr>
            <a:r>
              <a:rPr sz="3200" spc="185" dirty="0">
                <a:latin typeface="Arial MT"/>
                <a:cs typeface="Arial MT"/>
              </a:rPr>
              <a:t>Direct</a:t>
            </a:r>
            <a:endParaRPr sz="3200">
              <a:latin typeface="Arial MT"/>
              <a:cs typeface="Arial MT"/>
            </a:endParaRPr>
          </a:p>
          <a:p>
            <a:pPr marL="355600" indent="-342900">
              <a:lnSpc>
                <a:spcPct val="100000"/>
              </a:lnSpc>
              <a:spcBef>
                <a:spcPts val="765"/>
              </a:spcBef>
              <a:buChar char="•"/>
              <a:tabLst>
                <a:tab pos="354965" algn="l"/>
                <a:tab pos="355600" algn="l"/>
              </a:tabLst>
            </a:pP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r>
              <a:rPr sz="3200" spc="-145" dirty="0">
                <a:latin typeface="Arial MT"/>
                <a:cs typeface="Arial MT"/>
              </a:rPr>
              <a:t> </a:t>
            </a: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solidFill>
                  <a:srgbClr val="FF0000"/>
                </a:solidFill>
                <a:latin typeface="Arial MT"/>
                <a:cs typeface="Arial MT"/>
              </a:rPr>
              <a:t>Displacement</a:t>
            </a:r>
            <a:r>
              <a:rPr sz="3200" spc="-175" dirty="0">
                <a:solidFill>
                  <a:srgbClr val="FF0000"/>
                </a:solidFill>
                <a:latin typeface="Arial MT"/>
                <a:cs typeface="Arial MT"/>
              </a:rPr>
              <a:t> </a:t>
            </a:r>
            <a:r>
              <a:rPr sz="3200" spc="120" dirty="0">
                <a:solidFill>
                  <a:srgbClr val="FF0000"/>
                </a:solidFill>
                <a:latin typeface="Arial MT"/>
                <a:cs typeface="Arial MT"/>
              </a:rPr>
              <a:t>(Indexed)</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latin typeface="Arial MT"/>
                <a:cs typeface="Arial MT"/>
              </a:rPr>
              <a:t>Stack</a:t>
            </a:r>
            <a:endParaRPr sz="32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18459" t="67127" r="17527" b="9337"/>
          <a:stretch>
            <a:fillRect/>
          </a:stretch>
        </p:blipFill>
        <p:spPr bwMode="auto">
          <a:xfrm>
            <a:off x="685800" y="2590800"/>
            <a:ext cx="8001000" cy="3048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36</a:t>
            </a:r>
            <a:endParaRPr sz="1200">
              <a:latin typeface="Times New Roman"/>
              <a:cs typeface="Times New Roman"/>
            </a:endParaRPr>
          </a:p>
        </p:txBody>
      </p:sp>
      <p:sp>
        <p:nvSpPr>
          <p:cNvPr id="3" name="object 3"/>
          <p:cNvSpPr txBox="1">
            <a:spLocks noGrp="1"/>
          </p:cNvSpPr>
          <p:nvPr>
            <p:ph type="title"/>
          </p:nvPr>
        </p:nvSpPr>
        <p:spPr>
          <a:xfrm>
            <a:off x="1450594" y="212801"/>
            <a:ext cx="6117590"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Immediate</a:t>
            </a:r>
            <a:r>
              <a:rPr sz="4400" b="0" spc="-19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p:nvPr/>
        </p:nvSpPr>
        <p:spPr>
          <a:xfrm>
            <a:off x="533400" y="1524000"/>
            <a:ext cx="5122545" cy="5207195"/>
          </a:xfrm>
          <a:prstGeom prst="rect">
            <a:avLst/>
          </a:prstGeom>
        </p:spPr>
        <p:txBody>
          <a:bodyPr vert="horz" wrap="square" lIns="0" tIns="13335" rIns="0" bIns="0" rtlCol="0">
            <a:spAutoFit/>
          </a:bodyPr>
          <a:lstStyle/>
          <a:p>
            <a:pPr marL="355600" marR="5080" indent="-343535">
              <a:lnSpc>
                <a:spcPct val="100000"/>
              </a:lnSpc>
              <a:spcBef>
                <a:spcPts val="105"/>
              </a:spcBef>
              <a:buFont typeface="Arial MT"/>
              <a:buChar char="•"/>
              <a:tabLst>
                <a:tab pos="355600" algn="l"/>
                <a:tab pos="356235" algn="l"/>
              </a:tabLst>
            </a:pPr>
            <a:r>
              <a:rPr sz="2000" dirty="0">
                <a:latin typeface="Times New Roman" pitchFamily="18" charset="0"/>
                <a:cs typeface="Times New Roman" pitchFamily="18" charset="0"/>
              </a:rPr>
              <a:t>In </a:t>
            </a:r>
            <a:r>
              <a:rPr sz="2000" spc="-5" dirty="0">
                <a:latin typeface="Times New Roman" pitchFamily="18" charset="0"/>
                <a:cs typeface="Times New Roman" pitchFamily="18" charset="0"/>
              </a:rPr>
              <a:t>this</a:t>
            </a:r>
            <a:r>
              <a:rPr sz="2000" dirty="0">
                <a:latin typeface="Times New Roman" pitchFamily="18" charset="0"/>
                <a:cs typeface="Times New Roman" pitchFamily="18" charset="0"/>
              </a:rPr>
              <a:t> mode</a:t>
            </a:r>
            <a:r>
              <a:rPr sz="2000" spc="-15" dirty="0">
                <a:latin typeface="Times New Roman" pitchFamily="18" charset="0"/>
                <a:cs typeface="Times New Roman" pitchFamily="18" charset="0"/>
              </a:rPr>
              <a:t> </a:t>
            </a:r>
            <a:r>
              <a:rPr sz="2000" b="1" spc="-15" dirty="0">
                <a:latin typeface="Times New Roman" pitchFamily="18" charset="0"/>
                <a:cs typeface="Times New Roman" pitchFamily="18" charset="0"/>
              </a:rPr>
              <a:t>data</a:t>
            </a:r>
            <a:r>
              <a:rPr sz="2000" b="1" dirty="0">
                <a:latin typeface="Times New Roman" pitchFamily="18" charset="0"/>
                <a:cs typeface="Times New Roman" pitchFamily="18" charset="0"/>
              </a:rPr>
              <a:t> is</a:t>
            </a:r>
            <a:r>
              <a:rPr sz="2000" b="1" spc="10" dirty="0">
                <a:latin typeface="Times New Roman" pitchFamily="18" charset="0"/>
                <a:cs typeface="Times New Roman" pitchFamily="18" charset="0"/>
              </a:rPr>
              <a:t> </a:t>
            </a:r>
            <a:r>
              <a:rPr sz="2000" b="1" spc="-10" dirty="0">
                <a:latin typeface="Times New Roman" pitchFamily="18" charset="0"/>
                <a:cs typeface="Times New Roman" pitchFamily="18" charset="0"/>
              </a:rPr>
              <a:t>present</a:t>
            </a:r>
            <a:r>
              <a:rPr sz="2000" b="1" spc="10" dirty="0">
                <a:latin typeface="Times New Roman" pitchFamily="18" charset="0"/>
                <a:cs typeface="Times New Roman" pitchFamily="18" charset="0"/>
              </a:rPr>
              <a:t> </a:t>
            </a:r>
            <a:r>
              <a:rPr sz="2000" b="1" dirty="0">
                <a:latin typeface="Times New Roman" pitchFamily="18" charset="0"/>
                <a:cs typeface="Times New Roman" pitchFamily="18" charset="0"/>
              </a:rPr>
              <a:t>in</a:t>
            </a:r>
            <a:r>
              <a:rPr sz="2000" b="1" spc="-10" dirty="0">
                <a:latin typeface="Times New Roman" pitchFamily="18" charset="0"/>
                <a:cs typeface="Times New Roman" pitchFamily="18" charset="0"/>
              </a:rPr>
              <a:t> </a:t>
            </a:r>
            <a:r>
              <a:rPr sz="2000" b="1" spc="-5" dirty="0">
                <a:latin typeface="Times New Roman" pitchFamily="18" charset="0"/>
                <a:cs typeface="Times New Roman" pitchFamily="18" charset="0"/>
              </a:rPr>
              <a:t>address</a:t>
            </a:r>
            <a:r>
              <a:rPr sz="2000" b="1" spc="5" dirty="0">
                <a:latin typeface="Times New Roman" pitchFamily="18" charset="0"/>
                <a:cs typeface="Times New Roman" pitchFamily="18" charset="0"/>
              </a:rPr>
              <a:t> </a:t>
            </a:r>
            <a:r>
              <a:rPr sz="2000" b="1" spc="-5" dirty="0">
                <a:latin typeface="Times New Roman" pitchFamily="18" charset="0"/>
                <a:cs typeface="Times New Roman" pitchFamily="18" charset="0"/>
              </a:rPr>
              <a:t>field</a:t>
            </a:r>
            <a:r>
              <a:rPr sz="2000" b="1" dirty="0">
                <a:latin typeface="Times New Roman" pitchFamily="18" charset="0"/>
                <a:cs typeface="Times New Roman" pitchFamily="18" charset="0"/>
              </a:rPr>
              <a:t> </a:t>
            </a:r>
            <a:r>
              <a:rPr sz="2000" b="1" spc="-5" dirty="0">
                <a:latin typeface="Times New Roman" pitchFamily="18" charset="0"/>
                <a:cs typeface="Times New Roman" pitchFamily="18" charset="0"/>
              </a:rPr>
              <a:t>of </a:t>
            </a:r>
            <a:r>
              <a:rPr sz="2000" b="1" spc="-440" dirty="0">
                <a:latin typeface="Times New Roman" pitchFamily="18" charset="0"/>
                <a:cs typeface="Times New Roman" pitchFamily="18" charset="0"/>
              </a:rPr>
              <a:t> </a:t>
            </a:r>
            <a:r>
              <a:rPr sz="2000" b="1" spc="-5" dirty="0">
                <a:latin typeface="Times New Roman" pitchFamily="18" charset="0"/>
                <a:cs typeface="Times New Roman" pitchFamily="18" charset="0"/>
              </a:rPr>
              <a:t>instruction </a:t>
            </a:r>
            <a:r>
              <a:rPr sz="2000" b="1" dirty="0">
                <a:latin typeface="Times New Roman" pitchFamily="18" charset="0"/>
                <a:cs typeface="Times New Roman" pitchFamily="18" charset="0"/>
              </a:rPr>
              <a:t>.</a:t>
            </a:r>
            <a:endParaRPr sz="2000" b="1">
              <a:latin typeface="Times New Roman" pitchFamily="18" charset="0"/>
              <a:cs typeface="Times New Roman" pitchFamily="18" charset="0"/>
            </a:endParaRPr>
          </a:p>
          <a:p>
            <a:pPr marL="355600" indent="-343535">
              <a:lnSpc>
                <a:spcPct val="100000"/>
              </a:lnSpc>
              <a:spcBef>
                <a:spcPts val="480"/>
              </a:spcBef>
              <a:buFont typeface="Arial MT"/>
              <a:buChar char="•"/>
              <a:tabLst>
                <a:tab pos="355600" algn="l"/>
                <a:tab pos="356235" algn="l"/>
              </a:tabLst>
            </a:pPr>
            <a:r>
              <a:rPr sz="2000" spc="-5" dirty="0">
                <a:latin typeface="Times New Roman" pitchFamily="18" charset="0"/>
                <a:cs typeface="Times New Roman" pitchFamily="18" charset="0"/>
              </a:rPr>
              <a:t>Designed</a:t>
            </a:r>
            <a:r>
              <a:rPr sz="2000" dirty="0">
                <a:latin typeface="Times New Roman" pitchFamily="18" charset="0"/>
                <a:cs typeface="Times New Roman" pitchFamily="18" charset="0"/>
              </a:rPr>
              <a:t> </a:t>
            </a:r>
            <a:r>
              <a:rPr sz="2000" spc="-20" dirty="0">
                <a:latin typeface="Times New Roman" pitchFamily="18" charset="0"/>
                <a:cs typeface="Times New Roman" pitchFamily="18" charset="0"/>
              </a:rPr>
              <a:t>like</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one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format</a:t>
            </a:r>
            <a:endParaRPr sz="2000">
              <a:latin typeface="Times New Roman" pitchFamily="18" charset="0"/>
              <a:cs typeface="Times New Roman" pitchFamily="18" charset="0"/>
            </a:endParaRPr>
          </a:p>
          <a:p>
            <a:pPr marL="756285" marR="196850" lvl="1" indent="-287020" algn="just">
              <a:lnSpc>
                <a:spcPct val="100000"/>
              </a:lnSpc>
              <a:spcBef>
                <a:spcPts val="414"/>
              </a:spcBef>
              <a:buFont typeface="Arial MT"/>
              <a:buChar char="–"/>
              <a:tabLst>
                <a:tab pos="756920" algn="l"/>
              </a:tabLst>
            </a:pPr>
            <a:r>
              <a:rPr sz="2000" spc="-5" dirty="0">
                <a:latin typeface="Times New Roman" pitchFamily="18" charset="0"/>
                <a:cs typeface="Times New Roman" pitchFamily="18" charset="0"/>
              </a:rPr>
              <a:t>Note:Limitation in the immediate mode is that </a:t>
            </a:r>
            <a:r>
              <a:rPr sz="2000" spc="-10" dirty="0">
                <a:latin typeface="Times New Roman" pitchFamily="18" charset="0"/>
                <a:cs typeface="Times New Roman" pitchFamily="18" charset="0"/>
              </a:rPr>
              <a:t>the </a:t>
            </a:r>
            <a:r>
              <a:rPr sz="2000" spc="-350" dirty="0">
                <a:latin typeface="Times New Roman" pitchFamily="18" charset="0"/>
                <a:cs typeface="Times New Roman" pitchFamily="18" charset="0"/>
              </a:rPr>
              <a:t> </a:t>
            </a:r>
            <a:r>
              <a:rPr sz="2000" spc="-15" dirty="0">
                <a:latin typeface="Times New Roman" pitchFamily="18" charset="0"/>
                <a:cs typeface="Times New Roman" pitchFamily="18" charset="0"/>
              </a:rPr>
              <a:t>range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constants </a:t>
            </a:r>
            <a:r>
              <a:rPr sz="2000" spc="-15" dirty="0">
                <a:latin typeface="Times New Roman" pitchFamily="18" charset="0"/>
                <a:cs typeface="Times New Roman" pitchFamily="18" charset="0"/>
              </a:rPr>
              <a:t>are </a:t>
            </a:r>
            <a:r>
              <a:rPr sz="2000" spc="-10" dirty="0">
                <a:latin typeface="Times New Roman" pitchFamily="18" charset="0"/>
                <a:cs typeface="Times New Roman" pitchFamily="18" charset="0"/>
              </a:rPr>
              <a:t>restricted by </a:t>
            </a:r>
            <a:r>
              <a:rPr sz="2000" spc="-15" dirty="0">
                <a:latin typeface="Times New Roman" pitchFamily="18" charset="0"/>
                <a:cs typeface="Times New Roman" pitchFamily="18" charset="0"/>
              </a:rPr>
              <a:t>size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address </a:t>
            </a:r>
            <a:r>
              <a:rPr sz="2000" spc="-350" dirty="0">
                <a:latin typeface="Times New Roman" pitchFamily="18" charset="0"/>
                <a:cs typeface="Times New Roman" pitchFamily="18" charset="0"/>
              </a:rPr>
              <a:t> </a:t>
            </a:r>
            <a:r>
              <a:rPr sz="2000" spc="-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355600" indent="-343535">
              <a:lnSpc>
                <a:spcPct val="100000"/>
              </a:lnSpc>
              <a:spcBef>
                <a:spcPts val="625"/>
              </a:spcBef>
              <a:buChar char="•"/>
              <a:tabLst>
                <a:tab pos="355600" algn="l"/>
                <a:tab pos="356235" algn="l"/>
              </a:tabLst>
            </a:pPr>
            <a:r>
              <a:rPr sz="2000" dirty="0">
                <a:latin typeface="Times New Roman" pitchFamily="18" charset="0"/>
                <a:cs typeface="Times New Roman" pitchFamily="18" charset="0"/>
              </a:rPr>
              <a:t>FEATURES</a:t>
            </a:r>
            <a:endParaRPr sz="2000">
              <a:latin typeface="Times New Roman" pitchFamily="18" charset="0"/>
              <a:cs typeface="Times New Roman" pitchFamily="18" charset="0"/>
            </a:endParaRPr>
          </a:p>
          <a:p>
            <a:pPr marL="756285" lvl="1" indent="-287020">
              <a:lnSpc>
                <a:spcPct val="100000"/>
              </a:lnSpc>
              <a:spcBef>
                <a:spcPts val="500"/>
              </a:spcBef>
              <a:buChar char="–"/>
              <a:tabLst>
                <a:tab pos="756285" algn="l"/>
                <a:tab pos="756920" algn="l"/>
              </a:tabLst>
            </a:pPr>
            <a:r>
              <a:rPr sz="2000" spc="95" dirty="0">
                <a:latin typeface="Times New Roman" pitchFamily="18" charset="0"/>
                <a:cs typeface="Times New Roman" pitchFamily="18" charset="0"/>
              </a:rPr>
              <a:t>Operand</a:t>
            </a:r>
            <a:r>
              <a:rPr sz="2000" spc="-65" dirty="0">
                <a:latin typeface="Times New Roman" pitchFamily="18" charset="0"/>
                <a:cs typeface="Times New Roman" pitchFamily="18" charset="0"/>
              </a:rPr>
              <a:t> </a:t>
            </a:r>
            <a:r>
              <a:rPr sz="2000" spc="90" dirty="0">
                <a:latin typeface="Times New Roman" pitchFamily="18" charset="0"/>
                <a:cs typeface="Times New Roman" pitchFamily="18" charset="0"/>
              </a:rPr>
              <a:t>is</a:t>
            </a:r>
            <a:r>
              <a:rPr sz="2000" spc="-70" dirty="0">
                <a:latin typeface="Times New Roman" pitchFamily="18" charset="0"/>
                <a:cs typeface="Times New Roman" pitchFamily="18" charset="0"/>
              </a:rPr>
              <a:t> </a:t>
            </a:r>
            <a:r>
              <a:rPr sz="2000" spc="145" dirty="0">
                <a:latin typeface="Times New Roman" pitchFamily="18" charset="0"/>
                <a:cs typeface="Times New Roman" pitchFamily="18" charset="0"/>
              </a:rPr>
              <a:t>part</a:t>
            </a:r>
            <a:r>
              <a:rPr sz="2000" spc="-60" dirty="0">
                <a:latin typeface="Times New Roman" pitchFamily="18" charset="0"/>
                <a:cs typeface="Times New Roman" pitchFamily="18" charset="0"/>
              </a:rPr>
              <a:t> </a:t>
            </a:r>
            <a:r>
              <a:rPr sz="2000" spc="100" dirty="0">
                <a:latin typeface="Times New Roman" pitchFamily="18" charset="0"/>
                <a:cs typeface="Times New Roman" pitchFamily="18" charset="0"/>
              </a:rPr>
              <a:t>of</a:t>
            </a:r>
            <a:r>
              <a:rPr sz="2000" spc="165" dirty="0">
                <a:latin typeface="Times New Roman" pitchFamily="18" charset="0"/>
                <a:cs typeface="Times New Roman" pitchFamily="18" charset="0"/>
              </a:rPr>
              <a:t> </a:t>
            </a:r>
            <a:r>
              <a:rPr sz="2000" spc="120" dirty="0">
                <a:latin typeface="Times New Roman" pitchFamily="18" charset="0"/>
                <a:cs typeface="Times New Roman" pitchFamily="18" charset="0"/>
              </a:rPr>
              <a:t>instruction</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95" dirty="0">
                <a:latin typeface="Times New Roman" pitchFamily="18" charset="0"/>
                <a:cs typeface="Times New Roman" pitchFamily="18" charset="0"/>
              </a:rPr>
              <a:t>Operand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75" dirty="0">
                <a:latin typeface="Times New Roman" pitchFamily="18" charset="0"/>
                <a:cs typeface="Times New Roman" pitchFamily="18" charset="0"/>
              </a:rPr>
              <a:t> </a:t>
            </a:r>
            <a:r>
              <a:rPr sz="2000" spc="105" dirty="0">
                <a:latin typeface="Times New Roman" pitchFamily="18" charset="0"/>
                <a:cs typeface="Times New Roman" pitchFamily="18" charset="0"/>
              </a:rPr>
              <a:t>address</a:t>
            </a:r>
            <a:r>
              <a:rPr sz="2000" spc="-80" dirty="0">
                <a:latin typeface="Times New Roman" pitchFamily="18" charset="0"/>
                <a:cs typeface="Times New Roman" pitchFamily="18" charset="0"/>
              </a:rPr>
              <a:t> </a:t>
            </a:r>
            <a:r>
              <a:rPr sz="2000" spc="10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85" dirty="0">
                <a:solidFill>
                  <a:srgbClr val="FF0000"/>
                </a:solidFill>
                <a:latin typeface="Times New Roman" pitchFamily="18" charset="0"/>
                <a:cs typeface="Times New Roman" pitchFamily="18" charset="0"/>
              </a:rPr>
              <a:t>No</a:t>
            </a:r>
            <a:r>
              <a:rPr sz="2000" spc="-60" dirty="0">
                <a:solidFill>
                  <a:srgbClr val="FF0000"/>
                </a:solidFill>
                <a:latin typeface="Times New Roman" pitchFamily="18" charset="0"/>
                <a:cs typeface="Times New Roman" pitchFamily="18" charset="0"/>
              </a:rPr>
              <a:t> </a:t>
            </a:r>
            <a:r>
              <a:rPr sz="2000" spc="110" dirty="0">
                <a:solidFill>
                  <a:srgbClr val="FF0000"/>
                </a:solidFill>
                <a:latin typeface="Times New Roman" pitchFamily="18" charset="0"/>
                <a:cs typeface="Times New Roman" pitchFamily="18" charset="0"/>
              </a:rPr>
              <a:t>memory</a:t>
            </a:r>
            <a:r>
              <a:rPr sz="2000" spc="-60" dirty="0">
                <a:solidFill>
                  <a:srgbClr val="FF0000"/>
                </a:solidFill>
                <a:latin typeface="Times New Roman" pitchFamily="18" charset="0"/>
                <a:cs typeface="Times New Roman" pitchFamily="18" charset="0"/>
              </a:rPr>
              <a:t> </a:t>
            </a:r>
            <a:r>
              <a:rPr sz="2000" spc="105" dirty="0">
                <a:solidFill>
                  <a:srgbClr val="FF0000"/>
                </a:solidFill>
                <a:latin typeface="Times New Roman" pitchFamily="18" charset="0"/>
                <a:cs typeface="Times New Roman" pitchFamily="18" charset="0"/>
              </a:rPr>
              <a:t>reference</a:t>
            </a:r>
            <a:r>
              <a:rPr sz="2000" spc="-85" dirty="0">
                <a:solidFill>
                  <a:srgbClr val="FF0000"/>
                </a:solidFill>
                <a:latin typeface="Times New Roman" pitchFamily="18" charset="0"/>
                <a:cs typeface="Times New Roman" pitchFamily="18" charset="0"/>
              </a:rPr>
              <a:t> </a:t>
            </a:r>
            <a:r>
              <a:rPr sz="2000" spc="125" dirty="0">
                <a:solidFill>
                  <a:srgbClr val="FF0000"/>
                </a:solidFill>
                <a:latin typeface="Times New Roman" pitchFamily="18" charset="0"/>
                <a:cs typeface="Times New Roman" pitchFamily="18" charset="0"/>
              </a:rPr>
              <a:t>to</a:t>
            </a:r>
            <a:r>
              <a:rPr sz="2000" spc="-55" dirty="0">
                <a:solidFill>
                  <a:srgbClr val="FF0000"/>
                </a:solidFill>
                <a:latin typeface="Times New Roman" pitchFamily="18" charset="0"/>
                <a:cs typeface="Times New Roman" pitchFamily="18" charset="0"/>
              </a:rPr>
              <a:t> </a:t>
            </a:r>
            <a:r>
              <a:rPr sz="2000" spc="105">
                <a:solidFill>
                  <a:srgbClr val="FF0000"/>
                </a:solidFill>
                <a:latin typeface="Times New Roman" pitchFamily="18" charset="0"/>
                <a:cs typeface="Times New Roman" pitchFamily="18" charset="0"/>
              </a:rPr>
              <a:t>fetch</a:t>
            </a:r>
            <a:r>
              <a:rPr sz="2000" spc="-65">
                <a:solidFill>
                  <a:srgbClr val="FF0000"/>
                </a:solidFill>
                <a:latin typeface="Times New Roman" pitchFamily="18" charset="0"/>
                <a:cs typeface="Times New Roman" pitchFamily="18" charset="0"/>
              </a:rPr>
              <a:t> </a:t>
            </a:r>
            <a:r>
              <a:rPr sz="2000" spc="95" smtClean="0">
                <a:solidFill>
                  <a:srgbClr val="FF0000"/>
                </a:solidFill>
                <a:latin typeface="Times New Roman" pitchFamily="18" charset="0"/>
                <a:cs typeface="Times New Roman" pitchFamily="18" charset="0"/>
              </a:rPr>
              <a:t>data</a:t>
            </a:r>
            <a:r>
              <a:rPr lang="en-US" sz="2000" spc="95" dirty="0" smtClean="0">
                <a:solidFill>
                  <a:srgbClr val="FF0000"/>
                </a:solidFill>
                <a:latin typeface="Times New Roman" pitchFamily="18" charset="0"/>
                <a:cs typeface="Times New Roman" pitchFamily="18" charset="0"/>
              </a:rPr>
              <a:t>-saving memory</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60" dirty="0">
                <a:solidFill>
                  <a:srgbClr val="FF0000"/>
                </a:solidFill>
                <a:latin typeface="Times New Roman" pitchFamily="18" charset="0"/>
                <a:cs typeface="Times New Roman" pitchFamily="18" charset="0"/>
              </a:rPr>
              <a:t>Fast</a:t>
            </a:r>
            <a:endParaRPr sz="2000">
              <a:latin typeface="Times New Roman" pitchFamily="18" charset="0"/>
              <a:cs typeface="Times New Roman" pitchFamily="18" charset="0"/>
            </a:endParaRPr>
          </a:p>
          <a:p>
            <a:pPr marL="756285" lvl="1" indent="-287020">
              <a:spcBef>
                <a:spcPts val="480"/>
              </a:spcBef>
              <a:buFontTx/>
              <a:buChar char="–"/>
              <a:tabLst>
                <a:tab pos="756285" algn="l"/>
                <a:tab pos="756920" algn="l"/>
              </a:tabLst>
            </a:pPr>
            <a:r>
              <a:rPr sz="2000" spc="110">
                <a:solidFill>
                  <a:srgbClr val="FF0000"/>
                </a:solidFill>
                <a:latin typeface="Times New Roman" pitchFamily="18" charset="0"/>
                <a:cs typeface="Times New Roman" pitchFamily="18" charset="0"/>
              </a:rPr>
              <a:t>Limited</a:t>
            </a:r>
            <a:r>
              <a:rPr sz="2000" spc="-100">
                <a:solidFill>
                  <a:srgbClr val="FF0000"/>
                </a:solidFill>
                <a:latin typeface="Times New Roman" pitchFamily="18" charset="0"/>
                <a:cs typeface="Times New Roman" pitchFamily="18" charset="0"/>
              </a:rPr>
              <a:t> </a:t>
            </a:r>
            <a:r>
              <a:rPr sz="2000" spc="95" smtClean="0">
                <a:solidFill>
                  <a:srgbClr val="FF0000"/>
                </a:solidFill>
                <a:latin typeface="Times New Roman" pitchFamily="18" charset="0"/>
                <a:cs typeface="Times New Roman" pitchFamily="18" charset="0"/>
              </a:rPr>
              <a:t>range</a:t>
            </a:r>
            <a:r>
              <a:rPr lang="en-US" sz="2000" spc="95" dirty="0" smtClean="0">
                <a:solidFill>
                  <a:srgbClr val="FF0000"/>
                </a:solidFill>
                <a:latin typeface="Times New Roman" pitchFamily="18" charset="0"/>
                <a:cs typeface="Times New Roman" pitchFamily="18" charset="0"/>
              </a:rPr>
              <a:t>-size of the number is restricted to the size of the address field</a:t>
            </a:r>
            <a:endParaRPr sz="4400">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6019800" y="2349500"/>
            <a:ext cx="3000375" cy="3038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ALU does the actual computation or processing of data</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control </a:t>
            </a:r>
            <a:r>
              <a:rPr lang="en-US" sz="2400" dirty="0">
                <a:latin typeface="Times New Roman" panose="02020603050405020304" pitchFamily="18" charset="0"/>
                <a:cs typeface="Times New Roman" panose="02020603050405020304" pitchFamily="18" charset="0"/>
              </a:rPr>
              <a:t>unit controls the movement of data and instructions into and out of </a:t>
            </a:r>
            <a:r>
              <a:rPr lang="en-US" sz="2400" dirty="0" smtClean="0">
                <a:latin typeface="Times New Roman" panose="02020603050405020304" pitchFamily="18" charset="0"/>
                <a:cs typeface="Times New Roman" panose="02020603050405020304" pitchFamily="18" charset="0"/>
              </a:rPr>
              <a:t>the processor </a:t>
            </a:r>
            <a:r>
              <a:rPr lang="en-US" sz="2400" dirty="0">
                <a:latin typeface="Times New Roman" panose="02020603050405020304" pitchFamily="18" charset="0"/>
                <a:cs typeface="Times New Roman" panose="02020603050405020304" pitchFamily="18" charset="0"/>
              </a:rPr>
              <a:t>and controls the operation of the ALU.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a:t>
            </a:r>
            <a:r>
              <a:rPr lang="en-US" sz="2400" dirty="0" smtClean="0">
                <a:latin typeface="Times New Roman" panose="02020603050405020304" pitchFamily="18" charset="0"/>
                <a:cs typeface="Times New Roman" panose="02020603050405020304" pitchFamily="18" charset="0"/>
              </a:rPr>
              <a:t>there is a minimal </a:t>
            </a:r>
            <a:r>
              <a:rPr lang="en-US" sz="2400" dirty="0">
                <a:latin typeface="Times New Roman" panose="02020603050405020304" pitchFamily="18" charset="0"/>
                <a:cs typeface="Times New Roman" panose="02020603050405020304" pitchFamily="18" charset="0"/>
              </a:rPr>
              <a:t>internal memory, consisting of a set of storage locations, called </a:t>
            </a:r>
            <a:r>
              <a:rPr lang="en-US" sz="2400" i="1" dirty="0">
                <a:latin typeface="Times New Roman" panose="02020603050405020304" pitchFamily="18" charset="0"/>
                <a:cs typeface="Times New Roman" panose="02020603050405020304" pitchFamily="18" charset="0"/>
              </a:rPr>
              <a:t>registers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433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33400"/>
            <a:ext cx="2424430" cy="513715"/>
          </a:xfrm>
          <a:prstGeom prst="rect">
            <a:avLst/>
          </a:prstGeom>
        </p:spPr>
        <p:txBody>
          <a:bodyPr vert="horz" wrap="square" lIns="0" tIns="13335" rIns="0" bIns="0" rtlCol="0">
            <a:spAutoFit/>
          </a:bodyPr>
          <a:lstStyle/>
          <a:p>
            <a:pPr marL="12700">
              <a:lnSpc>
                <a:spcPct val="100000"/>
              </a:lnSpc>
              <a:spcBef>
                <a:spcPts val="105"/>
              </a:spcBef>
            </a:pPr>
            <a:r>
              <a:rPr sz="3200" b="0" spc="-15" dirty="0">
                <a:latin typeface="Calibri"/>
                <a:cs typeface="Calibri"/>
              </a:rPr>
              <a:t>MOV</a:t>
            </a:r>
            <a:r>
              <a:rPr sz="3200" b="0" spc="-45" dirty="0">
                <a:latin typeface="Calibri"/>
                <a:cs typeface="Calibri"/>
              </a:rPr>
              <a:t> </a:t>
            </a:r>
            <a:r>
              <a:rPr sz="3200" b="0" spc="-5" dirty="0">
                <a:latin typeface="Calibri"/>
                <a:cs typeface="Calibri"/>
              </a:rPr>
              <a:t>AX,</a:t>
            </a:r>
            <a:r>
              <a:rPr sz="3200" b="0" spc="-35" dirty="0">
                <a:latin typeface="Calibri"/>
                <a:cs typeface="Calibri"/>
              </a:rPr>
              <a:t> </a:t>
            </a:r>
            <a:r>
              <a:rPr sz="3200" b="0" dirty="0">
                <a:latin typeface="Calibri"/>
                <a:cs typeface="Calibri"/>
              </a:rPr>
              <a:t>2000</a:t>
            </a:r>
            <a:endParaRPr sz="3200">
              <a:latin typeface="Calibri"/>
              <a:cs typeface="Calibri"/>
            </a:endParaRPr>
          </a:p>
        </p:txBody>
      </p:sp>
      <p:sp>
        <p:nvSpPr>
          <p:cNvPr id="3" name="object 3"/>
          <p:cNvSpPr txBox="1"/>
          <p:nvPr/>
        </p:nvSpPr>
        <p:spPr>
          <a:xfrm>
            <a:off x="381000" y="1217353"/>
            <a:ext cx="4065524" cy="5704767"/>
          </a:xfrm>
          <a:prstGeom prst="rect">
            <a:avLst/>
          </a:prstGeom>
        </p:spPr>
        <p:txBody>
          <a:bodyPr vert="horz" wrap="square" lIns="0" tIns="13335" rIns="0" bIns="0" rtlCol="0">
            <a:spAutoFit/>
          </a:bodyPr>
          <a:lstStyle/>
          <a:p>
            <a:pPr marL="203200">
              <a:lnSpc>
                <a:spcPct val="100000"/>
              </a:lnSpc>
              <a:spcBef>
                <a:spcPts val="105"/>
              </a:spcBef>
            </a:pPr>
            <a:r>
              <a:rPr sz="3200" spc="-10" dirty="0">
                <a:latin typeface="Calibri"/>
                <a:cs typeface="Calibri"/>
              </a:rPr>
              <a:t>MOV</a:t>
            </a:r>
            <a:r>
              <a:rPr sz="3200" spc="-40" dirty="0">
                <a:latin typeface="Calibri"/>
                <a:cs typeface="Calibri"/>
              </a:rPr>
              <a:t> </a:t>
            </a:r>
            <a:r>
              <a:rPr sz="3200" dirty="0">
                <a:latin typeface="Calibri"/>
                <a:cs typeface="Calibri"/>
              </a:rPr>
              <a:t>CL, 0A</a:t>
            </a:r>
            <a:endParaRPr sz="3200">
              <a:latin typeface="Calibri"/>
              <a:cs typeface="Calibri"/>
            </a:endParaRPr>
          </a:p>
          <a:p>
            <a:pPr marL="203200">
              <a:lnSpc>
                <a:spcPct val="100000"/>
              </a:lnSpc>
              <a:spcBef>
                <a:spcPts val="2690"/>
              </a:spcBef>
            </a:pPr>
            <a:r>
              <a:rPr sz="3200" dirty="0">
                <a:latin typeface="Calibri"/>
                <a:cs typeface="Calibri"/>
              </a:rPr>
              <a:t>ADD</a:t>
            </a:r>
            <a:r>
              <a:rPr sz="3200" spc="-25" dirty="0">
                <a:latin typeface="Calibri"/>
                <a:cs typeface="Calibri"/>
              </a:rPr>
              <a:t> </a:t>
            </a:r>
            <a:r>
              <a:rPr sz="3200" spc="5" dirty="0">
                <a:latin typeface="Calibri"/>
                <a:cs typeface="Calibri"/>
              </a:rPr>
              <a:t>AL,</a:t>
            </a:r>
            <a:r>
              <a:rPr sz="3200" spc="-15" dirty="0">
                <a:latin typeface="Calibri"/>
                <a:cs typeface="Calibri"/>
              </a:rPr>
              <a:t> </a:t>
            </a:r>
            <a:r>
              <a:rPr sz="3200" dirty="0">
                <a:latin typeface="Calibri"/>
                <a:cs typeface="Calibri"/>
              </a:rPr>
              <a:t>45</a:t>
            </a:r>
            <a:endParaRPr sz="3200">
              <a:latin typeface="Calibri"/>
              <a:cs typeface="Calibri"/>
            </a:endParaRPr>
          </a:p>
          <a:p>
            <a:pPr marL="12700" marR="5080" indent="190500">
              <a:lnSpc>
                <a:spcPts val="6530"/>
              </a:lnSpc>
              <a:spcBef>
                <a:spcPts val="465"/>
              </a:spcBef>
            </a:pPr>
            <a:r>
              <a:rPr sz="3200" dirty="0">
                <a:latin typeface="Calibri"/>
                <a:cs typeface="Calibri"/>
              </a:rPr>
              <a:t>ADD AX, </a:t>
            </a:r>
            <a:r>
              <a:rPr sz="3200" spc="-5">
                <a:latin typeface="Calibri"/>
                <a:cs typeface="Calibri"/>
              </a:rPr>
              <a:t>0000 </a:t>
            </a:r>
            <a:endParaRPr lang="en-US" sz="3200" spc="-5" dirty="0" smtClean="0">
              <a:latin typeface="Calibri"/>
              <a:cs typeface="Calibri"/>
            </a:endParaRPr>
          </a:p>
          <a:p>
            <a:pPr marL="12700" marR="5080" indent="190500">
              <a:lnSpc>
                <a:spcPts val="6530"/>
              </a:lnSpc>
              <a:spcBef>
                <a:spcPts val="465"/>
              </a:spcBef>
            </a:pPr>
            <a:r>
              <a:rPr sz="3200" smtClean="0">
                <a:latin typeface="Calibri"/>
                <a:cs typeface="Calibri"/>
              </a:rPr>
              <a:t> </a:t>
            </a:r>
            <a:r>
              <a:rPr sz="3200" spc="-10" dirty="0">
                <a:latin typeface="Calibri"/>
                <a:cs typeface="Calibri"/>
              </a:rPr>
              <a:t>MOV </a:t>
            </a:r>
            <a:r>
              <a:rPr sz="3200" spc="-5" dirty="0">
                <a:latin typeface="Calibri"/>
                <a:cs typeface="Calibri"/>
              </a:rPr>
              <a:t>CX, </a:t>
            </a:r>
            <a:r>
              <a:rPr sz="3200">
                <a:latin typeface="Calibri"/>
                <a:cs typeface="Calibri"/>
              </a:rPr>
              <a:t>4929 </a:t>
            </a:r>
            <a:r>
              <a:rPr sz="3200" smtClean="0">
                <a:latin typeface="Calibri"/>
                <a:cs typeface="Calibri"/>
              </a:rPr>
              <a:t>H</a:t>
            </a:r>
            <a:r>
              <a:rPr lang="en-US" sz="3200" dirty="0" smtClean="0">
                <a:latin typeface="Calibri"/>
                <a:cs typeface="Calibri"/>
              </a:rPr>
              <a:t> (source operand-16 bit-part of instruction)</a:t>
            </a:r>
          </a:p>
          <a:p>
            <a:pPr marL="12700" marR="5080" indent="190500">
              <a:lnSpc>
                <a:spcPts val="6530"/>
              </a:lnSpc>
              <a:spcBef>
                <a:spcPts val="465"/>
              </a:spcBef>
            </a:pPr>
            <a:r>
              <a:rPr lang="en-US" sz="3200" dirty="0" smtClean="0">
                <a:latin typeface="Calibri"/>
                <a:cs typeface="Calibri"/>
              </a:rPr>
              <a:t> </a:t>
            </a:r>
            <a:r>
              <a:rPr sz="3200" smtClean="0">
                <a:latin typeface="Calibri"/>
                <a:cs typeface="Calibri"/>
              </a:rPr>
              <a:t> </a:t>
            </a:r>
            <a:r>
              <a:rPr sz="3200" spc="-710" smtClean="0">
                <a:latin typeface="Calibri"/>
                <a:cs typeface="Calibri"/>
              </a:rPr>
              <a:t> </a:t>
            </a:r>
            <a:r>
              <a:rPr sz="3200" dirty="0">
                <a:latin typeface="Calibri"/>
                <a:cs typeface="Calibri"/>
              </a:rPr>
              <a:t>ADD</a:t>
            </a:r>
            <a:r>
              <a:rPr sz="3200" spc="-20" dirty="0">
                <a:latin typeface="Calibri"/>
                <a:cs typeface="Calibri"/>
              </a:rPr>
              <a:t> </a:t>
            </a:r>
            <a:r>
              <a:rPr sz="3200" dirty="0">
                <a:latin typeface="Calibri"/>
                <a:cs typeface="Calibri"/>
              </a:rPr>
              <a:t>AX,</a:t>
            </a:r>
            <a:r>
              <a:rPr sz="3200" spc="-25" dirty="0">
                <a:latin typeface="Calibri"/>
                <a:cs typeface="Calibri"/>
              </a:rPr>
              <a:t> </a:t>
            </a:r>
            <a:r>
              <a:rPr sz="3200" spc="-5" dirty="0">
                <a:latin typeface="Calibri"/>
                <a:cs typeface="Calibri"/>
              </a:rPr>
              <a:t>2387</a:t>
            </a:r>
            <a:r>
              <a:rPr sz="3200" spc="-15" dirty="0">
                <a:latin typeface="Calibri"/>
                <a:cs typeface="Calibri"/>
              </a:rPr>
              <a:t> </a:t>
            </a:r>
            <a:r>
              <a:rPr sz="3200" spc="-5" dirty="0">
                <a:latin typeface="Calibri"/>
                <a:cs typeface="Calibri"/>
              </a:rPr>
              <a:t>H,</a:t>
            </a:r>
            <a:endParaRPr sz="3200">
              <a:latin typeface="Calibri"/>
              <a:cs typeface="Calibri"/>
            </a:endParaRPr>
          </a:p>
        </p:txBody>
      </p:sp>
      <p:sp>
        <p:nvSpPr>
          <p:cNvPr id="4" name="object 4"/>
          <p:cNvSpPr txBox="1"/>
          <p:nvPr/>
        </p:nvSpPr>
        <p:spPr>
          <a:xfrm>
            <a:off x="4267200" y="5410200"/>
            <a:ext cx="4267200" cy="997709"/>
          </a:xfrm>
          <a:prstGeom prst="rect">
            <a:avLst/>
          </a:prstGeom>
        </p:spPr>
        <p:txBody>
          <a:bodyPr vert="horz" wrap="square" lIns="0" tIns="12700" rIns="0" bIns="0" rtlCol="0">
            <a:spAutoFit/>
          </a:bodyPr>
          <a:lstStyle/>
          <a:p>
            <a:pPr marL="12700">
              <a:lnSpc>
                <a:spcPct val="100000"/>
              </a:lnSpc>
              <a:spcBef>
                <a:spcPts val="100"/>
              </a:spcBef>
            </a:pPr>
            <a:r>
              <a:rPr sz="3200" spc="-15" dirty="0">
                <a:latin typeface="Calibri"/>
                <a:cs typeface="Calibri"/>
              </a:rPr>
              <a:t>MOV</a:t>
            </a:r>
            <a:r>
              <a:rPr sz="3200" spc="-45" dirty="0">
                <a:latin typeface="Calibri"/>
                <a:cs typeface="Calibri"/>
              </a:rPr>
              <a:t> </a:t>
            </a:r>
            <a:r>
              <a:rPr sz="3200" dirty="0">
                <a:latin typeface="Calibri"/>
                <a:cs typeface="Calibri"/>
              </a:rPr>
              <a:t>AL</a:t>
            </a:r>
            <a:r>
              <a:rPr sz="3200">
                <a:latin typeface="Calibri"/>
                <a:cs typeface="Calibri"/>
              </a:rPr>
              <a:t>,</a:t>
            </a:r>
            <a:r>
              <a:rPr sz="3200" spc="-25">
                <a:latin typeface="Calibri"/>
                <a:cs typeface="Calibri"/>
              </a:rPr>
              <a:t> </a:t>
            </a:r>
            <a:r>
              <a:rPr sz="3200" smtClean="0">
                <a:latin typeface="Calibri"/>
                <a:cs typeface="Calibri"/>
              </a:rPr>
              <a:t>FFH</a:t>
            </a:r>
            <a:r>
              <a:rPr lang="en-US" sz="3200" dirty="0" smtClean="0">
                <a:latin typeface="Calibri"/>
                <a:cs typeface="Calibri"/>
              </a:rPr>
              <a:t> (15 bit data)</a:t>
            </a:r>
            <a:endParaRPr sz="3200">
              <a:latin typeface="Calibri"/>
              <a:cs typeface="Calibri"/>
            </a:endParaRPr>
          </a:p>
        </p:txBody>
      </p:sp>
      <p:sp>
        <p:nvSpPr>
          <p:cNvPr id="5" name="object 5"/>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37</a:t>
            </a:r>
            <a:endParaRPr sz="1200">
              <a:latin typeface="Times New Roman"/>
              <a:cs typeface="Times New Roman"/>
            </a:endParaRPr>
          </a:p>
        </p:txBody>
      </p:sp>
      <p:pic>
        <p:nvPicPr>
          <p:cNvPr id="6" name="object 6"/>
          <p:cNvPicPr/>
          <p:nvPr/>
        </p:nvPicPr>
        <p:blipFill>
          <a:blip r:embed="rId2" cstate="print"/>
          <a:stretch>
            <a:fillRect/>
          </a:stretch>
        </p:blipFill>
        <p:spPr>
          <a:xfrm>
            <a:off x="4787900" y="2708275"/>
            <a:ext cx="4248150" cy="225272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1739264">
              <a:lnSpc>
                <a:spcPct val="100000"/>
              </a:lnSpc>
              <a:spcBef>
                <a:spcPts val="105"/>
              </a:spcBef>
            </a:pPr>
            <a:r>
              <a:rPr sz="4400" b="0" spc="190" dirty="0">
                <a:latin typeface="Arial MT"/>
                <a:cs typeface="Arial MT"/>
              </a:rPr>
              <a:t>Direct(M)</a:t>
            </a:r>
            <a:r>
              <a:rPr sz="4400" b="0" spc="-170" dirty="0">
                <a:latin typeface="Arial MT"/>
                <a:cs typeface="Arial MT"/>
              </a:rPr>
              <a:t> </a:t>
            </a:r>
            <a:r>
              <a:rPr sz="4400" b="0" spc="240" dirty="0">
                <a:latin typeface="Arial MT"/>
                <a:cs typeface="Arial MT"/>
              </a:rPr>
              <a:t>Addressing </a:t>
            </a:r>
            <a:r>
              <a:rPr sz="4400" b="0" spc="-120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51</a:t>
            </a:fld>
            <a:endParaRPr dirty="0"/>
          </a:p>
        </p:txBody>
      </p:sp>
      <p:pic>
        <p:nvPicPr>
          <p:cNvPr id="3" name="object 3"/>
          <p:cNvPicPr/>
          <p:nvPr/>
        </p:nvPicPr>
        <p:blipFill>
          <a:blip r:embed="rId2" cstate="print"/>
          <a:stretch>
            <a:fillRect/>
          </a:stretch>
        </p:blipFill>
        <p:spPr>
          <a:xfrm>
            <a:off x="2051050" y="1700276"/>
            <a:ext cx="4808601" cy="482434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548" y="487502"/>
            <a:ext cx="4930775" cy="697230"/>
          </a:xfrm>
          <a:prstGeom prst="rect">
            <a:avLst/>
          </a:prstGeom>
        </p:spPr>
        <p:txBody>
          <a:bodyPr vert="horz" wrap="square" lIns="0" tIns="13335" rIns="0" bIns="0" rtlCol="0">
            <a:spAutoFit/>
          </a:bodyPr>
          <a:lstStyle/>
          <a:p>
            <a:pPr marL="12700">
              <a:lnSpc>
                <a:spcPct val="100000"/>
              </a:lnSpc>
              <a:spcBef>
                <a:spcPts val="105"/>
              </a:spcBef>
            </a:pPr>
            <a:r>
              <a:rPr sz="4400" b="0" spc="254" dirty="0">
                <a:latin typeface="Arial MT"/>
                <a:cs typeface="Arial MT"/>
              </a:rPr>
              <a:t>Direct</a:t>
            </a:r>
            <a:r>
              <a:rPr sz="4400" b="0" spc="-18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52</a:t>
            </a:fld>
            <a:endParaRPr dirty="0"/>
          </a:p>
        </p:txBody>
      </p:sp>
      <p:sp>
        <p:nvSpPr>
          <p:cNvPr id="3" name="object 3"/>
          <p:cNvSpPr txBox="1"/>
          <p:nvPr/>
        </p:nvSpPr>
        <p:spPr>
          <a:xfrm>
            <a:off x="535940" y="1740230"/>
            <a:ext cx="7279640" cy="4524315"/>
          </a:xfrm>
          <a:prstGeom prst="rect">
            <a:avLst/>
          </a:prstGeom>
        </p:spPr>
        <p:txBody>
          <a:bodyPr vert="horz" wrap="square" lIns="0" tIns="12700" rIns="0" bIns="0" rtlCol="0">
            <a:spAutoFit/>
          </a:bodyPr>
          <a:lstStyle/>
          <a:p>
            <a:pPr marL="355600" indent="-343535" algn="just">
              <a:lnSpc>
                <a:spcPct val="100000"/>
              </a:lnSpc>
              <a:spcBef>
                <a:spcPts val="100"/>
              </a:spcBef>
              <a:buChar char="•"/>
              <a:tabLst>
                <a:tab pos="355600" algn="l"/>
                <a:tab pos="356235" algn="l"/>
              </a:tabLst>
            </a:pPr>
            <a:r>
              <a:rPr sz="2400" spc="130"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70" dirty="0">
                <a:latin typeface="Times New Roman" pitchFamily="18" charset="0"/>
                <a:cs typeface="Times New Roman" pitchFamily="18" charset="0"/>
              </a:rPr>
              <a:t> </a:t>
            </a:r>
            <a:r>
              <a:rPr sz="2400" spc="125" dirty="0">
                <a:latin typeface="Times New Roman" pitchFamily="18" charset="0"/>
                <a:cs typeface="Times New Roman" pitchFamily="18" charset="0"/>
              </a:rPr>
              <a:t>contains</a:t>
            </a:r>
            <a:r>
              <a:rPr sz="2400" spc="-8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75" dirty="0">
                <a:latin typeface="Times New Roman" pitchFamily="18" charset="0"/>
                <a:cs typeface="Times New Roman" pitchFamily="18" charset="0"/>
              </a:rPr>
              <a:t> </a:t>
            </a:r>
            <a:r>
              <a:rPr sz="2400" spc="120" dirty="0">
                <a:latin typeface="Times New Roman" pitchFamily="18" charset="0"/>
                <a:cs typeface="Times New Roman" pitchFamily="18" charset="0"/>
              </a:rPr>
              <a:t>of</a:t>
            </a:r>
            <a:r>
              <a:rPr sz="2400" spc="204" dirty="0">
                <a:latin typeface="Times New Roman" pitchFamily="18" charset="0"/>
                <a:cs typeface="Times New Roman" pitchFamily="18" charset="0"/>
              </a:rPr>
              <a:t> </a:t>
            </a:r>
            <a:r>
              <a:rPr sz="2400" spc="130" dirty="0">
                <a:latin typeface="Times New Roman" pitchFamily="18" charset="0"/>
                <a:cs typeface="Times New Roman" pitchFamily="18" charset="0"/>
              </a:rPr>
              <a:t>operand</a:t>
            </a:r>
            <a:endParaRPr sz="240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5" dirty="0">
                <a:latin typeface="Times New Roman" pitchFamily="18" charset="0"/>
                <a:cs typeface="Times New Roman" pitchFamily="18" charset="0"/>
              </a:rPr>
              <a:t>EFFECTIVE</a:t>
            </a:r>
            <a:r>
              <a:rPr sz="2400" spc="-75" dirty="0">
                <a:latin typeface="Times New Roman" pitchFamily="18" charset="0"/>
                <a:cs typeface="Times New Roman" pitchFamily="18" charset="0"/>
              </a:rPr>
              <a:t> </a:t>
            </a:r>
            <a:r>
              <a:rPr sz="2400" spc="25"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60" dirty="0">
                <a:latin typeface="Times New Roman" pitchFamily="18" charset="0"/>
                <a:cs typeface="Times New Roman" pitchFamily="18" charset="0"/>
              </a:rPr>
              <a:t>EA</a:t>
            </a:r>
            <a:r>
              <a:rPr sz="2400" spc="-7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7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9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60" dirty="0">
                <a:latin typeface="Times New Roman" pitchFamily="18" charset="0"/>
                <a:cs typeface="Times New Roman" pitchFamily="18" charset="0"/>
              </a:rPr>
              <a:t> </a:t>
            </a:r>
            <a:r>
              <a:rPr sz="2400" spc="75" dirty="0">
                <a:latin typeface="Times New Roman" pitchFamily="18" charset="0"/>
                <a:cs typeface="Times New Roman" pitchFamily="18" charset="0"/>
              </a:rPr>
              <a:t>(A)</a:t>
            </a:r>
            <a:endParaRPr sz="2400">
              <a:latin typeface="Times New Roman" pitchFamily="18" charset="0"/>
              <a:cs typeface="Times New Roman" pitchFamily="18" charset="0"/>
            </a:endParaRPr>
          </a:p>
          <a:p>
            <a:pPr algn="just">
              <a:lnSpc>
                <a:spcPct val="100000"/>
              </a:lnSpc>
              <a:buChar char="•"/>
            </a:pPr>
            <a:endParaRPr sz="2800">
              <a:latin typeface="Times New Roman" pitchFamily="18" charset="0"/>
              <a:cs typeface="Times New Roman" pitchFamily="18" charset="0"/>
            </a:endParaRPr>
          </a:p>
          <a:p>
            <a:pPr algn="just">
              <a:lnSpc>
                <a:spcPct val="100000"/>
              </a:lnSpc>
              <a:buChar char="•"/>
            </a:pPr>
            <a:endParaRPr sz="2300">
              <a:latin typeface="Times New Roman" pitchFamily="18" charset="0"/>
              <a:cs typeface="Times New Roman" pitchFamily="18" charset="0"/>
            </a:endParaRPr>
          </a:p>
          <a:p>
            <a:pPr marL="469900" algn="just">
              <a:lnSpc>
                <a:spcPct val="100000"/>
              </a:lnSpc>
              <a:tabLst>
                <a:tab pos="756285" algn="l"/>
              </a:tabLst>
            </a:pPr>
            <a:r>
              <a:rPr sz="2000" dirty="0">
                <a:latin typeface="Times New Roman" pitchFamily="18" charset="0"/>
                <a:cs typeface="Times New Roman" pitchFamily="18" charset="0"/>
              </a:rPr>
              <a:t>–	</a:t>
            </a:r>
            <a:r>
              <a:rPr sz="2000" spc="110" dirty="0">
                <a:latin typeface="Times New Roman" pitchFamily="18" charset="0"/>
                <a:cs typeface="Times New Roman" pitchFamily="18" charset="0"/>
              </a:rPr>
              <a:t>Look</a:t>
            </a:r>
            <a:r>
              <a:rPr sz="2000" spc="-55" dirty="0">
                <a:latin typeface="Times New Roman" pitchFamily="18" charset="0"/>
                <a:cs typeface="Times New Roman" pitchFamily="18" charset="0"/>
              </a:rPr>
              <a:t> </a:t>
            </a:r>
            <a:r>
              <a:rPr sz="2000" spc="95" dirty="0">
                <a:latin typeface="Times New Roman" pitchFamily="18" charset="0"/>
                <a:cs typeface="Times New Roman" pitchFamily="18" charset="0"/>
              </a:rPr>
              <a:t>in</a:t>
            </a:r>
            <a:r>
              <a:rPr sz="2000" spc="-65" dirty="0">
                <a:latin typeface="Times New Roman" pitchFamily="18" charset="0"/>
                <a:cs typeface="Times New Roman" pitchFamily="18" charset="0"/>
              </a:rPr>
              <a:t> </a:t>
            </a:r>
            <a:r>
              <a:rPr sz="2000" spc="110" dirty="0">
                <a:latin typeface="Times New Roman" pitchFamily="18" charset="0"/>
                <a:cs typeface="Times New Roman" pitchFamily="18" charset="0"/>
              </a:rPr>
              <a:t>memory</a:t>
            </a:r>
            <a:r>
              <a:rPr sz="2000" spc="-60" dirty="0">
                <a:latin typeface="Times New Roman" pitchFamily="18" charset="0"/>
                <a:cs typeface="Times New Roman" pitchFamily="18" charset="0"/>
              </a:rPr>
              <a:t> </a:t>
            </a:r>
            <a:r>
              <a:rPr sz="2000" spc="85" dirty="0">
                <a:latin typeface="Times New Roman" pitchFamily="18" charset="0"/>
                <a:cs typeface="Times New Roman" pitchFamily="18" charset="0"/>
              </a:rPr>
              <a:t>at</a:t>
            </a:r>
            <a:r>
              <a:rPr sz="2000" spc="-55" dirty="0">
                <a:latin typeface="Times New Roman" pitchFamily="18" charset="0"/>
                <a:cs typeface="Times New Roman" pitchFamily="18" charset="0"/>
              </a:rPr>
              <a:t> </a:t>
            </a:r>
            <a:r>
              <a:rPr sz="2000" spc="100" dirty="0">
                <a:latin typeface="Times New Roman" pitchFamily="18" charset="0"/>
                <a:cs typeface="Times New Roman" pitchFamily="18" charset="0"/>
              </a:rPr>
              <a:t>address</a:t>
            </a:r>
            <a:r>
              <a:rPr sz="2000" spc="-60" dirty="0">
                <a:latin typeface="Times New Roman" pitchFamily="18" charset="0"/>
                <a:cs typeface="Times New Roman" pitchFamily="18" charset="0"/>
              </a:rPr>
              <a:t> </a:t>
            </a:r>
            <a:r>
              <a:rPr sz="2000" spc="80" dirty="0">
                <a:latin typeface="Times New Roman" pitchFamily="18" charset="0"/>
                <a:cs typeface="Times New Roman" pitchFamily="18" charset="0"/>
              </a:rPr>
              <a:t>value</a:t>
            </a:r>
            <a:r>
              <a:rPr sz="2000" spc="-70" dirty="0">
                <a:latin typeface="Times New Roman" pitchFamily="18" charset="0"/>
                <a:cs typeface="Times New Roman" pitchFamily="18" charset="0"/>
              </a:rPr>
              <a:t> </a:t>
            </a:r>
            <a:r>
              <a:rPr sz="2000" spc="130" dirty="0">
                <a:latin typeface="Times New Roman" pitchFamily="18" charset="0"/>
                <a:cs typeface="Times New Roman" pitchFamily="18" charset="0"/>
              </a:rPr>
              <a:t>for</a:t>
            </a:r>
            <a:r>
              <a:rPr sz="2000" spc="-80" dirty="0">
                <a:latin typeface="Times New Roman" pitchFamily="18" charset="0"/>
                <a:cs typeface="Times New Roman" pitchFamily="18" charset="0"/>
              </a:rPr>
              <a:t> </a:t>
            </a:r>
            <a:r>
              <a:rPr sz="2000" spc="110" dirty="0">
                <a:latin typeface="Times New Roman" pitchFamily="18" charset="0"/>
                <a:cs typeface="Times New Roman" pitchFamily="18" charset="0"/>
              </a:rPr>
              <a:t>operand</a:t>
            </a:r>
            <a:endParaRPr sz="2000">
              <a:latin typeface="Times New Roman" pitchFamily="18" charset="0"/>
              <a:cs typeface="Times New Roman" pitchFamily="18" charset="0"/>
            </a:endParaRPr>
          </a:p>
          <a:p>
            <a:pPr marL="355600" indent="-343535" algn="just">
              <a:lnSpc>
                <a:spcPct val="100000"/>
              </a:lnSpc>
              <a:spcBef>
                <a:spcPts val="1914"/>
              </a:spcBef>
              <a:buChar char="•"/>
              <a:tabLst>
                <a:tab pos="355600" algn="l"/>
                <a:tab pos="356235" algn="l"/>
              </a:tabLst>
            </a:pPr>
            <a:r>
              <a:rPr sz="2400" spc="90" dirty="0">
                <a:solidFill>
                  <a:srgbClr val="FF0000"/>
                </a:solidFill>
                <a:latin typeface="Times New Roman" pitchFamily="18" charset="0"/>
                <a:cs typeface="Times New Roman" pitchFamily="18" charset="0"/>
              </a:rPr>
              <a:t>Single</a:t>
            </a:r>
            <a:r>
              <a:rPr sz="2400" spc="-70"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memory</a:t>
            </a:r>
            <a:r>
              <a:rPr sz="2400" spc="-9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reference</a:t>
            </a:r>
            <a:r>
              <a:rPr sz="2400" spc="-9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access</a:t>
            </a:r>
            <a:r>
              <a:rPr sz="2400" spc="-95" dirty="0">
                <a:solidFill>
                  <a:srgbClr val="FF0000"/>
                </a:solidFill>
                <a:latin typeface="Times New Roman" pitchFamily="18" charset="0"/>
                <a:cs typeface="Times New Roman" pitchFamily="18" charset="0"/>
              </a:rPr>
              <a:t> </a:t>
            </a:r>
            <a:r>
              <a:rPr sz="2400" spc="114" dirty="0">
                <a:solidFill>
                  <a:srgbClr val="FF0000"/>
                </a:solidFill>
                <a:latin typeface="Times New Roman" pitchFamily="18" charset="0"/>
                <a:cs typeface="Times New Roman" pitchFamily="18" charset="0"/>
              </a:rPr>
              <a:t>data</a:t>
            </a:r>
            <a:endParaRPr sz="2400">
              <a:latin typeface="Times New Roman" pitchFamily="18" charset="0"/>
              <a:cs typeface="Times New Roman" pitchFamily="18" charset="0"/>
            </a:endParaRPr>
          </a:p>
          <a:p>
            <a:pPr marL="355600" marR="5080" indent="-343535" algn="just">
              <a:lnSpc>
                <a:spcPct val="150000"/>
              </a:lnSpc>
              <a:spcBef>
                <a:spcPts val="580"/>
              </a:spcBef>
              <a:buChar char="•"/>
              <a:tabLst>
                <a:tab pos="355600" algn="l"/>
                <a:tab pos="356235" algn="l"/>
              </a:tabLst>
            </a:pPr>
            <a:r>
              <a:rPr sz="2400" spc="100" dirty="0">
                <a:solidFill>
                  <a:srgbClr val="FF0000"/>
                </a:solidFill>
                <a:latin typeface="Times New Roman" pitchFamily="18" charset="0"/>
                <a:cs typeface="Times New Roman" pitchFamily="18" charset="0"/>
              </a:rPr>
              <a:t>No</a:t>
            </a:r>
            <a:r>
              <a:rPr sz="2400" spc="-70" dirty="0">
                <a:solidFill>
                  <a:srgbClr val="FF0000"/>
                </a:solidFill>
                <a:latin typeface="Times New Roman" pitchFamily="18" charset="0"/>
                <a:cs typeface="Times New Roman" pitchFamily="18" charset="0"/>
              </a:rPr>
              <a:t> </a:t>
            </a:r>
            <a:r>
              <a:rPr sz="2400" spc="120" dirty="0">
                <a:solidFill>
                  <a:srgbClr val="FF0000"/>
                </a:solidFill>
                <a:latin typeface="Times New Roman" pitchFamily="18" charset="0"/>
                <a:cs typeface="Times New Roman" pitchFamily="18" charset="0"/>
              </a:rPr>
              <a:t>additional</a:t>
            </a:r>
            <a:r>
              <a:rPr sz="2400" spc="-7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calculations</a:t>
            </a:r>
            <a:r>
              <a:rPr sz="2400" spc="-6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0" dirty="0">
                <a:solidFill>
                  <a:srgbClr val="FF0000"/>
                </a:solidFill>
                <a:latin typeface="Times New Roman" pitchFamily="18" charset="0"/>
                <a:cs typeface="Times New Roman" pitchFamily="18" charset="0"/>
              </a:rPr>
              <a:t> </a:t>
            </a:r>
            <a:r>
              <a:rPr sz="2400" spc="165" dirty="0">
                <a:solidFill>
                  <a:srgbClr val="FF0000"/>
                </a:solidFill>
                <a:latin typeface="Times New Roman" pitchFamily="18" charset="0"/>
                <a:cs typeface="Times New Roman" pitchFamily="18" charset="0"/>
              </a:rPr>
              <a:t>work</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out</a:t>
            </a:r>
            <a:r>
              <a:rPr sz="2400" spc="-6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effective </a:t>
            </a:r>
            <a:r>
              <a:rPr sz="2400" spc="-65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endParaRPr sz="240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30" dirty="0">
                <a:solidFill>
                  <a:srgbClr val="FF0000"/>
                </a:solidFill>
                <a:latin typeface="Times New Roman" pitchFamily="18" charset="0"/>
                <a:cs typeface="Times New Roman" pitchFamily="18" charset="0"/>
              </a:rPr>
              <a:t>Limited</a:t>
            </a:r>
            <a:r>
              <a:rPr sz="2400" spc="-9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r>
              <a:rPr sz="2400" spc="-10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space</a:t>
            </a:r>
            <a:endParaRPr sz="240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53</a:t>
            </a:fld>
            <a:endParaRPr dirty="0"/>
          </a:p>
        </p:txBody>
      </p:sp>
      <p:sp>
        <p:nvSpPr>
          <p:cNvPr id="2" name="object 2"/>
          <p:cNvSpPr txBox="1"/>
          <p:nvPr/>
        </p:nvSpPr>
        <p:spPr>
          <a:xfrm>
            <a:off x="609600" y="1295400"/>
            <a:ext cx="8229600" cy="4580741"/>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400" spc="-5" dirty="0" smtClean="0">
                <a:latin typeface="Times New Roman" pitchFamily="18" charset="0"/>
                <a:cs typeface="Times New Roman" pitchFamily="18" charset="0"/>
              </a:rPr>
              <a:t>Address of the memory location is given directly</a:t>
            </a:r>
          </a:p>
          <a:p>
            <a:pPr marL="355600" indent="-343535" algn="just">
              <a:lnSpc>
                <a:spcPct val="100000"/>
              </a:lnSpc>
              <a:spcBef>
                <a:spcPts val="100"/>
              </a:spcBef>
              <a:buFont typeface="Arial MT"/>
              <a:buChar char="•"/>
              <a:tabLst>
                <a:tab pos="355600" algn="l"/>
                <a:tab pos="356235" algn="l"/>
              </a:tabLst>
            </a:pPr>
            <a:r>
              <a:rPr sz="2400" spc="-5" smtClean="0">
                <a:latin typeface="Times New Roman" pitchFamily="18" charset="0"/>
                <a:cs typeface="Times New Roman" pitchFamily="18" charset="0"/>
              </a:rPr>
              <a:t>The</a:t>
            </a:r>
            <a:r>
              <a:rPr sz="2400" spc="10" smtClean="0">
                <a:latin typeface="Times New Roman" pitchFamily="18" charset="0"/>
                <a:cs typeface="Times New Roman" pitchFamily="18" charset="0"/>
              </a:rPr>
              <a:t> </a:t>
            </a:r>
            <a:r>
              <a:rPr sz="2400" spc="-25" dirty="0">
                <a:latin typeface="Times New Roman" pitchFamily="18" charset="0"/>
                <a:cs typeface="Times New Roman" pitchFamily="18" charset="0"/>
              </a:rPr>
              <a:t>operand’s</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offset</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given</a:t>
            </a:r>
            <a:r>
              <a:rPr sz="2400" dirty="0">
                <a:latin typeface="Times New Roman" pitchFamily="18" charset="0"/>
                <a:cs typeface="Times New Roman" pitchFamily="18" charset="0"/>
              </a:rPr>
              <a:t> in</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as an</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8</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or</a:t>
            </a:r>
            <a:endParaRPr sz="2400">
              <a:latin typeface="Times New Roman" pitchFamily="18" charset="0"/>
              <a:cs typeface="Times New Roman" pitchFamily="18" charset="0"/>
            </a:endParaRPr>
          </a:p>
          <a:p>
            <a:pPr algn="just">
              <a:lnSpc>
                <a:spcPct val="100000"/>
              </a:lnSpc>
              <a:spcBef>
                <a:spcPts val="10"/>
              </a:spcBef>
              <a:buFont typeface="Arial MT"/>
              <a:buChar char="•"/>
            </a:pPr>
            <a:endParaRPr sz="2350">
              <a:latin typeface="Times New Roman" pitchFamily="18" charset="0"/>
              <a:cs typeface="Times New Roman" pitchFamily="18" charset="0"/>
            </a:endParaRPr>
          </a:p>
          <a:p>
            <a:pPr marL="355600" algn="just">
              <a:lnSpc>
                <a:spcPct val="100000"/>
              </a:lnSpc>
            </a:pPr>
            <a:r>
              <a:rPr sz="2400" dirty="0">
                <a:latin typeface="Times New Roman" pitchFamily="18" charset="0"/>
                <a:cs typeface="Times New Roman" pitchFamily="18" charset="0"/>
              </a:rPr>
              <a:t>16</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displacement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element.</a:t>
            </a:r>
            <a:endParaRPr sz="2400">
              <a:latin typeface="Times New Roman" pitchFamily="18" charset="0"/>
              <a:cs typeface="Times New Roman" pitchFamily="18" charset="0"/>
            </a:endParaRPr>
          </a:p>
          <a:p>
            <a:pPr algn="just">
              <a:lnSpc>
                <a:spcPct val="100000"/>
              </a:lnSpc>
              <a:spcBef>
                <a:spcPts val="40"/>
              </a:spcBef>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400" dirty="0">
                <a:latin typeface="Times New Roman" pitchFamily="18" charset="0"/>
                <a:cs typeface="Times New Roman" pitchFamily="18" charset="0"/>
              </a:rPr>
              <a:t>In</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this</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mode</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16</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 </a:t>
            </a:r>
            <a:r>
              <a:rPr sz="2400" spc="-20" dirty="0">
                <a:latin typeface="Times New Roman" pitchFamily="18" charset="0"/>
                <a:cs typeface="Times New Roman" pitchFamily="18" charset="0"/>
              </a:rPr>
              <a:t>effective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a:t>
            </a:r>
            <a:endParaRPr sz="2400">
              <a:latin typeface="Times New Roman" pitchFamily="18" charset="0"/>
              <a:cs typeface="Times New Roman" pitchFamily="18" charset="0"/>
            </a:endParaRPr>
          </a:p>
          <a:p>
            <a:pPr algn="just">
              <a:lnSpc>
                <a:spcPct val="100000"/>
              </a:lnSpc>
              <a:spcBef>
                <a:spcPts val="15"/>
              </a:spcBef>
              <a:buFont typeface="Arial MT"/>
              <a:buChar char="•"/>
            </a:pPr>
            <a:endParaRPr sz="2350">
              <a:latin typeface="Times New Roman" pitchFamily="18" charset="0"/>
              <a:cs typeface="Times New Roman" pitchFamily="18" charset="0"/>
            </a:endParaRPr>
          </a:p>
          <a:p>
            <a:pPr marL="355600" algn="just">
              <a:lnSpc>
                <a:spcPct val="100000"/>
              </a:lnSpc>
            </a:pPr>
            <a:r>
              <a:rPr sz="2400" spc="-15" dirty="0">
                <a:latin typeface="Times New Roman" pitchFamily="18" charset="0"/>
                <a:cs typeface="Times New Roman" pitchFamily="18" charset="0"/>
              </a:rPr>
              <a:t>data</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part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instruction.</a:t>
            </a:r>
            <a:endParaRPr sz="2400">
              <a:latin typeface="Times New Roman" pitchFamily="18" charset="0"/>
              <a:cs typeface="Times New Roman" pitchFamily="18" charset="0"/>
            </a:endParaRPr>
          </a:p>
          <a:p>
            <a:pPr marL="355600" marR="368935" indent="-343535" algn="just">
              <a:lnSpc>
                <a:spcPct val="200100"/>
              </a:lnSpc>
              <a:spcBef>
                <a:spcPts val="575"/>
              </a:spcBef>
              <a:buFont typeface="Arial MT"/>
              <a:buChar char="•"/>
              <a:tabLst>
                <a:tab pos="355600" algn="l"/>
                <a:tab pos="356235" algn="l"/>
              </a:tabLst>
            </a:pPr>
            <a:r>
              <a:rPr sz="2400" i="1" dirty="0">
                <a:latin typeface="Times New Roman" pitchFamily="18" charset="0"/>
                <a:cs typeface="Times New Roman" pitchFamily="18" charset="0"/>
              </a:rPr>
              <a:t>Here </a:t>
            </a:r>
            <a:r>
              <a:rPr sz="2400" i="1" spc="-5" dirty="0">
                <a:latin typeface="Times New Roman" pitchFamily="18" charset="0"/>
                <a:cs typeface="Times New Roman" pitchFamily="18" charset="0"/>
              </a:rPr>
              <a:t>only </a:t>
            </a:r>
            <a:r>
              <a:rPr sz="2400" i="1" dirty="0">
                <a:latin typeface="Times New Roman" pitchFamily="18" charset="0"/>
                <a:cs typeface="Times New Roman" pitchFamily="18" charset="0"/>
              </a:rPr>
              <a:t>one memory </a:t>
            </a:r>
            <a:r>
              <a:rPr sz="2400" i="1" spc="-5" dirty="0">
                <a:latin typeface="Times New Roman" pitchFamily="18" charset="0"/>
                <a:cs typeface="Times New Roman" pitchFamily="18" charset="0"/>
              </a:rPr>
              <a:t>reference operation </a:t>
            </a:r>
            <a:r>
              <a:rPr sz="2400" i="1" dirty="0">
                <a:latin typeface="Times New Roman" pitchFamily="18" charset="0"/>
                <a:cs typeface="Times New Roman" pitchFamily="18" charset="0"/>
              </a:rPr>
              <a:t>is </a:t>
            </a:r>
            <a:r>
              <a:rPr sz="2400" i="1" spc="-5" dirty="0">
                <a:latin typeface="Times New Roman" pitchFamily="18" charset="0"/>
                <a:cs typeface="Times New Roman" pitchFamily="18" charset="0"/>
              </a:rPr>
              <a:t>required </a:t>
            </a:r>
            <a:r>
              <a:rPr sz="2400" i="1" spc="-15" dirty="0">
                <a:latin typeface="Times New Roman" pitchFamily="18" charset="0"/>
                <a:cs typeface="Times New Roman" pitchFamily="18" charset="0"/>
              </a:rPr>
              <a:t>to </a:t>
            </a:r>
            <a:r>
              <a:rPr sz="2400" i="1" spc="-530" dirty="0">
                <a:latin typeface="Times New Roman" pitchFamily="18" charset="0"/>
                <a:cs typeface="Times New Roman" pitchFamily="18" charset="0"/>
              </a:rPr>
              <a:t> </a:t>
            </a:r>
            <a:r>
              <a:rPr sz="2400" i="1" spc="-10" dirty="0">
                <a:latin typeface="Times New Roman" pitchFamily="18" charset="0"/>
                <a:cs typeface="Times New Roman" pitchFamily="18" charset="0"/>
              </a:rPr>
              <a:t>access</a:t>
            </a:r>
            <a:r>
              <a:rPr sz="2400" i="1" dirty="0">
                <a:latin typeface="Times New Roman" pitchFamily="18" charset="0"/>
                <a:cs typeface="Times New Roman" pitchFamily="18" charset="0"/>
              </a:rPr>
              <a:t> the</a:t>
            </a:r>
            <a:r>
              <a:rPr sz="2400" i="1" spc="-10" dirty="0">
                <a:latin typeface="Times New Roman" pitchFamily="18" charset="0"/>
                <a:cs typeface="Times New Roman" pitchFamily="18" charset="0"/>
              </a:rPr>
              <a:t> </a:t>
            </a:r>
            <a:r>
              <a:rPr sz="2400" i="1" spc="-15" dirty="0">
                <a:latin typeface="Times New Roman" pitchFamily="18" charset="0"/>
                <a:cs typeface="Times New Roman" pitchFamily="18" charset="0"/>
              </a:rPr>
              <a:t>data.</a:t>
            </a:r>
            <a:endParaRPr sz="240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653" y="1607642"/>
            <a:ext cx="2764155" cy="2186496"/>
          </a:xfrm>
          <a:prstGeom prst="rect">
            <a:avLst/>
          </a:prstGeom>
        </p:spPr>
        <p:txBody>
          <a:bodyPr vert="horz" wrap="square" lIns="0" tIns="13335" rIns="0" bIns="0" rtlCol="0">
            <a:spAutoFit/>
          </a:bodyPr>
          <a:lstStyle/>
          <a:p>
            <a:pPr marL="320040" marR="5080" indent="-216535">
              <a:lnSpc>
                <a:spcPts val="9240"/>
              </a:lnSpc>
              <a:spcBef>
                <a:spcPts val="985"/>
              </a:spcBef>
            </a:pPr>
            <a:r>
              <a:rPr sz="3200" spc="-15" smtClean="0">
                <a:latin typeface="Calibri"/>
                <a:cs typeface="Calibri"/>
              </a:rPr>
              <a:t>MOV</a:t>
            </a:r>
            <a:r>
              <a:rPr sz="3200" spc="-35" smtClean="0">
                <a:latin typeface="Calibri"/>
                <a:cs typeface="Calibri"/>
              </a:rPr>
              <a:t> </a:t>
            </a:r>
            <a:r>
              <a:rPr sz="3200" spc="-5" dirty="0">
                <a:latin typeface="Calibri"/>
                <a:cs typeface="Calibri"/>
              </a:rPr>
              <a:t>AX,</a:t>
            </a:r>
            <a:r>
              <a:rPr sz="3200" spc="-30" dirty="0">
                <a:latin typeface="Calibri"/>
                <a:cs typeface="Calibri"/>
              </a:rPr>
              <a:t> </a:t>
            </a:r>
            <a:r>
              <a:rPr sz="3200" spc="-5" dirty="0">
                <a:latin typeface="Calibri"/>
                <a:cs typeface="Calibri"/>
              </a:rPr>
              <a:t>[0500] </a:t>
            </a:r>
            <a:r>
              <a:rPr sz="3200" spc="-710" dirty="0">
                <a:latin typeface="Calibri"/>
                <a:cs typeface="Calibri"/>
              </a:rPr>
              <a:t> </a:t>
            </a:r>
            <a:r>
              <a:rPr sz="3200" dirty="0">
                <a:latin typeface="Calibri"/>
                <a:cs typeface="Calibri"/>
              </a:rPr>
              <a:t>ADD</a:t>
            </a:r>
            <a:r>
              <a:rPr sz="3200" spc="-70" dirty="0">
                <a:latin typeface="Calibri"/>
                <a:cs typeface="Calibri"/>
              </a:rPr>
              <a:t> </a:t>
            </a:r>
            <a:r>
              <a:rPr sz="3200" dirty="0">
                <a:latin typeface="Calibri"/>
                <a:cs typeface="Calibri"/>
              </a:rPr>
              <a:t>AL,[0301]</a:t>
            </a:r>
            <a:endParaRPr sz="3200">
              <a:latin typeface="Calibri"/>
              <a:cs typeface="Calibri"/>
            </a:endParaRPr>
          </a:p>
        </p:txBody>
      </p:sp>
      <p:pic>
        <p:nvPicPr>
          <p:cNvPr id="3" name="object 3"/>
          <p:cNvPicPr/>
          <p:nvPr/>
        </p:nvPicPr>
        <p:blipFill>
          <a:blip r:embed="rId2" cstate="print"/>
          <a:stretch>
            <a:fillRect/>
          </a:stretch>
        </p:blipFill>
        <p:spPr>
          <a:xfrm>
            <a:off x="7938" y="4652962"/>
            <a:ext cx="8464550" cy="12239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9" y="487502"/>
            <a:ext cx="7811770"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4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55</a:t>
            </a:fld>
            <a:endParaRPr dirty="0"/>
          </a:p>
        </p:txBody>
      </p:sp>
      <p:pic>
        <p:nvPicPr>
          <p:cNvPr id="3" name="object 3"/>
          <p:cNvPicPr/>
          <p:nvPr/>
        </p:nvPicPr>
        <p:blipFill>
          <a:blip r:embed="rId2" cstate="print"/>
          <a:stretch>
            <a:fillRect/>
          </a:stretch>
        </p:blipFill>
        <p:spPr>
          <a:xfrm>
            <a:off x="1763776" y="1628838"/>
            <a:ext cx="4808474" cy="482434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56</a:t>
            </a:fld>
            <a:endParaRPr dirty="0"/>
          </a:p>
        </p:txBody>
      </p:sp>
      <p:sp>
        <p:nvSpPr>
          <p:cNvPr id="2" name="object 2"/>
          <p:cNvSpPr txBox="1"/>
          <p:nvPr/>
        </p:nvSpPr>
        <p:spPr>
          <a:xfrm>
            <a:off x="535940" y="1877390"/>
            <a:ext cx="8071484" cy="39179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Calibri"/>
                <a:cs typeface="Calibri"/>
              </a:rPr>
              <a:t>In</a:t>
            </a:r>
            <a:r>
              <a:rPr sz="2400" spc="145" dirty="0">
                <a:latin typeface="Calibri"/>
                <a:cs typeface="Calibri"/>
              </a:rPr>
              <a:t> </a:t>
            </a:r>
            <a:r>
              <a:rPr sz="2400" spc="-5" dirty="0">
                <a:latin typeface="Calibri"/>
                <a:cs typeface="Calibri"/>
              </a:rPr>
              <a:t>this</a:t>
            </a:r>
            <a:r>
              <a:rPr sz="2400" spc="145" dirty="0">
                <a:latin typeface="Calibri"/>
                <a:cs typeface="Calibri"/>
              </a:rPr>
              <a:t> </a:t>
            </a:r>
            <a:r>
              <a:rPr sz="2400" spc="-5" dirty="0">
                <a:latin typeface="Calibri"/>
                <a:cs typeface="Calibri"/>
              </a:rPr>
              <a:t>mode</a:t>
            </a:r>
            <a:r>
              <a:rPr sz="2400" spc="150" dirty="0">
                <a:latin typeface="Calibri"/>
                <a:cs typeface="Calibri"/>
              </a:rPr>
              <a:t> </a:t>
            </a:r>
            <a:r>
              <a:rPr sz="2400" spc="-5" dirty="0">
                <a:latin typeface="Calibri"/>
                <a:cs typeface="Calibri"/>
              </a:rPr>
              <a:t>address</a:t>
            </a:r>
            <a:r>
              <a:rPr sz="2400" spc="145" dirty="0">
                <a:latin typeface="Calibri"/>
                <a:cs typeface="Calibri"/>
              </a:rPr>
              <a:t> </a:t>
            </a:r>
            <a:r>
              <a:rPr sz="2400" dirty="0">
                <a:latin typeface="Calibri"/>
                <a:cs typeface="Calibri"/>
              </a:rPr>
              <a:t>field</a:t>
            </a:r>
            <a:r>
              <a:rPr sz="2400" spc="155" dirty="0">
                <a:latin typeface="Calibri"/>
                <a:cs typeface="Calibri"/>
              </a:rPr>
              <a:t> </a:t>
            </a:r>
            <a:r>
              <a:rPr sz="2400" spc="-5" dirty="0">
                <a:latin typeface="Calibri"/>
                <a:cs typeface="Calibri"/>
              </a:rPr>
              <a:t>of</a:t>
            </a:r>
            <a:r>
              <a:rPr sz="2400" spc="150" dirty="0">
                <a:latin typeface="Calibri"/>
                <a:cs typeface="Calibri"/>
              </a:rPr>
              <a:t> </a:t>
            </a:r>
            <a:r>
              <a:rPr sz="2400" spc="-5" dirty="0">
                <a:latin typeface="Calibri"/>
                <a:cs typeface="Calibri"/>
              </a:rPr>
              <a:t>instruction</a:t>
            </a:r>
            <a:r>
              <a:rPr sz="2400" spc="140" dirty="0">
                <a:latin typeface="Calibri"/>
                <a:cs typeface="Calibri"/>
              </a:rPr>
              <a:t> </a:t>
            </a:r>
            <a:r>
              <a:rPr sz="2400" spc="-15" dirty="0">
                <a:latin typeface="Calibri"/>
                <a:cs typeface="Calibri"/>
              </a:rPr>
              <a:t>contains</a:t>
            </a:r>
            <a:r>
              <a:rPr sz="2400" spc="145" dirty="0">
                <a:latin typeface="Calibri"/>
                <a:cs typeface="Calibri"/>
              </a:rPr>
              <a:t> </a:t>
            </a:r>
            <a:r>
              <a:rPr sz="2400" spc="-5" dirty="0">
                <a:latin typeface="Calibri"/>
                <a:cs typeface="Calibri"/>
              </a:rPr>
              <a:t>the</a:t>
            </a:r>
            <a:r>
              <a:rPr sz="2400" spc="155" dirty="0">
                <a:latin typeface="Calibri"/>
                <a:cs typeface="Calibri"/>
              </a:rPr>
              <a:t> </a:t>
            </a:r>
            <a:r>
              <a:rPr sz="2400" spc="-5" dirty="0">
                <a:latin typeface="Calibri"/>
                <a:cs typeface="Calibri"/>
              </a:rPr>
              <a:t>address</a:t>
            </a:r>
            <a:endParaRPr sz="2400">
              <a:latin typeface="Calibri"/>
              <a:cs typeface="Calibri"/>
            </a:endParaRPr>
          </a:p>
        </p:txBody>
      </p:sp>
      <p:sp>
        <p:nvSpPr>
          <p:cNvPr id="3" name="object 3"/>
          <p:cNvSpPr txBox="1"/>
          <p:nvPr/>
        </p:nvSpPr>
        <p:spPr>
          <a:xfrm>
            <a:off x="535940" y="2609215"/>
            <a:ext cx="2861945" cy="192786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of</a:t>
            </a:r>
            <a:r>
              <a:rPr sz="2400" spc="-50" dirty="0">
                <a:latin typeface="Calibri"/>
                <a:cs typeface="Calibri"/>
              </a:rPr>
              <a:t> </a:t>
            </a:r>
            <a:r>
              <a:rPr sz="2400" spc="-15" dirty="0">
                <a:latin typeface="Calibri"/>
                <a:cs typeface="Calibri"/>
              </a:rPr>
              <a:t>effective</a:t>
            </a:r>
            <a:r>
              <a:rPr sz="2400" spc="-25" dirty="0">
                <a:latin typeface="Calibri"/>
                <a:cs typeface="Calibri"/>
              </a:rPr>
              <a:t> </a:t>
            </a:r>
            <a:r>
              <a:rPr sz="2400" spc="-5" dirty="0">
                <a:latin typeface="Calibri"/>
                <a:cs typeface="Calibri"/>
              </a:rPr>
              <a:t>address.</a:t>
            </a:r>
            <a:endParaRPr sz="2400">
              <a:latin typeface="Calibri"/>
              <a:cs typeface="Calibri"/>
            </a:endParaRPr>
          </a:p>
          <a:p>
            <a:pPr>
              <a:lnSpc>
                <a:spcPct val="100000"/>
              </a:lnSpc>
              <a:spcBef>
                <a:spcPts val="40"/>
              </a:spcBef>
            </a:pPr>
            <a:endParaRPr sz="2800">
              <a:latin typeface="Calibri"/>
              <a:cs typeface="Calibri"/>
            </a:endParaRPr>
          </a:p>
          <a:p>
            <a:pPr marL="355600" indent="-343535">
              <a:lnSpc>
                <a:spcPct val="100000"/>
              </a:lnSpc>
              <a:buFont typeface="Arial MT"/>
              <a:buChar char="•"/>
              <a:tabLst>
                <a:tab pos="355600" algn="l"/>
                <a:tab pos="356235" algn="l"/>
                <a:tab pos="1899285" algn="l"/>
              </a:tabLst>
            </a:pPr>
            <a:r>
              <a:rPr sz="2400" spc="-10" dirty="0">
                <a:latin typeface="Calibri"/>
                <a:cs typeface="Calibri"/>
              </a:rPr>
              <a:t>Here	two</a:t>
            </a:r>
            <a:endParaRPr sz="2400">
              <a:latin typeface="Calibri"/>
              <a:cs typeface="Calibri"/>
            </a:endParaRPr>
          </a:p>
          <a:p>
            <a:pPr>
              <a:lnSpc>
                <a:spcPct val="100000"/>
              </a:lnSpc>
              <a:spcBef>
                <a:spcPts val="10"/>
              </a:spcBef>
            </a:pPr>
            <a:endParaRPr sz="2350">
              <a:latin typeface="Calibri"/>
              <a:cs typeface="Calibri"/>
            </a:endParaRPr>
          </a:p>
          <a:p>
            <a:pPr marL="355600">
              <a:lnSpc>
                <a:spcPct val="100000"/>
              </a:lnSpc>
              <a:tabLst>
                <a:tab pos="1405255" algn="l"/>
              </a:tabLst>
            </a:pPr>
            <a:r>
              <a:rPr sz="2400" spc="-15" dirty="0">
                <a:latin typeface="Calibri"/>
                <a:cs typeface="Calibri"/>
              </a:rPr>
              <a:t>1st	</a:t>
            </a:r>
            <a:r>
              <a:rPr sz="2400" spc="-20" dirty="0">
                <a:latin typeface="Calibri"/>
                <a:cs typeface="Calibri"/>
              </a:rPr>
              <a:t>reference</a:t>
            </a:r>
            <a:endParaRPr sz="2400">
              <a:latin typeface="Calibri"/>
              <a:cs typeface="Calibri"/>
            </a:endParaRPr>
          </a:p>
        </p:txBody>
      </p:sp>
      <p:sp>
        <p:nvSpPr>
          <p:cNvPr id="4" name="object 4"/>
          <p:cNvSpPr txBox="1"/>
          <p:nvPr/>
        </p:nvSpPr>
        <p:spPr>
          <a:xfrm>
            <a:off x="3793363" y="3413836"/>
            <a:ext cx="1384300" cy="1123315"/>
          </a:xfrm>
          <a:prstGeom prst="rect">
            <a:avLst/>
          </a:prstGeom>
        </p:spPr>
        <p:txBody>
          <a:bodyPr vert="horz" wrap="square" lIns="0" tIns="12700" rIns="0" bIns="0" rtlCol="0">
            <a:spAutoFit/>
          </a:bodyPr>
          <a:lstStyle/>
          <a:p>
            <a:pPr marL="65405">
              <a:lnSpc>
                <a:spcPct val="100000"/>
              </a:lnSpc>
              <a:spcBef>
                <a:spcPts val="100"/>
              </a:spcBef>
            </a:pPr>
            <a:r>
              <a:rPr sz="2400" spc="-35" dirty="0">
                <a:latin typeface="Calibri"/>
                <a:cs typeface="Calibri"/>
              </a:rPr>
              <a:t>r</a:t>
            </a:r>
            <a:r>
              <a:rPr sz="2400" spc="-20" dirty="0">
                <a:latin typeface="Calibri"/>
                <a:cs typeface="Calibri"/>
              </a:rPr>
              <a:t>e</a:t>
            </a:r>
            <a:r>
              <a:rPr sz="2400" spc="-65" dirty="0">
                <a:latin typeface="Calibri"/>
                <a:cs typeface="Calibri"/>
              </a:rPr>
              <a:t>f</a:t>
            </a:r>
            <a:r>
              <a:rPr sz="2400" dirty="0">
                <a:latin typeface="Calibri"/>
                <a:cs typeface="Calibri"/>
              </a:rPr>
              <a:t>e</a:t>
            </a:r>
            <a:r>
              <a:rPr sz="2400" spc="-35" dirty="0">
                <a:latin typeface="Calibri"/>
                <a:cs typeface="Calibri"/>
              </a:rPr>
              <a:t>r</a:t>
            </a:r>
            <a:r>
              <a:rPr sz="2400" dirty="0">
                <a:latin typeface="Calibri"/>
                <a:cs typeface="Calibri"/>
              </a:rPr>
              <a:t>enc</a:t>
            </a:r>
            <a:r>
              <a:rPr sz="2400" spc="5" dirty="0">
                <a:latin typeface="Calibri"/>
                <a:cs typeface="Calibri"/>
              </a:rPr>
              <a:t>e</a:t>
            </a:r>
            <a:r>
              <a:rPr sz="2400" dirty="0">
                <a:latin typeface="Calibri"/>
                <a:cs typeface="Calibri"/>
              </a:rPr>
              <a:t>s</a:t>
            </a:r>
            <a:endParaRPr sz="2400">
              <a:latin typeface="Calibri"/>
              <a:cs typeface="Calibri"/>
            </a:endParaRPr>
          </a:p>
          <a:p>
            <a:pPr>
              <a:lnSpc>
                <a:spcPct val="100000"/>
              </a:lnSpc>
              <a:spcBef>
                <a:spcPts val="10"/>
              </a:spcBef>
            </a:pPr>
            <a:endParaRPr sz="2350">
              <a:latin typeface="Calibri"/>
              <a:cs typeface="Calibri"/>
            </a:endParaRPr>
          </a:p>
          <a:p>
            <a:pPr marL="12700">
              <a:lnSpc>
                <a:spcPct val="100000"/>
              </a:lnSpc>
              <a:tabLst>
                <a:tab pos="948055" algn="l"/>
              </a:tabLst>
            </a:pPr>
            <a:r>
              <a:rPr sz="2400" spc="-20" dirty="0">
                <a:latin typeface="Calibri"/>
                <a:cs typeface="Calibri"/>
              </a:rPr>
              <a:t>to	</a:t>
            </a:r>
            <a:r>
              <a:rPr sz="2400" spc="-10" dirty="0">
                <a:latin typeface="Calibri"/>
                <a:cs typeface="Calibri"/>
              </a:rPr>
              <a:t>get</a:t>
            </a:r>
            <a:endParaRPr sz="2400">
              <a:latin typeface="Calibri"/>
              <a:cs typeface="Calibri"/>
            </a:endParaRPr>
          </a:p>
        </p:txBody>
      </p:sp>
      <p:sp>
        <p:nvSpPr>
          <p:cNvPr id="5" name="object 5"/>
          <p:cNvSpPr txBox="1"/>
          <p:nvPr/>
        </p:nvSpPr>
        <p:spPr>
          <a:xfrm>
            <a:off x="6099809" y="3413836"/>
            <a:ext cx="4254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a:t>
            </a:r>
            <a:r>
              <a:rPr sz="2400" spc="-35" dirty="0">
                <a:latin typeface="Calibri"/>
                <a:cs typeface="Calibri"/>
              </a:rPr>
              <a:t>r</a:t>
            </a:r>
            <a:r>
              <a:rPr sz="2400" dirty="0">
                <a:latin typeface="Calibri"/>
                <a:cs typeface="Calibri"/>
              </a:rPr>
              <a:t>e</a:t>
            </a:r>
            <a:endParaRPr sz="2400">
              <a:latin typeface="Calibri"/>
              <a:cs typeface="Calibri"/>
            </a:endParaRPr>
          </a:p>
        </p:txBody>
      </p:sp>
      <p:sp>
        <p:nvSpPr>
          <p:cNvPr id="6" name="object 6"/>
          <p:cNvSpPr txBox="1"/>
          <p:nvPr/>
        </p:nvSpPr>
        <p:spPr>
          <a:xfrm>
            <a:off x="7447280" y="3413836"/>
            <a:ext cx="116205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required.</a:t>
            </a:r>
            <a:endParaRPr sz="2400">
              <a:latin typeface="Calibri"/>
              <a:cs typeface="Calibri"/>
            </a:endParaRPr>
          </a:p>
        </p:txBody>
      </p:sp>
      <p:sp>
        <p:nvSpPr>
          <p:cNvPr id="7" name="object 7"/>
          <p:cNvSpPr txBox="1"/>
          <p:nvPr/>
        </p:nvSpPr>
        <p:spPr>
          <a:xfrm>
            <a:off x="5801105" y="4145660"/>
            <a:ext cx="108966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e</a:t>
            </a:r>
            <a:r>
              <a:rPr sz="2400" spc="-25" dirty="0">
                <a:latin typeface="Calibri"/>
                <a:cs typeface="Calibri"/>
              </a:rPr>
              <a:t>f</a:t>
            </a:r>
            <a:r>
              <a:rPr sz="2400" spc="-65" dirty="0">
                <a:latin typeface="Calibri"/>
                <a:cs typeface="Calibri"/>
              </a:rPr>
              <a:t>f</a:t>
            </a:r>
            <a:r>
              <a:rPr sz="2400" dirty="0">
                <a:latin typeface="Calibri"/>
                <a:cs typeface="Calibri"/>
              </a:rPr>
              <a:t>e</a:t>
            </a:r>
            <a:r>
              <a:rPr sz="2400" spc="5" dirty="0">
                <a:latin typeface="Calibri"/>
                <a:cs typeface="Calibri"/>
              </a:rPr>
              <a:t>c</a:t>
            </a:r>
            <a:r>
              <a:rPr sz="2400" dirty="0">
                <a:latin typeface="Calibri"/>
                <a:cs typeface="Calibri"/>
              </a:rPr>
              <a:t>ti</a:t>
            </a:r>
            <a:r>
              <a:rPr sz="2400" spc="-30" dirty="0">
                <a:latin typeface="Calibri"/>
                <a:cs typeface="Calibri"/>
              </a:rPr>
              <a:t>v</a:t>
            </a:r>
            <a:r>
              <a:rPr sz="2400" dirty="0">
                <a:latin typeface="Calibri"/>
                <a:cs typeface="Calibri"/>
              </a:rPr>
              <a:t>e</a:t>
            </a:r>
            <a:endParaRPr sz="2400">
              <a:latin typeface="Calibri"/>
              <a:cs typeface="Calibri"/>
            </a:endParaRPr>
          </a:p>
        </p:txBody>
      </p:sp>
      <p:sp>
        <p:nvSpPr>
          <p:cNvPr id="8" name="object 8"/>
          <p:cNvSpPr txBox="1"/>
          <p:nvPr/>
        </p:nvSpPr>
        <p:spPr>
          <a:xfrm>
            <a:off x="7544816" y="4145660"/>
            <a:ext cx="10629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add</a:t>
            </a:r>
            <a:r>
              <a:rPr sz="2400" spc="-20" dirty="0">
                <a:latin typeface="Calibri"/>
                <a:cs typeface="Calibri"/>
              </a:rPr>
              <a:t>r</a:t>
            </a:r>
            <a:r>
              <a:rPr sz="2400" dirty="0">
                <a:latin typeface="Calibri"/>
                <a:cs typeface="Calibri"/>
              </a:rPr>
              <a:t>es</a:t>
            </a:r>
            <a:r>
              <a:rPr sz="2400" spc="-5" dirty="0">
                <a:latin typeface="Calibri"/>
                <a:cs typeface="Calibri"/>
              </a:rPr>
              <a:t>s</a:t>
            </a:r>
            <a:r>
              <a:rPr sz="2400" dirty="0">
                <a:latin typeface="Calibri"/>
                <a:cs typeface="Calibri"/>
              </a:rPr>
              <a:t>.</a:t>
            </a:r>
            <a:endParaRPr sz="2400">
              <a:latin typeface="Calibri"/>
              <a:cs typeface="Calibri"/>
            </a:endParaRPr>
          </a:p>
        </p:txBody>
      </p:sp>
      <p:sp>
        <p:nvSpPr>
          <p:cNvPr id="9" name="object 9"/>
          <p:cNvSpPr txBox="1"/>
          <p:nvPr/>
        </p:nvSpPr>
        <p:spPr>
          <a:xfrm>
            <a:off x="535940" y="4877561"/>
            <a:ext cx="4465320" cy="119634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2nd</a:t>
            </a:r>
            <a:r>
              <a:rPr sz="2400" spc="-15" dirty="0">
                <a:latin typeface="Calibri"/>
                <a:cs typeface="Calibri"/>
              </a:rPr>
              <a:t> </a:t>
            </a:r>
            <a:r>
              <a:rPr sz="2400" spc="-20" dirty="0">
                <a:latin typeface="Calibri"/>
                <a:cs typeface="Calibri"/>
              </a:rPr>
              <a:t>reference</a:t>
            </a:r>
            <a:r>
              <a:rPr sz="2400" spc="10"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access</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endParaRPr sz="2400">
              <a:latin typeface="Calibri"/>
              <a:cs typeface="Calibri"/>
            </a:endParaRPr>
          </a:p>
          <a:p>
            <a:pPr>
              <a:lnSpc>
                <a:spcPct val="100000"/>
              </a:lnSpc>
              <a:spcBef>
                <a:spcPts val="40"/>
              </a:spcBef>
            </a:pPr>
            <a:endParaRPr sz="2800">
              <a:latin typeface="Calibri"/>
              <a:cs typeface="Calibri"/>
            </a:endParaRPr>
          </a:p>
          <a:p>
            <a:pPr marL="12700">
              <a:lnSpc>
                <a:spcPct val="100000"/>
              </a:lnSpc>
            </a:pPr>
            <a:r>
              <a:rPr sz="2400" i="1" dirty="0">
                <a:latin typeface="Calibri"/>
                <a:cs typeface="Calibri"/>
              </a:rPr>
              <a:t>.</a:t>
            </a:r>
            <a:endParaRPr sz="24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487502"/>
            <a:ext cx="6737984"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(1/2)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57</a:t>
            </a:fld>
            <a:endParaRPr dirty="0"/>
          </a:p>
        </p:txBody>
      </p:sp>
      <p:sp>
        <p:nvSpPr>
          <p:cNvPr id="3" name="object 3"/>
          <p:cNvSpPr txBox="1"/>
          <p:nvPr/>
        </p:nvSpPr>
        <p:spPr>
          <a:xfrm>
            <a:off x="535025" y="1876425"/>
            <a:ext cx="7895590" cy="389318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latin typeface="Calibri"/>
                <a:cs typeface="Calibri"/>
              </a:rPr>
              <a:t>Memory</a:t>
            </a:r>
            <a:r>
              <a:rPr sz="2400" spc="-20" dirty="0">
                <a:latin typeface="Calibri"/>
                <a:cs typeface="Calibri"/>
              </a:rPr>
              <a:t> </a:t>
            </a:r>
            <a:r>
              <a:rPr sz="2400" dirty="0">
                <a:latin typeface="Calibri"/>
                <a:cs typeface="Calibri"/>
              </a:rPr>
              <a:t>cell</a:t>
            </a:r>
            <a:r>
              <a:rPr sz="2400" spc="-35" dirty="0">
                <a:latin typeface="Calibri"/>
                <a:cs typeface="Calibri"/>
              </a:rPr>
              <a:t> </a:t>
            </a:r>
            <a:r>
              <a:rPr sz="2400" spc="-10" dirty="0">
                <a:latin typeface="Calibri"/>
                <a:cs typeface="Calibri"/>
              </a:rPr>
              <a:t>pointed</a:t>
            </a:r>
            <a:r>
              <a:rPr sz="2400" spc="5" dirty="0">
                <a:latin typeface="Calibri"/>
                <a:cs typeface="Calibri"/>
              </a:rPr>
              <a:t> </a:t>
            </a:r>
            <a:r>
              <a:rPr sz="2400" spc="-15" dirty="0">
                <a:latin typeface="Calibri"/>
                <a:cs typeface="Calibri"/>
              </a:rPr>
              <a:t>to</a:t>
            </a:r>
            <a:r>
              <a:rPr sz="2400" spc="-35" dirty="0">
                <a:latin typeface="Calibri"/>
                <a:cs typeface="Calibri"/>
              </a:rPr>
              <a:t> </a:t>
            </a:r>
            <a:r>
              <a:rPr sz="2400" spc="-10" dirty="0">
                <a:latin typeface="Calibri"/>
                <a:cs typeface="Calibri"/>
              </a:rPr>
              <a:t>by</a:t>
            </a:r>
            <a:r>
              <a:rPr sz="2400" spc="-5" dirty="0">
                <a:latin typeface="Calibri"/>
                <a:cs typeface="Calibri"/>
              </a:rPr>
              <a:t> address</a:t>
            </a:r>
            <a:r>
              <a:rPr sz="2400" spc="-10" dirty="0">
                <a:latin typeface="Calibri"/>
                <a:cs typeface="Calibri"/>
              </a:rPr>
              <a:t> </a:t>
            </a:r>
            <a:r>
              <a:rPr sz="2400" spc="-5" dirty="0">
                <a:latin typeface="Calibri"/>
                <a:cs typeface="Calibri"/>
              </a:rPr>
              <a:t>field</a:t>
            </a:r>
            <a:r>
              <a:rPr sz="2400" spc="-15" dirty="0">
                <a:latin typeface="Calibri"/>
                <a:cs typeface="Calibri"/>
              </a:rPr>
              <a:t> </a:t>
            </a:r>
            <a:r>
              <a:rPr sz="2400" spc="-10" dirty="0">
                <a:latin typeface="Calibri"/>
                <a:cs typeface="Calibri"/>
              </a:rPr>
              <a:t>contains </a:t>
            </a:r>
            <a:r>
              <a:rPr sz="2400" dirty="0">
                <a:latin typeface="Calibri"/>
                <a:cs typeface="Calibri"/>
              </a:rPr>
              <a:t>the</a:t>
            </a:r>
            <a:r>
              <a:rPr sz="2400" spc="-25" dirty="0">
                <a:latin typeface="Calibri"/>
                <a:cs typeface="Calibri"/>
              </a:rPr>
              <a:t> </a:t>
            </a:r>
            <a:r>
              <a:rPr sz="2400" spc="-5" dirty="0">
                <a:latin typeface="Calibri"/>
                <a:cs typeface="Calibri"/>
              </a:rPr>
              <a:t>address</a:t>
            </a:r>
            <a:endParaRPr sz="2400">
              <a:latin typeface="Calibri"/>
              <a:cs typeface="Calibri"/>
            </a:endParaRPr>
          </a:p>
          <a:p>
            <a:pPr>
              <a:lnSpc>
                <a:spcPct val="100000"/>
              </a:lnSpc>
              <a:spcBef>
                <a:spcPts val="10"/>
              </a:spcBef>
              <a:buChar char="•"/>
            </a:pPr>
            <a:endParaRPr sz="2350">
              <a:latin typeface="Calibri"/>
              <a:cs typeface="Calibri"/>
            </a:endParaRPr>
          </a:p>
          <a:p>
            <a:pPr marL="355600">
              <a:lnSpc>
                <a:spcPct val="100000"/>
              </a:lnSpc>
            </a:pPr>
            <a:r>
              <a:rPr sz="2400" spc="-5" dirty="0">
                <a:latin typeface="Calibri"/>
                <a:cs typeface="Calibri"/>
              </a:rPr>
              <a:t>of</a:t>
            </a:r>
            <a:r>
              <a:rPr sz="2400" spc="-25" dirty="0">
                <a:latin typeface="Calibri"/>
                <a:cs typeface="Calibri"/>
              </a:rPr>
              <a:t> </a:t>
            </a:r>
            <a:r>
              <a:rPr sz="2400" spc="-10" dirty="0">
                <a:latin typeface="Calibri"/>
                <a:cs typeface="Calibri"/>
              </a:rPr>
              <a:t>(pointer</a:t>
            </a:r>
            <a:r>
              <a:rPr sz="2400" spc="-15" dirty="0">
                <a:latin typeface="Calibri"/>
                <a:cs typeface="Calibri"/>
              </a:rPr>
              <a:t> </a:t>
            </a:r>
            <a:r>
              <a:rPr sz="2400" spc="-10" dirty="0">
                <a:latin typeface="Calibri"/>
                <a:cs typeface="Calibri"/>
              </a:rPr>
              <a:t>to)</a:t>
            </a:r>
            <a:r>
              <a:rPr sz="2400" spc="-3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operand</a:t>
            </a:r>
            <a:endParaRPr sz="2400">
              <a:latin typeface="Calibri"/>
              <a:cs typeface="Calibri"/>
            </a:endParaRPr>
          </a:p>
          <a:p>
            <a:pPr>
              <a:lnSpc>
                <a:spcPct val="100000"/>
              </a:lnSpc>
              <a:spcBef>
                <a:spcPts val="40"/>
              </a:spcBef>
            </a:pPr>
            <a:endParaRPr sz="2800">
              <a:latin typeface="Calibri"/>
              <a:cs typeface="Calibri"/>
            </a:endParaRPr>
          </a:p>
          <a:p>
            <a:pPr marL="355600" indent="-342900">
              <a:lnSpc>
                <a:spcPct val="100000"/>
              </a:lnSpc>
              <a:buFont typeface="Arial MT"/>
              <a:buChar char="•"/>
              <a:tabLst>
                <a:tab pos="354965" algn="l"/>
                <a:tab pos="355600" algn="l"/>
              </a:tabLst>
            </a:pPr>
            <a:r>
              <a:rPr sz="2400" spc="-10" dirty="0">
                <a:latin typeface="Calibri"/>
                <a:cs typeface="Calibri"/>
              </a:rPr>
              <a:t>EA</a:t>
            </a:r>
            <a:r>
              <a:rPr sz="2400" spc="-55" dirty="0">
                <a:latin typeface="Calibri"/>
                <a:cs typeface="Calibri"/>
              </a:rPr>
              <a:t> </a:t>
            </a:r>
            <a:r>
              <a:rPr sz="2400" dirty="0">
                <a:latin typeface="Calibri"/>
                <a:cs typeface="Calibri"/>
              </a:rPr>
              <a:t>=(A)</a:t>
            </a:r>
            <a:endParaRPr sz="2400">
              <a:latin typeface="Calibri"/>
              <a:cs typeface="Calibri"/>
            </a:endParaRPr>
          </a:p>
          <a:p>
            <a:pPr>
              <a:lnSpc>
                <a:spcPct val="100000"/>
              </a:lnSpc>
              <a:spcBef>
                <a:spcPts val="50"/>
              </a:spcBef>
              <a:buChar char="•"/>
            </a:pPr>
            <a:endParaRPr sz="2450">
              <a:latin typeface="Calibri"/>
              <a:cs typeface="Calibri"/>
            </a:endParaRPr>
          </a:p>
          <a:p>
            <a:pPr marL="756285" lvl="1" indent="-287020">
              <a:lnSpc>
                <a:spcPct val="100000"/>
              </a:lnSpc>
              <a:buFont typeface="Arial MT"/>
              <a:buChar char="–"/>
              <a:tabLst>
                <a:tab pos="756285" algn="l"/>
                <a:tab pos="756920" algn="l"/>
              </a:tabLst>
            </a:pPr>
            <a:r>
              <a:rPr sz="2000" spc="-5" dirty="0">
                <a:latin typeface="Calibri"/>
                <a:cs typeface="Calibri"/>
              </a:rPr>
              <a:t>Look</a:t>
            </a:r>
            <a:r>
              <a:rPr sz="2000" spc="-25" dirty="0">
                <a:latin typeface="Calibri"/>
                <a:cs typeface="Calibri"/>
              </a:rPr>
              <a:t> </a:t>
            </a:r>
            <a:r>
              <a:rPr sz="2000" dirty="0">
                <a:latin typeface="Calibri"/>
                <a:cs typeface="Calibri"/>
              </a:rPr>
              <a:t>in </a:t>
            </a:r>
            <a:r>
              <a:rPr sz="2000" spc="5" dirty="0">
                <a:latin typeface="Calibri"/>
                <a:cs typeface="Calibri"/>
              </a:rPr>
              <a:t>A,</a:t>
            </a:r>
            <a:r>
              <a:rPr sz="2000" dirty="0">
                <a:latin typeface="Calibri"/>
                <a:cs typeface="Calibri"/>
              </a:rPr>
              <a:t> </a:t>
            </a:r>
            <a:r>
              <a:rPr sz="2000" spc="-5" dirty="0">
                <a:latin typeface="Calibri"/>
                <a:cs typeface="Calibri"/>
              </a:rPr>
              <a:t>find address</a:t>
            </a:r>
            <a:r>
              <a:rPr sz="2000" spc="10" dirty="0">
                <a:latin typeface="Calibri"/>
                <a:cs typeface="Calibri"/>
              </a:rPr>
              <a:t> </a:t>
            </a:r>
            <a:r>
              <a:rPr sz="2000" dirty="0">
                <a:latin typeface="Calibri"/>
                <a:cs typeface="Calibri"/>
              </a:rPr>
              <a:t>(A)</a:t>
            </a:r>
            <a:r>
              <a:rPr sz="2000" spc="-5" dirty="0">
                <a:latin typeface="Calibri"/>
                <a:cs typeface="Calibri"/>
              </a:rPr>
              <a:t> </a:t>
            </a:r>
            <a:r>
              <a:rPr sz="2000" dirty="0">
                <a:latin typeface="Calibri"/>
                <a:cs typeface="Calibri"/>
              </a:rPr>
              <a:t>and </a:t>
            </a:r>
            <a:r>
              <a:rPr sz="2000" spc="-5" dirty="0">
                <a:latin typeface="Calibri"/>
                <a:cs typeface="Calibri"/>
              </a:rPr>
              <a:t>look</a:t>
            </a:r>
            <a:r>
              <a:rPr sz="2000" spc="-10" dirty="0">
                <a:latin typeface="Calibri"/>
                <a:cs typeface="Calibri"/>
              </a:rPr>
              <a:t> </a:t>
            </a:r>
            <a:r>
              <a:rPr sz="2000" spc="-5" dirty="0">
                <a:latin typeface="Calibri"/>
                <a:cs typeface="Calibri"/>
              </a:rPr>
              <a:t>there</a:t>
            </a:r>
            <a:r>
              <a:rPr sz="2000" spc="5" dirty="0">
                <a:latin typeface="Calibri"/>
                <a:cs typeface="Calibri"/>
              </a:rPr>
              <a:t> </a:t>
            </a:r>
            <a:r>
              <a:rPr sz="2000" spc="-15" dirty="0">
                <a:latin typeface="Calibri"/>
                <a:cs typeface="Calibri"/>
              </a:rPr>
              <a:t>for </a:t>
            </a:r>
            <a:r>
              <a:rPr sz="2000" spc="-10" dirty="0">
                <a:latin typeface="Calibri"/>
                <a:cs typeface="Calibri"/>
              </a:rPr>
              <a:t>operand</a:t>
            </a:r>
            <a:endParaRPr sz="2000">
              <a:latin typeface="Calibri"/>
              <a:cs typeface="Calibri"/>
            </a:endParaRPr>
          </a:p>
          <a:p>
            <a:pPr lvl="1">
              <a:lnSpc>
                <a:spcPct val="100000"/>
              </a:lnSpc>
              <a:spcBef>
                <a:spcPts val="50"/>
              </a:spcBef>
              <a:buFont typeface="Arial MT"/>
              <a:buChar char="–"/>
            </a:pPr>
            <a:endParaRPr sz="2150">
              <a:latin typeface="Calibri"/>
              <a:cs typeface="Calibri"/>
            </a:endParaRPr>
          </a:p>
          <a:p>
            <a:pPr marL="355600" indent="-342900">
              <a:lnSpc>
                <a:spcPct val="100000"/>
              </a:lnSpc>
              <a:buFont typeface="Arial MT"/>
              <a:buChar char="•"/>
              <a:tabLst>
                <a:tab pos="354965" algn="l"/>
                <a:tab pos="355600" algn="l"/>
              </a:tabLst>
            </a:pPr>
            <a:r>
              <a:rPr sz="1800" spc="5" dirty="0">
                <a:latin typeface="Calibri"/>
                <a:cs typeface="Calibri"/>
              </a:rPr>
              <a:t>e.g.</a:t>
            </a:r>
            <a:r>
              <a:rPr sz="1800" spc="-30" dirty="0">
                <a:latin typeface="Calibri"/>
                <a:cs typeface="Calibri"/>
              </a:rPr>
              <a:t> </a:t>
            </a:r>
            <a:r>
              <a:rPr sz="1800" dirty="0">
                <a:latin typeface="Calibri"/>
                <a:cs typeface="Calibri"/>
              </a:rPr>
              <a:t>ADD</a:t>
            </a:r>
            <a:r>
              <a:rPr sz="1800" spc="-15" dirty="0">
                <a:latin typeface="Calibri"/>
                <a:cs typeface="Calibri"/>
              </a:rPr>
              <a:t> </a:t>
            </a:r>
            <a:r>
              <a:rPr sz="1800" dirty="0">
                <a:latin typeface="Calibri"/>
                <a:cs typeface="Calibri"/>
              </a:rPr>
              <a:t>AX,</a:t>
            </a:r>
            <a:r>
              <a:rPr sz="1800" spc="-15" dirty="0">
                <a:latin typeface="Calibri"/>
                <a:cs typeface="Calibri"/>
              </a:rPr>
              <a:t> </a:t>
            </a:r>
            <a:r>
              <a:rPr sz="1800" spc="-5" dirty="0">
                <a:latin typeface="Calibri"/>
                <a:cs typeface="Calibri"/>
              </a:rPr>
              <a:t>(A)</a:t>
            </a:r>
            <a:endParaRPr sz="1800">
              <a:latin typeface="Calibri"/>
              <a:cs typeface="Calibri"/>
            </a:endParaRPr>
          </a:p>
          <a:p>
            <a:pPr>
              <a:lnSpc>
                <a:spcPct val="100000"/>
              </a:lnSpc>
              <a:spcBef>
                <a:spcPts val="50"/>
              </a:spcBef>
              <a:buChar char="•"/>
            </a:pPr>
            <a:endParaRPr sz="2250">
              <a:latin typeface="Calibri"/>
              <a:cs typeface="Calibri"/>
            </a:endParaRPr>
          </a:p>
          <a:p>
            <a:pPr marL="756285" lvl="1" indent="-287020">
              <a:lnSpc>
                <a:spcPct val="100000"/>
              </a:lnSpc>
              <a:spcBef>
                <a:spcPts val="5"/>
              </a:spcBef>
              <a:buFont typeface="Arial MT"/>
              <a:buChar char="–"/>
              <a:tabLst>
                <a:tab pos="756285" algn="l"/>
                <a:tab pos="756920" algn="l"/>
              </a:tabLst>
            </a:pPr>
            <a:r>
              <a:rPr sz="2000" dirty="0">
                <a:latin typeface="Calibri"/>
                <a:cs typeface="Calibri"/>
              </a:rPr>
              <a:t>Add</a:t>
            </a:r>
            <a:r>
              <a:rPr sz="2000" spc="-20" dirty="0">
                <a:latin typeface="Calibri"/>
                <a:cs typeface="Calibri"/>
              </a:rPr>
              <a:t> </a:t>
            </a:r>
            <a:r>
              <a:rPr sz="2000" spc="-10" dirty="0">
                <a:latin typeface="Calibri"/>
                <a:cs typeface="Calibri"/>
              </a:rPr>
              <a:t>contents</a:t>
            </a:r>
            <a:r>
              <a:rPr sz="2000" dirty="0">
                <a:latin typeface="Calibri"/>
                <a:cs typeface="Calibri"/>
              </a:rPr>
              <a:t> </a:t>
            </a:r>
            <a:r>
              <a:rPr sz="2000" spc="-5" dirty="0">
                <a:latin typeface="Calibri"/>
                <a:cs typeface="Calibri"/>
              </a:rPr>
              <a:t>of </a:t>
            </a:r>
            <a:r>
              <a:rPr sz="2000" dirty="0">
                <a:latin typeface="Calibri"/>
                <a:cs typeface="Calibri"/>
              </a:rPr>
              <a:t>cell</a:t>
            </a:r>
            <a:r>
              <a:rPr sz="2000" spc="5" dirty="0">
                <a:latin typeface="Calibri"/>
                <a:cs typeface="Calibri"/>
              </a:rPr>
              <a:t> </a:t>
            </a:r>
            <a:r>
              <a:rPr sz="2000" spc="-10" dirty="0">
                <a:latin typeface="Calibri"/>
                <a:cs typeface="Calibri"/>
              </a:rPr>
              <a:t>pointed</a:t>
            </a:r>
            <a:r>
              <a:rPr sz="2000" spc="5" dirty="0">
                <a:latin typeface="Calibri"/>
                <a:cs typeface="Calibri"/>
              </a:rPr>
              <a:t> </a:t>
            </a:r>
            <a:r>
              <a:rPr sz="2000" spc="-10" dirty="0">
                <a:latin typeface="Calibri"/>
                <a:cs typeface="Calibri"/>
              </a:rPr>
              <a:t>to </a:t>
            </a:r>
            <a:r>
              <a:rPr sz="2000" spc="-5" dirty="0">
                <a:latin typeface="Calibri"/>
                <a:cs typeface="Calibri"/>
              </a:rPr>
              <a:t>by</a:t>
            </a:r>
            <a:r>
              <a:rPr sz="2000" spc="-10" dirty="0">
                <a:latin typeface="Calibri"/>
                <a:cs typeface="Calibri"/>
              </a:rPr>
              <a:t> contents</a:t>
            </a:r>
            <a:r>
              <a:rPr sz="2000" dirty="0">
                <a:latin typeface="Calibri"/>
                <a:cs typeface="Calibri"/>
              </a:rPr>
              <a:t> </a:t>
            </a:r>
            <a:r>
              <a:rPr sz="2000" spc="-5" dirty="0">
                <a:latin typeface="Calibri"/>
                <a:cs typeface="Calibri"/>
              </a:rPr>
              <a:t>of </a:t>
            </a:r>
            <a:r>
              <a:rPr sz="2000" dirty="0">
                <a:latin typeface="Calibri"/>
                <a:cs typeface="Calibri"/>
              </a:rPr>
              <a:t>A</a:t>
            </a:r>
            <a:r>
              <a:rPr sz="2000" spc="5" dirty="0">
                <a:latin typeface="Calibri"/>
                <a:cs typeface="Calibri"/>
              </a:rPr>
              <a:t> </a:t>
            </a:r>
            <a:r>
              <a:rPr sz="2000" spc="-15" dirty="0">
                <a:latin typeface="Calibri"/>
                <a:cs typeface="Calibri"/>
              </a:rPr>
              <a:t>to</a:t>
            </a:r>
            <a:r>
              <a:rPr sz="2000" spc="-10" dirty="0">
                <a:latin typeface="Calibri"/>
                <a:cs typeface="Calibri"/>
              </a:rPr>
              <a:t> accumulator</a:t>
            </a:r>
            <a:endParaRPr sz="20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487502"/>
            <a:ext cx="6737984"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(2/2)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58</a:t>
            </a:fld>
            <a:endParaRPr dirty="0"/>
          </a:p>
        </p:txBody>
      </p:sp>
      <p:sp>
        <p:nvSpPr>
          <p:cNvPr id="3" name="object 3"/>
          <p:cNvSpPr txBox="1"/>
          <p:nvPr/>
        </p:nvSpPr>
        <p:spPr>
          <a:xfrm>
            <a:off x="471525" y="1739010"/>
            <a:ext cx="5735320" cy="3863975"/>
          </a:xfrm>
          <a:prstGeom prst="rect">
            <a:avLst/>
          </a:prstGeom>
        </p:spPr>
        <p:txBody>
          <a:bodyPr vert="horz" wrap="square" lIns="0" tIns="12700" rIns="0" bIns="0" rtlCol="0">
            <a:spAutoFit/>
          </a:bodyPr>
          <a:lstStyle/>
          <a:p>
            <a:pPr marL="419100" indent="-342900">
              <a:lnSpc>
                <a:spcPct val="100000"/>
              </a:lnSpc>
              <a:spcBef>
                <a:spcPts val="100"/>
              </a:spcBef>
              <a:buFont typeface="Arial MT"/>
              <a:buChar char="•"/>
              <a:tabLst>
                <a:tab pos="418465" algn="l"/>
                <a:tab pos="419100" algn="l"/>
              </a:tabLst>
            </a:pPr>
            <a:r>
              <a:rPr sz="2400" spc="-15" dirty="0">
                <a:latin typeface="Calibri"/>
                <a:cs typeface="Calibri"/>
              </a:rPr>
              <a:t>Large</a:t>
            </a:r>
            <a:r>
              <a:rPr sz="2400" spc="-30" dirty="0">
                <a:latin typeface="Calibri"/>
                <a:cs typeface="Calibri"/>
              </a:rPr>
              <a:t> </a:t>
            </a:r>
            <a:r>
              <a:rPr sz="2400" spc="-5" dirty="0">
                <a:latin typeface="Calibri"/>
                <a:cs typeface="Calibri"/>
              </a:rPr>
              <a:t>address</a:t>
            </a:r>
            <a:r>
              <a:rPr sz="2400" spc="-20" dirty="0">
                <a:latin typeface="Calibri"/>
                <a:cs typeface="Calibri"/>
              </a:rPr>
              <a:t> </a:t>
            </a:r>
            <a:r>
              <a:rPr sz="2400" spc="-5" dirty="0">
                <a:latin typeface="Calibri"/>
                <a:cs typeface="Calibri"/>
              </a:rPr>
              <a:t>space</a:t>
            </a:r>
            <a:endParaRPr sz="2400">
              <a:latin typeface="Calibri"/>
              <a:cs typeface="Calibri"/>
            </a:endParaRPr>
          </a:p>
          <a:p>
            <a:pPr marL="419100" indent="-342900">
              <a:lnSpc>
                <a:spcPct val="100000"/>
              </a:lnSpc>
              <a:spcBef>
                <a:spcPts val="2014"/>
              </a:spcBef>
              <a:buFont typeface="Arial MT"/>
              <a:buChar char="•"/>
              <a:tabLst>
                <a:tab pos="418465" algn="l"/>
                <a:tab pos="419100" algn="l"/>
              </a:tabLst>
            </a:pPr>
            <a:r>
              <a:rPr sz="2400" spc="-5" dirty="0">
                <a:latin typeface="Calibri"/>
                <a:cs typeface="Calibri"/>
              </a:rPr>
              <a:t>2</a:t>
            </a:r>
            <a:r>
              <a:rPr sz="2400" spc="-7" baseline="24305" dirty="0">
                <a:latin typeface="Calibri"/>
                <a:cs typeface="Calibri"/>
              </a:rPr>
              <a:t>n</a:t>
            </a:r>
            <a:r>
              <a:rPr sz="2400" spc="262" baseline="24305" dirty="0">
                <a:latin typeface="Calibri"/>
                <a:cs typeface="Calibri"/>
              </a:rPr>
              <a:t> </a:t>
            </a:r>
            <a:r>
              <a:rPr sz="2400" spc="-10" dirty="0">
                <a:latin typeface="Calibri"/>
                <a:cs typeface="Calibri"/>
              </a:rPr>
              <a:t>where</a:t>
            </a:r>
            <a:r>
              <a:rPr sz="2400" spc="-20" dirty="0">
                <a:latin typeface="Calibri"/>
                <a:cs typeface="Calibri"/>
              </a:rPr>
              <a:t> </a:t>
            </a:r>
            <a:r>
              <a:rPr sz="2400" dirty="0">
                <a:latin typeface="Calibri"/>
                <a:cs typeface="Calibri"/>
              </a:rPr>
              <a:t>n</a:t>
            </a:r>
            <a:r>
              <a:rPr sz="2400" spc="-10" dirty="0">
                <a:latin typeface="Calibri"/>
                <a:cs typeface="Calibri"/>
              </a:rPr>
              <a:t> </a:t>
            </a:r>
            <a:r>
              <a:rPr sz="2400" dirty="0">
                <a:latin typeface="Calibri"/>
                <a:cs typeface="Calibri"/>
              </a:rPr>
              <a:t>=</a:t>
            </a:r>
            <a:r>
              <a:rPr sz="2400" spc="-10" dirty="0">
                <a:latin typeface="Calibri"/>
                <a:cs typeface="Calibri"/>
              </a:rPr>
              <a:t> </a:t>
            </a:r>
            <a:r>
              <a:rPr sz="2400" spc="-20" dirty="0">
                <a:latin typeface="Calibri"/>
                <a:cs typeface="Calibri"/>
              </a:rPr>
              <a:t>word</a:t>
            </a:r>
            <a:r>
              <a:rPr sz="2400" spc="-15" dirty="0">
                <a:latin typeface="Calibri"/>
                <a:cs typeface="Calibri"/>
              </a:rPr>
              <a:t> </a:t>
            </a:r>
            <a:r>
              <a:rPr sz="2400" spc="-10" dirty="0">
                <a:latin typeface="Calibri"/>
                <a:cs typeface="Calibri"/>
              </a:rPr>
              <a:t>length</a:t>
            </a:r>
            <a:endParaRPr sz="2400">
              <a:latin typeface="Calibri"/>
              <a:cs typeface="Calibri"/>
            </a:endParaRPr>
          </a:p>
          <a:p>
            <a:pPr marL="419100" indent="-342900">
              <a:lnSpc>
                <a:spcPct val="100000"/>
              </a:lnSpc>
              <a:spcBef>
                <a:spcPts val="2020"/>
              </a:spcBef>
              <a:buFont typeface="Arial MT"/>
              <a:buChar char="•"/>
              <a:tabLst>
                <a:tab pos="418465" algn="l"/>
                <a:tab pos="419100" algn="l"/>
              </a:tabLst>
            </a:pPr>
            <a:r>
              <a:rPr sz="2400" spc="-20" dirty="0">
                <a:latin typeface="Calibri"/>
                <a:cs typeface="Calibri"/>
              </a:rPr>
              <a:t>May </a:t>
            </a:r>
            <a:r>
              <a:rPr sz="2400" spc="-5" dirty="0">
                <a:latin typeface="Calibri"/>
                <a:cs typeface="Calibri"/>
              </a:rPr>
              <a:t>be</a:t>
            </a:r>
            <a:r>
              <a:rPr sz="2400" spc="-15" dirty="0">
                <a:latin typeface="Calibri"/>
                <a:cs typeface="Calibri"/>
              </a:rPr>
              <a:t> </a:t>
            </a:r>
            <a:r>
              <a:rPr sz="2400" spc="-10" dirty="0">
                <a:latin typeface="Calibri"/>
                <a:cs typeface="Calibri"/>
              </a:rPr>
              <a:t>nested,</a:t>
            </a:r>
            <a:r>
              <a:rPr sz="2400" spc="-15" dirty="0">
                <a:latin typeface="Calibri"/>
                <a:cs typeface="Calibri"/>
              </a:rPr>
              <a:t> </a:t>
            </a:r>
            <a:r>
              <a:rPr sz="2400" spc="-5" dirty="0">
                <a:latin typeface="Calibri"/>
                <a:cs typeface="Calibri"/>
              </a:rPr>
              <a:t>multilevel,</a:t>
            </a:r>
            <a:r>
              <a:rPr sz="2400" spc="-20" dirty="0">
                <a:latin typeface="Calibri"/>
                <a:cs typeface="Calibri"/>
              </a:rPr>
              <a:t> </a:t>
            </a:r>
            <a:r>
              <a:rPr sz="2400" spc="-5" dirty="0">
                <a:latin typeface="Calibri"/>
                <a:cs typeface="Calibri"/>
              </a:rPr>
              <a:t>cascaded</a:t>
            </a:r>
            <a:endParaRPr sz="2400">
              <a:latin typeface="Calibri"/>
              <a:cs typeface="Calibri"/>
            </a:endParaRPr>
          </a:p>
          <a:p>
            <a:pPr marL="533400">
              <a:lnSpc>
                <a:spcPct val="100000"/>
              </a:lnSpc>
              <a:spcBef>
                <a:spcPts val="1780"/>
              </a:spcBef>
              <a:tabLst>
                <a:tab pos="819785" algn="l"/>
              </a:tabLst>
            </a:pPr>
            <a:r>
              <a:rPr sz="2000" dirty="0">
                <a:latin typeface="Arial MT"/>
                <a:cs typeface="Arial MT"/>
              </a:rPr>
              <a:t>–	</a:t>
            </a:r>
            <a:r>
              <a:rPr sz="2000" spc="5" dirty="0">
                <a:latin typeface="Calibri"/>
                <a:cs typeface="Calibri"/>
              </a:rPr>
              <a:t>e.g.</a:t>
            </a:r>
            <a:r>
              <a:rPr sz="2000" spc="-40" dirty="0">
                <a:latin typeface="Calibri"/>
                <a:cs typeface="Calibri"/>
              </a:rPr>
              <a:t> </a:t>
            </a:r>
            <a:r>
              <a:rPr sz="2000" spc="-10" dirty="0">
                <a:latin typeface="Calibri"/>
                <a:cs typeface="Calibri"/>
              </a:rPr>
              <a:t>EA</a:t>
            </a:r>
            <a:r>
              <a:rPr sz="2000" spc="-20" dirty="0">
                <a:latin typeface="Calibri"/>
                <a:cs typeface="Calibri"/>
              </a:rPr>
              <a:t> </a:t>
            </a:r>
            <a:r>
              <a:rPr sz="2000" dirty="0">
                <a:latin typeface="Calibri"/>
                <a:cs typeface="Calibri"/>
              </a:rPr>
              <a:t>=</a:t>
            </a:r>
            <a:r>
              <a:rPr sz="2000" spc="-30" dirty="0">
                <a:latin typeface="Calibri"/>
                <a:cs typeface="Calibri"/>
              </a:rPr>
              <a:t> </a:t>
            </a:r>
            <a:r>
              <a:rPr sz="2000" dirty="0">
                <a:latin typeface="Calibri"/>
                <a:cs typeface="Calibri"/>
              </a:rPr>
              <a:t>(((A)))</a:t>
            </a:r>
            <a:endParaRPr sz="2000">
              <a:latin typeface="Calibri"/>
              <a:cs typeface="Calibri"/>
            </a:endParaRPr>
          </a:p>
          <a:p>
            <a:pPr marL="1219200" lvl="1" indent="-229235">
              <a:lnSpc>
                <a:spcPct val="100000"/>
              </a:lnSpc>
              <a:spcBef>
                <a:spcPts val="1570"/>
              </a:spcBef>
              <a:buFont typeface="Arial MT"/>
              <a:buChar char="•"/>
              <a:tabLst>
                <a:tab pos="1219200" algn="l"/>
                <a:tab pos="1219835" algn="l"/>
              </a:tabLst>
            </a:pPr>
            <a:r>
              <a:rPr sz="1800" spc="-20" dirty="0">
                <a:latin typeface="Calibri"/>
                <a:cs typeface="Calibri"/>
              </a:rPr>
              <a:t>Draw</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diagram</a:t>
            </a:r>
            <a:r>
              <a:rPr sz="1800" spc="-20" dirty="0">
                <a:latin typeface="Calibri"/>
                <a:cs typeface="Calibri"/>
              </a:rPr>
              <a:t> </a:t>
            </a:r>
            <a:r>
              <a:rPr sz="1800" spc="-10" dirty="0">
                <a:latin typeface="Calibri"/>
                <a:cs typeface="Calibri"/>
              </a:rPr>
              <a:t>yourself</a:t>
            </a:r>
            <a:endParaRPr sz="1800">
              <a:latin typeface="Calibri"/>
              <a:cs typeface="Calibri"/>
            </a:endParaRPr>
          </a:p>
          <a:p>
            <a:pPr marL="419100" indent="-342900">
              <a:lnSpc>
                <a:spcPct val="100000"/>
              </a:lnSpc>
              <a:spcBef>
                <a:spcPts val="1860"/>
              </a:spcBef>
              <a:buFont typeface="Arial MT"/>
              <a:buChar char="•"/>
              <a:tabLst>
                <a:tab pos="418465" algn="l"/>
                <a:tab pos="419100" algn="l"/>
              </a:tabLst>
            </a:pPr>
            <a:r>
              <a:rPr sz="2400" dirty="0">
                <a:latin typeface="Calibri"/>
                <a:cs typeface="Calibri"/>
              </a:rPr>
              <a:t>Multiple</a:t>
            </a:r>
            <a:r>
              <a:rPr sz="2400" spc="-30" dirty="0">
                <a:latin typeface="Calibri"/>
                <a:cs typeface="Calibri"/>
              </a:rPr>
              <a:t> </a:t>
            </a:r>
            <a:r>
              <a:rPr sz="2400" dirty="0">
                <a:latin typeface="Calibri"/>
                <a:cs typeface="Calibri"/>
              </a:rPr>
              <a:t>memory</a:t>
            </a:r>
            <a:r>
              <a:rPr sz="2400" spc="-30" dirty="0">
                <a:latin typeface="Calibri"/>
                <a:cs typeface="Calibri"/>
              </a:rPr>
              <a:t> </a:t>
            </a:r>
            <a:r>
              <a:rPr sz="2400" dirty="0">
                <a:latin typeface="Calibri"/>
                <a:cs typeface="Calibri"/>
              </a:rPr>
              <a:t>accesses</a:t>
            </a:r>
            <a:r>
              <a:rPr sz="2400" spc="-20" dirty="0">
                <a:latin typeface="Calibri"/>
                <a:cs typeface="Calibri"/>
              </a:rPr>
              <a:t> </a:t>
            </a:r>
            <a:r>
              <a:rPr sz="2400" spc="-15" dirty="0">
                <a:latin typeface="Calibri"/>
                <a:cs typeface="Calibri"/>
              </a:rPr>
              <a:t>to</a:t>
            </a:r>
            <a:r>
              <a:rPr sz="2400" spc="-25" dirty="0">
                <a:latin typeface="Calibri"/>
                <a:cs typeface="Calibri"/>
              </a:rPr>
              <a:t> </a:t>
            </a:r>
            <a:r>
              <a:rPr sz="2400" spc="-5" dirty="0">
                <a:latin typeface="Calibri"/>
                <a:cs typeface="Calibri"/>
              </a:rPr>
              <a:t>find</a:t>
            </a:r>
            <a:r>
              <a:rPr sz="2400" spc="-10" dirty="0">
                <a:latin typeface="Calibri"/>
                <a:cs typeface="Calibri"/>
              </a:rPr>
              <a:t> operand</a:t>
            </a:r>
            <a:endParaRPr sz="2400">
              <a:latin typeface="Calibri"/>
              <a:cs typeface="Calibri"/>
            </a:endParaRPr>
          </a:p>
          <a:p>
            <a:pPr marL="419100" indent="-342900">
              <a:lnSpc>
                <a:spcPct val="100000"/>
              </a:lnSpc>
              <a:spcBef>
                <a:spcPts val="2014"/>
              </a:spcBef>
              <a:buFont typeface="Arial MT"/>
              <a:buChar char="•"/>
              <a:tabLst>
                <a:tab pos="418465" algn="l"/>
                <a:tab pos="419100" algn="l"/>
              </a:tabLst>
            </a:pPr>
            <a:r>
              <a:rPr sz="2400" spc="-5" dirty="0">
                <a:latin typeface="Calibri"/>
                <a:cs typeface="Calibri"/>
              </a:rPr>
              <a:t>Hence</a:t>
            </a:r>
            <a:r>
              <a:rPr sz="2400" spc="-45" dirty="0">
                <a:latin typeface="Calibri"/>
                <a:cs typeface="Calibri"/>
              </a:rPr>
              <a:t> </a:t>
            </a:r>
            <a:r>
              <a:rPr sz="2400" spc="-10" dirty="0">
                <a:latin typeface="Calibri"/>
                <a:cs typeface="Calibri"/>
              </a:rPr>
              <a:t>slower</a:t>
            </a:r>
            <a:endParaRPr sz="240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6498" y="1121790"/>
            <a:ext cx="767969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Based</a:t>
            </a:r>
            <a:r>
              <a:rPr sz="2000" spc="5" dirty="0">
                <a:latin typeface="Calibri"/>
                <a:cs typeface="Calibri"/>
              </a:rPr>
              <a:t> </a:t>
            </a:r>
            <a:r>
              <a:rPr sz="2000" spc="-5" dirty="0">
                <a:latin typeface="Calibri"/>
                <a:cs typeface="Calibri"/>
              </a:rPr>
              <a:t>on </a:t>
            </a:r>
            <a:r>
              <a:rPr sz="2000" dirty="0">
                <a:latin typeface="Calibri"/>
                <a:cs typeface="Calibri"/>
              </a:rPr>
              <a:t>the</a:t>
            </a:r>
            <a:r>
              <a:rPr sz="2000" spc="10" dirty="0">
                <a:latin typeface="Calibri"/>
                <a:cs typeface="Calibri"/>
              </a:rPr>
              <a:t> </a:t>
            </a:r>
            <a:r>
              <a:rPr sz="2000" spc="-10" dirty="0">
                <a:latin typeface="Calibri"/>
                <a:cs typeface="Calibri"/>
              </a:rPr>
              <a:t>availability</a:t>
            </a:r>
            <a:r>
              <a:rPr sz="2000" spc="25" dirty="0">
                <a:latin typeface="Calibri"/>
                <a:cs typeface="Calibri"/>
              </a:rPr>
              <a:t> </a:t>
            </a:r>
            <a:r>
              <a:rPr sz="2000" spc="-5" dirty="0">
                <a:latin typeface="Calibri"/>
                <a:cs typeface="Calibri"/>
              </a:rPr>
              <a:t>of</a:t>
            </a:r>
            <a:r>
              <a:rPr sz="2000" spc="5" dirty="0">
                <a:latin typeface="Calibri"/>
                <a:cs typeface="Calibri"/>
              </a:rPr>
              <a:t> </a:t>
            </a:r>
            <a:r>
              <a:rPr sz="2000" spc="-20" dirty="0">
                <a:latin typeface="Calibri"/>
                <a:cs typeface="Calibri"/>
              </a:rPr>
              <a:t>Effective</a:t>
            </a:r>
            <a:r>
              <a:rPr sz="2000" spc="25" dirty="0">
                <a:latin typeface="Calibri"/>
                <a:cs typeface="Calibri"/>
              </a:rPr>
              <a:t> </a:t>
            </a:r>
            <a:r>
              <a:rPr sz="2000" spc="-5" dirty="0">
                <a:latin typeface="Calibri"/>
                <a:cs typeface="Calibri"/>
              </a:rPr>
              <a:t>address,</a:t>
            </a:r>
            <a:r>
              <a:rPr sz="2000" spc="15" dirty="0">
                <a:latin typeface="Calibri"/>
                <a:cs typeface="Calibri"/>
              </a:rPr>
              <a:t> </a:t>
            </a:r>
            <a:r>
              <a:rPr sz="2000" spc="-5" dirty="0">
                <a:latin typeface="Calibri"/>
                <a:cs typeface="Calibri"/>
              </a:rPr>
              <a:t>Indirect</a:t>
            </a:r>
            <a:r>
              <a:rPr sz="2000" dirty="0">
                <a:latin typeface="Calibri"/>
                <a:cs typeface="Calibri"/>
              </a:rPr>
              <a:t> mode</a:t>
            </a:r>
            <a:r>
              <a:rPr sz="2000" spc="5" dirty="0">
                <a:latin typeface="Calibri"/>
                <a:cs typeface="Calibri"/>
              </a:rPr>
              <a:t> </a:t>
            </a:r>
            <a:r>
              <a:rPr sz="2000" dirty="0">
                <a:latin typeface="Calibri"/>
                <a:cs typeface="Calibri"/>
              </a:rPr>
              <a:t>is</a:t>
            </a:r>
            <a:r>
              <a:rPr sz="2000" spc="15" dirty="0">
                <a:latin typeface="Calibri"/>
                <a:cs typeface="Calibri"/>
              </a:rPr>
              <a:t> </a:t>
            </a:r>
            <a:r>
              <a:rPr sz="2000" spc="-5" dirty="0">
                <a:latin typeface="Calibri"/>
                <a:cs typeface="Calibri"/>
              </a:rPr>
              <a:t>of</a:t>
            </a:r>
            <a:r>
              <a:rPr sz="2000" spc="5" dirty="0">
                <a:latin typeface="Calibri"/>
                <a:cs typeface="Calibri"/>
              </a:rPr>
              <a:t> </a:t>
            </a:r>
            <a:r>
              <a:rPr sz="2000" spc="-10" dirty="0">
                <a:latin typeface="Calibri"/>
                <a:cs typeface="Calibri"/>
              </a:rPr>
              <a:t>two</a:t>
            </a:r>
            <a:r>
              <a:rPr sz="2000" dirty="0">
                <a:latin typeface="Calibri"/>
                <a:cs typeface="Calibri"/>
              </a:rPr>
              <a:t> kind:</a:t>
            </a:r>
            <a:endParaRPr sz="2000">
              <a:latin typeface="Calibri"/>
              <a:cs typeface="Calibri"/>
            </a:endParaRPr>
          </a:p>
        </p:txBody>
      </p:sp>
      <p:sp>
        <p:nvSpPr>
          <p:cNvPr id="3" name="object 3"/>
          <p:cNvSpPr txBox="1"/>
          <p:nvPr/>
        </p:nvSpPr>
        <p:spPr>
          <a:xfrm>
            <a:off x="535940" y="1958162"/>
            <a:ext cx="8074025" cy="4172585"/>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 pos="2172335" algn="l"/>
                <a:tab pos="4047490" algn="l"/>
                <a:tab pos="4605020" algn="l"/>
                <a:tab pos="5448300" algn="l"/>
                <a:tab pos="6642734" algn="l"/>
              </a:tabLst>
            </a:pPr>
            <a:r>
              <a:rPr sz="3200" u="heavy" spc="-10" dirty="0">
                <a:uFill>
                  <a:solidFill>
                    <a:srgbClr val="000000"/>
                  </a:solidFill>
                </a:uFill>
                <a:latin typeface="Calibri"/>
                <a:cs typeface="Calibri"/>
              </a:rPr>
              <a:t>REGISTER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in the </a:t>
            </a:r>
            <a:r>
              <a:rPr sz="3200" spc="-50" dirty="0">
                <a:latin typeface="Calibri"/>
                <a:cs typeface="Calibri"/>
              </a:rPr>
              <a:t>register, </a:t>
            </a:r>
            <a:r>
              <a:rPr sz="3200" dirty="0">
                <a:latin typeface="Calibri"/>
                <a:cs typeface="Calibri"/>
              </a:rPr>
              <a:t>and </a:t>
            </a:r>
            <a:r>
              <a:rPr sz="3200" spc="-5" dirty="0">
                <a:latin typeface="Calibri"/>
                <a:cs typeface="Calibri"/>
              </a:rPr>
              <a:t>corresponding </a:t>
            </a:r>
            <a:r>
              <a:rPr sz="3200" dirty="0">
                <a:latin typeface="Calibri"/>
                <a:cs typeface="Calibri"/>
              </a:rPr>
              <a:t> </a:t>
            </a:r>
            <a:r>
              <a:rPr sz="3200" spc="-20" dirty="0">
                <a:latin typeface="Calibri"/>
                <a:cs typeface="Calibri"/>
              </a:rPr>
              <a:t>register</a:t>
            </a:r>
            <a:r>
              <a:rPr sz="3200" spc="-15" dirty="0">
                <a:latin typeface="Calibri"/>
                <a:cs typeface="Calibri"/>
              </a:rPr>
              <a:t> </a:t>
            </a:r>
            <a:r>
              <a:rPr sz="3200" spc="-5" dirty="0">
                <a:latin typeface="Calibri"/>
                <a:cs typeface="Calibri"/>
              </a:rPr>
              <a:t>name</a:t>
            </a:r>
            <a:r>
              <a:rPr sz="3200" dirty="0">
                <a:latin typeface="Calibri"/>
                <a:cs typeface="Calibri"/>
              </a:rPr>
              <a:t> 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in</a:t>
            </a:r>
            <a:r>
              <a:rPr sz="3200" spc="5" dirty="0">
                <a:latin typeface="Calibri"/>
                <a:cs typeface="Calibri"/>
              </a:rPr>
              <a:t> </a:t>
            </a:r>
            <a:r>
              <a:rPr sz="3200" dirty="0">
                <a:latin typeface="Calibri"/>
                <a:cs typeface="Calibri"/>
              </a:rPr>
              <a:t>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a:latin typeface="Calibri"/>
              <a:cs typeface="Calibri"/>
            </a:endParaRPr>
          </a:p>
          <a:p>
            <a:pPr>
              <a:lnSpc>
                <a:spcPct val="100000"/>
              </a:lnSpc>
              <a:spcBef>
                <a:spcPts val="5"/>
              </a:spcBef>
            </a:pPr>
            <a:endParaRPr sz="27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dirty="0">
                <a:latin typeface="Calibri"/>
                <a:cs typeface="Calibri"/>
              </a:rPr>
              <a:t> </a:t>
            </a:r>
            <a:r>
              <a:rPr sz="2000" i="1" spc="-10" dirty="0">
                <a:latin typeface="Calibri"/>
                <a:cs typeface="Calibri"/>
              </a:rPr>
              <a:t>one</a:t>
            </a:r>
            <a:r>
              <a:rPr sz="2000" i="1" spc="5" dirty="0">
                <a:latin typeface="Calibri"/>
                <a:cs typeface="Calibri"/>
              </a:rPr>
              <a:t> </a:t>
            </a:r>
            <a:r>
              <a:rPr sz="2000" i="1" spc="-10" dirty="0">
                <a:latin typeface="Calibri"/>
                <a:cs typeface="Calibri"/>
              </a:rPr>
              <a:t>register</a:t>
            </a:r>
            <a:r>
              <a:rPr sz="2000" i="1" spc="15" dirty="0">
                <a:latin typeface="Calibri"/>
                <a:cs typeface="Calibri"/>
              </a:rPr>
              <a:t> </a:t>
            </a:r>
            <a:r>
              <a:rPr sz="2000" i="1" spc="-10" dirty="0">
                <a:latin typeface="Calibri"/>
                <a:cs typeface="Calibri"/>
              </a:rPr>
              <a:t>reference,one</a:t>
            </a:r>
            <a:r>
              <a:rPr sz="2000" i="1" spc="5" dirty="0">
                <a:latin typeface="Calibri"/>
                <a:cs typeface="Calibri"/>
              </a:rPr>
              <a:t> </a:t>
            </a:r>
            <a:r>
              <a:rPr sz="2000" i="1" dirty="0">
                <a:latin typeface="Calibri"/>
                <a:cs typeface="Calibri"/>
              </a:rPr>
              <a:t>memory</a:t>
            </a:r>
            <a:r>
              <a:rPr sz="2000" i="1" spc="20" dirty="0">
                <a:latin typeface="Calibri"/>
                <a:cs typeface="Calibri"/>
              </a:rPr>
              <a:t> </a:t>
            </a:r>
            <a:r>
              <a:rPr sz="2000" i="1" spc="-10" dirty="0">
                <a:latin typeface="Calibri"/>
                <a:cs typeface="Calibri"/>
              </a:rPr>
              <a:t>reference</a:t>
            </a:r>
            <a:r>
              <a:rPr sz="2000" i="1" spc="5" dirty="0">
                <a:latin typeface="Calibri"/>
                <a:cs typeface="Calibri"/>
              </a:rPr>
              <a:t> </a:t>
            </a:r>
            <a:r>
              <a:rPr sz="2000" i="1" spc="-5" dirty="0">
                <a:latin typeface="Calibri"/>
                <a:cs typeface="Calibri"/>
              </a:rPr>
              <a:t>is</a:t>
            </a:r>
            <a:r>
              <a:rPr sz="2000" i="1" spc="15" dirty="0">
                <a:latin typeface="Calibri"/>
                <a:cs typeface="Calibri"/>
              </a:rPr>
              <a:t> </a:t>
            </a:r>
            <a:r>
              <a:rPr sz="2000" i="1" spc="-5" dirty="0">
                <a:latin typeface="Calibri"/>
                <a:cs typeface="Calibri"/>
              </a:rPr>
              <a:t>required</a:t>
            </a:r>
            <a:r>
              <a:rPr sz="2000" i="1" spc="5" dirty="0">
                <a:latin typeface="Calibri"/>
                <a:cs typeface="Calibri"/>
              </a:rPr>
              <a:t> </a:t>
            </a:r>
            <a:r>
              <a:rPr sz="2000" i="1" spc="-10" dirty="0">
                <a:latin typeface="Calibri"/>
                <a:cs typeface="Calibri"/>
              </a:rPr>
              <a:t>to</a:t>
            </a:r>
            <a:r>
              <a:rPr sz="2000" i="1" spc="10" dirty="0">
                <a:latin typeface="Calibri"/>
                <a:cs typeface="Calibri"/>
              </a:rPr>
              <a:t> </a:t>
            </a:r>
            <a:r>
              <a:rPr sz="2000" i="1" spc="-10" dirty="0">
                <a:latin typeface="Calibri"/>
                <a:cs typeface="Calibri"/>
              </a:rPr>
              <a:t>access</a:t>
            </a:r>
            <a:endParaRPr sz="2000">
              <a:latin typeface="Calibri"/>
              <a:cs typeface="Calibri"/>
            </a:endParaRPr>
          </a:p>
        </p:txBody>
      </p:sp>
      <p:sp>
        <p:nvSpPr>
          <p:cNvPr id="4" name="object 4"/>
          <p:cNvSpPr txBox="1"/>
          <p:nvPr/>
        </p:nvSpPr>
        <p:spPr>
          <a:xfrm>
            <a:off x="1279905" y="6409435"/>
            <a:ext cx="958850" cy="330835"/>
          </a:xfrm>
          <a:prstGeom prst="rect">
            <a:avLst/>
          </a:prstGeom>
        </p:spPr>
        <p:txBody>
          <a:bodyPr vert="horz" wrap="square" lIns="0" tIns="12700" rIns="0" bIns="0" rtlCol="0">
            <a:spAutoFit/>
          </a:bodyPr>
          <a:lstStyle/>
          <a:p>
            <a:pPr marL="12700">
              <a:lnSpc>
                <a:spcPct val="100000"/>
              </a:lnSpc>
              <a:spcBef>
                <a:spcPts val="100"/>
              </a:spcBef>
            </a:pPr>
            <a:r>
              <a:rPr sz="2000" i="1" dirty="0">
                <a:latin typeface="Calibri"/>
                <a:cs typeface="Calibri"/>
              </a:rPr>
              <a:t>the</a:t>
            </a:r>
            <a:r>
              <a:rPr sz="2000" i="1" spc="-75" dirty="0">
                <a:latin typeface="Calibri"/>
                <a:cs typeface="Calibri"/>
              </a:rPr>
              <a:t> </a:t>
            </a:r>
            <a:r>
              <a:rPr sz="2000" i="1" spc="-10" dirty="0">
                <a:latin typeface="Calibri"/>
                <a:cs typeface="Calibri"/>
              </a:rPr>
              <a:t>data.</a:t>
            </a:r>
            <a:endParaRPr sz="2000">
              <a:latin typeface="Calibri"/>
              <a:cs typeface="Calibri"/>
            </a:endParaRPr>
          </a:p>
        </p:txBody>
      </p:sp>
      <p:sp>
        <p:nvSpPr>
          <p:cNvPr id="5" name="object 5"/>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44</a:t>
            </a:r>
            <a:endParaRPr sz="1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060" y="461594"/>
            <a:ext cx="512318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5" dirty="0">
                <a:latin typeface="Calibri"/>
                <a:cs typeface="Calibri"/>
              </a:rPr>
              <a:t> </a:t>
            </a:r>
            <a:r>
              <a:rPr sz="4400" b="0" spc="-10" dirty="0">
                <a:latin typeface="Calibri"/>
                <a:cs typeface="Calibri"/>
              </a:rPr>
              <a:t>Internal</a:t>
            </a:r>
            <a:r>
              <a:rPr sz="4400" b="0" spc="-30" dirty="0">
                <a:latin typeface="Calibri"/>
                <a:cs typeface="Calibri"/>
              </a:rPr>
              <a:t> </a:t>
            </a:r>
            <a:r>
              <a:rPr sz="4400" b="0" spc="-5" dirty="0">
                <a:latin typeface="Calibri"/>
                <a:cs typeface="Calibri"/>
              </a:rPr>
              <a:t>Structure</a:t>
            </a:r>
            <a:endParaRPr sz="4400">
              <a:latin typeface="Calibri"/>
              <a:cs typeface="Calibri"/>
            </a:endParaRPr>
          </a:p>
        </p:txBody>
      </p:sp>
      <p:pic>
        <p:nvPicPr>
          <p:cNvPr id="3" name="object 3"/>
          <p:cNvPicPr/>
          <p:nvPr/>
        </p:nvPicPr>
        <p:blipFill>
          <a:blip r:embed="rId2" cstate="print"/>
          <a:stretch>
            <a:fillRect/>
          </a:stretch>
        </p:blipFill>
        <p:spPr>
          <a:xfrm>
            <a:off x="1219200" y="1066736"/>
            <a:ext cx="6858000" cy="5681726"/>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60</a:t>
            </a:fld>
            <a:endParaRPr dirty="0"/>
          </a:p>
        </p:txBody>
      </p:sp>
      <p:sp>
        <p:nvSpPr>
          <p:cNvPr id="2" name="object 2"/>
          <p:cNvSpPr txBox="1"/>
          <p:nvPr/>
        </p:nvSpPr>
        <p:spPr>
          <a:xfrm>
            <a:off x="474065" y="1958162"/>
            <a:ext cx="8073390" cy="417258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 pos="2171065" algn="l"/>
                <a:tab pos="4045585" algn="l"/>
                <a:tab pos="4603750" algn="l"/>
                <a:tab pos="5446395" algn="l"/>
                <a:tab pos="6641465" algn="l"/>
              </a:tabLst>
            </a:pPr>
            <a:r>
              <a:rPr sz="3200" u="heavy" spc="-10" dirty="0">
                <a:uFill>
                  <a:solidFill>
                    <a:srgbClr val="000000"/>
                  </a:solidFill>
                </a:uFill>
                <a:latin typeface="Calibri"/>
                <a:cs typeface="Calibri"/>
              </a:rPr>
              <a:t>MEMORY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a:t>
            </a:r>
            <a:r>
              <a:rPr sz="3200" spc="-5" dirty="0">
                <a:latin typeface="Calibri"/>
                <a:cs typeface="Calibri"/>
              </a:rPr>
              <a:t>in </a:t>
            </a:r>
            <a:r>
              <a:rPr sz="3200" dirty="0">
                <a:latin typeface="Calibri"/>
                <a:cs typeface="Calibri"/>
              </a:rPr>
              <a:t>the </a:t>
            </a:r>
            <a:r>
              <a:rPr sz="3200" spc="-30" dirty="0">
                <a:latin typeface="Calibri"/>
                <a:cs typeface="Calibri"/>
              </a:rPr>
              <a:t>memory, </a:t>
            </a:r>
            <a:r>
              <a:rPr sz="3200" dirty="0">
                <a:latin typeface="Calibri"/>
                <a:cs typeface="Calibri"/>
              </a:rPr>
              <a:t>and </a:t>
            </a:r>
            <a:r>
              <a:rPr sz="3200" spc="-10" dirty="0">
                <a:latin typeface="Calibri"/>
                <a:cs typeface="Calibri"/>
              </a:rPr>
              <a:t>corresponding </a:t>
            </a:r>
            <a:r>
              <a:rPr sz="3200" spc="-5" dirty="0">
                <a:latin typeface="Calibri"/>
                <a:cs typeface="Calibri"/>
              </a:rPr>
              <a:t> </a:t>
            </a:r>
            <a:r>
              <a:rPr sz="3200" dirty="0">
                <a:latin typeface="Calibri"/>
                <a:cs typeface="Calibri"/>
              </a:rPr>
              <a:t>memory</a:t>
            </a:r>
            <a:r>
              <a:rPr sz="3200" spc="5" dirty="0">
                <a:latin typeface="Calibri"/>
                <a:cs typeface="Calibri"/>
              </a:rPr>
              <a:t> </a:t>
            </a:r>
            <a:r>
              <a:rPr sz="3200" spc="-10" dirty="0">
                <a:latin typeface="Calibri"/>
                <a:cs typeface="Calibri"/>
              </a:rPr>
              <a:t>address</a:t>
            </a:r>
            <a:r>
              <a:rPr sz="3200" spc="-5" dirty="0">
                <a:latin typeface="Calibri"/>
                <a:cs typeface="Calibri"/>
              </a:rPr>
              <a:t> </a:t>
            </a:r>
            <a:r>
              <a:rPr sz="3200" dirty="0">
                <a:latin typeface="Calibri"/>
                <a:cs typeface="Calibri"/>
              </a:rPr>
              <a:t>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a:t>
            </a:r>
            <a:r>
              <a:rPr sz="3200" spc="-5" dirty="0">
                <a:latin typeface="Calibri"/>
                <a:cs typeface="Calibri"/>
              </a:rPr>
              <a:t>in</a:t>
            </a:r>
            <a:r>
              <a:rPr sz="3200" dirty="0">
                <a:latin typeface="Calibri"/>
                <a:cs typeface="Calibri"/>
              </a:rPr>
              <a:t> 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a:latin typeface="Calibri"/>
              <a:cs typeface="Calibri"/>
            </a:endParaRPr>
          </a:p>
          <a:p>
            <a:pPr>
              <a:lnSpc>
                <a:spcPct val="100000"/>
              </a:lnSpc>
              <a:spcBef>
                <a:spcPts val="5"/>
              </a:spcBef>
            </a:pPr>
            <a:endParaRPr sz="27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spc="-25" dirty="0">
                <a:latin typeface="Calibri"/>
                <a:cs typeface="Calibri"/>
              </a:rPr>
              <a:t> </a:t>
            </a:r>
            <a:r>
              <a:rPr sz="2000" i="1" dirty="0">
                <a:latin typeface="Calibri"/>
                <a:cs typeface="Calibri"/>
              </a:rPr>
              <a:t>two</a:t>
            </a:r>
            <a:r>
              <a:rPr sz="2000" i="1" spc="-10" dirty="0">
                <a:latin typeface="Calibri"/>
                <a:cs typeface="Calibri"/>
              </a:rPr>
              <a:t> </a:t>
            </a:r>
            <a:r>
              <a:rPr sz="2000" i="1" dirty="0">
                <a:latin typeface="Calibri"/>
                <a:cs typeface="Calibri"/>
              </a:rPr>
              <a:t>memory </a:t>
            </a:r>
            <a:r>
              <a:rPr sz="2000" i="1" spc="-5" dirty="0">
                <a:latin typeface="Calibri"/>
                <a:cs typeface="Calibri"/>
              </a:rPr>
              <a:t>reference</a:t>
            </a:r>
            <a:r>
              <a:rPr sz="2000" i="1" spc="-35" dirty="0">
                <a:latin typeface="Calibri"/>
                <a:cs typeface="Calibri"/>
              </a:rPr>
              <a:t> </a:t>
            </a:r>
            <a:r>
              <a:rPr sz="2000" i="1" spc="-5" dirty="0">
                <a:latin typeface="Calibri"/>
                <a:cs typeface="Calibri"/>
              </a:rPr>
              <a:t>is</a:t>
            </a:r>
            <a:r>
              <a:rPr sz="2000" i="1" spc="5" dirty="0">
                <a:latin typeface="Calibri"/>
                <a:cs typeface="Calibri"/>
              </a:rPr>
              <a:t> </a:t>
            </a:r>
            <a:r>
              <a:rPr sz="2000" i="1" dirty="0">
                <a:latin typeface="Calibri"/>
                <a:cs typeface="Calibri"/>
              </a:rPr>
              <a:t>required</a:t>
            </a:r>
            <a:r>
              <a:rPr sz="2000" i="1" spc="-35" dirty="0">
                <a:latin typeface="Calibri"/>
                <a:cs typeface="Calibri"/>
              </a:rPr>
              <a:t> </a:t>
            </a:r>
            <a:r>
              <a:rPr sz="2000" i="1" spc="-10" dirty="0">
                <a:latin typeface="Calibri"/>
                <a:cs typeface="Calibri"/>
              </a:rPr>
              <a:t>to </a:t>
            </a:r>
            <a:r>
              <a:rPr sz="2000" i="1" spc="-5" dirty="0">
                <a:latin typeface="Calibri"/>
                <a:cs typeface="Calibri"/>
              </a:rPr>
              <a:t>access</a:t>
            </a:r>
            <a:r>
              <a:rPr sz="2000" i="1" spc="-10" dirty="0">
                <a:latin typeface="Calibri"/>
                <a:cs typeface="Calibri"/>
              </a:rPr>
              <a:t> </a:t>
            </a:r>
            <a:r>
              <a:rPr sz="2000" i="1" spc="-5" dirty="0">
                <a:latin typeface="Calibri"/>
                <a:cs typeface="Calibri"/>
              </a:rPr>
              <a:t>the</a:t>
            </a:r>
            <a:r>
              <a:rPr sz="2000" i="1" spc="-20" dirty="0">
                <a:latin typeface="Calibri"/>
                <a:cs typeface="Calibri"/>
              </a:rPr>
              <a:t> </a:t>
            </a:r>
            <a:r>
              <a:rPr sz="2000" i="1" spc="-10" dirty="0">
                <a:latin typeface="Calibri"/>
                <a:cs typeface="Calibri"/>
              </a:rPr>
              <a:t>data</a:t>
            </a:r>
            <a:endParaRPr sz="20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259" y="487502"/>
            <a:ext cx="7996555"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0" dirty="0">
                <a:latin typeface="Arial MT"/>
                <a:cs typeface="Arial MT"/>
              </a:rPr>
              <a:t> </a:t>
            </a:r>
            <a:r>
              <a:rPr sz="4400" b="0" spc="240" dirty="0">
                <a:latin typeface="Arial MT"/>
                <a:cs typeface="Arial MT"/>
              </a:rPr>
              <a:t>Addressing</a:t>
            </a:r>
            <a:r>
              <a:rPr sz="4400" b="0" spc="-13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61</a:t>
            </a:fld>
            <a:endParaRPr dirty="0"/>
          </a:p>
        </p:txBody>
      </p:sp>
      <p:pic>
        <p:nvPicPr>
          <p:cNvPr id="3" name="object 3"/>
          <p:cNvPicPr/>
          <p:nvPr/>
        </p:nvPicPr>
        <p:blipFill>
          <a:blip r:embed="rId2" cstate="print"/>
          <a:stretch>
            <a:fillRect/>
          </a:stretch>
        </p:blipFill>
        <p:spPr>
          <a:xfrm>
            <a:off x="2124075" y="1557337"/>
            <a:ext cx="4895850" cy="48799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77390"/>
            <a:ext cx="8072755" cy="261937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Calibri"/>
                <a:cs typeface="Calibri"/>
              </a:rPr>
              <a:t>In</a:t>
            </a:r>
            <a:r>
              <a:rPr sz="2400" spc="125" dirty="0">
                <a:latin typeface="Calibri"/>
                <a:cs typeface="Calibri"/>
              </a:rPr>
              <a:t> </a:t>
            </a:r>
            <a:r>
              <a:rPr sz="2400" spc="-15" dirty="0">
                <a:latin typeface="Calibri"/>
                <a:cs typeface="Calibri"/>
              </a:rPr>
              <a:t>register</a:t>
            </a:r>
            <a:r>
              <a:rPr sz="2400" spc="130" dirty="0">
                <a:latin typeface="Calibri"/>
                <a:cs typeface="Calibri"/>
              </a:rPr>
              <a:t> </a:t>
            </a:r>
            <a:r>
              <a:rPr sz="2400" spc="-5" dirty="0">
                <a:latin typeface="Calibri"/>
                <a:cs typeface="Calibri"/>
              </a:rPr>
              <a:t>addressing</a:t>
            </a:r>
            <a:r>
              <a:rPr sz="2400" spc="120" dirty="0">
                <a:latin typeface="Calibri"/>
                <a:cs typeface="Calibri"/>
              </a:rPr>
              <a:t> </a:t>
            </a:r>
            <a:r>
              <a:rPr sz="2400" spc="-5" dirty="0">
                <a:latin typeface="Calibri"/>
                <a:cs typeface="Calibri"/>
              </a:rPr>
              <a:t>the</a:t>
            </a:r>
            <a:r>
              <a:rPr sz="2400" spc="130" dirty="0">
                <a:latin typeface="Calibri"/>
                <a:cs typeface="Calibri"/>
              </a:rPr>
              <a:t> </a:t>
            </a:r>
            <a:r>
              <a:rPr sz="2400" spc="-10" dirty="0">
                <a:latin typeface="Calibri"/>
                <a:cs typeface="Calibri"/>
              </a:rPr>
              <a:t>operand</a:t>
            </a:r>
            <a:r>
              <a:rPr sz="2400" spc="125" dirty="0">
                <a:latin typeface="Calibri"/>
                <a:cs typeface="Calibri"/>
              </a:rPr>
              <a:t> </a:t>
            </a:r>
            <a:r>
              <a:rPr sz="2400" dirty="0">
                <a:latin typeface="Calibri"/>
                <a:cs typeface="Calibri"/>
              </a:rPr>
              <a:t>is</a:t>
            </a:r>
            <a:r>
              <a:rPr sz="2400" spc="125" dirty="0">
                <a:latin typeface="Calibri"/>
                <a:cs typeface="Calibri"/>
              </a:rPr>
              <a:t> </a:t>
            </a:r>
            <a:r>
              <a:rPr sz="2400" spc="-5" dirty="0">
                <a:latin typeface="Calibri"/>
                <a:cs typeface="Calibri"/>
              </a:rPr>
              <a:t>placed</a:t>
            </a:r>
            <a:r>
              <a:rPr sz="2400" spc="140" dirty="0">
                <a:latin typeface="Calibri"/>
                <a:cs typeface="Calibri"/>
              </a:rPr>
              <a:t> </a:t>
            </a:r>
            <a:r>
              <a:rPr sz="2400" dirty="0">
                <a:latin typeface="Calibri"/>
                <a:cs typeface="Calibri"/>
              </a:rPr>
              <a:t>in</a:t>
            </a:r>
            <a:r>
              <a:rPr sz="2400" spc="125" dirty="0">
                <a:latin typeface="Calibri"/>
                <a:cs typeface="Calibri"/>
              </a:rPr>
              <a:t> </a:t>
            </a:r>
            <a:r>
              <a:rPr sz="2400" spc="-10" dirty="0">
                <a:latin typeface="Calibri"/>
                <a:cs typeface="Calibri"/>
              </a:rPr>
              <a:t>one</a:t>
            </a:r>
            <a:r>
              <a:rPr sz="2400" spc="130" dirty="0">
                <a:latin typeface="Calibri"/>
                <a:cs typeface="Calibri"/>
              </a:rPr>
              <a:t> </a:t>
            </a:r>
            <a:r>
              <a:rPr sz="2400" spc="-5" dirty="0">
                <a:latin typeface="Calibri"/>
                <a:cs typeface="Calibri"/>
              </a:rPr>
              <a:t>of</a:t>
            </a:r>
            <a:r>
              <a:rPr sz="2400" spc="130" dirty="0">
                <a:latin typeface="Calibri"/>
                <a:cs typeface="Calibri"/>
              </a:rPr>
              <a:t> </a:t>
            </a:r>
            <a:r>
              <a:rPr sz="2400" dirty="0">
                <a:latin typeface="Calibri"/>
                <a:cs typeface="Calibri"/>
              </a:rPr>
              <a:t>8</a:t>
            </a:r>
            <a:r>
              <a:rPr sz="2400" spc="120" dirty="0">
                <a:latin typeface="Calibri"/>
                <a:cs typeface="Calibri"/>
              </a:rPr>
              <a:t> </a:t>
            </a:r>
            <a:r>
              <a:rPr sz="2400" spc="-5" dirty="0">
                <a:latin typeface="Calibri"/>
                <a:cs typeface="Calibri"/>
              </a:rPr>
              <a:t>bit</a:t>
            </a:r>
            <a:r>
              <a:rPr sz="2400" spc="130" dirty="0">
                <a:latin typeface="Calibri"/>
                <a:cs typeface="Calibri"/>
              </a:rPr>
              <a:t> </a:t>
            </a:r>
            <a:r>
              <a:rPr sz="2400" spc="5" dirty="0">
                <a:latin typeface="Calibri"/>
                <a:cs typeface="Calibri"/>
              </a:rPr>
              <a:t>or</a:t>
            </a:r>
            <a:endParaRPr sz="2400">
              <a:latin typeface="Calibri"/>
              <a:cs typeface="Calibri"/>
            </a:endParaRPr>
          </a:p>
          <a:p>
            <a:pPr>
              <a:lnSpc>
                <a:spcPct val="100000"/>
              </a:lnSpc>
              <a:spcBef>
                <a:spcPts val="10"/>
              </a:spcBef>
              <a:buFont typeface="Arial MT"/>
              <a:buChar char="•"/>
            </a:pPr>
            <a:endParaRPr sz="2350">
              <a:latin typeface="Calibri"/>
              <a:cs typeface="Calibri"/>
            </a:endParaRPr>
          </a:p>
          <a:p>
            <a:pPr marL="355600">
              <a:lnSpc>
                <a:spcPct val="100000"/>
              </a:lnSpc>
            </a:pPr>
            <a:r>
              <a:rPr sz="2400" spc="-5" dirty="0">
                <a:latin typeface="Calibri"/>
                <a:cs typeface="Calibri"/>
              </a:rPr>
              <a:t>16</a:t>
            </a:r>
            <a:r>
              <a:rPr sz="2400" spc="-20" dirty="0">
                <a:latin typeface="Calibri"/>
                <a:cs typeface="Calibri"/>
              </a:rPr>
              <a:t> </a:t>
            </a:r>
            <a:r>
              <a:rPr sz="2400" spc="-5" dirty="0">
                <a:latin typeface="Calibri"/>
                <a:cs typeface="Calibri"/>
              </a:rPr>
              <a:t>bit</a:t>
            </a:r>
            <a:r>
              <a:rPr sz="2400" spc="-25" dirty="0">
                <a:latin typeface="Calibri"/>
                <a:cs typeface="Calibri"/>
              </a:rPr>
              <a:t> </a:t>
            </a:r>
            <a:r>
              <a:rPr sz="2400" spc="-10" dirty="0">
                <a:latin typeface="Calibri"/>
                <a:cs typeface="Calibri"/>
              </a:rPr>
              <a:t>general </a:t>
            </a:r>
            <a:r>
              <a:rPr sz="2400" spc="-5" dirty="0">
                <a:latin typeface="Calibri"/>
                <a:cs typeface="Calibri"/>
              </a:rPr>
              <a:t>purpose</a:t>
            </a:r>
            <a:r>
              <a:rPr sz="2400" spc="-15" dirty="0">
                <a:latin typeface="Calibri"/>
                <a:cs typeface="Calibri"/>
              </a:rPr>
              <a:t> registers.</a:t>
            </a:r>
            <a:endParaRPr sz="2400">
              <a:latin typeface="Calibri"/>
              <a:cs typeface="Calibri"/>
            </a:endParaRPr>
          </a:p>
          <a:p>
            <a:pPr>
              <a:lnSpc>
                <a:spcPct val="100000"/>
              </a:lnSpc>
              <a:spcBef>
                <a:spcPts val="40"/>
              </a:spcBef>
            </a:pPr>
            <a:endParaRPr sz="2800">
              <a:latin typeface="Calibri"/>
              <a:cs typeface="Calibri"/>
            </a:endParaRPr>
          </a:p>
          <a:p>
            <a:pPr marL="355600" indent="-343535">
              <a:lnSpc>
                <a:spcPct val="100000"/>
              </a:lnSpc>
              <a:buFont typeface="Arial MT"/>
              <a:buChar char="•"/>
              <a:tabLst>
                <a:tab pos="355600" algn="l"/>
                <a:tab pos="356235" algn="l"/>
              </a:tabLst>
            </a:pPr>
            <a:r>
              <a:rPr sz="2400" spc="-5" dirty="0">
                <a:latin typeface="Calibri"/>
                <a:cs typeface="Calibri"/>
              </a:rPr>
              <a:t>The</a:t>
            </a:r>
            <a:r>
              <a:rPr sz="2400" spc="10" dirty="0">
                <a:latin typeface="Calibri"/>
                <a:cs typeface="Calibri"/>
              </a:rPr>
              <a:t> </a:t>
            </a:r>
            <a:r>
              <a:rPr sz="2400" spc="-15" dirty="0">
                <a:latin typeface="Calibri"/>
                <a:cs typeface="Calibri"/>
              </a:rPr>
              <a:t>data</a:t>
            </a:r>
            <a:r>
              <a:rPr sz="2400" spc="-1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in</a:t>
            </a:r>
            <a:r>
              <a:rPr sz="2400" spc="-5" dirty="0">
                <a:latin typeface="Calibri"/>
                <a:cs typeface="Calibri"/>
              </a:rPr>
              <a:t> the</a:t>
            </a:r>
            <a:r>
              <a:rPr sz="2400" spc="-10" dirty="0">
                <a:latin typeface="Calibri"/>
                <a:cs typeface="Calibri"/>
              </a:rPr>
              <a:t> </a:t>
            </a:r>
            <a:r>
              <a:rPr sz="2400" spc="-15" dirty="0">
                <a:latin typeface="Calibri"/>
                <a:cs typeface="Calibri"/>
              </a:rPr>
              <a:t>register</a:t>
            </a:r>
            <a:r>
              <a:rPr sz="2400" spc="-10" dirty="0">
                <a:latin typeface="Calibri"/>
                <a:cs typeface="Calibri"/>
              </a:rPr>
              <a:t> that</a:t>
            </a:r>
            <a:r>
              <a:rPr sz="2400" spc="-20" dirty="0">
                <a:latin typeface="Calibri"/>
                <a:cs typeface="Calibri"/>
              </a:rPr>
              <a:t> </a:t>
            </a:r>
            <a:r>
              <a:rPr sz="2400" dirty="0">
                <a:latin typeface="Calibri"/>
                <a:cs typeface="Calibri"/>
              </a:rPr>
              <a:t>is</a:t>
            </a:r>
            <a:r>
              <a:rPr sz="2400" spc="-5" dirty="0">
                <a:latin typeface="Calibri"/>
                <a:cs typeface="Calibri"/>
              </a:rPr>
              <a:t> specified</a:t>
            </a:r>
            <a:r>
              <a:rPr sz="2400" spc="10" dirty="0">
                <a:latin typeface="Calibri"/>
                <a:cs typeface="Calibri"/>
              </a:rPr>
              <a:t> </a:t>
            </a:r>
            <a:r>
              <a:rPr sz="2400" spc="-10" dirty="0">
                <a:latin typeface="Calibri"/>
                <a:cs typeface="Calibri"/>
              </a:rPr>
              <a:t>by </a:t>
            </a:r>
            <a:r>
              <a:rPr sz="2400" spc="-5" dirty="0">
                <a:latin typeface="Calibri"/>
                <a:cs typeface="Calibri"/>
              </a:rPr>
              <a:t>the</a:t>
            </a:r>
            <a:r>
              <a:rPr sz="2400" spc="5" dirty="0">
                <a:latin typeface="Calibri"/>
                <a:cs typeface="Calibri"/>
              </a:rPr>
              <a:t> </a:t>
            </a:r>
            <a:r>
              <a:rPr sz="2400" spc="-5" dirty="0">
                <a:latin typeface="Calibri"/>
                <a:cs typeface="Calibri"/>
              </a:rPr>
              <a:t>instruction.</a:t>
            </a:r>
            <a:endParaRPr sz="2400">
              <a:latin typeface="Calibri"/>
              <a:cs typeface="Calibri"/>
            </a:endParaRPr>
          </a:p>
          <a:p>
            <a:pPr>
              <a:lnSpc>
                <a:spcPct val="100000"/>
              </a:lnSpc>
              <a:spcBef>
                <a:spcPts val="50"/>
              </a:spcBef>
            </a:pPr>
            <a:endParaRPr sz="24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spc="-20" dirty="0">
                <a:latin typeface="Calibri"/>
                <a:cs typeface="Calibri"/>
              </a:rPr>
              <a:t> </a:t>
            </a:r>
            <a:r>
              <a:rPr sz="2000" i="1" spc="-5" dirty="0">
                <a:latin typeface="Calibri"/>
                <a:cs typeface="Calibri"/>
              </a:rPr>
              <a:t>one</a:t>
            </a:r>
            <a:r>
              <a:rPr sz="2000" i="1" spc="-10" dirty="0">
                <a:latin typeface="Calibri"/>
                <a:cs typeface="Calibri"/>
              </a:rPr>
              <a:t> register</a:t>
            </a:r>
            <a:r>
              <a:rPr sz="2000" i="1" spc="-15" dirty="0">
                <a:latin typeface="Calibri"/>
                <a:cs typeface="Calibri"/>
              </a:rPr>
              <a:t> </a:t>
            </a:r>
            <a:r>
              <a:rPr sz="2000" i="1" spc="-5" dirty="0">
                <a:latin typeface="Calibri"/>
                <a:cs typeface="Calibri"/>
              </a:rPr>
              <a:t>reference</a:t>
            </a:r>
            <a:r>
              <a:rPr sz="2000" i="1" spc="-15" dirty="0">
                <a:latin typeface="Calibri"/>
                <a:cs typeface="Calibri"/>
              </a:rPr>
              <a:t> </a:t>
            </a:r>
            <a:r>
              <a:rPr sz="2000" i="1" spc="-5" dirty="0">
                <a:latin typeface="Calibri"/>
                <a:cs typeface="Calibri"/>
              </a:rPr>
              <a:t>is </a:t>
            </a:r>
            <a:r>
              <a:rPr sz="2000" i="1" dirty="0">
                <a:latin typeface="Calibri"/>
                <a:cs typeface="Calibri"/>
              </a:rPr>
              <a:t>required</a:t>
            </a:r>
            <a:r>
              <a:rPr sz="2000" i="1" spc="-30" dirty="0">
                <a:latin typeface="Calibri"/>
                <a:cs typeface="Calibri"/>
              </a:rPr>
              <a:t> </a:t>
            </a:r>
            <a:r>
              <a:rPr sz="2000" i="1" spc="-15" dirty="0">
                <a:latin typeface="Calibri"/>
                <a:cs typeface="Calibri"/>
              </a:rPr>
              <a:t>to</a:t>
            </a:r>
            <a:r>
              <a:rPr sz="2000" i="1" dirty="0">
                <a:latin typeface="Calibri"/>
                <a:cs typeface="Calibri"/>
              </a:rPr>
              <a:t> </a:t>
            </a:r>
            <a:r>
              <a:rPr sz="2000" i="1" spc="-10" dirty="0">
                <a:latin typeface="Calibri"/>
                <a:cs typeface="Calibri"/>
              </a:rPr>
              <a:t>access</a:t>
            </a:r>
            <a:r>
              <a:rPr sz="2000" i="1" dirty="0">
                <a:latin typeface="Calibri"/>
                <a:cs typeface="Calibri"/>
              </a:rPr>
              <a:t> the</a:t>
            </a:r>
            <a:r>
              <a:rPr sz="2000" i="1" spc="-10" dirty="0">
                <a:latin typeface="Calibri"/>
                <a:cs typeface="Calibri"/>
              </a:rPr>
              <a:t> data.</a:t>
            </a:r>
            <a:endParaRPr sz="2000">
              <a:latin typeface="Calibri"/>
              <a:cs typeface="Calibri"/>
            </a:endParaRPr>
          </a:p>
        </p:txBody>
      </p:sp>
      <p:pic>
        <p:nvPicPr>
          <p:cNvPr id="3" name="object 3"/>
          <p:cNvPicPr/>
          <p:nvPr/>
        </p:nvPicPr>
        <p:blipFill>
          <a:blip r:embed="rId2" cstate="print"/>
          <a:stretch>
            <a:fillRect/>
          </a:stretch>
        </p:blipFill>
        <p:spPr>
          <a:xfrm>
            <a:off x="66425" y="5300662"/>
            <a:ext cx="8585449" cy="101441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011" y="487502"/>
            <a:ext cx="692530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45" dirty="0">
                <a:latin typeface="Arial MT"/>
                <a:cs typeface="Arial MT"/>
              </a:rPr>
              <a:t> </a:t>
            </a:r>
            <a:r>
              <a:rPr sz="4400" b="0" spc="240" dirty="0">
                <a:latin typeface="Arial MT"/>
                <a:cs typeface="Arial MT"/>
              </a:rPr>
              <a:t>Addressing</a:t>
            </a:r>
            <a:r>
              <a:rPr sz="4400" b="0" spc="-125" dirty="0">
                <a:latin typeface="Arial MT"/>
                <a:cs typeface="Arial MT"/>
              </a:rPr>
              <a:t> </a:t>
            </a:r>
            <a:r>
              <a:rPr sz="4400" b="0" spc="105" dirty="0">
                <a:latin typeface="Arial MT"/>
                <a:cs typeface="Arial MT"/>
              </a:rPr>
              <a:t>(1/2)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63</a:t>
            </a:fld>
            <a:endParaRPr dirty="0"/>
          </a:p>
        </p:txBody>
      </p:sp>
      <p:sp>
        <p:nvSpPr>
          <p:cNvPr id="3" name="object 3"/>
          <p:cNvSpPr txBox="1"/>
          <p:nvPr/>
        </p:nvSpPr>
        <p:spPr>
          <a:xfrm>
            <a:off x="535025" y="1739010"/>
            <a:ext cx="6495415" cy="434340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10" dirty="0">
                <a:latin typeface="Calibri"/>
                <a:cs typeface="Calibri"/>
              </a:rPr>
              <a:t>Operand</a:t>
            </a:r>
            <a:r>
              <a:rPr sz="2400" spc="-15" dirty="0">
                <a:latin typeface="Calibri"/>
                <a:cs typeface="Calibri"/>
              </a:rPr>
              <a:t> </a:t>
            </a:r>
            <a:r>
              <a:rPr sz="2400" dirty="0">
                <a:latin typeface="Calibri"/>
                <a:cs typeface="Calibri"/>
              </a:rPr>
              <a:t>is</a:t>
            </a:r>
            <a:r>
              <a:rPr sz="2400" spc="-5" dirty="0">
                <a:latin typeface="Calibri"/>
                <a:cs typeface="Calibri"/>
              </a:rPr>
              <a:t> held</a:t>
            </a:r>
            <a:r>
              <a:rPr sz="2400" spc="-10"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register </a:t>
            </a:r>
            <a:r>
              <a:rPr sz="2400" spc="-5" dirty="0">
                <a:latin typeface="Calibri"/>
                <a:cs typeface="Calibri"/>
              </a:rPr>
              <a:t>named</a:t>
            </a:r>
            <a:r>
              <a:rPr sz="2400" spc="-25" dirty="0">
                <a:latin typeface="Calibri"/>
                <a:cs typeface="Calibri"/>
              </a:rPr>
              <a:t> </a:t>
            </a:r>
            <a:r>
              <a:rPr sz="2400" dirty="0">
                <a:latin typeface="Calibri"/>
                <a:cs typeface="Calibri"/>
              </a:rPr>
              <a:t>in</a:t>
            </a:r>
            <a:r>
              <a:rPr sz="2400" spc="-5" dirty="0">
                <a:latin typeface="Calibri"/>
                <a:cs typeface="Calibri"/>
              </a:rPr>
              <a:t> address filed</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10" dirty="0">
                <a:latin typeface="Calibri"/>
                <a:cs typeface="Calibri"/>
              </a:rPr>
              <a:t>EA</a:t>
            </a:r>
            <a:r>
              <a:rPr sz="2400" spc="-45"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R</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10" dirty="0">
                <a:latin typeface="Calibri"/>
                <a:cs typeface="Calibri"/>
              </a:rPr>
              <a:t>Limited</a:t>
            </a:r>
            <a:r>
              <a:rPr sz="2400" spc="-20" dirty="0">
                <a:latin typeface="Calibri"/>
                <a:cs typeface="Calibri"/>
              </a:rPr>
              <a:t> </a:t>
            </a:r>
            <a:r>
              <a:rPr sz="2400" spc="-5" dirty="0">
                <a:latin typeface="Calibri"/>
                <a:cs typeface="Calibri"/>
              </a:rPr>
              <a:t>number</a:t>
            </a:r>
            <a:r>
              <a:rPr sz="2400" spc="-10"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registers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latin typeface="Calibri"/>
                <a:cs typeface="Calibri"/>
              </a:rPr>
              <a:t>Very</a:t>
            </a:r>
            <a:r>
              <a:rPr sz="2400" spc="-15" dirty="0">
                <a:latin typeface="Calibri"/>
                <a:cs typeface="Calibri"/>
              </a:rPr>
              <a:t> </a:t>
            </a:r>
            <a:r>
              <a:rPr sz="2400" spc="-5" dirty="0">
                <a:latin typeface="Calibri"/>
                <a:cs typeface="Calibri"/>
              </a:rPr>
              <a:t>small</a:t>
            </a:r>
            <a:r>
              <a:rPr sz="2400" spc="-30" dirty="0">
                <a:latin typeface="Calibri"/>
                <a:cs typeface="Calibri"/>
              </a:rPr>
              <a:t> </a:t>
            </a:r>
            <a:r>
              <a:rPr sz="2400" spc="-5" dirty="0">
                <a:latin typeface="Calibri"/>
                <a:cs typeface="Calibri"/>
              </a:rPr>
              <a:t>address</a:t>
            </a:r>
            <a:r>
              <a:rPr sz="2400" spc="-15" dirty="0">
                <a:latin typeface="Calibri"/>
                <a:cs typeface="Calibri"/>
              </a:rPr>
              <a:t> </a:t>
            </a:r>
            <a:r>
              <a:rPr sz="2400" spc="-5" dirty="0">
                <a:latin typeface="Calibri"/>
                <a:cs typeface="Calibri"/>
              </a:rPr>
              <a:t>field</a:t>
            </a:r>
            <a:r>
              <a:rPr sz="2400" spc="-15" dirty="0">
                <a:latin typeface="Calibri"/>
                <a:cs typeface="Calibri"/>
              </a:rPr>
              <a:t> </a:t>
            </a:r>
            <a:r>
              <a:rPr sz="2400" spc="-5" dirty="0">
                <a:latin typeface="Calibri"/>
                <a:cs typeface="Calibri"/>
              </a:rPr>
              <a:t>needed</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Shorter</a:t>
            </a:r>
            <a:r>
              <a:rPr sz="2000" spc="-25" dirty="0">
                <a:latin typeface="Calibri"/>
                <a:cs typeface="Calibri"/>
              </a:rPr>
              <a:t> </a:t>
            </a:r>
            <a:r>
              <a:rPr sz="2000" spc="-5" dirty="0">
                <a:latin typeface="Calibri"/>
                <a:cs typeface="Calibri"/>
              </a:rPr>
              <a:t>instructions</a:t>
            </a:r>
            <a:endParaRPr sz="2000">
              <a:latin typeface="Calibri"/>
              <a:cs typeface="Calibri"/>
            </a:endParaRPr>
          </a:p>
          <a:p>
            <a:pPr marL="756285" lvl="1" indent="-287020">
              <a:lnSpc>
                <a:spcPct val="100000"/>
              </a:lnSpc>
              <a:spcBef>
                <a:spcPts val="1685"/>
              </a:spcBef>
              <a:buFont typeface="Arial MT"/>
              <a:buChar char="–"/>
              <a:tabLst>
                <a:tab pos="756285" algn="l"/>
                <a:tab pos="756920" algn="l"/>
              </a:tabLst>
            </a:pPr>
            <a:r>
              <a:rPr sz="2000" spc="-20" dirty="0">
                <a:latin typeface="Calibri"/>
                <a:cs typeface="Calibri"/>
              </a:rPr>
              <a:t>Faster</a:t>
            </a:r>
            <a:r>
              <a:rPr sz="2000" dirty="0">
                <a:latin typeface="Calibri"/>
                <a:cs typeface="Calibri"/>
              </a:rPr>
              <a:t> </a:t>
            </a:r>
            <a:r>
              <a:rPr sz="2000" spc="-5" dirty="0">
                <a:latin typeface="Calibri"/>
                <a:cs typeface="Calibri"/>
              </a:rPr>
              <a:t>instruction</a:t>
            </a:r>
            <a:r>
              <a:rPr sz="2000" dirty="0">
                <a:latin typeface="Calibri"/>
                <a:cs typeface="Calibri"/>
              </a:rPr>
              <a:t> </a:t>
            </a:r>
            <a:r>
              <a:rPr sz="2000" spc="-20" dirty="0">
                <a:latin typeface="Calibri"/>
                <a:cs typeface="Calibri"/>
              </a:rPr>
              <a:t>fetch</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spc="-5" dirty="0">
                <a:latin typeface="Calibri"/>
                <a:cs typeface="Calibri"/>
              </a:rPr>
              <a:t>MOV</a:t>
            </a:r>
            <a:r>
              <a:rPr sz="2000" spc="-45" dirty="0">
                <a:latin typeface="Calibri"/>
                <a:cs typeface="Calibri"/>
              </a:rPr>
              <a:t> </a:t>
            </a:r>
            <a:r>
              <a:rPr sz="2000" dirty="0">
                <a:latin typeface="Calibri"/>
                <a:cs typeface="Calibri"/>
              </a:rPr>
              <a:t>AX,</a:t>
            </a:r>
            <a:r>
              <a:rPr sz="2000" spc="-20" dirty="0">
                <a:latin typeface="Calibri"/>
                <a:cs typeface="Calibri"/>
              </a:rPr>
              <a:t> </a:t>
            </a:r>
            <a:r>
              <a:rPr sz="2000" spc="-30" dirty="0">
                <a:latin typeface="Calibri"/>
                <a:cs typeface="Calibri"/>
              </a:rPr>
              <a:t>BX</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dirty="0">
                <a:latin typeface="Calibri"/>
                <a:cs typeface="Calibri"/>
              </a:rPr>
              <a:t>ADD</a:t>
            </a:r>
            <a:r>
              <a:rPr sz="2000" spc="-45" dirty="0">
                <a:latin typeface="Calibri"/>
                <a:cs typeface="Calibri"/>
              </a:rPr>
              <a:t> </a:t>
            </a:r>
            <a:r>
              <a:rPr sz="2000" dirty="0">
                <a:latin typeface="Calibri"/>
                <a:cs typeface="Calibri"/>
              </a:rPr>
              <a:t>AX,</a:t>
            </a:r>
            <a:r>
              <a:rPr sz="2000" spc="-40" dirty="0">
                <a:latin typeface="Calibri"/>
                <a:cs typeface="Calibri"/>
              </a:rPr>
              <a:t> </a:t>
            </a:r>
            <a:r>
              <a:rPr sz="2000" spc="-25" dirty="0">
                <a:latin typeface="Calibri"/>
                <a:cs typeface="Calibri"/>
              </a:rPr>
              <a:t>BX</a:t>
            </a:r>
            <a:endParaRPr sz="20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1402" y="487502"/>
            <a:ext cx="691895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(2/2)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64</a:t>
            </a:fld>
            <a:endParaRPr dirty="0"/>
          </a:p>
        </p:txBody>
      </p:sp>
      <p:sp>
        <p:nvSpPr>
          <p:cNvPr id="3" name="object 3"/>
          <p:cNvSpPr txBox="1"/>
          <p:nvPr/>
        </p:nvSpPr>
        <p:spPr>
          <a:xfrm>
            <a:off x="598119" y="1740230"/>
            <a:ext cx="6735445" cy="341119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solidFill>
                  <a:srgbClr val="FF0000"/>
                </a:solidFill>
                <a:latin typeface="Calibri"/>
                <a:cs typeface="Calibri"/>
              </a:rPr>
              <a:t>No</a:t>
            </a:r>
            <a:r>
              <a:rPr sz="2400" spc="-50" dirty="0">
                <a:solidFill>
                  <a:srgbClr val="FF0000"/>
                </a:solidFill>
                <a:latin typeface="Calibri"/>
                <a:cs typeface="Calibri"/>
              </a:rPr>
              <a:t> </a:t>
            </a:r>
            <a:r>
              <a:rPr sz="2400" dirty="0">
                <a:solidFill>
                  <a:srgbClr val="FF0000"/>
                </a:solidFill>
                <a:latin typeface="Calibri"/>
                <a:cs typeface="Calibri"/>
              </a:rPr>
              <a:t>memory</a:t>
            </a:r>
            <a:r>
              <a:rPr sz="2400" spc="-60" dirty="0">
                <a:solidFill>
                  <a:srgbClr val="FF0000"/>
                </a:solidFill>
                <a:latin typeface="Calibri"/>
                <a:cs typeface="Calibri"/>
              </a:rPr>
              <a:t> </a:t>
            </a:r>
            <a:r>
              <a:rPr sz="2400" dirty="0">
                <a:solidFill>
                  <a:srgbClr val="FF0000"/>
                </a:solidFill>
                <a:latin typeface="Calibri"/>
                <a:cs typeface="Calibri"/>
              </a:rPr>
              <a:t>access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solidFill>
                  <a:srgbClr val="FF0000"/>
                </a:solidFill>
                <a:latin typeface="Calibri"/>
                <a:cs typeface="Calibri"/>
              </a:rPr>
              <a:t>Very</a:t>
            </a:r>
            <a:r>
              <a:rPr sz="2400" spc="-40" dirty="0">
                <a:solidFill>
                  <a:srgbClr val="FF0000"/>
                </a:solidFill>
                <a:latin typeface="Calibri"/>
                <a:cs typeface="Calibri"/>
              </a:rPr>
              <a:t> </a:t>
            </a:r>
            <a:r>
              <a:rPr sz="2400" spc="-20" dirty="0">
                <a:solidFill>
                  <a:srgbClr val="FF0000"/>
                </a:solidFill>
                <a:latin typeface="Calibri"/>
                <a:cs typeface="Calibri"/>
              </a:rPr>
              <a:t>fast</a:t>
            </a:r>
            <a:r>
              <a:rPr sz="2400" spc="-45" dirty="0">
                <a:solidFill>
                  <a:srgbClr val="FF0000"/>
                </a:solidFill>
                <a:latin typeface="Calibri"/>
                <a:cs typeface="Calibri"/>
              </a:rPr>
              <a:t> </a:t>
            </a:r>
            <a:r>
              <a:rPr sz="2400" spc="-15" dirty="0">
                <a:solidFill>
                  <a:srgbClr val="FF0000"/>
                </a:solidFill>
                <a:latin typeface="Calibri"/>
                <a:cs typeface="Calibri"/>
              </a:rPr>
              <a:t>execution</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30" dirty="0">
                <a:solidFill>
                  <a:srgbClr val="FF0000"/>
                </a:solidFill>
                <a:latin typeface="Calibri"/>
                <a:cs typeface="Calibri"/>
              </a:rPr>
              <a:t>Very</a:t>
            </a:r>
            <a:r>
              <a:rPr sz="2400" spc="-20" dirty="0">
                <a:solidFill>
                  <a:srgbClr val="FF0000"/>
                </a:solidFill>
                <a:latin typeface="Calibri"/>
                <a:cs typeface="Calibri"/>
              </a:rPr>
              <a:t> </a:t>
            </a:r>
            <a:r>
              <a:rPr sz="2400" spc="-5" dirty="0">
                <a:solidFill>
                  <a:srgbClr val="FF0000"/>
                </a:solidFill>
                <a:latin typeface="Calibri"/>
                <a:cs typeface="Calibri"/>
              </a:rPr>
              <a:t>limited</a:t>
            </a:r>
            <a:r>
              <a:rPr sz="2400" spc="-40" dirty="0">
                <a:solidFill>
                  <a:srgbClr val="FF0000"/>
                </a:solidFill>
                <a:latin typeface="Calibri"/>
                <a:cs typeface="Calibri"/>
              </a:rPr>
              <a:t> </a:t>
            </a:r>
            <a:r>
              <a:rPr sz="2400" spc="-5" dirty="0">
                <a:solidFill>
                  <a:srgbClr val="FF0000"/>
                </a:solidFill>
                <a:latin typeface="Calibri"/>
                <a:cs typeface="Calibri"/>
              </a:rPr>
              <a:t>address</a:t>
            </a:r>
            <a:r>
              <a:rPr sz="2400" spc="-10" dirty="0">
                <a:solidFill>
                  <a:srgbClr val="FF0000"/>
                </a:solidFill>
                <a:latin typeface="Calibri"/>
                <a:cs typeface="Calibri"/>
              </a:rPr>
              <a:t> </a:t>
            </a:r>
            <a:r>
              <a:rPr sz="2400" spc="-5" dirty="0">
                <a:solidFill>
                  <a:srgbClr val="FF0000"/>
                </a:solidFill>
                <a:latin typeface="Calibri"/>
                <a:cs typeface="Calibri"/>
              </a:rPr>
              <a:t>space</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dirty="0">
                <a:latin typeface="Calibri"/>
                <a:cs typeface="Calibri"/>
              </a:rPr>
              <a:t>Multiple</a:t>
            </a:r>
            <a:r>
              <a:rPr sz="2400" spc="-25" dirty="0">
                <a:latin typeface="Calibri"/>
                <a:cs typeface="Calibri"/>
              </a:rPr>
              <a:t> </a:t>
            </a:r>
            <a:r>
              <a:rPr sz="2400" spc="-15" dirty="0">
                <a:latin typeface="Calibri"/>
                <a:cs typeface="Calibri"/>
              </a:rPr>
              <a:t>registers</a:t>
            </a:r>
            <a:r>
              <a:rPr sz="2400" spc="-30" dirty="0">
                <a:latin typeface="Calibri"/>
                <a:cs typeface="Calibri"/>
              </a:rPr>
              <a:t> </a:t>
            </a:r>
            <a:r>
              <a:rPr sz="2400" spc="-5" dirty="0">
                <a:latin typeface="Calibri"/>
                <a:cs typeface="Calibri"/>
              </a:rPr>
              <a:t>helps</a:t>
            </a:r>
            <a:r>
              <a:rPr sz="2400" spc="-25" dirty="0">
                <a:latin typeface="Calibri"/>
                <a:cs typeface="Calibri"/>
              </a:rPr>
              <a:t> </a:t>
            </a:r>
            <a:r>
              <a:rPr sz="2400" spc="-10" dirty="0">
                <a:latin typeface="Calibri"/>
                <a:cs typeface="Calibri"/>
              </a:rPr>
              <a:t>performance</a:t>
            </a:r>
            <a:endParaRPr sz="2400">
              <a:latin typeface="Calibri"/>
              <a:cs typeface="Calibri"/>
            </a:endParaRPr>
          </a:p>
          <a:p>
            <a:pPr marL="756285" lvl="1" indent="-287020">
              <a:lnSpc>
                <a:spcPct val="100000"/>
              </a:lnSpc>
              <a:spcBef>
                <a:spcPts val="1785"/>
              </a:spcBef>
              <a:buFont typeface="Arial MT"/>
              <a:buChar char="–"/>
              <a:tabLst>
                <a:tab pos="756285" algn="l"/>
                <a:tab pos="756920" algn="l"/>
              </a:tabLst>
            </a:pPr>
            <a:r>
              <a:rPr sz="2000" spc="-10" dirty="0">
                <a:latin typeface="Calibri"/>
                <a:cs typeface="Calibri"/>
              </a:rPr>
              <a:t>Requires</a:t>
            </a:r>
            <a:r>
              <a:rPr sz="2000" dirty="0">
                <a:latin typeface="Calibri"/>
                <a:cs typeface="Calibri"/>
              </a:rPr>
              <a:t> </a:t>
            </a:r>
            <a:r>
              <a:rPr sz="2000" spc="-5" dirty="0">
                <a:latin typeface="Calibri"/>
                <a:cs typeface="Calibri"/>
              </a:rPr>
              <a:t>good</a:t>
            </a:r>
            <a:r>
              <a:rPr sz="2000" spc="-30" dirty="0">
                <a:latin typeface="Calibri"/>
                <a:cs typeface="Calibri"/>
              </a:rPr>
              <a:t> </a:t>
            </a:r>
            <a:r>
              <a:rPr sz="2000" spc="-5" dirty="0">
                <a:latin typeface="Calibri"/>
                <a:cs typeface="Calibri"/>
              </a:rPr>
              <a:t>assembly</a:t>
            </a:r>
            <a:r>
              <a:rPr sz="2000" spc="20" dirty="0">
                <a:latin typeface="Calibri"/>
                <a:cs typeface="Calibri"/>
              </a:rPr>
              <a:t> </a:t>
            </a:r>
            <a:r>
              <a:rPr sz="2000" spc="-10" dirty="0">
                <a:latin typeface="Calibri"/>
                <a:cs typeface="Calibri"/>
              </a:rPr>
              <a:t>programming</a:t>
            </a:r>
            <a:r>
              <a:rPr sz="2000" spc="-15" dirty="0">
                <a:latin typeface="Calibri"/>
                <a:cs typeface="Calibri"/>
              </a:rPr>
              <a:t> </a:t>
            </a:r>
            <a:r>
              <a:rPr sz="2000" spc="-5" dirty="0">
                <a:latin typeface="Calibri"/>
                <a:cs typeface="Calibri"/>
              </a:rPr>
              <a:t>or</a:t>
            </a:r>
            <a:r>
              <a:rPr sz="2000" spc="-10" dirty="0">
                <a:latin typeface="Calibri"/>
                <a:cs typeface="Calibri"/>
              </a:rPr>
              <a:t> </a:t>
            </a:r>
            <a:r>
              <a:rPr sz="2000" spc="-5" dirty="0">
                <a:latin typeface="Calibri"/>
                <a:cs typeface="Calibri"/>
              </a:rPr>
              <a:t>compiler</a:t>
            </a:r>
            <a:r>
              <a:rPr sz="2000" spc="5" dirty="0">
                <a:latin typeface="Calibri"/>
                <a:cs typeface="Calibri"/>
              </a:rPr>
              <a:t> </a:t>
            </a:r>
            <a:r>
              <a:rPr sz="2000" spc="-5" dirty="0">
                <a:latin typeface="Calibri"/>
                <a:cs typeface="Calibri"/>
              </a:rPr>
              <a:t>writing</a:t>
            </a:r>
            <a:endParaRPr sz="2000">
              <a:latin typeface="Calibri"/>
              <a:cs typeface="Calibri"/>
            </a:endParaRPr>
          </a:p>
          <a:p>
            <a:pPr marL="355600" indent="-342900">
              <a:lnSpc>
                <a:spcPct val="100000"/>
              </a:lnSpc>
              <a:spcBef>
                <a:spcPts val="1864"/>
              </a:spcBef>
              <a:buFont typeface="Arial MT"/>
              <a:buChar char="•"/>
              <a:tabLst>
                <a:tab pos="354965" algn="l"/>
                <a:tab pos="355600" algn="l"/>
              </a:tabLst>
            </a:pPr>
            <a:r>
              <a:rPr lang="en-US" sz="2400" spc="-55" dirty="0" smtClean="0">
                <a:latin typeface="Calibri"/>
                <a:cs typeface="Calibri"/>
              </a:rPr>
              <a:t>Similar to </a:t>
            </a:r>
            <a:r>
              <a:rPr sz="2400" spc="-10" smtClean="0">
                <a:latin typeface="Calibri"/>
                <a:cs typeface="Calibri"/>
              </a:rPr>
              <a:t>Direct</a:t>
            </a:r>
            <a:r>
              <a:rPr sz="2400" spc="-35" smtClean="0">
                <a:latin typeface="Calibri"/>
                <a:cs typeface="Calibri"/>
              </a:rPr>
              <a:t> </a:t>
            </a:r>
            <a:r>
              <a:rPr sz="2400" spc="-5" dirty="0">
                <a:latin typeface="Calibri"/>
                <a:cs typeface="Calibri"/>
              </a:rPr>
              <a:t>addressing</a:t>
            </a:r>
            <a:endParaRPr sz="24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183" y="574675"/>
            <a:ext cx="7688580" cy="528320"/>
          </a:xfrm>
          <a:prstGeom prst="rect">
            <a:avLst/>
          </a:prstGeom>
        </p:spPr>
        <p:txBody>
          <a:bodyPr vert="horz" wrap="square" lIns="0" tIns="12700" rIns="0" bIns="0" rtlCol="0">
            <a:spAutoFit/>
          </a:bodyPr>
          <a:lstStyle/>
          <a:p>
            <a:pPr marL="12700">
              <a:lnSpc>
                <a:spcPct val="100000"/>
              </a:lnSpc>
              <a:spcBef>
                <a:spcPts val="100"/>
              </a:spcBef>
            </a:pPr>
            <a:r>
              <a:rPr sz="3300" b="0" spc="150" dirty="0">
                <a:latin typeface="Arial MT"/>
                <a:cs typeface="Arial MT"/>
              </a:rPr>
              <a:t>Register</a:t>
            </a:r>
            <a:r>
              <a:rPr sz="3300" b="0" spc="-95" dirty="0">
                <a:latin typeface="Arial MT"/>
                <a:cs typeface="Arial MT"/>
              </a:rPr>
              <a:t> </a:t>
            </a:r>
            <a:r>
              <a:rPr sz="3300" b="0" spc="200" dirty="0">
                <a:latin typeface="Arial MT"/>
                <a:cs typeface="Arial MT"/>
              </a:rPr>
              <a:t>Indirect</a:t>
            </a:r>
            <a:r>
              <a:rPr sz="3300" b="0" spc="-95" dirty="0">
                <a:latin typeface="Arial MT"/>
                <a:cs typeface="Arial MT"/>
              </a:rPr>
              <a:t> </a:t>
            </a:r>
            <a:r>
              <a:rPr sz="3300" b="0" spc="180" dirty="0">
                <a:latin typeface="Arial MT"/>
                <a:cs typeface="Arial MT"/>
              </a:rPr>
              <a:t>Addressing</a:t>
            </a:r>
            <a:r>
              <a:rPr sz="3300" b="0" spc="-100" dirty="0">
                <a:latin typeface="Arial MT"/>
                <a:cs typeface="Arial MT"/>
              </a:rPr>
              <a:t> </a:t>
            </a:r>
            <a:r>
              <a:rPr sz="3300" b="0" spc="145" dirty="0">
                <a:latin typeface="Arial MT"/>
                <a:cs typeface="Arial MT"/>
              </a:rPr>
              <a:t>Diagram</a:t>
            </a:r>
            <a:endParaRPr sz="33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65</a:t>
            </a:fld>
            <a:endParaRPr dirty="0"/>
          </a:p>
        </p:txBody>
      </p:sp>
      <p:pic>
        <p:nvPicPr>
          <p:cNvPr id="3" name="object 3"/>
          <p:cNvPicPr/>
          <p:nvPr/>
        </p:nvPicPr>
        <p:blipFill>
          <a:blip r:embed="rId2" cstate="print"/>
          <a:stretch>
            <a:fillRect/>
          </a:stretch>
        </p:blipFill>
        <p:spPr>
          <a:xfrm>
            <a:off x="2051050" y="1773301"/>
            <a:ext cx="4580001" cy="460844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52740" cy="2825115"/>
          </a:xfrm>
          <a:prstGeom prst="rect">
            <a:avLst/>
          </a:prstGeom>
        </p:spPr>
        <p:txBody>
          <a:bodyPr vert="horz" wrap="square" lIns="0" tIns="195580" rIns="0" bIns="0" rtlCol="0">
            <a:spAutoFit/>
          </a:bodyPr>
          <a:lstStyle/>
          <a:p>
            <a:pPr marL="424180" indent="-412115">
              <a:lnSpc>
                <a:spcPct val="100000"/>
              </a:lnSpc>
              <a:spcBef>
                <a:spcPts val="1540"/>
              </a:spcBef>
              <a:buFont typeface="Arial MT"/>
              <a:buChar char="•"/>
              <a:tabLst>
                <a:tab pos="424180" algn="l"/>
                <a:tab pos="424815" algn="l"/>
              </a:tabLst>
            </a:pPr>
            <a:r>
              <a:rPr sz="2400" dirty="0">
                <a:latin typeface="Calibri"/>
                <a:cs typeface="Calibri"/>
              </a:rPr>
              <a:t>In</a:t>
            </a:r>
            <a:r>
              <a:rPr sz="2400" spc="-10" dirty="0">
                <a:latin typeface="Calibri"/>
                <a:cs typeface="Calibri"/>
              </a:rPr>
              <a:t> </a:t>
            </a:r>
            <a:r>
              <a:rPr sz="2400" dirty="0">
                <a:latin typeface="Calibri"/>
                <a:cs typeface="Calibri"/>
              </a:rPr>
              <a:t>this</a:t>
            </a:r>
            <a:r>
              <a:rPr sz="2400" spc="-25" dirty="0">
                <a:latin typeface="Calibri"/>
                <a:cs typeface="Calibri"/>
              </a:rPr>
              <a:t> </a:t>
            </a:r>
            <a:r>
              <a:rPr sz="2400" spc="-5" dirty="0">
                <a:latin typeface="Calibri"/>
                <a:cs typeface="Calibri"/>
              </a:rPr>
              <a:t>addressing </a:t>
            </a:r>
            <a:r>
              <a:rPr sz="2400" dirty="0">
                <a:latin typeface="Calibri"/>
                <a:cs typeface="Calibri"/>
              </a:rPr>
              <a:t>the</a:t>
            </a:r>
            <a:r>
              <a:rPr sz="2400" spc="-15" dirty="0">
                <a:latin typeface="Calibri"/>
                <a:cs typeface="Calibri"/>
              </a:rPr>
              <a:t> </a:t>
            </a:r>
            <a:r>
              <a:rPr sz="2400" spc="-25" dirty="0">
                <a:latin typeface="Calibri"/>
                <a:cs typeface="Calibri"/>
              </a:rPr>
              <a:t>operand’s</a:t>
            </a:r>
            <a:r>
              <a:rPr sz="2400" spc="-5" dirty="0">
                <a:latin typeface="Calibri"/>
                <a:cs typeface="Calibri"/>
              </a:rPr>
              <a:t> </a:t>
            </a:r>
            <a:r>
              <a:rPr sz="2400" spc="-20" dirty="0">
                <a:latin typeface="Calibri"/>
                <a:cs typeface="Calibri"/>
              </a:rPr>
              <a:t>offset</a:t>
            </a:r>
            <a:r>
              <a:rPr sz="2400" spc="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placed</a:t>
            </a:r>
            <a:r>
              <a:rPr sz="2400" spc="-20" dirty="0">
                <a:latin typeface="Calibri"/>
                <a:cs typeface="Calibri"/>
              </a:rPr>
              <a:t> </a:t>
            </a:r>
            <a:r>
              <a:rPr sz="2400" dirty="0">
                <a:latin typeface="Calibri"/>
                <a:cs typeface="Calibri"/>
              </a:rPr>
              <a:t>in </a:t>
            </a:r>
            <a:r>
              <a:rPr sz="2400" spc="-20" dirty="0">
                <a:latin typeface="Calibri"/>
                <a:cs typeface="Calibri"/>
              </a:rPr>
              <a:t>any</a:t>
            </a:r>
            <a:r>
              <a:rPr sz="2400" dirty="0">
                <a:latin typeface="Calibri"/>
                <a:cs typeface="Calibri"/>
              </a:rPr>
              <a:t> </a:t>
            </a:r>
            <a:r>
              <a:rPr sz="2400" spc="-5" dirty="0">
                <a:latin typeface="Calibri"/>
                <a:cs typeface="Calibri"/>
              </a:rPr>
              <a:t>one </a:t>
            </a:r>
            <a:r>
              <a:rPr sz="2400" spc="-10" dirty="0">
                <a:latin typeface="Calibri"/>
                <a:cs typeface="Calibri"/>
              </a:rPr>
              <a:t>of</a:t>
            </a:r>
            <a:endParaRPr sz="2400">
              <a:latin typeface="Calibri"/>
              <a:cs typeface="Calibri"/>
            </a:endParaRPr>
          </a:p>
          <a:p>
            <a:pPr marL="355600">
              <a:lnSpc>
                <a:spcPct val="100000"/>
              </a:lnSpc>
              <a:spcBef>
                <a:spcPts val="1440"/>
              </a:spcBef>
            </a:pPr>
            <a:r>
              <a:rPr sz="2400" dirty="0">
                <a:latin typeface="Calibri"/>
                <a:cs typeface="Calibri"/>
              </a:rPr>
              <a:t>the</a:t>
            </a:r>
            <a:r>
              <a:rPr sz="2400" spc="-5" dirty="0">
                <a:latin typeface="Calibri"/>
                <a:cs typeface="Calibri"/>
              </a:rPr>
              <a:t> </a:t>
            </a:r>
            <a:r>
              <a:rPr sz="2400" spc="-15" dirty="0">
                <a:latin typeface="Calibri"/>
                <a:cs typeface="Calibri"/>
              </a:rPr>
              <a:t>registers</a:t>
            </a:r>
            <a:r>
              <a:rPr sz="2400" spc="-30" dirty="0">
                <a:latin typeface="Calibri"/>
                <a:cs typeface="Calibri"/>
              </a:rPr>
              <a:t> </a:t>
            </a:r>
            <a:r>
              <a:rPr sz="2400" b="1" spc="-35" dirty="0">
                <a:latin typeface="Calibri"/>
                <a:cs typeface="Calibri"/>
              </a:rPr>
              <a:t>BX,BP,SI,DI</a:t>
            </a:r>
            <a:r>
              <a:rPr sz="2400" b="1" spc="-40" dirty="0">
                <a:latin typeface="Calibri"/>
                <a:cs typeface="Calibri"/>
              </a:rPr>
              <a:t> </a:t>
            </a:r>
            <a:r>
              <a:rPr sz="2400" b="1" dirty="0">
                <a:latin typeface="Calibri"/>
                <a:cs typeface="Calibri"/>
              </a:rPr>
              <a:t>as</a:t>
            </a:r>
            <a:r>
              <a:rPr sz="2400" b="1" spc="-5" dirty="0">
                <a:latin typeface="Calibri"/>
                <a:cs typeface="Calibri"/>
              </a:rPr>
              <a:t> specified</a:t>
            </a:r>
            <a:r>
              <a:rPr sz="2400" b="1" spc="-10" dirty="0">
                <a:latin typeface="Calibri"/>
                <a:cs typeface="Calibri"/>
              </a:rPr>
              <a:t> </a:t>
            </a:r>
            <a:r>
              <a:rPr sz="2400" b="1" dirty="0">
                <a:latin typeface="Calibri"/>
                <a:cs typeface="Calibri"/>
              </a:rPr>
              <a:t>in the</a:t>
            </a:r>
            <a:r>
              <a:rPr sz="2400" b="1" spc="-20" dirty="0">
                <a:latin typeface="Calibri"/>
                <a:cs typeface="Calibri"/>
              </a:rPr>
              <a:t> </a:t>
            </a:r>
            <a:r>
              <a:rPr sz="2400" b="1" spc="-5" dirty="0">
                <a:latin typeface="Calibri"/>
                <a:cs typeface="Calibri"/>
              </a:rPr>
              <a:t>instruction</a:t>
            </a:r>
            <a:r>
              <a:rPr sz="2400" spc="-5" dirty="0">
                <a:latin typeface="Calibri"/>
                <a:cs typeface="Calibri"/>
              </a:rPr>
              <a:t>.</a:t>
            </a:r>
            <a:endParaRPr sz="2400">
              <a:latin typeface="Calibri"/>
              <a:cs typeface="Calibri"/>
            </a:endParaRPr>
          </a:p>
          <a:p>
            <a:pPr marL="355600" marR="140970" indent="-343535">
              <a:lnSpc>
                <a:spcPct val="150000"/>
              </a:lnSpc>
              <a:spcBef>
                <a:spcPts val="580"/>
              </a:spcBef>
              <a:buFont typeface="Arial MT"/>
              <a:buChar char="•"/>
              <a:tabLst>
                <a:tab pos="355600" algn="l"/>
                <a:tab pos="356235" algn="l"/>
              </a:tabLst>
            </a:pPr>
            <a:r>
              <a:rPr sz="2400" spc="-5" dirty="0">
                <a:latin typeface="Calibri"/>
                <a:cs typeface="Calibri"/>
              </a:rPr>
              <a:t>The </a:t>
            </a:r>
            <a:r>
              <a:rPr sz="2400" spc="-15" dirty="0">
                <a:latin typeface="Calibri"/>
                <a:cs typeface="Calibri"/>
              </a:rPr>
              <a:t>effective </a:t>
            </a:r>
            <a:r>
              <a:rPr sz="2400" spc="-5" dirty="0">
                <a:latin typeface="Calibri"/>
                <a:cs typeface="Calibri"/>
              </a:rPr>
              <a:t>address of </a:t>
            </a:r>
            <a:r>
              <a:rPr sz="2400" dirty="0">
                <a:latin typeface="Calibri"/>
                <a:cs typeface="Calibri"/>
              </a:rPr>
              <a:t>the </a:t>
            </a:r>
            <a:r>
              <a:rPr sz="2400" spc="-15" dirty="0">
                <a:latin typeface="Calibri"/>
                <a:cs typeface="Calibri"/>
              </a:rPr>
              <a:t>data </a:t>
            </a:r>
            <a:r>
              <a:rPr sz="2400" dirty="0">
                <a:latin typeface="Calibri"/>
                <a:cs typeface="Calibri"/>
              </a:rPr>
              <a:t>is in the </a:t>
            </a:r>
            <a:r>
              <a:rPr sz="2400" spc="-5" dirty="0">
                <a:latin typeface="Calibri"/>
                <a:cs typeface="Calibri"/>
              </a:rPr>
              <a:t>base </a:t>
            </a:r>
            <a:r>
              <a:rPr sz="2400" spc="-15" dirty="0">
                <a:latin typeface="Calibri"/>
                <a:cs typeface="Calibri"/>
              </a:rPr>
              <a:t>register </a:t>
            </a:r>
            <a:r>
              <a:rPr sz="2400" spc="-5" dirty="0">
                <a:latin typeface="Calibri"/>
                <a:cs typeface="Calibri"/>
              </a:rPr>
              <a:t>or </a:t>
            </a:r>
            <a:r>
              <a:rPr sz="2400" dirty="0">
                <a:latin typeface="Calibri"/>
                <a:cs typeface="Calibri"/>
              </a:rPr>
              <a:t>an </a:t>
            </a:r>
            <a:r>
              <a:rPr sz="2400" spc="-530" dirty="0">
                <a:latin typeface="Calibri"/>
                <a:cs typeface="Calibri"/>
              </a:rPr>
              <a:t> </a:t>
            </a:r>
            <a:r>
              <a:rPr sz="2400" spc="-10" dirty="0">
                <a:latin typeface="Calibri"/>
                <a:cs typeface="Calibri"/>
              </a:rPr>
              <a:t>index</a:t>
            </a:r>
            <a:r>
              <a:rPr sz="2400" spc="-15" dirty="0">
                <a:latin typeface="Calibri"/>
                <a:cs typeface="Calibri"/>
              </a:rPr>
              <a:t> register</a:t>
            </a:r>
            <a:r>
              <a:rPr sz="2400" spc="-10" dirty="0">
                <a:latin typeface="Calibri"/>
                <a:cs typeface="Calibri"/>
              </a:rPr>
              <a:t> that</a:t>
            </a:r>
            <a:r>
              <a:rPr sz="2400" spc="-15" dirty="0">
                <a:latin typeface="Calibri"/>
                <a:cs typeface="Calibri"/>
              </a:rPr>
              <a:t> </a:t>
            </a:r>
            <a:r>
              <a:rPr sz="2400" dirty="0">
                <a:latin typeface="Calibri"/>
                <a:cs typeface="Calibri"/>
              </a:rPr>
              <a:t>is </a:t>
            </a:r>
            <a:r>
              <a:rPr sz="2400" spc="-5" dirty="0">
                <a:latin typeface="Calibri"/>
                <a:cs typeface="Calibri"/>
              </a:rPr>
              <a:t>specified</a:t>
            </a:r>
            <a:r>
              <a:rPr sz="2400" spc="5" dirty="0">
                <a:latin typeface="Calibri"/>
                <a:cs typeface="Calibri"/>
              </a:rPr>
              <a:t> </a:t>
            </a:r>
            <a:r>
              <a:rPr sz="2400" spc="-10" dirty="0">
                <a:latin typeface="Calibri"/>
                <a:cs typeface="Calibri"/>
              </a:rPr>
              <a:t>by</a:t>
            </a:r>
            <a:r>
              <a:rPr sz="2400" dirty="0">
                <a:latin typeface="Calibri"/>
                <a:cs typeface="Calibri"/>
              </a:rPr>
              <a:t> the</a:t>
            </a:r>
            <a:r>
              <a:rPr sz="2400" spc="-10" dirty="0">
                <a:latin typeface="Calibri"/>
                <a:cs typeface="Calibri"/>
              </a:rPr>
              <a:t> </a:t>
            </a:r>
            <a:r>
              <a:rPr sz="2400" spc="-5" dirty="0">
                <a:latin typeface="Calibri"/>
                <a:cs typeface="Calibri"/>
              </a:rPr>
              <a:t>instruction.</a:t>
            </a:r>
            <a:endParaRPr sz="2400">
              <a:latin typeface="Calibri"/>
              <a:cs typeface="Calibri"/>
            </a:endParaRPr>
          </a:p>
          <a:p>
            <a:pPr marL="469900">
              <a:lnSpc>
                <a:spcPct val="100000"/>
              </a:lnSpc>
              <a:spcBef>
                <a:spcPts val="1780"/>
              </a:spcBef>
              <a:tabLst>
                <a:tab pos="756285" algn="l"/>
              </a:tabLst>
            </a:pPr>
            <a:r>
              <a:rPr sz="2000" dirty="0">
                <a:latin typeface="Arial MT"/>
                <a:cs typeface="Arial MT"/>
              </a:rPr>
              <a:t>–	</a:t>
            </a:r>
            <a:r>
              <a:rPr sz="2000" i="1" spc="-5" dirty="0">
                <a:latin typeface="Calibri"/>
                <a:cs typeface="Calibri"/>
              </a:rPr>
              <a:t>Here</a:t>
            </a:r>
            <a:r>
              <a:rPr sz="2000" i="1" spc="-20" dirty="0">
                <a:latin typeface="Calibri"/>
                <a:cs typeface="Calibri"/>
              </a:rPr>
              <a:t> </a:t>
            </a:r>
            <a:r>
              <a:rPr sz="2000" i="1" dirty="0">
                <a:latin typeface="Calibri"/>
                <a:cs typeface="Calibri"/>
              </a:rPr>
              <a:t>two</a:t>
            </a:r>
            <a:r>
              <a:rPr sz="2000" i="1" spc="-10" dirty="0">
                <a:latin typeface="Calibri"/>
                <a:cs typeface="Calibri"/>
              </a:rPr>
              <a:t> register </a:t>
            </a:r>
            <a:r>
              <a:rPr sz="2000" i="1" spc="-5" dirty="0">
                <a:latin typeface="Calibri"/>
                <a:cs typeface="Calibri"/>
              </a:rPr>
              <a:t>reference</a:t>
            </a:r>
            <a:r>
              <a:rPr sz="2000" i="1" spc="-25" dirty="0">
                <a:latin typeface="Calibri"/>
                <a:cs typeface="Calibri"/>
              </a:rPr>
              <a:t> </a:t>
            </a:r>
            <a:r>
              <a:rPr sz="2000" i="1" dirty="0">
                <a:latin typeface="Calibri"/>
                <a:cs typeface="Calibri"/>
              </a:rPr>
              <a:t>is required</a:t>
            </a:r>
            <a:r>
              <a:rPr sz="2000" i="1" spc="-30" dirty="0">
                <a:latin typeface="Calibri"/>
                <a:cs typeface="Calibri"/>
              </a:rPr>
              <a:t> </a:t>
            </a:r>
            <a:r>
              <a:rPr sz="2000" i="1" spc="-15" dirty="0">
                <a:latin typeface="Calibri"/>
                <a:cs typeface="Calibri"/>
              </a:rPr>
              <a:t>to</a:t>
            </a:r>
            <a:r>
              <a:rPr sz="2000" i="1" spc="5" dirty="0">
                <a:latin typeface="Calibri"/>
                <a:cs typeface="Calibri"/>
              </a:rPr>
              <a:t> </a:t>
            </a:r>
            <a:r>
              <a:rPr sz="2000" i="1" spc="-10" dirty="0">
                <a:latin typeface="Calibri"/>
                <a:cs typeface="Calibri"/>
              </a:rPr>
              <a:t>access</a:t>
            </a:r>
            <a:r>
              <a:rPr sz="2000" i="1" spc="-20" dirty="0">
                <a:latin typeface="Calibri"/>
                <a:cs typeface="Calibri"/>
              </a:rPr>
              <a:t> </a:t>
            </a:r>
            <a:r>
              <a:rPr sz="2000" i="1" dirty="0">
                <a:latin typeface="Calibri"/>
                <a:cs typeface="Calibri"/>
              </a:rPr>
              <a:t>the </a:t>
            </a:r>
            <a:r>
              <a:rPr sz="2000" i="1" spc="-10" dirty="0">
                <a:latin typeface="Calibri"/>
                <a:cs typeface="Calibri"/>
              </a:rPr>
              <a:t>data.</a:t>
            </a:r>
            <a:endParaRPr sz="2000">
              <a:latin typeface="Calibri"/>
              <a:cs typeface="Calibri"/>
            </a:endParaRPr>
          </a:p>
        </p:txBody>
      </p:sp>
      <p:pic>
        <p:nvPicPr>
          <p:cNvPr id="3" name="object 3"/>
          <p:cNvPicPr/>
          <p:nvPr/>
        </p:nvPicPr>
        <p:blipFill>
          <a:blip r:embed="rId2" cstate="print"/>
          <a:stretch>
            <a:fillRect/>
          </a:stretch>
        </p:blipFill>
        <p:spPr>
          <a:xfrm>
            <a:off x="28575" y="5373687"/>
            <a:ext cx="9097899" cy="10080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47" y="49225"/>
            <a:ext cx="6038215" cy="543560"/>
          </a:xfrm>
          <a:prstGeom prst="rect">
            <a:avLst/>
          </a:prstGeom>
        </p:spPr>
        <p:txBody>
          <a:bodyPr vert="horz" wrap="square" lIns="0" tIns="12065" rIns="0" bIns="0" rtlCol="0">
            <a:spAutoFit/>
          </a:bodyPr>
          <a:lstStyle/>
          <a:p>
            <a:pPr marL="12700">
              <a:lnSpc>
                <a:spcPct val="100000"/>
              </a:lnSpc>
              <a:spcBef>
                <a:spcPts val="95"/>
              </a:spcBef>
            </a:pPr>
            <a:r>
              <a:rPr sz="3400" b="0" spc="155" dirty="0">
                <a:latin typeface="Arial MT"/>
                <a:cs typeface="Arial MT"/>
              </a:rPr>
              <a:t>Register</a:t>
            </a:r>
            <a:r>
              <a:rPr sz="3400" b="0" spc="-110" dirty="0">
                <a:latin typeface="Arial MT"/>
                <a:cs typeface="Arial MT"/>
              </a:rPr>
              <a:t> </a:t>
            </a:r>
            <a:r>
              <a:rPr sz="3400" b="0" spc="204" dirty="0">
                <a:latin typeface="Arial MT"/>
                <a:cs typeface="Arial MT"/>
              </a:rPr>
              <a:t>Indirect</a:t>
            </a:r>
            <a:r>
              <a:rPr sz="3400" b="0" spc="-120" dirty="0">
                <a:latin typeface="Arial MT"/>
                <a:cs typeface="Arial MT"/>
              </a:rPr>
              <a:t> </a:t>
            </a:r>
            <a:r>
              <a:rPr sz="3400" b="0" spc="185" dirty="0">
                <a:latin typeface="Arial MT"/>
                <a:cs typeface="Arial MT"/>
              </a:rPr>
              <a:t>Addressing</a:t>
            </a:r>
            <a:endParaRPr sz="3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67</a:t>
            </a:fld>
            <a:endParaRPr dirty="0"/>
          </a:p>
        </p:txBody>
      </p:sp>
      <p:sp>
        <p:nvSpPr>
          <p:cNvPr id="3" name="object 3"/>
          <p:cNvSpPr txBox="1"/>
          <p:nvPr/>
        </p:nvSpPr>
        <p:spPr>
          <a:xfrm>
            <a:off x="458927" y="993470"/>
            <a:ext cx="7973059" cy="5001895"/>
          </a:xfrm>
          <a:prstGeom prst="rect">
            <a:avLst/>
          </a:prstGeom>
        </p:spPr>
        <p:txBody>
          <a:bodyPr vert="horz" wrap="square" lIns="0" tIns="12065" rIns="0" bIns="0" rtlCol="0">
            <a:spAutoFit/>
          </a:bodyPr>
          <a:lstStyle/>
          <a:p>
            <a:pPr marL="63500">
              <a:lnSpc>
                <a:spcPct val="100000"/>
              </a:lnSpc>
              <a:spcBef>
                <a:spcPts val="95"/>
              </a:spcBef>
            </a:pPr>
            <a:r>
              <a:rPr sz="2800" spc="-20" dirty="0">
                <a:latin typeface="Calibri"/>
                <a:cs typeface="Calibri"/>
              </a:rPr>
              <a:t>MOV</a:t>
            </a:r>
            <a:r>
              <a:rPr sz="2800" spc="-5" dirty="0">
                <a:latin typeface="Calibri"/>
                <a:cs typeface="Calibri"/>
              </a:rPr>
              <a:t> AX,</a:t>
            </a:r>
            <a:r>
              <a:rPr sz="2800" spc="-15" dirty="0">
                <a:latin typeface="Calibri"/>
                <a:cs typeface="Calibri"/>
              </a:rPr>
              <a:t> </a:t>
            </a:r>
            <a:r>
              <a:rPr sz="2800" spc="-25" dirty="0">
                <a:latin typeface="Calibri"/>
                <a:cs typeface="Calibri"/>
              </a:rPr>
              <a:t>[BX]</a:t>
            </a:r>
            <a:endParaRPr sz="2800">
              <a:latin typeface="Calibri"/>
              <a:cs typeface="Calibri"/>
            </a:endParaRPr>
          </a:p>
          <a:p>
            <a:pPr marL="63500" marR="17780">
              <a:lnSpc>
                <a:spcPct val="150000"/>
              </a:lnSpc>
              <a:spcBef>
                <a:spcPts val="690"/>
              </a:spcBef>
            </a:pPr>
            <a:r>
              <a:rPr sz="1800" spc="-10" dirty="0">
                <a:solidFill>
                  <a:srgbClr val="FF0000"/>
                </a:solidFill>
                <a:latin typeface="Calibri"/>
                <a:cs typeface="Calibri"/>
              </a:rPr>
              <a:t>(move</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contents</a:t>
            </a:r>
            <a:r>
              <a:rPr sz="1800"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dirty="0">
                <a:solidFill>
                  <a:srgbClr val="FF0000"/>
                </a:solidFill>
                <a:latin typeface="Calibri"/>
                <a:cs typeface="Calibri"/>
              </a:rPr>
              <a:t>memory</a:t>
            </a:r>
            <a:r>
              <a:rPr sz="1800" spc="-10" dirty="0">
                <a:solidFill>
                  <a:srgbClr val="FF0000"/>
                </a:solidFill>
                <a:latin typeface="Calibri"/>
                <a:cs typeface="Calibri"/>
              </a:rPr>
              <a:t> location</a:t>
            </a:r>
            <a:r>
              <a:rPr sz="1800" spc="20" dirty="0">
                <a:solidFill>
                  <a:srgbClr val="FF0000"/>
                </a:solidFill>
                <a:latin typeface="Calibri"/>
                <a:cs typeface="Calibri"/>
              </a:rPr>
              <a:t> </a:t>
            </a:r>
            <a:r>
              <a:rPr sz="1800" dirty="0">
                <a:solidFill>
                  <a:srgbClr val="FF0000"/>
                </a:solidFill>
                <a:latin typeface="Calibri"/>
                <a:cs typeface="Calibri"/>
              </a:rPr>
              <a:t>s </a:t>
            </a:r>
            <a:r>
              <a:rPr sz="1800" spc="-5" dirty="0">
                <a:solidFill>
                  <a:srgbClr val="FF0000"/>
                </a:solidFill>
                <a:latin typeface="Calibri"/>
                <a:cs typeface="Calibri"/>
              </a:rPr>
              <a:t>addressed</a:t>
            </a:r>
            <a:r>
              <a:rPr sz="1800" spc="-10" dirty="0">
                <a:solidFill>
                  <a:srgbClr val="FF0000"/>
                </a:solidFill>
                <a:latin typeface="Calibri"/>
                <a:cs typeface="Calibri"/>
              </a:rPr>
              <a:t> </a:t>
            </a:r>
            <a:r>
              <a:rPr sz="1800" spc="-5" dirty="0">
                <a:solidFill>
                  <a:srgbClr val="FF0000"/>
                </a:solidFill>
                <a:latin typeface="Calibri"/>
                <a:cs typeface="Calibri"/>
              </a:rPr>
              <a:t>by</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a:t>
            </a:r>
            <a:r>
              <a:rPr sz="1800" spc="10" dirty="0">
                <a:solidFill>
                  <a:srgbClr val="FF0000"/>
                </a:solidFill>
                <a:latin typeface="Calibri"/>
                <a:cs typeface="Calibri"/>
              </a:rPr>
              <a:t> </a:t>
            </a:r>
            <a:r>
              <a:rPr sz="1800" spc="-20" dirty="0">
                <a:solidFill>
                  <a:srgbClr val="FF0000"/>
                </a:solidFill>
                <a:latin typeface="Calibri"/>
                <a:cs typeface="Calibri"/>
              </a:rPr>
              <a:t>BX</a:t>
            </a:r>
            <a:r>
              <a:rPr sz="1800" spc="-5" dirty="0">
                <a:solidFill>
                  <a:srgbClr val="FF0000"/>
                </a:solidFill>
                <a:latin typeface="Calibri"/>
                <a:cs typeface="Calibri"/>
              </a:rPr>
              <a:t> </a:t>
            </a:r>
            <a:r>
              <a:rPr sz="1800" spc="-10" dirty="0">
                <a:solidFill>
                  <a:srgbClr val="FF0000"/>
                </a:solidFill>
                <a:latin typeface="Calibri"/>
                <a:cs typeface="Calibri"/>
              </a:rPr>
              <a:t>to</a:t>
            </a:r>
            <a:r>
              <a:rPr sz="1800" spc="-5"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 </a:t>
            </a:r>
            <a:r>
              <a:rPr sz="1800" spc="-395" dirty="0">
                <a:solidFill>
                  <a:srgbClr val="FF0000"/>
                </a:solidFill>
                <a:latin typeface="Calibri"/>
                <a:cs typeface="Calibri"/>
              </a:rPr>
              <a:t> </a:t>
            </a:r>
            <a:r>
              <a:rPr sz="1800" dirty="0">
                <a:solidFill>
                  <a:srgbClr val="FF0000"/>
                </a:solidFill>
                <a:latin typeface="Calibri"/>
                <a:cs typeface="Calibri"/>
              </a:rPr>
              <a:t>AX)</a:t>
            </a:r>
            <a:endParaRPr sz="1800">
              <a:latin typeface="Calibri"/>
              <a:cs typeface="Calibri"/>
            </a:endParaRPr>
          </a:p>
          <a:p>
            <a:pPr marL="63500" marR="5997575">
              <a:lnSpc>
                <a:spcPct val="150000"/>
              </a:lnSpc>
              <a:spcBef>
                <a:spcPts val="420"/>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[DI] </a:t>
            </a:r>
            <a:r>
              <a:rPr sz="2800" spc="-620" dirty="0">
                <a:latin typeface="Calibri"/>
                <a:cs typeface="Calibri"/>
              </a:rPr>
              <a:t> </a:t>
            </a:r>
            <a:r>
              <a:rPr sz="2800" spc="-5" dirty="0">
                <a:latin typeface="Calibri"/>
                <a:cs typeface="Calibri"/>
              </a:rPr>
              <a:t>ADD </a:t>
            </a:r>
            <a:r>
              <a:rPr sz="2800" spc="5" dirty="0">
                <a:latin typeface="Calibri"/>
                <a:cs typeface="Calibri"/>
              </a:rPr>
              <a:t>AL,</a:t>
            </a:r>
            <a:r>
              <a:rPr sz="2800" spc="-15" dirty="0">
                <a:latin typeface="Calibri"/>
                <a:cs typeface="Calibri"/>
              </a:rPr>
              <a:t> </a:t>
            </a:r>
            <a:r>
              <a:rPr sz="2800" spc="-25" dirty="0">
                <a:latin typeface="Calibri"/>
                <a:cs typeface="Calibri"/>
              </a:rPr>
              <a:t>[BX]</a:t>
            </a:r>
            <a:endParaRPr sz="2800">
              <a:latin typeface="Calibri"/>
              <a:cs typeface="Calibri"/>
            </a:endParaRPr>
          </a:p>
          <a:p>
            <a:pPr marL="63500">
              <a:lnSpc>
                <a:spcPct val="100000"/>
              </a:lnSpc>
              <a:spcBef>
                <a:spcPts val="2355"/>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[SI]</a:t>
            </a:r>
            <a:endParaRPr sz="2800">
              <a:latin typeface="Calibri"/>
              <a:cs typeface="Calibri"/>
            </a:endParaRPr>
          </a:p>
          <a:p>
            <a:pPr marL="406400" indent="-342900">
              <a:lnSpc>
                <a:spcPct val="100000"/>
              </a:lnSpc>
              <a:spcBef>
                <a:spcPts val="1880"/>
              </a:spcBef>
              <a:buFont typeface="Arial MT"/>
              <a:buChar char="•"/>
              <a:tabLst>
                <a:tab pos="405765" algn="l"/>
                <a:tab pos="406400" algn="l"/>
              </a:tabLst>
            </a:pPr>
            <a:r>
              <a:rPr sz="2000" spc="-5" dirty="0">
                <a:latin typeface="Calibri"/>
                <a:cs typeface="Calibri"/>
              </a:rPr>
              <a:t>Operand</a:t>
            </a:r>
            <a:r>
              <a:rPr sz="2000" spc="-20"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memory</a:t>
            </a:r>
            <a:r>
              <a:rPr sz="2000" spc="-5" dirty="0">
                <a:latin typeface="Calibri"/>
                <a:cs typeface="Calibri"/>
              </a:rPr>
              <a:t> </a:t>
            </a:r>
            <a:r>
              <a:rPr sz="2000" dirty="0">
                <a:latin typeface="Calibri"/>
                <a:cs typeface="Calibri"/>
              </a:rPr>
              <a:t>cell</a:t>
            </a:r>
            <a:r>
              <a:rPr sz="2000" spc="5" dirty="0">
                <a:latin typeface="Calibri"/>
                <a:cs typeface="Calibri"/>
              </a:rPr>
              <a:t> </a:t>
            </a:r>
            <a:r>
              <a:rPr sz="2000" spc="-10" dirty="0">
                <a:latin typeface="Calibri"/>
                <a:cs typeface="Calibri"/>
              </a:rPr>
              <a:t>pointed </a:t>
            </a:r>
            <a:r>
              <a:rPr sz="2000" spc="-15" dirty="0">
                <a:latin typeface="Calibri"/>
                <a:cs typeface="Calibri"/>
              </a:rPr>
              <a:t>to</a:t>
            </a:r>
            <a:r>
              <a:rPr sz="2000" spc="-5" dirty="0">
                <a:latin typeface="Calibri"/>
                <a:cs typeface="Calibri"/>
              </a:rPr>
              <a:t> by</a:t>
            </a:r>
            <a:r>
              <a:rPr sz="2000" spc="-30" dirty="0">
                <a:latin typeface="Calibri"/>
                <a:cs typeface="Calibri"/>
              </a:rPr>
              <a:t> </a:t>
            </a:r>
            <a:r>
              <a:rPr sz="2000" spc="-10" dirty="0">
                <a:latin typeface="Calibri"/>
                <a:cs typeface="Calibri"/>
              </a:rPr>
              <a:t>contents</a:t>
            </a:r>
            <a:r>
              <a:rPr sz="2000" dirty="0">
                <a:latin typeface="Calibri"/>
                <a:cs typeface="Calibri"/>
              </a:rPr>
              <a:t> </a:t>
            </a:r>
            <a:r>
              <a:rPr sz="2000" spc="-5" dirty="0">
                <a:latin typeface="Calibri"/>
                <a:cs typeface="Calibri"/>
              </a:rPr>
              <a:t>of</a:t>
            </a:r>
            <a:r>
              <a:rPr sz="2000" spc="-10" dirty="0">
                <a:latin typeface="Calibri"/>
                <a:cs typeface="Calibri"/>
              </a:rPr>
              <a:t> register</a:t>
            </a:r>
            <a:r>
              <a:rPr sz="2000" spc="15" dirty="0">
                <a:latin typeface="Calibri"/>
                <a:cs typeface="Calibri"/>
              </a:rPr>
              <a:t> </a:t>
            </a:r>
            <a:r>
              <a:rPr sz="2000" dirty="0">
                <a:latin typeface="Calibri"/>
                <a:cs typeface="Calibri"/>
              </a:rPr>
              <a:t>R</a:t>
            </a:r>
            <a:endParaRPr sz="2000">
              <a:latin typeface="Calibri"/>
              <a:cs typeface="Calibri"/>
            </a:endParaRPr>
          </a:p>
          <a:p>
            <a:pPr marL="406400" indent="-342900">
              <a:lnSpc>
                <a:spcPct val="100000"/>
              </a:lnSpc>
              <a:spcBef>
                <a:spcPts val="1680"/>
              </a:spcBef>
              <a:buFont typeface="Arial MT"/>
              <a:buChar char="•"/>
              <a:tabLst>
                <a:tab pos="405765" algn="l"/>
                <a:tab pos="406400" algn="l"/>
              </a:tabLst>
            </a:pPr>
            <a:r>
              <a:rPr sz="2000" spc="-10" dirty="0">
                <a:latin typeface="Calibri"/>
                <a:cs typeface="Calibri"/>
              </a:rPr>
              <a:t>Large</a:t>
            </a:r>
            <a:r>
              <a:rPr sz="2000" spc="-20" dirty="0">
                <a:latin typeface="Calibri"/>
                <a:cs typeface="Calibri"/>
              </a:rPr>
              <a:t> </a:t>
            </a:r>
            <a:r>
              <a:rPr sz="2000" spc="-5" dirty="0">
                <a:latin typeface="Calibri"/>
                <a:cs typeface="Calibri"/>
              </a:rPr>
              <a:t>address</a:t>
            </a:r>
            <a:r>
              <a:rPr sz="2000" spc="-20" dirty="0">
                <a:latin typeface="Calibri"/>
                <a:cs typeface="Calibri"/>
              </a:rPr>
              <a:t> </a:t>
            </a:r>
            <a:r>
              <a:rPr sz="2000" spc="-5" dirty="0">
                <a:latin typeface="Calibri"/>
                <a:cs typeface="Calibri"/>
              </a:rPr>
              <a:t>space</a:t>
            </a:r>
            <a:r>
              <a:rPr sz="2000" spc="-10" dirty="0">
                <a:latin typeface="Calibri"/>
                <a:cs typeface="Calibri"/>
              </a:rPr>
              <a:t> </a:t>
            </a:r>
            <a:r>
              <a:rPr sz="2000" spc="5" dirty="0">
                <a:latin typeface="Calibri"/>
                <a:cs typeface="Calibri"/>
              </a:rPr>
              <a:t>(2</a:t>
            </a:r>
            <a:r>
              <a:rPr sz="1950" spc="7" baseline="25641" dirty="0">
                <a:latin typeface="Calibri"/>
                <a:cs typeface="Calibri"/>
              </a:rPr>
              <a:t>n</a:t>
            </a:r>
            <a:r>
              <a:rPr sz="2000" spc="5" dirty="0">
                <a:latin typeface="Calibri"/>
                <a:cs typeface="Calibri"/>
              </a:rPr>
              <a:t>)</a:t>
            </a:r>
            <a:endParaRPr sz="2000">
              <a:latin typeface="Calibri"/>
              <a:cs typeface="Calibri"/>
            </a:endParaRPr>
          </a:p>
          <a:p>
            <a:pPr marL="406400" indent="-342900">
              <a:lnSpc>
                <a:spcPct val="100000"/>
              </a:lnSpc>
              <a:spcBef>
                <a:spcPts val="1680"/>
              </a:spcBef>
              <a:buFont typeface="Arial MT"/>
              <a:buChar char="•"/>
              <a:tabLst>
                <a:tab pos="405765" algn="l"/>
                <a:tab pos="406400" algn="l"/>
              </a:tabLst>
            </a:pPr>
            <a:r>
              <a:rPr sz="2000" dirty="0">
                <a:latin typeface="Calibri"/>
                <a:cs typeface="Calibri"/>
              </a:rPr>
              <a:t>One</a:t>
            </a:r>
            <a:r>
              <a:rPr sz="2000" spc="-10" dirty="0">
                <a:latin typeface="Calibri"/>
                <a:cs typeface="Calibri"/>
              </a:rPr>
              <a:t> </a:t>
            </a:r>
            <a:r>
              <a:rPr sz="2000" spc="-20" dirty="0">
                <a:latin typeface="Calibri"/>
                <a:cs typeface="Calibri"/>
              </a:rPr>
              <a:t>fewer</a:t>
            </a:r>
            <a:r>
              <a:rPr sz="2000" spc="5" dirty="0">
                <a:latin typeface="Calibri"/>
                <a:cs typeface="Calibri"/>
              </a:rPr>
              <a:t> </a:t>
            </a:r>
            <a:r>
              <a:rPr sz="2000" spc="-5" dirty="0">
                <a:latin typeface="Calibri"/>
                <a:cs typeface="Calibri"/>
              </a:rPr>
              <a:t>memory</a:t>
            </a:r>
            <a:r>
              <a:rPr sz="2000" spc="5" dirty="0">
                <a:latin typeface="Calibri"/>
                <a:cs typeface="Calibri"/>
              </a:rPr>
              <a:t> </a:t>
            </a:r>
            <a:r>
              <a:rPr sz="2000" dirty="0">
                <a:latin typeface="Calibri"/>
                <a:cs typeface="Calibri"/>
              </a:rPr>
              <a:t>access</a:t>
            </a:r>
            <a:r>
              <a:rPr sz="2000" spc="5" dirty="0">
                <a:latin typeface="Calibri"/>
                <a:cs typeface="Calibri"/>
              </a:rPr>
              <a:t> </a:t>
            </a:r>
            <a:r>
              <a:rPr sz="2000" dirty="0">
                <a:latin typeface="Calibri"/>
                <a:cs typeface="Calibri"/>
              </a:rPr>
              <a:t>than </a:t>
            </a:r>
            <a:r>
              <a:rPr sz="2000" spc="-5" dirty="0">
                <a:latin typeface="Calibri"/>
                <a:cs typeface="Calibri"/>
              </a:rPr>
              <a:t>indirect</a:t>
            </a:r>
            <a:r>
              <a:rPr sz="2000" spc="10" dirty="0">
                <a:latin typeface="Calibri"/>
                <a:cs typeface="Calibri"/>
              </a:rPr>
              <a:t> </a:t>
            </a:r>
            <a:r>
              <a:rPr sz="2000" spc="-5" dirty="0">
                <a:latin typeface="Calibri"/>
                <a:cs typeface="Calibri"/>
              </a:rPr>
              <a:t>addressing</a:t>
            </a:r>
            <a:endParaRPr sz="20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8933688" cy="4800600"/>
          </a:xfrm>
        </p:spPr>
        <p:txBody>
          <a:bodyPr>
            <a:normAutofit/>
          </a:bodyPr>
          <a:lstStyle/>
          <a:p>
            <a:pPr algn="just"/>
            <a:r>
              <a:rPr lang="en-US" sz="2400" dirty="0" smtClean="0">
                <a:solidFill>
                  <a:srgbClr val="FF0000"/>
                </a:solidFill>
                <a:latin typeface="Times New Roman" pitchFamily="18" charset="0"/>
                <a:cs typeface="Times New Roman" pitchFamily="18" charset="0"/>
              </a:rPr>
              <a:t>the address space limitation (limited range of addresses) of the address field is overcome by having that field refer to a </a:t>
            </a:r>
            <a:r>
              <a:rPr lang="en-US" sz="2400" dirty="0" err="1" smtClean="0">
                <a:solidFill>
                  <a:srgbClr val="FF0000"/>
                </a:solidFill>
                <a:latin typeface="Times New Roman" pitchFamily="18" charset="0"/>
                <a:cs typeface="Times New Roman" pitchFamily="18" charset="0"/>
              </a:rPr>
              <a:t>wordlength</a:t>
            </a:r>
            <a:r>
              <a:rPr lang="en-US" sz="2400" dirty="0" smtClean="0">
                <a:solidFill>
                  <a:srgbClr val="FF0000"/>
                </a:solidFill>
                <a:latin typeface="Times New Roman" pitchFamily="18" charset="0"/>
                <a:cs typeface="Times New Roman" pitchFamily="18" charset="0"/>
              </a:rPr>
              <a:t> location containing an address. </a:t>
            </a:r>
          </a:p>
          <a:p>
            <a:pPr algn="just"/>
            <a:r>
              <a:rPr lang="en-US" sz="2400" dirty="0" smtClean="0">
                <a:solidFill>
                  <a:srgbClr val="FF0000"/>
                </a:solidFill>
                <a:latin typeface="Times New Roman" pitchFamily="18" charset="0"/>
                <a:cs typeface="Times New Roman" pitchFamily="18" charset="0"/>
              </a:rPr>
              <a:t>In addition, register indirect addressing uses one less memory reference than indirect addressing.</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2341245">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 </a:t>
            </a:r>
            <a:r>
              <a:rPr sz="4400" b="0" spc="-121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69</a:t>
            </a:fld>
            <a:endParaRPr dirty="0"/>
          </a:p>
        </p:txBody>
      </p:sp>
      <p:pic>
        <p:nvPicPr>
          <p:cNvPr id="3" name="object 3"/>
          <p:cNvPicPr/>
          <p:nvPr/>
        </p:nvPicPr>
        <p:blipFill>
          <a:blip r:embed="rId2" cstate="print"/>
          <a:stretch>
            <a:fillRect/>
          </a:stretch>
        </p:blipFill>
        <p:spPr>
          <a:xfrm>
            <a:off x="2124075" y="1773237"/>
            <a:ext cx="4449826" cy="4464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 y="1447800"/>
            <a:ext cx="88574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data </a:t>
            </a:r>
            <a:r>
              <a:rPr lang="en-US" sz="2400" dirty="0" smtClean="0">
                <a:latin typeface="Times New Roman" panose="02020603050405020304" pitchFamily="18" charset="0"/>
                <a:cs typeface="Times New Roman" panose="02020603050405020304" pitchFamily="18" charset="0"/>
              </a:rPr>
              <a:t>transfer and </a:t>
            </a:r>
            <a:r>
              <a:rPr lang="en-US" sz="2400" dirty="0">
                <a:latin typeface="Times New Roman" panose="02020603050405020304" pitchFamily="18" charset="0"/>
                <a:cs typeface="Times New Roman" panose="02020603050405020304" pitchFamily="18" charset="0"/>
              </a:rPr>
              <a:t>logic control paths are indicated, including an element labeled internal </a:t>
            </a:r>
            <a:r>
              <a:rPr lang="en-US" sz="2400" dirty="0" smtClean="0">
                <a:latin typeface="Times New Roman" panose="02020603050405020304" pitchFamily="18" charset="0"/>
                <a:cs typeface="Times New Roman" panose="02020603050405020304" pitchFamily="18" charset="0"/>
              </a:rPr>
              <a:t>processor bus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element is needed to </a:t>
            </a:r>
            <a:r>
              <a:rPr lang="en-US" sz="2400" dirty="0">
                <a:solidFill>
                  <a:srgbClr val="FF0000"/>
                </a:solidFill>
                <a:latin typeface="Times New Roman" panose="02020603050405020304" pitchFamily="18" charset="0"/>
                <a:cs typeface="Times New Roman" panose="02020603050405020304" pitchFamily="18" charset="0"/>
              </a:rPr>
              <a:t>transfer data between the various registers </a:t>
            </a:r>
            <a:r>
              <a:rPr lang="en-US" sz="2400" dirty="0" smtClean="0">
                <a:solidFill>
                  <a:srgbClr val="FF0000"/>
                </a:solidFill>
                <a:latin typeface="Times New Roman" panose="02020603050405020304" pitchFamily="18" charset="0"/>
                <a:cs typeface="Times New Roman" panose="02020603050405020304" pitchFamily="18" charset="0"/>
              </a:rPr>
              <a:t>and the </a:t>
            </a:r>
            <a:r>
              <a:rPr lang="en-US" sz="2400" dirty="0">
                <a:solidFill>
                  <a:srgbClr val="FF0000"/>
                </a:solidFill>
                <a:latin typeface="Times New Roman" panose="02020603050405020304" pitchFamily="18" charset="0"/>
                <a:cs typeface="Times New Roman" panose="02020603050405020304" pitchFamily="18" charset="0"/>
              </a:rPr>
              <a:t>ALU</a:t>
            </a:r>
            <a:r>
              <a:rPr lang="en-US" sz="2400" dirty="0">
                <a:latin typeface="Times New Roman" panose="02020603050405020304" pitchFamily="18" charset="0"/>
                <a:cs typeface="Times New Roman" panose="02020603050405020304" pitchFamily="18" charset="0"/>
              </a:rPr>
              <a:t> because the ALU in fact operates only on data in the internal </a:t>
            </a:r>
            <a:r>
              <a:rPr lang="en-US" sz="2400" dirty="0" smtClean="0">
                <a:latin typeface="Times New Roman" panose="02020603050405020304" pitchFamily="18" charset="0"/>
                <a:cs typeface="Times New Roman" panose="02020603050405020304" pitchFamily="18" charset="0"/>
              </a:rPr>
              <a:t>processor memory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472053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388" y="487502"/>
            <a:ext cx="7000875" cy="697230"/>
          </a:xfrm>
          <a:prstGeom prst="rect">
            <a:avLst/>
          </a:prstGeom>
        </p:spPr>
        <p:txBody>
          <a:bodyPr vert="horz" wrap="square" lIns="0" tIns="13335" rIns="0" bIns="0" rtlCol="0">
            <a:spAutoFit/>
          </a:bodyPr>
          <a:lstStyle/>
          <a:p>
            <a:pPr marL="12700">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70</a:t>
            </a:fld>
            <a:endParaRPr dirty="0"/>
          </a:p>
        </p:txBody>
      </p:sp>
      <p:sp>
        <p:nvSpPr>
          <p:cNvPr id="3" name="object 3"/>
          <p:cNvSpPr txBox="1"/>
          <p:nvPr/>
        </p:nvSpPr>
        <p:spPr>
          <a:xfrm>
            <a:off x="535024" y="1371600"/>
            <a:ext cx="8075575" cy="5231560"/>
          </a:xfrm>
          <a:prstGeom prst="rect">
            <a:avLst/>
          </a:prstGeom>
        </p:spPr>
        <p:txBody>
          <a:bodyPr vert="horz" wrap="square" lIns="0" tIns="12065" rIns="0" bIns="0" rtlCol="0">
            <a:spAutoFit/>
          </a:bodyPr>
          <a:lstStyle/>
          <a:p>
            <a:pPr>
              <a:lnSpc>
                <a:spcPct val="100000"/>
              </a:lnSpc>
              <a:spcBef>
                <a:spcPts val="15"/>
              </a:spcBef>
              <a:buChar char="•"/>
            </a:pPr>
            <a:endParaRPr sz="1750">
              <a:latin typeface="Calibri"/>
              <a:cs typeface="Calibri"/>
            </a:endParaRPr>
          </a:p>
          <a:p>
            <a:pPr marL="355600" indent="-342900">
              <a:lnSpc>
                <a:spcPct val="100000"/>
              </a:lnSpc>
              <a:spcBef>
                <a:spcPts val="5"/>
              </a:spcBef>
              <a:buFont typeface="Arial MT"/>
              <a:buChar char="•"/>
              <a:tabLst>
                <a:tab pos="354965" algn="l"/>
                <a:tab pos="355600" algn="l"/>
              </a:tabLst>
            </a:pPr>
            <a:r>
              <a:rPr lang="en-US" sz="2800" spc="-5" dirty="0" smtClean="0">
                <a:latin typeface="Calibri"/>
                <a:cs typeface="Calibri"/>
              </a:rPr>
              <a:t>Combination of </a:t>
            </a:r>
            <a:r>
              <a:rPr sz="2800" smtClean="0">
                <a:latin typeface="Calibri"/>
                <a:cs typeface="Calibri"/>
              </a:rPr>
              <a:t> </a:t>
            </a:r>
            <a:r>
              <a:rPr sz="2800" spc="-15" dirty="0">
                <a:latin typeface="Calibri"/>
                <a:cs typeface="Calibri"/>
              </a:rPr>
              <a:t>direct</a:t>
            </a:r>
            <a:r>
              <a:rPr sz="2800" spc="20" dirty="0">
                <a:latin typeface="Calibri"/>
                <a:cs typeface="Calibri"/>
              </a:rPr>
              <a:t> </a:t>
            </a:r>
            <a:r>
              <a:rPr sz="2800" spc="-5" dirty="0">
                <a:latin typeface="Calibri"/>
                <a:cs typeface="Calibri"/>
              </a:rPr>
              <a:t>and</a:t>
            </a:r>
            <a:r>
              <a:rPr sz="2800" spc="20" dirty="0">
                <a:latin typeface="Calibri"/>
                <a:cs typeface="Calibri"/>
              </a:rPr>
              <a:t> </a:t>
            </a:r>
            <a:r>
              <a:rPr sz="2800" spc="-20">
                <a:latin typeface="Calibri"/>
                <a:cs typeface="Calibri"/>
              </a:rPr>
              <a:t>register</a:t>
            </a:r>
            <a:r>
              <a:rPr sz="2800" spc="5">
                <a:latin typeface="Calibri"/>
                <a:cs typeface="Calibri"/>
              </a:rPr>
              <a:t> </a:t>
            </a:r>
            <a:r>
              <a:rPr sz="2800" spc="-15" smtClean="0">
                <a:latin typeface="Calibri"/>
                <a:cs typeface="Calibri"/>
              </a:rPr>
              <a:t>indirect</a:t>
            </a:r>
            <a:endParaRPr lang="en-US" sz="2800" spc="-15" dirty="0" smtClean="0">
              <a:latin typeface="Calibri"/>
              <a:cs typeface="Calibri"/>
            </a:endParaRPr>
          </a:p>
          <a:p>
            <a:pPr marL="355600" indent="-342900">
              <a:lnSpc>
                <a:spcPct val="100000"/>
              </a:lnSpc>
              <a:spcBef>
                <a:spcPts val="95"/>
              </a:spcBef>
              <a:buFont typeface="Arial MT"/>
              <a:buChar char="•"/>
              <a:tabLst>
                <a:tab pos="354965" algn="l"/>
                <a:tab pos="355600" algn="l"/>
              </a:tabLst>
            </a:pPr>
            <a:r>
              <a:rPr lang="en-US" sz="3600" spc="-15" dirty="0" smtClean="0">
                <a:latin typeface="Calibri"/>
                <a:cs typeface="Calibri"/>
              </a:rPr>
              <a:t>EA </a:t>
            </a:r>
            <a:r>
              <a:rPr lang="en-US" sz="3600" spc="-5" dirty="0" smtClean="0">
                <a:latin typeface="Calibri"/>
                <a:cs typeface="Calibri"/>
              </a:rPr>
              <a:t>=</a:t>
            </a:r>
            <a:r>
              <a:rPr lang="en-US" sz="3600" spc="-15" dirty="0" smtClean="0">
                <a:latin typeface="Calibri"/>
                <a:cs typeface="Calibri"/>
              </a:rPr>
              <a:t> </a:t>
            </a:r>
            <a:r>
              <a:rPr lang="en-US" sz="3600" spc="-5" dirty="0" smtClean="0">
                <a:latin typeface="Calibri"/>
                <a:cs typeface="Calibri"/>
              </a:rPr>
              <a:t>A</a:t>
            </a:r>
            <a:r>
              <a:rPr lang="en-US" sz="3600" dirty="0" smtClean="0">
                <a:latin typeface="Calibri"/>
                <a:cs typeface="Calibri"/>
              </a:rPr>
              <a:t> </a:t>
            </a:r>
            <a:r>
              <a:rPr lang="en-US" sz="3600" spc="-5" dirty="0" smtClean="0">
                <a:latin typeface="Calibri"/>
                <a:cs typeface="Calibri"/>
              </a:rPr>
              <a:t>+ (R)</a:t>
            </a:r>
            <a:endParaRPr lang="en-US" sz="3600" dirty="0" smtClean="0">
              <a:latin typeface="Calibri"/>
              <a:cs typeface="Calibri"/>
            </a:endParaRPr>
          </a:p>
          <a:p>
            <a:pPr marL="355600" indent="-342900">
              <a:lnSpc>
                <a:spcPct val="100000"/>
              </a:lnSpc>
              <a:spcBef>
                <a:spcPts val="1880"/>
              </a:spcBef>
              <a:buFont typeface="Arial MT"/>
              <a:buChar char="•"/>
              <a:tabLst>
                <a:tab pos="354965" algn="l"/>
                <a:tab pos="355600" algn="l"/>
              </a:tabLst>
            </a:pPr>
            <a:r>
              <a:rPr lang="en-US" sz="2800" spc="-20" dirty="0" smtClean="0">
                <a:latin typeface="Calibri"/>
                <a:cs typeface="Calibri"/>
              </a:rPr>
              <a:t>Effective</a:t>
            </a:r>
            <a:r>
              <a:rPr lang="en-US" sz="2800" dirty="0" smtClean="0">
                <a:latin typeface="Calibri"/>
                <a:cs typeface="Calibri"/>
              </a:rPr>
              <a:t> </a:t>
            </a:r>
            <a:r>
              <a:rPr lang="en-US" sz="2800" spc="-10" dirty="0" smtClean="0">
                <a:latin typeface="Calibri"/>
                <a:cs typeface="Calibri"/>
              </a:rPr>
              <a:t>address=start</a:t>
            </a:r>
            <a:r>
              <a:rPr lang="en-US" sz="2800" spc="35" dirty="0" smtClean="0">
                <a:latin typeface="Calibri"/>
                <a:cs typeface="Calibri"/>
              </a:rPr>
              <a:t> </a:t>
            </a:r>
            <a:r>
              <a:rPr lang="en-US" sz="2800" spc="-5" dirty="0" smtClean="0">
                <a:latin typeface="Calibri"/>
                <a:cs typeface="Calibri"/>
              </a:rPr>
              <a:t>address </a:t>
            </a:r>
            <a:r>
              <a:rPr lang="en-US" sz="2800" dirty="0" smtClean="0">
                <a:latin typeface="Calibri"/>
                <a:cs typeface="Calibri"/>
              </a:rPr>
              <a:t>+</a:t>
            </a:r>
            <a:r>
              <a:rPr lang="en-US" sz="2800" spc="5" dirty="0" smtClean="0">
                <a:latin typeface="Calibri"/>
                <a:cs typeface="Calibri"/>
              </a:rPr>
              <a:t> </a:t>
            </a:r>
            <a:r>
              <a:rPr lang="en-US" sz="2800" spc="-5" dirty="0" smtClean="0">
                <a:latin typeface="Calibri"/>
                <a:cs typeface="Calibri"/>
              </a:rPr>
              <a:t>displacement</a:t>
            </a:r>
            <a:endParaRPr lang="en-US" sz="2800" dirty="0" smtClean="0">
              <a:latin typeface="Calibri"/>
              <a:cs typeface="Calibri"/>
            </a:endParaRPr>
          </a:p>
          <a:p>
            <a:pPr marL="355600" indent="-342900">
              <a:lnSpc>
                <a:spcPct val="100000"/>
              </a:lnSpc>
              <a:spcBef>
                <a:spcPts val="1680"/>
              </a:spcBef>
              <a:buFont typeface="Arial MT"/>
              <a:buChar char="•"/>
              <a:tabLst>
                <a:tab pos="354965" algn="l"/>
                <a:tab pos="355600" algn="l"/>
              </a:tabLst>
            </a:pPr>
            <a:r>
              <a:rPr lang="en-US" sz="2800" spc="-20" dirty="0" smtClean="0">
                <a:latin typeface="Calibri"/>
                <a:cs typeface="Calibri"/>
              </a:rPr>
              <a:t>Effective</a:t>
            </a:r>
            <a:r>
              <a:rPr lang="en-US" sz="2800" dirty="0" smtClean="0">
                <a:latin typeface="Calibri"/>
                <a:cs typeface="Calibri"/>
              </a:rPr>
              <a:t> </a:t>
            </a:r>
            <a:r>
              <a:rPr lang="en-US" sz="2800" spc="-10" dirty="0" smtClean="0">
                <a:latin typeface="Calibri"/>
                <a:cs typeface="Calibri"/>
              </a:rPr>
              <a:t>address=Offset</a:t>
            </a:r>
            <a:r>
              <a:rPr lang="en-US" sz="2800" spc="30" dirty="0" smtClean="0">
                <a:latin typeface="Calibri"/>
                <a:cs typeface="Calibri"/>
              </a:rPr>
              <a:t> </a:t>
            </a:r>
            <a:r>
              <a:rPr lang="en-US" sz="2800" dirty="0" smtClean="0">
                <a:latin typeface="Calibri"/>
                <a:cs typeface="Calibri"/>
              </a:rPr>
              <a:t>+</a:t>
            </a:r>
            <a:r>
              <a:rPr lang="en-US" sz="2800" spc="5" dirty="0" smtClean="0">
                <a:latin typeface="Calibri"/>
                <a:cs typeface="Calibri"/>
              </a:rPr>
              <a:t> </a:t>
            </a:r>
            <a:r>
              <a:rPr lang="en-US" sz="2800" spc="-5" dirty="0" smtClean="0">
                <a:latin typeface="Calibri"/>
                <a:cs typeface="Calibri"/>
              </a:rPr>
              <a:t>(Segment</a:t>
            </a:r>
            <a:r>
              <a:rPr lang="en-US" sz="2800" spc="5" dirty="0" smtClean="0">
                <a:latin typeface="Calibri"/>
                <a:cs typeface="Calibri"/>
              </a:rPr>
              <a:t> </a:t>
            </a:r>
            <a:r>
              <a:rPr lang="en-US" sz="2800" spc="-10" dirty="0" smtClean="0">
                <a:latin typeface="Calibri"/>
                <a:cs typeface="Calibri"/>
              </a:rPr>
              <a:t>Register)</a:t>
            </a:r>
            <a:endParaRPr sz="2800">
              <a:latin typeface="Calibri"/>
              <a:cs typeface="Calibri"/>
            </a:endParaRPr>
          </a:p>
          <a:p>
            <a:pPr marL="355600" indent="-342900">
              <a:lnSpc>
                <a:spcPct val="100000"/>
              </a:lnSpc>
              <a:spcBef>
                <a:spcPts val="2350"/>
              </a:spcBef>
              <a:buFont typeface="Arial MT"/>
              <a:buChar char="•"/>
              <a:tabLst>
                <a:tab pos="354965" algn="l"/>
                <a:tab pos="355600" algn="l"/>
              </a:tabLst>
            </a:pPr>
            <a:r>
              <a:rPr sz="2800" spc="-10" dirty="0">
                <a:latin typeface="Calibri"/>
                <a:cs typeface="Calibri"/>
              </a:rPr>
              <a:t>Address</a:t>
            </a:r>
            <a:r>
              <a:rPr sz="2800" spc="20" dirty="0">
                <a:latin typeface="Calibri"/>
                <a:cs typeface="Calibri"/>
              </a:rPr>
              <a:t> </a:t>
            </a:r>
            <a:r>
              <a:rPr sz="2800" spc="-10" dirty="0">
                <a:latin typeface="Calibri"/>
                <a:cs typeface="Calibri"/>
              </a:rPr>
              <a:t>field</a:t>
            </a:r>
            <a:r>
              <a:rPr sz="2800" spc="-5" dirty="0">
                <a:latin typeface="Calibri"/>
                <a:cs typeface="Calibri"/>
              </a:rPr>
              <a:t> </a:t>
            </a:r>
            <a:r>
              <a:rPr sz="2800" spc="-10" dirty="0">
                <a:latin typeface="Calibri"/>
                <a:cs typeface="Calibri"/>
              </a:rPr>
              <a:t>hold</a:t>
            </a:r>
            <a:r>
              <a:rPr sz="2800" spc="5" dirty="0">
                <a:latin typeface="Calibri"/>
                <a:cs typeface="Calibri"/>
              </a:rPr>
              <a:t> </a:t>
            </a:r>
            <a:r>
              <a:rPr sz="2800" spc="-10" dirty="0">
                <a:latin typeface="Calibri"/>
                <a:cs typeface="Calibri"/>
              </a:rPr>
              <a:t>two</a:t>
            </a:r>
            <a:r>
              <a:rPr sz="2800" spc="-15" dirty="0">
                <a:latin typeface="Calibri"/>
                <a:cs typeface="Calibri"/>
              </a:rPr>
              <a:t> </a:t>
            </a:r>
            <a:r>
              <a:rPr sz="2800" spc="-10" dirty="0">
                <a:latin typeface="Calibri"/>
                <a:cs typeface="Calibri"/>
              </a:rPr>
              <a:t>values</a:t>
            </a:r>
            <a:endParaRPr sz="2800">
              <a:latin typeface="Calibri"/>
              <a:cs typeface="Calibri"/>
            </a:endParaRPr>
          </a:p>
          <a:p>
            <a:pPr marL="756285" lvl="1" indent="-287020">
              <a:lnSpc>
                <a:spcPct val="100000"/>
              </a:lnSpc>
              <a:spcBef>
                <a:spcPts val="2120"/>
              </a:spcBef>
              <a:buFont typeface="Arial MT"/>
              <a:buChar char="–"/>
              <a:tabLst>
                <a:tab pos="756920" algn="l"/>
              </a:tabLst>
            </a:pPr>
            <a:r>
              <a:rPr sz="2400" dirty="0">
                <a:latin typeface="Calibri"/>
                <a:cs typeface="Calibri"/>
              </a:rPr>
              <a:t>A</a:t>
            </a:r>
            <a:r>
              <a:rPr sz="2400" spc="-35"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base</a:t>
            </a:r>
            <a:r>
              <a:rPr sz="2400" spc="-25" dirty="0">
                <a:latin typeface="Calibri"/>
                <a:cs typeface="Calibri"/>
              </a:rPr>
              <a:t> </a:t>
            </a:r>
            <a:r>
              <a:rPr sz="2400" spc="-10" dirty="0">
                <a:latin typeface="Calibri"/>
                <a:cs typeface="Calibri"/>
              </a:rPr>
              <a:t>value</a:t>
            </a:r>
            <a:endParaRPr sz="2400">
              <a:latin typeface="Calibri"/>
              <a:cs typeface="Calibri"/>
            </a:endParaRPr>
          </a:p>
          <a:p>
            <a:pPr marL="756285" lvl="1" indent="-287020">
              <a:lnSpc>
                <a:spcPct val="100000"/>
              </a:lnSpc>
              <a:spcBef>
                <a:spcPts val="2014"/>
              </a:spcBef>
              <a:buFont typeface="Arial MT"/>
              <a:buChar char="–"/>
              <a:tabLst>
                <a:tab pos="756920" algn="l"/>
              </a:tabLst>
            </a:pPr>
            <a:r>
              <a:rPr sz="2400" dirty="0">
                <a:latin typeface="Calibri"/>
                <a:cs typeface="Calibri"/>
              </a:rPr>
              <a:t>R</a:t>
            </a:r>
            <a:r>
              <a:rPr sz="2400" spc="-20" dirty="0">
                <a:latin typeface="Calibri"/>
                <a:cs typeface="Calibri"/>
              </a:rPr>
              <a:t> </a:t>
            </a:r>
            <a:r>
              <a:rPr sz="2400" dirty="0">
                <a:latin typeface="Calibri"/>
                <a:cs typeface="Calibri"/>
              </a:rPr>
              <a:t>=</a:t>
            </a:r>
            <a:r>
              <a:rPr sz="2400" spc="-10" dirty="0">
                <a:latin typeface="Calibri"/>
                <a:cs typeface="Calibri"/>
              </a:rPr>
              <a:t> </a:t>
            </a:r>
            <a:r>
              <a:rPr sz="2400" spc="-15" dirty="0">
                <a:latin typeface="Calibri"/>
                <a:cs typeface="Calibri"/>
              </a:rPr>
              <a:t>register </a:t>
            </a:r>
            <a:r>
              <a:rPr sz="2400" spc="-10" dirty="0">
                <a:latin typeface="Calibri"/>
                <a:cs typeface="Calibri"/>
              </a:rPr>
              <a:t>that</a:t>
            </a:r>
            <a:r>
              <a:rPr sz="2400" spc="-25" dirty="0">
                <a:latin typeface="Calibri"/>
                <a:cs typeface="Calibri"/>
              </a:rPr>
              <a:t> </a:t>
            </a:r>
            <a:r>
              <a:rPr sz="2400" spc="-5" dirty="0">
                <a:latin typeface="Calibri"/>
                <a:cs typeface="Calibri"/>
              </a:rPr>
              <a:t>holds</a:t>
            </a:r>
            <a:r>
              <a:rPr sz="2400" spc="-20" dirty="0">
                <a:latin typeface="Calibri"/>
                <a:cs typeface="Calibri"/>
              </a:rPr>
              <a:t> </a:t>
            </a:r>
            <a:r>
              <a:rPr sz="2400" spc="-5" dirty="0">
                <a:latin typeface="Calibri"/>
                <a:cs typeface="Calibri"/>
              </a:rPr>
              <a:t>displacement</a:t>
            </a:r>
            <a:endParaRPr sz="2400">
              <a:latin typeface="Calibri"/>
              <a:cs typeface="Calibri"/>
            </a:endParaRPr>
          </a:p>
          <a:p>
            <a:pPr marL="756285" lvl="1" indent="-287020">
              <a:lnSpc>
                <a:spcPct val="100000"/>
              </a:lnSpc>
              <a:spcBef>
                <a:spcPts val="2020"/>
              </a:spcBef>
              <a:buFont typeface="Arial MT"/>
              <a:buChar char="–"/>
              <a:tabLst>
                <a:tab pos="756920" algn="l"/>
              </a:tabLst>
            </a:pPr>
            <a:r>
              <a:rPr sz="2400" spc="-5" dirty="0">
                <a:latin typeface="Calibri"/>
                <a:cs typeface="Calibri"/>
              </a:rPr>
              <a:t>or</a:t>
            </a:r>
            <a:r>
              <a:rPr sz="2400" spc="-30" dirty="0">
                <a:latin typeface="Calibri"/>
                <a:cs typeface="Calibri"/>
              </a:rPr>
              <a:t> </a:t>
            </a:r>
            <a:r>
              <a:rPr sz="2400" spc="-5" dirty="0">
                <a:latin typeface="Calibri"/>
                <a:cs typeface="Calibri"/>
              </a:rPr>
              <a:t>vice</a:t>
            </a:r>
            <a:r>
              <a:rPr sz="2400" spc="-35" dirty="0">
                <a:latin typeface="Calibri"/>
                <a:cs typeface="Calibri"/>
              </a:rPr>
              <a:t> </a:t>
            </a:r>
            <a:r>
              <a:rPr sz="2400" spc="-15" dirty="0">
                <a:latin typeface="Calibri"/>
                <a:cs typeface="Calibri"/>
              </a:rPr>
              <a:t>versa</a:t>
            </a:r>
            <a:endParaRPr sz="2400">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smtClean="0">
                <a:latin typeface="Times New Roman" pitchFamily="18" charset="0"/>
                <a:cs typeface="Times New Roman" pitchFamily="18" charset="0"/>
              </a:rPr>
              <a:t>The value contained in one address field is used directly. (A)</a:t>
            </a:r>
          </a:p>
          <a:p>
            <a:pPr algn="just"/>
            <a:r>
              <a:rPr lang="en-US" sz="2400" dirty="0" smtClean="0">
                <a:latin typeface="Times New Roman" pitchFamily="18" charset="0"/>
                <a:cs typeface="Times New Roman" pitchFamily="18" charset="0"/>
              </a:rPr>
              <a:t>The other address field, or an implicit reference based on </a:t>
            </a:r>
            <a:r>
              <a:rPr lang="en-US" sz="2400" dirty="0" err="1" smtClean="0">
                <a:latin typeface="Times New Roman" pitchFamily="18" charset="0"/>
                <a:cs typeface="Times New Roman" pitchFamily="18" charset="0"/>
              </a:rPr>
              <a:t>opcode</a:t>
            </a:r>
            <a:r>
              <a:rPr lang="en-US" sz="2400" dirty="0" smtClean="0">
                <a:latin typeface="Times New Roman" pitchFamily="18" charset="0"/>
                <a:cs typeface="Times New Roman" pitchFamily="18" charset="0"/>
              </a:rPr>
              <a:t>, refers to a register whose contents are added to A to produce the effective address.</a:t>
            </a:r>
          </a:p>
          <a:p>
            <a:pPr algn="just"/>
            <a:endParaRPr lang="en-US" sz="2400" dirty="0" smtClean="0">
              <a:latin typeface="Times New Roman" pitchFamily="18" charset="0"/>
              <a:cs typeface="Times New Roman" pitchFamily="18" charset="0"/>
            </a:endParaRPr>
          </a:p>
          <a:p>
            <a:pPr algn="just"/>
            <a:r>
              <a:rPr lang="en-US" sz="2400" spc="-15" dirty="0" smtClean="0">
                <a:latin typeface="Calibri"/>
                <a:cs typeface="Calibri"/>
              </a:rPr>
              <a:t>EA </a:t>
            </a:r>
            <a:r>
              <a:rPr lang="en-US" sz="2400" spc="-5" dirty="0" smtClean="0">
                <a:latin typeface="Calibri"/>
                <a:cs typeface="Calibri"/>
              </a:rPr>
              <a:t>=</a:t>
            </a:r>
            <a:r>
              <a:rPr lang="en-US" sz="2400" spc="-15" dirty="0" smtClean="0">
                <a:latin typeface="Calibri"/>
                <a:cs typeface="Calibri"/>
              </a:rPr>
              <a:t> </a:t>
            </a:r>
            <a:r>
              <a:rPr lang="en-US" sz="2400" spc="-5" dirty="0" smtClean="0">
                <a:latin typeface="Calibri"/>
                <a:cs typeface="Calibri"/>
              </a:rPr>
              <a:t>A</a:t>
            </a:r>
            <a:r>
              <a:rPr lang="en-US" sz="2400" dirty="0" smtClean="0">
                <a:latin typeface="Calibri"/>
                <a:cs typeface="Calibri"/>
              </a:rPr>
              <a:t> </a:t>
            </a:r>
            <a:r>
              <a:rPr lang="en-US" sz="2400" spc="-5" dirty="0" smtClean="0">
                <a:latin typeface="Calibri"/>
                <a:cs typeface="Calibri"/>
              </a:rPr>
              <a:t>+ (R)</a:t>
            </a:r>
            <a:endParaRPr lang="en-US" sz="2400" dirty="0" smtClean="0">
              <a:latin typeface="Calibri"/>
              <a:cs typeface="Calibri"/>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447800"/>
            <a:ext cx="8400288" cy="4800600"/>
          </a:xfrm>
        </p:spPr>
        <p:txBody>
          <a:bodyPr/>
          <a:lstStyle/>
          <a:p>
            <a:r>
              <a:rPr lang="en-US" dirty="0" smtClean="0"/>
              <a:t>three of the most common uses of displacement addressing:</a:t>
            </a:r>
          </a:p>
          <a:p>
            <a:r>
              <a:rPr lang="en-US" dirty="0" smtClean="0"/>
              <a:t> Relative addressing</a:t>
            </a:r>
          </a:p>
          <a:p>
            <a:r>
              <a:rPr lang="en-US" dirty="0" smtClean="0"/>
              <a:t> Base-register addressing</a:t>
            </a:r>
          </a:p>
          <a:p>
            <a:r>
              <a:rPr lang="en-US" dirty="0" smtClean="0"/>
              <a:t> Indexing</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addressing</a:t>
            </a:r>
            <a:endParaRPr lang="en-US" dirty="0"/>
          </a:p>
        </p:txBody>
      </p:sp>
      <p:sp>
        <p:nvSpPr>
          <p:cNvPr id="3" name="Content Placeholder 2"/>
          <p:cNvSpPr>
            <a:spLocks noGrp="1"/>
          </p:cNvSpPr>
          <p:nvPr>
            <p:ph idx="1"/>
          </p:nvPr>
        </p:nvSpPr>
        <p:spPr>
          <a:xfrm>
            <a:off x="609600" y="1447800"/>
            <a:ext cx="8324088" cy="4800600"/>
          </a:xfrm>
        </p:spPr>
        <p:txBody>
          <a:bodyPr>
            <a:normAutofit/>
          </a:bodyPr>
          <a:lstStyle/>
          <a:p>
            <a:pPr algn="just"/>
            <a:r>
              <a:rPr lang="en-US" sz="2400" dirty="0" smtClean="0">
                <a:latin typeface="Times New Roman" pitchFamily="18" charset="0"/>
                <a:cs typeface="Times New Roman" pitchFamily="18" charset="0"/>
              </a:rPr>
              <a:t>PC-relative addressing,</a:t>
            </a:r>
          </a:p>
          <a:p>
            <a:pPr algn="just"/>
            <a:r>
              <a:rPr lang="en-US" sz="2400" dirty="0" smtClean="0">
                <a:latin typeface="Times New Roman" pitchFamily="18" charset="0"/>
                <a:cs typeface="Times New Roman" pitchFamily="18" charset="0"/>
              </a:rPr>
              <a:t>the implicitly referenced register is the program counter (PC).</a:t>
            </a:r>
          </a:p>
          <a:p>
            <a:pPr algn="just"/>
            <a:r>
              <a:rPr lang="en-US" sz="2400" dirty="0" smtClean="0">
                <a:latin typeface="Times New Roman" pitchFamily="18" charset="0"/>
                <a:cs typeface="Times New Roman" pitchFamily="18" charset="0"/>
              </a:rPr>
              <a:t> That is, the next instruction address is added to the address field to produce the EA.</a:t>
            </a:r>
            <a:endParaRPr lang="en-US" sz="24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2952" y="487502"/>
            <a:ext cx="7122159" cy="697230"/>
          </a:xfrm>
          <a:prstGeom prst="rect">
            <a:avLst/>
          </a:prstGeom>
        </p:spPr>
        <p:txBody>
          <a:bodyPr vert="horz" wrap="square" lIns="0" tIns="13335" rIns="0" bIns="0" rtlCol="0">
            <a:spAutoFit/>
          </a:bodyPr>
          <a:lstStyle/>
          <a:p>
            <a:pPr marL="12700">
              <a:lnSpc>
                <a:spcPct val="100000"/>
              </a:lnSpc>
              <a:spcBef>
                <a:spcPts val="105"/>
              </a:spcBef>
            </a:pPr>
            <a:r>
              <a:rPr sz="4400" b="0" spc="185" dirty="0">
                <a:latin typeface="Arial MT"/>
                <a:cs typeface="Arial MT"/>
              </a:rPr>
              <a:t>Base-Register</a:t>
            </a:r>
            <a:r>
              <a:rPr sz="4400" b="0" spc="-20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74</a:t>
            </a:fld>
            <a:endParaRPr dirty="0"/>
          </a:p>
        </p:txBody>
      </p:sp>
      <p:sp>
        <p:nvSpPr>
          <p:cNvPr id="3" name="object 3"/>
          <p:cNvSpPr txBox="1"/>
          <p:nvPr/>
        </p:nvSpPr>
        <p:spPr>
          <a:xfrm>
            <a:off x="535025" y="1555876"/>
            <a:ext cx="8073390" cy="4611519"/>
          </a:xfrm>
          <a:prstGeom prst="rect">
            <a:avLst/>
          </a:prstGeom>
        </p:spPr>
        <p:txBody>
          <a:bodyPr vert="horz" wrap="square" lIns="0" tIns="12700" rIns="0" bIns="0" rtlCol="0">
            <a:spAutoFit/>
          </a:bodyPr>
          <a:lstStyle/>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sz="2400" dirty="0">
                <a:latin typeface="Calibri"/>
                <a:cs typeface="Calibri"/>
              </a:rPr>
              <a:t>Base	</a:t>
            </a:r>
            <a:r>
              <a:rPr sz="2400" spc="-35" dirty="0">
                <a:latin typeface="Calibri"/>
                <a:cs typeface="Calibri"/>
              </a:rPr>
              <a:t>r</a:t>
            </a:r>
            <a:r>
              <a:rPr sz="2400" dirty="0">
                <a:latin typeface="Calibri"/>
                <a:cs typeface="Calibri"/>
              </a:rPr>
              <a:t>egi</a:t>
            </a:r>
            <a:r>
              <a:rPr sz="2400" spc="-35" dirty="0">
                <a:latin typeface="Calibri"/>
                <a:cs typeface="Calibri"/>
              </a:rPr>
              <a:t>s</a:t>
            </a:r>
            <a:r>
              <a:rPr sz="2400" spc="-40" dirty="0">
                <a:latin typeface="Calibri"/>
                <a:cs typeface="Calibri"/>
              </a:rPr>
              <a:t>t</a:t>
            </a:r>
            <a:r>
              <a:rPr sz="2400" dirty="0">
                <a:latin typeface="Calibri"/>
                <a:cs typeface="Calibri"/>
              </a:rPr>
              <a:t>er	add</a:t>
            </a:r>
            <a:r>
              <a:rPr sz="2400" spc="-35" dirty="0">
                <a:latin typeface="Calibri"/>
                <a:cs typeface="Calibri"/>
              </a:rPr>
              <a:t>r</a:t>
            </a:r>
            <a:r>
              <a:rPr sz="2400" dirty="0">
                <a:latin typeface="Calibri"/>
                <a:cs typeface="Calibri"/>
              </a:rPr>
              <a:t>essing	mode	is	</a:t>
            </a:r>
            <a:r>
              <a:rPr sz="2400" spc="-5" dirty="0">
                <a:latin typeface="Calibri"/>
                <a:cs typeface="Calibri"/>
              </a:rPr>
              <a:t>use</a:t>
            </a:r>
            <a:r>
              <a:rPr sz="2400" dirty="0">
                <a:latin typeface="Calibri"/>
                <a:cs typeface="Calibri"/>
              </a:rPr>
              <a:t>d	</a:t>
            </a:r>
            <a:r>
              <a:rPr sz="2400" spc="-25" dirty="0">
                <a:latin typeface="Calibri"/>
                <a:cs typeface="Calibri"/>
              </a:rPr>
              <a:t>t</a:t>
            </a:r>
            <a:r>
              <a:rPr sz="2400" dirty="0">
                <a:latin typeface="Calibri"/>
                <a:cs typeface="Calibri"/>
              </a:rPr>
              <a:t>o	impl</a:t>
            </a:r>
            <a:r>
              <a:rPr sz="2400" spc="5" dirty="0">
                <a:latin typeface="Calibri"/>
                <a:cs typeface="Calibri"/>
              </a:rPr>
              <a:t>e</a:t>
            </a:r>
            <a:r>
              <a:rPr sz="2400" dirty="0">
                <a:latin typeface="Calibri"/>
                <a:cs typeface="Calibri"/>
              </a:rPr>
              <a:t>me</a:t>
            </a:r>
            <a:r>
              <a:rPr sz="2400" spc="-20" dirty="0">
                <a:latin typeface="Calibri"/>
                <a:cs typeface="Calibri"/>
              </a:rPr>
              <a:t>n</a:t>
            </a:r>
            <a:r>
              <a:rPr sz="2400" dirty="0">
                <a:latin typeface="Calibri"/>
                <a:cs typeface="Calibri"/>
              </a:rPr>
              <a:t>t	</a:t>
            </a:r>
            <a:r>
              <a:rPr sz="2400" spc="-15" dirty="0">
                <a:solidFill>
                  <a:srgbClr val="FF0000"/>
                </a:solidFill>
                <a:latin typeface="Calibri"/>
                <a:cs typeface="Calibri"/>
              </a:rPr>
              <a:t>i</a:t>
            </a:r>
            <a:r>
              <a:rPr sz="2400" spc="-25" dirty="0">
                <a:solidFill>
                  <a:srgbClr val="FF0000"/>
                </a:solidFill>
                <a:latin typeface="Calibri"/>
                <a:cs typeface="Calibri"/>
              </a:rPr>
              <a:t>nt</a:t>
            </a:r>
            <a:r>
              <a:rPr sz="2400" dirty="0">
                <a:solidFill>
                  <a:srgbClr val="FF0000"/>
                </a:solidFill>
                <a:latin typeface="Calibri"/>
                <a:cs typeface="Calibri"/>
              </a:rPr>
              <a:t>er  </a:t>
            </a:r>
            <a:r>
              <a:rPr sz="2400" spc="-10" dirty="0">
                <a:solidFill>
                  <a:srgbClr val="FF0000"/>
                </a:solidFill>
                <a:latin typeface="Calibri"/>
                <a:cs typeface="Calibri"/>
              </a:rPr>
              <a:t>segment</a:t>
            </a:r>
            <a:r>
              <a:rPr sz="2400" spc="-15" dirty="0">
                <a:solidFill>
                  <a:srgbClr val="FF0000"/>
                </a:solidFill>
                <a:latin typeface="Calibri"/>
                <a:cs typeface="Calibri"/>
              </a:rPr>
              <a:t> </a:t>
            </a:r>
            <a:r>
              <a:rPr sz="2400" spc="-20" dirty="0">
                <a:solidFill>
                  <a:srgbClr val="FF0000"/>
                </a:solidFill>
                <a:latin typeface="Calibri"/>
                <a:cs typeface="Calibri"/>
              </a:rPr>
              <a:t>transfer</a:t>
            </a:r>
            <a:r>
              <a:rPr sz="2400" spc="5" dirty="0">
                <a:solidFill>
                  <a:srgbClr val="FF0000"/>
                </a:solidFill>
                <a:latin typeface="Calibri"/>
                <a:cs typeface="Calibri"/>
              </a:rPr>
              <a:t> </a:t>
            </a:r>
            <a:r>
              <a:rPr sz="2400" spc="-5" dirty="0">
                <a:solidFill>
                  <a:srgbClr val="FF0000"/>
                </a:solidFill>
                <a:latin typeface="Calibri"/>
                <a:cs typeface="Calibri"/>
              </a:rPr>
              <a:t>of </a:t>
            </a:r>
            <a:r>
              <a:rPr sz="2400" spc="-15">
                <a:solidFill>
                  <a:srgbClr val="FF0000"/>
                </a:solidFill>
                <a:latin typeface="Calibri"/>
                <a:cs typeface="Calibri"/>
              </a:rPr>
              <a:t>control</a:t>
            </a:r>
            <a:r>
              <a:rPr sz="2400" spc="-15" smtClean="0">
                <a:solidFill>
                  <a:srgbClr val="FF0000"/>
                </a:solidFill>
                <a:latin typeface="Calibri"/>
                <a:cs typeface="Calibri"/>
              </a:rPr>
              <a:t>.</a:t>
            </a:r>
            <a:endParaRPr lang="en-US" sz="2400" spc="-15" dirty="0" smtClean="0">
              <a:solidFill>
                <a:srgbClr val="FF0000"/>
              </a:solidFill>
              <a:latin typeface="Calibri"/>
              <a:cs typeface="Calibri"/>
            </a:endParaRPr>
          </a:p>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lang="en-US" sz="2400" dirty="0" smtClean="0">
                <a:latin typeface="Calibri"/>
                <a:cs typeface="Calibri"/>
              </a:rPr>
              <a:t>The referenced register contains a main memory address, and the address field contains a displacement</a:t>
            </a:r>
            <a:endParaRPr sz="2400">
              <a:latin typeface="Calibri"/>
              <a:cs typeface="Calibri"/>
            </a:endParaRPr>
          </a:p>
          <a:p>
            <a:pPr marL="355600" marR="5080" indent="-342900">
              <a:lnSpc>
                <a:spcPct val="150100"/>
              </a:lnSpc>
              <a:spcBef>
                <a:spcPts val="570"/>
              </a:spcBef>
              <a:buFont typeface="Arial MT"/>
              <a:buChar char="•"/>
              <a:tabLst>
                <a:tab pos="354965" algn="l"/>
                <a:tab pos="355600" algn="l"/>
                <a:tab pos="732155" algn="l"/>
                <a:tab pos="1323340" algn="l"/>
                <a:tab pos="2179955" algn="l"/>
                <a:tab pos="3387090" algn="l"/>
                <a:tab pos="4486275" algn="l"/>
                <a:tab pos="4817110" algn="l"/>
                <a:tab pos="6063615" algn="l"/>
                <a:tab pos="6501130" algn="l"/>
                <a:tab pos="7481570" algn="l"/>
              </a:tabLst>
            </a:pPr>
            <a:r>
              <a:rPr sz="2400" spc="-5" dirty="0">
                <a:latin typeface="Calibri"/>
                <a:cs typeface="Calibri"/>
              </a:rPr>
              <a:t>I</a:t>
            </a:r>
            <a:r>
              <a:rPr sz="2400" dirty="0">
                <a:latin typeface="Calibri"/>
                <a:cs typeface="Calibri"/>
              </a:rPr>
              <a:t>n	this	mode	</a:t>
            </a:r>
            <a:r>
              <a:rPr sz="2400" spc="-20" dirty="0">
                <a:latin typeface="Calibri"/>
                <a:cs typeface="Calibri"/>
              </a:rPr>
              <a:t>e</a:t>
            </a:r>
            <a:r>
              <a:rPr sz="2400" spc="-25" dirty="0">
                <a:latin typeface="Calibri"/>
                <a:cs typeface="Calibri"/>
              </a:rPr>
              <a:t>f</a:t>
            </a:r>
            <a:r>
              <a:rPr sz="2400" spc="-65" dirty="0">
                <a:latin typeface="Calibri"/>
                <a:cs typeface="Calibri"/>
              </a:rPr>
              <a:t>f</a:t>
            </a:r>
            <a:r>
              <a:rPr sz="2400" dirty="0">
                <a:latin typeface="Calibri"/>
                <a:cs typeface="Calibri"/>
              </a:rPr>
              <a:t>e</a:t>
            </a:r>
            <a:r>
              <a:rPr sz="2400" spc="5" dirty="0">
                <a:latin typeface="Calibri"/>
                <a:cs typeface="Calibri"/>
              </a:rPr>
              <a:t>c</a:t>
            </a:r>
            <a:r>
              <a:rPr sz="2400" dirty="0">
                <a:latin typeface="Calibri"/>
                <a:cs typeface="Calibri"/>
              </a:rPr>
              <a:t>ti</a:t>
            </a:r>
            <a:r>
              <a:rPr sz="2400" spc="-30" dirty="0">
                <a:latin typeface="Calibri"/>
                <a:cs typeface="Calibri"/>
              </a:rPr>
              <a:t>v</a:t>
            </a:r>
            <a:r>
              <a:rPr sz="2400" dirty="0">
                <a:latin typeface="Calibri"/>
                <a:cs typeface="Calibri"/>
              </a:rPr>
              <a:t>e	add</a:t>
            </a:r>
            <a:r>
              <a:rPr sz="2400" spc="-35" dirty="0">
                <a:latin typeface="Calibri"/>
                <a:cs typeface="Calibri"/>
              </a:rPr>
              <a:t>r</a:t>
            </a:r>
            <a:r>
              <a:rPr sz="2400" dirty="0">
                <a:latin typeface="Calibri"/>
                <a:cs typeface="Calibri"/>
              </a:rPr>
              <a:t>ess	is	</a:t>
            </a:r>
            <a:r>
              <a:rPr sz="2400" spc="-5" dirty="0">
                <a:latin typeface="Calibri"/>
                <a:cs typeface="Calibri"/>
              </a:rPr>
              <a:t>o</a:t>
            </a:r>
            <a:r>
              <a:rPr sz="2400" spc="-20" dirty="0">
                <a:latin typeface="Calibri"/>
                <a:cs typeface="Calibri"/>
              </a:rPr>
              <a:t>b</a:t>
            </a:r>
            <a:r>
              <a:rPr sz="2400" spc="-25" dirty="0">
                <a:latin typeface="Calibri"/>
                <a:cs typeface="Calibri"/>
              </a:rPr>
              <a:t>t</a:t>
            </a:r>
            <a:r>
              <a:rPr sz="2400" dirty="0">
                <a:latin typeface="Calibri"/>
                <a:cs typeface="Calibri"/>
              </a:rPr>
              <a:t>ained	</a:t>
            </a:r>
            <a:r>
              <a:rPr sz="2400" spc="-15" dirty="0">
                <a:latin typeface="Calibri"/>
                <a:cs typeface="Calibri"/>
              </a:rPr>
              <a:t>b</a:t>
            </a:r>
            <a:r>
              <a:rPr sz="2400" dirty="0">
                <a:latin typeface="Calibri"/>
                <a:cs typeface="Calibri"/>
              </a:rPr>
              <a:t>y	adding	</a:t>
            </a:r>
            <a:r>
              <a:rPr sz="2400" spc="-5" dirty="0">
                <a:latin typeface="Calibri"/>
                <a:cs typeface="Calibri"/>
              </a:rPr>
              <a:t>ba</a:t>
            </a:r>
            <a:r>
              <a:rPr sz="2400" spc="5" dirty="0">
                <a:latin typeface="Calibri"/>
                <a:cs typeface="Calibri"/>
              </a:rPr>
              <a:t>s</a:t>
            </a:r>
            <a:r>
              <a:rPr sz="2400" dirty="0">
                <a:latin typeface="Calibri"/>
                <a:cs typeface="Calibri"/>
              </a:rPr>
              <a:t>e  </a:t>
            </a:r>
            <a:r>
              <a:rPr sz="2400" spc="-15" dirty="0">
                <a:latin typeface="Calibri"/>
                <a:cs typeface="Calibri"/>
              </a:rPr>
              <a:t>register</a:t>
            </a:r>
            <a:r>
              <a:rPr sz="2400" spc="-10" dirty="0">
                <a:latin typeface="Calibri"/>
                <a:cs typeface="Calibri"/>
              </a:rPr>
              <a:t> value</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address</a:t>
            </a:r>
            <a:r>
              <a:rPr sz="2400" spc="-10" dirty="0">
                <a:latin typeface="Calibri"/>
                <a:cs typeface="Calibri"/>
              </a:rPr>
              <a:t> </a:t>
            </a:r>
            <a:r>
              <a:rPr sz="2400" spc="-5" dirty="0">
                <a:latin typeface="Calibri"/>
                <a:cs typeface="Calibri"/>
              </a:rPr>
              <a:t>field</a:t>
            </a:r>
            <a:r>
              <a:rPr sz="2400" dirty="0">
                <a:latin typeface="Calibri"/>
                <a:cs typeface="Calibri"/>
              </a:rPr>
              <a:t> </a:t>
            </a:r>
            <a:r>
              <a:rPr sz="2400" spc="-10" dirty="0">
                <a:latin typeface="Calibri"/>
                <a:cs typeface="Calibri"/>
              </a:rPr>
              <a:t>value.</a:t>
            </a:r>
            <a:endParaRPr sz="2400">
              <a:latin typeface="Calibri"/>
              <a:cs typeface="Calibri"/>
            </a:endParaRPr>
          </a:p>
          <a:p>
            <a:pPr>
              <a:lnSpc>
                <a:spcPct val="100000"/>
              </a:lnSpc>
              <a:spcBef>
                <a:spcPts val="45"/>
              </a:spcBef>
              <a:buFont typeface="Arial MT"/>
              <a:buChar char="•"/>
            </a:pPr>
            <a:endParaRPr sz="2500">
              <a:latin typeface="Calibri"/>
              <a:cs typeface="Calibri"/>
            </a:endParaRPr>
          </a:p>
          <a:p>
            <a:pPr marL="355600" indent="-342900">
              <a:lnSpc>
                <a:spcPct val="100000"/>
              </a:lnSpc>
              <a:buFont typeface="Arial MT"/>
              <a:buChar char="•"/>
              <a:tabLst>
                <a:tab pos="354965" algn="l"/>
                <a:tab pos="355600" algn="l"/>
              </a:tabLst>
            </a:pPr>
            <a:r>
              <a:rPr sz="2400" spc="-10" dirty="0">
                <a:latin typeface="Calibri"/>
                <a:cs typeface="Calibri"/>
              </a:rPr>
              <a:t>EA=</a:t>
            </a:r>
            <a:r>
              <a:rPr sz="2400" spc="-15" dirty="0">
                <a:latin typeface="Calibri"/>
                <a:cs typeface="Calibri"/>
              </a:rPr>
              <a:t> </a:t>
            </a:r>
            <a:r>
              <a:rPr sz="2400" dirty="0">
                <a:latin typeface="Calibri"/>
                <a:cs typeface="Calibri"/>
              </a:rPr>
              <a:t>Base</a:t>
            </a:r>
            <a:r>
              <a:rPr sz="2400" spc="-15" dirty="0">
                <a:latin typeface="Calibri"/>
                <a:cs typeface="Calibri"/>
              </a:rPr>
              <a:t> register</a:t>
            </a:r>
            <a:r>
              <a:rPr sz="2400" spc="-5" dirty="0">
                <a:latin typeface="Calibri"/>
                <a:cs typeface="Calibri"/>
              </a:rPr>
              <a:t> </a:t>
            </a:r>
            <a:r>
              <a:rPr sz="2400" dirty="0">
                <a:latin typeface="Calibri"/>
                <a:cs typeface="Calibri"/>
              </a:rPr>
              <a:t>+</a:t>
            </a:r>
            <a:r>
              <a:rPr sz="2400" spc="-5" dirty="0">
                <a:latin typeface="Calibri"/>
                <a:cs typeface="Calibri"/>
              </a:rPr>
              <a:t> Address</a:t>
            </a:r>
            <a:r>
              <a:rPr sz="2400" spc="-15" dirty="0">
                <a:latin typeface="Calibri"/>
                <a:cs typeface="Calibri"/>
              </a:rPr>
              <a:t> </a:t>
            </a:r>
            <a:r>
              <a:rPr sz="2400" spc="-5" dirty="0">
                <a:latin typeface="Calibri"/>
                <a:cs typeface="Calibri"/>
              </a:rPr>
              <a:t>field</a:t>
            </a:r>
            <a:r>
              <a:rPr sz="2400" spc="5" dirty="0">
                <a:latin typeface="Calibri"/>
                <a:cs typeface="Calibri"/>
              </a:rPr>
              <a:t> </a:t>
            </a:r>
            <a:r>
              <a:rPr sz="2400" spc="-10" dirty="0">
                <a:latin typeface="Calibri"/>
                <a:cs typeface="Calibri"/>
              </a:rPr>
              <a:t>value.</a:t>
            </a:r>
            <a:endParaRPr sz="2400">
              <a:latin typeface="Calibri"/>
              <a:cs typeface="Calibri"/>
            </a:endParaRPr>
          </a:p>
          <a:p>
            <a:pPr>
              <a:lnSpc>
                <a:spcPct val="100000"/>
              </a:lnSpc>
              <a:spcBef>
                <a:spcPts val="40"/>
              </a:spcBef>
            </a:pPr>
            <a:endParaRPr sz="28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04800"/>
            <a:ext cx="5428615" cy="697230"/>
          </a:xfrm>
          <a:prstGeom prst="rect">
            <a:avLst/>
          </a:prstGeom>
        </p:spPr>
        <p:txBody>
          <a:bodyPr vert="horz" wrap="square" lIns="0" tIns="13335" rIns="0" bIns="0" rtlCol="0">
            <a:spAutoFit/>
          </a:bodyPr>
          <a:lstStyle/>
          <a:p>
            <a:pPr marL="12700">
              <a:lnSpc>
                <a:spcPct val="100000"/>
              </a:lnSpc>
              <a:spcBef>
                <a:spcPts val="105"/>
              </a:spcBef>
            </a:pPr>
            <a:r>
              <a:rPr sz="4400" b="0" spc="180" dirty="0">
                <a:latin typeface="Arial MT"/>
                <a:cs typeface="Arial MT"/>
              </a:rPr>
              <a:t>Indexed</a:t>
            </a:r>
            <a:r>
              <a:rPr sz="4400" b="0" spc="-15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75</a:t>
            </a:fld>
            <a:endParaRPr dirty="0"/>
          </a:p>
        </p:txBody>
      </p:sp>
      <p:sp>
        <p:nvSpPr>
          <p:cNvPr id="3" name="object 3"/>
          <p:cNvSpPr txBox="1"/>
          <p:nvPr/>
        </p:nvSpPr>
        <p:spPr>
          <a:xfrm>
            <a:off x="457200" y="990601"/>
            <a:ext cx="8534400" cy="4321055"/>
          </a:xfrm>
          <a:prstGeom prst="rect">
            <a:avLst/>
          </a:prstGeom>
        </p:spPr>
        <p:txBody>
          <a:bodyPr vert="horz" wrap="square" lIns="0" tIns="12065" rIns="0" bIns="0" rtlCol="0">
            <a:spAutoFit/>
          </a:bodyPr>
          <a:lstStyle/>
          <a:p>
            <a:pPr>
              <a:buFont typeface="Arial" pitchFamily="34" charset="0"/>
              <a:buChar char="•"/>
            </a:pPr>
            <a:r>
              <a:rPr lang="en-US" sz="2800" dirty="0" smtClean="0"/>
              <a:t>The address field references a main memory address, and the referenced register contains a positive displacement from that address. </a:t>
            </a:r>
          </a:p>
          <a:p>
            <a:pPr>
              <a:buFont typeface="Arial" pitchFamily="34" charset="0"/>
              <a:buChar char="•"/>
            </a:pPr>
            <a:r>
              <a:rPr sz="2800" spc="-10" smtClean="0">
                <a:latin typeface="Calibri"/>
                <a:cs typeface="Calibri"/>
              </a:rPr>
              <a:t>The</a:t>
            </a:r>
            <a:r>
              <a:rPr sz="2800" spc="-5" smtClean="0">
                <a:latin typeface="Calibri"/>
                <a:cs typeface="Calibri"/>
              </a:rPr>
              <a:t> </a:t>
            </a:r>
            <a:r>
              <a:rPr sz="2800" spc="-35" dirty="0">
                <a:latin typeface="Calibri"/>
                <a:cs typeface="Calibri"/>
              </a:rPr>
              <a:t>operand’s</a:t>
            </a:r>
            <a:r>
              <a:rPr sz="2800" spc="35" dirty="0">
                <a:latin typeface="Calibri"/>
                <a:cs typeface="Calibri"/>
              </a:rPr>
              <a:t> </a:t>
            </a:r>
            <a:r>
              <a:rPr sz="2800" spc="-20" dirty="0">
                <a:latin typeface="Calibri"/>
                <a:cs typeface="Calibri"/>
              </a:rPr>
              <a:t>offset</a:t>
            </a:r>
            <a:r>
              <a:rPr sz="2800" dirty="0">
                <a:latin typeface="Calibri"/>
                <a:cs typeface="Calibri"/>
              </a:rPr>
              <a:t> </a:t>
            </a:r>
            <a:r>
              <a:rPr sz="2800" spc="-5" dirty="0">
                <a:latin typeface="Calibri"/>
                <a:cs typeface="Calibri"/>
              </a:rPr>
              <a:t>is</a:t>
            </a:r>
            <a:r>
              <a:rPr sz="2800" spc="1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sum</a:t>
            </a:r>
            <a:r>
              <a:rPr sz="2800" spc="2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content</a:t>
            </a:r>
            <a:r>
              <a:rPr sz="2800" spc="10" dirty="0">
                <a:latin typeface="Calibri"/>
                <a:cs typeface="Calibri"/>
              </a:rPr>
              <a:t> </a:t>
            </a:r>
            <a:r>
              <a:rPr sz="2800" spc="-5">
                <a:latin typeface="Calibri"/>
                <a:cs typeface="Calibri"/>
              </a:rPr>
              <a:t>of</a:t>
            </a:r>
            <a:r>
              <a:rPr sz="2800">
                <a:latin typeface="Calibri"/>
                <a:cs typeface="Calibri"/>
              </a:rPr>
              <a:t> </a:t>
            </a:r>
            <a:r>
              <a:rPr sz="2800" smtClean="0">
                <a:latin typeface="Calibri"/>
                <a:cs typeface="Calibri"/>
              </a:rPr>
              <a:t>an</a:t>
            </a:r>
            <a:r>
              <a:rPr lang="en-US" sz="2800" dirty="0" smtClean="0">
                <a:latin typeface="Calibri"/>
                <a:cs typeface="Calibri"/>
              </a:rPr>
              <a:t> </a:t>
            </a:r>
            <a:r>
              <a:rPr sz="2800" spc="-20" smtClean="0">
                <a:latin typeface="Calibri"/>
                <a:cs typeface="Calibri"/>
              </a:rPr>
              <a:t>index</a:t>
            </a:r>
            <a:r>
              <a:rPr sz="2800" spc="20" smtClean="0">
                <a:latin typeface="Calibri"/>
                <a:cs typeface="Calibri"/>
              </a:rPr>
              <a:t> </a:t>
            </a:r>
            <a:r>
              <a:rPr sz="2800" spc="-20" dirty="0">
                <a:latin typeface="Calibri"/>
                <a:cs typeface="Calibri"/>
              </a:rPr>
              <a:t>register</a:t>
            </a:r>
            <a:r>
              <a:rPr sz="2800" dirty="0">
                <a:latin typeface="Calibri"/>
                <a:cs typeface="Calibri"/>
              </a:rPr>
              <a:t> </a:t>
            </a:r>
            <a:r>
              <a:rPr sz="2800" spc="-5" dirty="0">
                <a:latin typeface="Calibri"/>
                <a:cs typeface="Calibri"/>
              </a:rPr>
              <a:t>SI </a:t>
            </a:r>
            <a:r>
              <a:rPr sz="2800" dirty="0">
                <a:latin typeface="Calibri"/>
                <a:cs typeface="Calibri"/>
              </a:rPr>
              <a:t>or </a:t>
            </a:r>
            <a:r>
              <a:rPr sz="2800" spc="-5" dirty="0">
                <a:latin typeface="Calibri"/>
                <a:cs typeface="Calibri"/>
              </a:rPr>
              <a:t>DI and</a:t>
            </a:r>
            <a:r>
              <a:rPr sz="2800" spc="10" dirty="0">
                <a:latin typeface="Calibri"/>
                <a:cs typeface="Calibri"/>
              </a:rPr>
              <a:t> </a:t>
            </a:r>
            <a:r>
              <a:rPr sz="2800" spc="-5" dirty="0">
                <a:latin typeface="Calibri"/>
                <a:cs typeface="Calibri"/>
              </a:rPr>
              <a:t>an 8</a:t>
            </a:r>
            <a:r>
              <a:rPr sz="2800" spc="15" dirty="0">
                <a:latin typeface="Calibri"/>
                <a:cs typeface="Calibri"/>
              </a:rPr>
              <a:t> </a:t>
            </a:r>
            <a:r>
              <a:rPr sz="2800" spc="-10" dirty="0">
                <a:latin typeface="Calibri"/>
                <a:cs typeface="Calibri"/>
              </a:rPr>
              <a:t>bit</a:t>
            </a:r>
            <a:r>
              <a:rPr sz="2800" spc="20" dirty="0">
                <a:latin typeface="Calibri"/>
                <a:cs typeface="Calibri"/>
              </a:rPr>
              <a:t> </a:t>
            </a:r>
            <a:r>
              <a:rPr sz="2800" spc="-5" dirty="0">
                <a:latin typeface="Calibri"/>
                <a:cs typeface="Calibri"/>
              </a:rPr>
              <a:t>or 16</a:t>
            </a:r>
            <a:r>
              <a:rPr sz="2800" spc="10" dirty="0">
                <a:latin typeface="Calibri"/>
                <a:cs typeface="Calibri"/>
              </a:rPr>
              <a:t> </a:t>
            </a:r>
            <a:r>
              <a:rPr sz="2800" spc="-10">
                <a:latin typeface="Calibri"/>
                <a:cs typeface="Calibri"/>
              </a:rPr>
              <a:t>bit </a:t>
            </a:r>
            <a:r>
              <a:rPr sz="2800" spc="-620">
                <a:latin typeface="Calibri"/>
                <a:cs typeface="Calibri"/>
              </a:rPr>
              <a:t> </a:t>
            </a:r>
            <a:r>
              <a:rPr sz="2800" spc="-10" smtClean="0">
                <a:latin typeface="Calibri"/>
                <a:cs typeface="Calibri"/>
              </a:rPr>
              <a:t>displacement.</a:t>
            </a:r>
            <a:endParaRPr lang="en-US" sz="2800" spc="-10" dirty="0" smtClean="0">
              <a:latin typeface="Calibri"/>
              <a:cs typeface="Calibri"/>
            </a:endParaRPr>
          </a:p>
          <a:p>
            <a:pPr algn="ctr">
              <a:buFont typeface="Arial" pitchFamily="34" charset="0"/>
              <a:buChar char="•"/>
            </a:pPr>
            <a:r>
              <a:rPr sz="2800" spc="-20" smtClean="0">
                <a:latin typeface="Calibri"/>
                <a:cs typeface="Calibri"/>
              </a:rPr>
              <a:t>MOV</a:t>
            </a:r>
            <a:r>
              <a:rPr sz="2800" spc="5" smtClean="0">
                <a:latin typeface="Calibri"/>
                <a:cs typeface="Calibri"/>
              </a:rPr>
              <a:t> </a:t>
            </a:r>
            <a:r>
              <a:rPr sz="2800" spc="-5" dirty="0">
                <a:latin typeface="Calibri"/>
                <a:cs typeface="Calibri"/>
              </a:rPr>
              <a:t>AX,</a:t>
            </a:r>
            <a:r>
              <a:rPr sz="2800" spc="-15" dirty="0">
                <a:latin typeface="Calibri"/>
                <a:cs typeface="Calibri"/>
              </a:rPr>
              <a:t> </a:t>
            </a:r>
            <a:r>
              <a:rPr sz="2800" spc="-5" dirty="0">
                <a:latin typeface="Calibri"/>
                <a:cs typeface="Calibri"/>
              </a:rPr>
              <a:t>[SI </a:t>
            </a:r>
            <a:r>
              <a:rPr sz="2800" spc="-10" dirty="0">
                <a:latin typeface="Calibri"/>
                <a:cs typeface="Calibri"/>
              </a:rPr>
              <a:t>+</a:t>
            </a:r>
            <a:r>
              <a:rPr sz="2800" spc="-10">
                <a:latin typeface="Calibri"/>
                <a:cs typeface="Calibri"/>
              </a:rPr>
              <a:t>05</a:t>
            </a:r>
            <a:r>
              <a:rPr sz="2800" spc="-10" smtClean="0">
                <a:latin typeface="Calibri"/>
                <a:cs typeface="Calibri"/>
              </a:rPr>
              <a:t>]</a:t>
            </a:r>
            <a:endParaRPr lang="en-US" sz="2800" spc="-10" dirty="0" smtClean="0">
              <a:latin typeface="Calibri"/>
              <a:cs typeface="Calibri"/>
            </a:endParaRPr>
          </a:p>
          <a:p>
            <a:pPr>
              <a:buFont typeface="Arial" pitchFamily="34" charset="0"/>
              <a:buChar char="•"/>
            </a:pPr>
            <a:r>
              <a:rPr lang="en-US" sz="2800" dirty="0" smtClean="0">
                <a:latin typeface="Calibri"/>
                <a:cs typeface="Calibri"/>
              </a:rPr>
              <a:t>efficient mechanism for performing iterative operations</a:t>
            </a:r>
          </a:p>
          <a:p>
            <a:pPr>
              <a:buFont typeface="Arial" pitchFamily="34" charset="0"/>
              <a:buChar char="•"/>
            </a:pPr>
            <a:r>
              <a:rPr lang="en-US" sz="2800" dirty="0" err="1" smtClean="0">
                <a:latin typeface="Calibri"/>
                <a:cs typeface="Calibri"/>
              </a:rPr>
              <a:t>Autoindexing</a:t>
            </a:r>
            <a:r>
              <a:rPr lang="en-US" sz="2800" dirty="0" smtClean="0">
                <a:latin typeface="Calibri"/>
                <a:cs typeface="Calibri"/>
              </a:rPr>
              <a:t>-typical INC/DEC</a:t>
            </a:r>
          </a:p>
          <a:p>
            <a:pPr>
              <a:buFont typeface="Arial" pitchFamily="34" charset="0"/>
              <a:buChar char="•"/>
            </a:pPr>
            <a:endParaRPr lang="en-US" sz="2800" dirty="0" smtClean="0">
              <a:latin typeface="Calibri"/>
              <a:cs typeface="Calibri"/>
            </a:endParaRPr>
          </a:p>
          <a:p>
            <a:pPr>
              <a:buFont typeface="Arial" pitchFamily="34" charset="0"/>
              <a:buChar char="•"/>
            </a:pPr>
            <a:endParaRPr sz="2800">
              <a:latin typeface="Calibri"/>
              <a:cs typeface="Calibri"/>
            </a:endParaRPr>
          </a:p>
        </p:txBody>
      </p:sp>
      <p:pic>
        <p:nvPicPr>
          <p:cNvPr id="2050" name="Picture 2"/>
          <p:cNvPicPr>
            <a:picLocks noChangeAspect="1" noChangeArrowheads="1"/>
          </p:cNvPicPr>
          <p:nvPr/>
        </p:nvPicPr>
        <p:blipFill>
          <a:blip r:embed="rId2"/>
          <a:srcRect l="43338" t="44792" r="34993" b="42708"/>
          <a:stretch>
            <a:fillRect/>
          </a:stretch>
        </p:blipFill>
        <p:spPr bwMode="auto">
          <a:xfrm>
            <a:off x="3048000" y="4495800"/>
            <a:ext cx="2819400" cy="9144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882" y="212801"/>
            <a:ext cx="4810125" cy="697230"/>
          </a:xfrm>
          <a:prstGeom prst="rect">
            <a:avLst/>
          </a:prstGeom>
        </p:spPr>
        <p:txBody>
          <a:bodyPr vert="horz" wrap="square" lIns="0" tIns="13335" rIns="0" bIns="0" rtlCol="0">
            <a:spAutoFit/>
          </a:bodyPr>
          <a:lstStyle/>
          <a:p>
            <a:pPr marL="12700">
              <a:lnSpc>
                <a:spcPct val="100000"/>
              </a:lnSpc>
              <a:spcBef>
                <a:spcPts val="105"/>
              </a:spcBef>
            </a:pPr>
            <a:r>
              <a:rPr sz="4400" b="0" spc="215" dirty="0">
                <a:latin typeface="Arial MT"/>
                <a:cs typeface="Arial MT"/>
              </a:rPr>
              <a:t>Stack</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3" name="object 3"/>
          <p:cNvSpPr txBox="1"/>
          <p:nvPr/>
        </p:nvSpPr>
        <p:spPr>
          <a:xfrm>
            <a:off x="535025" y="1005967"/>
            <a:ext cx="8304175" cy="4233851"/>
          </a:xfrm>
          <a:prstGeom prst="rect">
            <a:avLst/>
          </a:prstGeom>
        </p:spPr>
        <p:txBody>
          <a:bodyPr vert="horz" wrap="square" lIns="0" tIns="85725" rIns="0" bIns="0" rtlCol="0">
            <a:spAutoFit/>
          </a:bodyPr>
          <a:lstStyle/>
          <a:p>
            <a:pPr>
              <a:buFont typeface="Arial" pitchFamily="34" charset="0"/>
              <a:buChar char="•"/>
            </a:pPr>
            <a:r>
              <a:rPr lang="en-US" sz="2400" dirty="0" smtClean="0">
                <a:latin typeface="Times New Roman" pitchFamily="18" charset="0"/>
                <a:cs typeface="Times New Roman" pitchFamily="18" charset="0"/>
              </a:rPr>
              <a:t>stack is a linear array of locations. It is sometimes referred to as a </a:t>
            </a:r>
            <a:r>
              <a:rPr lang="en-US" sz="2400" i="1" dirty="0" smtClean="0">
                <a:latin typeface="Times New Roman" pitchFamily="18" charset="0"/>
                <a:cs typeface="Times New Roman" pitchFamily="18" charset="0"/>
              </a:rPr>
              <a:t>pushdown list or last-in-first-out queue</a:t>
            </a:r>
          </a:p>
          <a:p>
            <a:pPr>
              <a:buFont typeface="Arial" pitchFamily="34" charset="0"/>
              <a:buChar char="•"/>
            </a:pPr>
            <a:r>
              <a:rPr lang="en-US" sz="2400" dirty="0" smtClean="0">
                <a:latin typeface="Times New Roman" pitchFamily="18" charset="0"/>
                <a:cs typeface="Times New Roman" pitchFamily="18" charset="0"/>
              </a:rPr>
              <a:t>stack  pointer whose value is the address of the top of the stack.</a:t>
            </a:r>
          </a:p>
          <a:p>
            <a:pPr>
              <a:buFont typeface="Arial" pitchFamily="34" charset="0"/>
              <a:buChar char="•"/>
            </a:pPr>
            <a:r>
              <a:rPr lang="en-US" sz="2400" dirty="0" smtClean="0">
                <a:latin typeface="Times New Roman" pitchFamily="18" charset="0"/>
                <a:cs typeface="Times New Roman" pitchFamily="18" charset="0"/>
              </a:rPr>
              <a:t>form of implied addressing ()</a:t>
            </a:r>
            <a:r>
              <a:rPr lang="en-US" sz="2400" dirty="0" smtClean="0"/>
              <a:t> instructions that comprise only an </a:t>
            </a:r>
            <a:r>
              <a:rPr lang="en-US" sz="2400" dirty="0" err="1" smtClean="0"/>
              <a:t>opcode</a:t>
            </a:r>
            <a:r>
              <a:rPr lang="en-US" sz="2400" dirty="0" smtClean="0"/>
              <a:t> without an operand</a:t>
            </a:r>
          </a:p>
          <a:p>
            <a:endParaRPr lang="en-US" sz="2400" i="1" dirty="0" smtClean="0">
              <a:latin typeface="Times New Roman" pitchFamily="18" charset="0"/>
              <a:cs typeface="Times New Roman" pitchFamily="18" charset="0"/>
            </a:endParaRPr>
          </a:p>
          <a:p>
            <a:r>
              <a:rPr sz="2400" spc="-10" smtClean="0">
                <a:latin typeface="Times New Roman" pitchFamily="18" charset="0"/>
                <a:cs typeface="Times New Roman" pitchFamily="18" charset="0"/>
              </a:rPr>
              <a:t>Operand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(implicitly)</a:t>
            </a:r>
            <a:r>
              <a:rPr sz="2400" spc="-45" dirty="0">
                <a:latin typeface="Times New Roman" pitchFamily="18" charset="0"/>
                <a:cs typeface="Times New Roman" pitchFamily="18" charset="0"/>
              </a:rPr>
              <a:t> </a:t>
            </a:r>
            <a:r>
              <a:rPr sz="2400" spc="-5" dirty="0">
                <a:latin typeface="Times New Roman" pitchFamily="18" charset="0"/>
                <a:cs typeface="Times New Roman" pitchFamily="18" charset="0"/>
              </a:rPr>
              <a:t>on</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top</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of</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stack</a:t>
            </a:r>
            <a:endParaRPr sz="2400">
              <a:latin typeface="Times New Roman" pitchFamily="18" charset="0"/>
              <a:cs typeface="Times New Roman" pitchFamily="18" charset="0"/>
            </a:endParaRPr>
          </a:p>
          <a:p>
            <a:pPr marL="355600" indent="-342900">
              <a:lnSpc>
                <a:spcPct val="100000"/>
              </a:lnSpc>
              <a:spcBef>
                <a:spcPts val="575"/>
              </a:spcBef>
              <a:buFont typeface="Arial MT"/>
              <a:buChar char="•"/>
              <a:tabLst>
                <a:tab pos="354965" algn="l"/>
                <a:tab pos="355600" algn="l"/>
              </a:tabLst>
            </a:pPr>
            <a:r>
              <a:rPr sz="2400" spc="5" dirty="0">
                <a:latin typeface="Times New Roman" pitchFamily="18" charset="0"/>
                <a:cs typeface="Times New Roman" pitchFamily="18" charset="0"/>
              </a:rPr>
              <a:t>e.g.</a:t>
            </a:r>
            <a:endParaRPr sz="2400">
              <a:latin typeface="Times New Roman" pitchFamily="18" charset="0"/>
              <a:cs typeface="Times New Roman" pitchFamily="18" charset="0"/>
            </a:endParaRPr>
          </a:p>
          <a:p>
            <a:pPr marL="469900">
              <a:lnSpc>
                <a:spcPct val="100000"/>
              </a:lnSpc>
              <a:spcBef>
                <a:spcPts val="509"/>
              </a:spcBef>
              <a:tabLst>
                <a:tab pos="756285" algn="l"/>
                <a:tab pos="1841500" algn="l"/>
              </a:tabLst>
            </a:pPr>
            <a:r>
              <a:rPr sz="2000" dirty="0">
                <a:latin typeface="Times New Roman" pitchFamily="18" charset="0"/>
                <a:cs typeface="Times New Roman" pitchFamily="18" charset="0"/>
              </a:rPr>
              <a:t>–	ADD	</a:t>
            </a:r>
            <a:r>
              <a:rPr sz="2000" spc="-15" dirty="0">
                <a:latin typeface="Times New Roman" pitchFamily="18" charset="0"/>
                <a:cs typeface="Times New Roman" pitchFamily="18" charset="0"/>
              </a:rPr>
              <a:t>Pop</a:t>
            </a:r>
            <a:r>
              <a:rPr sz="2000" spc="-10" dirty="0">
                <a:latin typeface="Times New Roman" pitchFamily="18" charset="0"/>
                <a:cs typeface="Times New Roman" pitchFamily="18" charset="0"/>
              </a:rPr>
              <a:t> top two items</a:t>
            </a:r>
            <a:r>
              <a:rPr sz="2000" spc="20" dirty="0">
                <a:latin typeface="Times New Roman" pitchFamily="18" charset="0"/>
                <a:cs typeface="Times New Roman" pitchFamily="18" charset="0"/>
              </a:rPr>
              <a:t> </a:t>
            </a:r>
            <a:r>
              <a:rPr sz="2000" spc="-15" dirty="0">
                <a:latin typeface="Times New Roman" pitchFamily="18" charset="0"/>
                <a:cs typeface="Times New Roman" pitchFamily="18" charset="0"/>
              </a:rPr>
              <a:t>from</a:t>
            </a:r>
            <a:r>
              <a:rPr sz="2000" spc="-10" dirty="0">
                <a:latin typeface="Times New Roman" pitchFamily="18" charset="0"/>
                <a:cs typeface="Times New Roman" pitchFamily="18" charset="0"/>
              </a:rPr>
              <a:t> stack</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add </a:t>
            </a:r>
            <a:r>
              <a:rPr sz="2000" spc="-5">
                <a:latin typeface="Times New Roman" pitchFamily="18" charset="0"/>
                <a:cs typeface="Times New Roman" pitchFamily="18" charset="0"/>
              </a:rPr>
              <a:t>and</a:t>
            </a:r>
            <a:r>
              <a:rPr sz="2000">
                <a:latin typeface="Times New Roman" pitchFamily="18" charset="0"/>
                <a:cs typeface="Times New Roman" pitchFamily="18" charset="0"/>
              </a:rPr>
              <a:t> </a:t>
            </a:r>
            <a:r>
              <a:rPr sz="2000" spc="-5" smtClean="0">
                <a:latin typeface="Times New Roman" pitchFamily="18" charset="0"/>
                <a:cs typeface="Times New Roman" pitchFamily="18" charset="0"/>
              </a:rPr>
              <a:t>push</a:t>
            </a:r>
            <a:endParaRPr lang="en-US" sz="2000" spc="-5" dirty="0" smtClean="0">
              <a:latin typeface="Times New Roman" pitchFamily="18" charset="0"/>
              <a:cs typeface="Times New Roman" pitchFamily="18" charset="0"/>
            </a:endParaRPr>
          </a:p>
          <a:p>
            <a:pPr marL="469900">
              <a:lnSpc>
                <a:spcPct val="100000"/>
              </a:lnSpc>
              <a:spcBef>
                <a:spcPts val="509"/>
              </a:spcBef>
              <a:tabLst>
                <a:tab pos="756285" algn="l"/>
                <a:tab pos="1841500" algn="l"/>
              </a:tabLst>
            </a:pPr>
            <a:r>
              <a:rPr lang="en-US" sz="2000" spc="-5" dirty="0" smtClean="0">
                <a:latin typeface="Times New Roman" pitchFamily="18" charset="0"/>
                <a:cs typeface="Times New Roman" pitchFamily="18" charset="0"/>
              </a:rPr>
              <a:t>-PUSH AX</a:t>
            </a:r>
          </a:p>
          <a:p>
            <a:pPr marL="469900">
              <a:lnSpc>
                <a:spcPct val="100000"/>
              </a:lnSpc>
              <a:spcBef>
                <a:spcPts val="509"/>
              </a:spcBef>
              <a:tabLst>
                <a:tab pos="756285" algn="l"/>
                <a:tab pos="1841500" algn="l"/>
              </a:tabLst>
            </a:pPr>
            <a:r>
              <a:rPr lang="en-US" sz="2000" spc="-5" dirty="0" smtClean="0">
                <a:latin typeface="Times New Roman" pitchFamily="18" charset="0"/>
                <a:cs typeface="Times New Roman" pitchFamily="18" charset="0"/>
              </a:rPr>
              <a:t>POP AX</a:t>
            </a:r>
            <a:endParaRPr sz="2000">
              <a:latin typeface="Times New Roman" pitchFamily="18" charset="0"/>
              <a:cs typeface="Times New Roman" pitchFamily="18" charset="0"/>
            </a:endParaRPr>
          </a:p>
        </p:txBody>
      </p:sp>
      <p:sp>
        <p:nvSpPr>
          <p:cNvPr id="5" name="object 5"/>
          <p:cNvSpPr txBox="1"/>
          <p:nvPr/>
        </p:nvSpPr>
        <p:spPr>
          <a:xfrm>
            <a:off x="8430259" y="6448280"/>
            <a:ext cx="177800"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59</a:t>
            </a:r>
            <a:endParaRPr sz="12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 memory reference</a:t>
            </a:r>
            <a:endParaRPr lang="en-US" dirty="0"/>
          </a:p>
        </p:txBody>
      </p:sp>
      <p:pic>
        <p:nvPicPr>
          <p:cNvPr id="4" name="object 4"/>
          <p:cNvPicPr/>
          <p:nvPr/>
        </p:nvPicPr>
        <p:blipFill>
          <a:blip r:embed="rId2" cstate="print"/>
          <a:stretch>
            <a:fillRect/>
          </a:stretch>
        </p:blipFill>
        <p:spPr>
          <a:xfrm>
            <a:off x="4572000" y="3124200"/>
            <a:ext cx="3451225" cy="23114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l="17443" t="22590" r="16511" b="36446"/>
          <a:stretch>
            <a:fillRect/>
          </a:stretch>
        </p:blipFill>
        <p:spPr bwMode="auto">
          <a:xfrm>
            <a:off x="609600" y="2514600"/>
            <a:ext cx="7924800" cy="25908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267" y="2824429"/>
            <a:ext cx="380619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5" dirty="0">
                <a:latin typeface="Calibri"/>
                <a:cs typeface="Calibri"/>
              </a:rPr>
              <a:t>Cycle</a:t>
            </a:r>
            <a:endParaRPr sz="4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3429000" cy="697230"/>
          </a:xfrm>
          <a:prstGeom prst="rect">
            <a:avLst/>
          </a:prstGeom>
        </p:spPr>
        <p:txBody>
          <a:bodyPr vert="horz" wrap="square" lIns="0" tIns="13335" rIns="0" bIns="0" rtlCol="0">
            <a:spAutoFit/>
          </a:bodyPr>
          <a:lstStyle/>
          <a:p>
            <a:pPr marL="12700">
              <a:lnSpc>
                <a:spcPct val="100000"/>
              </a:lnSpc>
              <a:spcBef>
                <a:spcPts val="105"/>
              </a:spcBef>
            </a:pPr>
            <a:r>
              <a:rPr sz="4400" b="0" spc="-75" dirty="0">
                <a:latin typeface="Calibri"/>
                <a:cs typeface="Calibri"/>
              </a:rPr>
              <a:t>R</a:t>
            </a:r>
            <a:r>
              <a:rPr sz="4400" b="0" dirty="0">
                <a:latin typeface="Calibri"/>
                <a:cs typeface="Calibri"/>
              </a:rPr>
              <a:t>egi</a:t>
            </a:r>
            <a:r>
              <a:rPr sz="4400" b="0" spc="-45" dirty="0">
                <a:latin typeface="Calibri"/>
                <a:cs typeface="Calibri"/>
              </a:rPr>
              <a:t>s</a:t>
            </a:r>
            <a:r>
              <a:rPr sz="4400" b="0" spc="-50" dirty="0">
                <a:latin typeface="Calibri"/>
                <a:cs typeface="Calibri"/>
              </a:rPr>
              <a:t>t</a:t>
            </a:r>
            <a:r>
              <a:rPr sz="4400" b="0" dirty="0">
                <a:latin typeface="Calibri"/>
                <a:cs typeface="Calibri"/>
              </a:rPr>
              <a:t>e</a:t>
            </a:r>
            <a:r>
              <a:rPr sz="4400" b="0" spc="-70" dirty="0">
                <a:latin typeface="Calibri"/>
                <a:cs typeface="Calibri"/>
              </a:rPr>
              <a:t>r</a:t>
            </a:r>
            <a:r>
              <a:rPr sz="4400" b="0" dirty="0">
                <a:latin typeface="Calibri"/>
                <a:cs typeface="Calibri"/>
              </a:rPr>
              <a:t>s</a:t>
            </a:r>
            <a:endParaRPr sz="4400">
              <a:latin typeface="Calibri"/>
              <a:cs typeface="Calibri"/>
            </a:endParaRPr>
          </a:p>
        </p:txBody>
      </p:sp>
      <p:sp>
        <p:nvSpPr>
          <p:cNvPr id="3" name="object 3"/>
          <p:cNvSpPr txBox="1"/>
          <p:nvPr/>
        </p:nvSpPr>
        <p:spPr>
          <a:xfrm>
            <a:off x="228600" y="838200"/>
            <a:ext cx="8610600" cy="5163593"/>
          </a:xfrm>
          <a:prstGeom prst="rect">
            <a:avLst/>
          </a:prstGeom>
        </p:spPr>
        <p:txBody>
          <a:bodyPr vert="horz" wrap="square" lIns="0" tIns="13335" rIns="0" bIns="0" rtlCol="0">
            <a:spAutoFit/>
          </a:bodyPr>
          <a:lstStyle/>
          <a:p>
            <a:pPr marL="355600" marR="1667510" indent="-342900" algn="just">
              <a:lnSpc>
                <a:spcPct val="100000"/>
              </a:lnSpc>
              <a:spcBef>
                <a:spcPts val="105"/>
              </a:spcBef>
              <a:buFont typeface="Arial MT"/>
              <a:buChar char="•"/>
              <a:tabLst>
                <a:tab pos="354965" algn="l"/>
                <a:tab pos="355600" algn="l"/>
              </a:tabLst>
            </a:pPr>
            <a:r>
              <a:rPr sz="2400" spc="-5" dirty="0">
                <a:latin typeface="Times New Roman" pitchFamily="18" charset="0"/>
                <a:cs typeface="Times New Roman" pitchFamily="18" charset="0"/>
              </a:rPr>
              <a:t>CPU</a:t>
            </a:r>
            <a:r>
              <a:rPr sz="2400" spc="-20" dirty="0">
                <a:latin typeface="Times New Roman" pitchFamily="18" charset="0"/>
                <a:cs typeface="Times New Roman" pitchFamily="18" charset="0"/>
              </a:rPr>
              <a:t> </a:t>
            </a:r>
            <a:r>
              <a:rPr sz="2400" spc="-15" dirty="0">
                <a:latin typeface="Times New Roman" pitchFamily="18" charset="0"/>
                <a:cs typeface="Times New Roman" pitchFamily="18" charset="0"/>
              </a:rPr>
              <a:t>must</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have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some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working</a:t>
            </a:r>
            <a:r>
              <a:rPr sz="2400" spc="-5" dirty="0">
                <a:latin typeface="Times New Roman" pitchFamily="18" charset="0"/>
                <a:cs typeface="Times New Roman" pitchFamily="18" charset="0"/>
              </a:rPr>
              <a:t> space </a:t>
            </a:r>
            <a:r>
              <a:rPr sz="2400" spc="-705" dirty="0">
                <a:latin typeface="Times New Roman" pitchFamily="18" charset="0"/>
                <a:cs typeface="Times New Roman" pitchFamily="18" charset="0"/>
              </a:rPr>
              <a:t> </a:t>
            </a:r>
            <a:r>
              <a:rPr sz="2400" spc="-10" dirty="0">
                <a:latin typeface="Times New Roman" pitchFamily="18" charset="0"/>
                <a:cs typeface="Times New Roman" pitchFamily="18" charset="0"/>
              </a:rPr>
              <a:t>(temporary</a:t>
            </a:r>
            <a:r>
              <a:rPr sz="2400" spc="-5" dirty="0">
                <a:latin typeface="Times New Roman" pitchFamily="18" charset="0"/>
                <a:cs typeface="Times New Roman" pitchFamily="18" charset="0"/>
              </a:rPr>
              <a:t> </a:t>
            </a:r>
            <a:r>
              <a:rPr sz="2400" spc="-20" dirty="0" smtClean="0">
                <a:latin typeface="Times New Roman" pitchFamily="18" charset="0"/>
                <a:cs typeface="Times New Roman" pitchFamily="18" charset="0"/>
              </a:rPr>
              <a:t>storage)</a:t>
            </a:r>
            <a:r>
              <a:rPr lang="en-US" sz="2400" spc="-20" dirty="0" smtClean="0">
                <a:latin typeface="Times New Roman" pitchFamily="18" charset="0"/>
                <a:cs typeface="Times New Roman" pitchFamily="18" charset="0"/>
              </a:rPr>
              <a:t>-</a:t>
            </a:r>
            <a:r>
              <a:rPr sz="2400" spc="-5" dirty="0" smtClean="0">
                <a:latin typeface="Times New Roman" pitchFamily="18" charset="0"/>
                <a:cs typeface="Times New Roman" pitchFamily="18" charset="0"/>
              </a:rPr>
              <a:t>Called</a:t>
            </a:r>
            <a:r>
              <a:rPr sz="2400" spc="-25" dirty="0" smtClean="0">
                <a:latin typeface="Times New Roman" pitchFamily="18" charset="0"/>
                <a:cs typeface="Times New Roman" pitchFamily="18" charset="0"/>
              </a:rPr>
              <a:t> </a:t>
            </a:r>
            <a:r>
              <a:rPr sz="2400" spc="-20" dirty="0">
                <a:solidFill>
                  <a:srgbClr val="FF0000"/>
                </a:solidFill>
                <a:latin typeface="Times New Roman" pitchFamily="18" charset="0"/>
                <a:cs typeface="Times New Roman" pitchFamily="18" charset="0"/>
              </a:rPr>
              <a:t>registers</a:t>
            </a:r>
            <a:endParaRPr sz="2400" dirty="0">
              <a:solidFill>
                <a:srgbClr val="FF0000"/>
              </a:solidFill>
              <a:latin typeface="Times New Roman" pitchFamily="18" charset="0"/>
              <a:cs typeface="Times New Roman" pitchFamily="18" charset="0"/>
            </a:endParaRPr>
          </a:p>
          <a:p>
            <a:pPr marL="355600" marR="508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Number and </a:t>
            </a:r>
            <a:r>
              <a:rPr sz="2400" spc="-5" dirty="0">
                <a:latin typeface="Times New Roman" pitchFamily="18" charset="0"/>
                <a:cs typeface="Times New Roman" pitchFamily="18" charset="0"/>
              </a:rPr>
              <a:t>function </a:t>
            </a:r>
            <a:r>
              <a:rPr sz="2400" spc="-10" dirty="0">
                <a:latin typeface="Times New Roman" pitchFamily="18" charset="0"/>
                <a:cs typeface="Times New Roman" pitchFamily="18" charset="0"/>
              </a:rPr>
              <a:t>vary </a:t>
            </a:r>
            <a:r>
              <a:rPr sz="2400" spc="-5" dirty="0">
                <a:latin typeface="Times New Roman" pitchFamily="18" charset="0"/>
                <a:cs typeface="Times New Roman" pitchFamily="18" charset="0"/>
              </a:rPr>
              <a:t>between </a:t>
            </a:r>
            <a:r>
              <a:rPr sz="2400" spc="-10" dirty="0">
                <a:latin typeface="Times New Roman" pitchFamily="18" charset="0"/>
                <a:cs typeface="Times New Roman" pitchFamily="18" charset="0"/>
              </a:rPr>
              <a:t>processor </a:t>
            </a:r>
            <a:r>
              <a:rPr sz="2400" spc="-710" dirty="0">
                <a:latin typeface="Times New Roman" pitchFamily="18" charset="0"/>
                <a:cs typeface="Times New Roman" pitchFamily="18" charset="0"/>
              </a:rPr>
              <a:t> </a:t>
            </a:r>
            <a:r>
              <a:rPr sz="2400" spc="-5" dirty="0">
                <a:latin typeface="Times New Roman" pitchFamily="18" charset="0"/>
                <a:cs typeface="Times New Roman" pitchFamily="18" charset="0"/>
              </a:rPr>
              <a:t>designs</a:t>
            </a:r>
            <a:endParaRPr sz="2400" dirty="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One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major</a:t>
            </a:r>
            <a:r>
              <a:rPr sz="2400" spc="-5" dirty="0">
                <a:latin typeface="Times New Roman" pitchFamily="18" charset="0"/>
                <a:cs typeface="Times New Roman" pitchFamily="18" charset="0"/>
              </a:rPr>
              <a:t> design decisions</a:t>
            </a:r>
            <a:endParaRPr sz="2400" dirty="0">
              <a:latin typeface="Times New Roman" pitchFamily="18" charset="0"/>
              <a:cs typeface="Times New Roman" pitchFamily="18" charset="0"/>
            </a:endParaRPr>
          </a:p>
          <a:p>
            <a:pPr marL="355600" indent="-342900" algn="just">
              <a:lnSpc>
                <a:spcPct val="100000"/>
              </a:lnSpc>
              <a:spcBef>
                <a:spcPts val="765"/>
              </a:spcBef>
              <a:buFont typeface="Arial MT"/>
              <a:buChar char="•"/>
              <a:tabLst>
                <a:tab pos="354965" algn="l"/>
                <a:tab pos="355600" algn="l"/>
              </a:tabLst>
            </a:pPr>
            <a:r>
              <a:rPr sz="2400" spc="-100" dirty="0">
                <a:latin typeface="Times New Roman" pitchFamily="18" charset="0"/>
                <a:cs typeface="Times New Roman" pitchFamily="18" charset="0"/>
              </a:rPr>
              <a:t>Top</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level</a:t>
            </a:r>
            <a:r>
              <a:rPr sz="2400" spc="-5" dirty="0">
                <a:latin typeface="Times New Roman" pitchFamily="18" charset="0"/>
                <a:cs typeface="Times New Roman" pitchFamily="18" charset="0"/>
              </a:rPr>
              <a:t> of</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memory </a:t>
            </a:r>
            <a:r>
              <a:rPr sz="2400" spc="-20" dirty="0" smtClean="0">
                <a:latin typeface="Times New Roman" pitchFamily="18" charset="0"/>
                <a:cs typeface="Times New Roman" pitchFamily="18" charset="0"/>
              </a:rPr>
              <a:t>hierarchy</a:t>
            </a:r>
            <a:endParaRPr lang="en-US" sz="2400" spc="-20" dirty="0" smtClean="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The registers in the processor perform two roles:</a:t>
            </a: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User-visible registers</a:t>
            </a:r>
            <a:r>
              <a:rPr lang="en-US" sz="2400" dirty="0" smtClean="0">
                <a:latin typeface="Times New Roman" pitchFamily="18" charset="0"/>
                <a:cs typeface="Times New Roman" pitchFamily="18" charset="0"/>
              </a:rPr>
              <a:t>: Enable the machine- or assembly language programmer to </a:t>
            </a:r>
            <a:r>
              <a:rPr lang="en-US" sz="2400" dirty="0" smtClean="0">
                <a:solidFill>
                  <a:srgbClr val="FF0000"/>
                </a:solidFill>
                <a:latin typeface="Times New Roman" pitchFamily="18" charset="0"/>
                <a:cs typeface="Times New Roman" pitchFamily="18" charset="0"/>
              </a:rPr>
              <a:t>minimize main memory references </a:t>
            </a:r>
            <a:r>
              <a:rPr lang="en-US" sz="2400" dirty="0" smtClean="0">
                <a:latin typeface="Times New Roman" pitchFamily="18" charset="0"/>
                <a:cs typeface="Times New Roman" pitchFamily="18" charset="0"/>
              </a:rPr>
              <a:t>by optimizing use of registers.</a:t>
            </a: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Control and status registers</a:t>
            </a:r>
            <a:r>
              <a:rPr lang="en-US" sz="2400" dirty="0" smtClean="0">
                <a:latin typeface="Times New Roman" pitchFamily="18" charset="0"/>
                <a:cs typeface="Times New Roman" pitchFamily="18" charset="0"/>
              </a:rPr>
              <a:t>: Used by the control unit </a:t>
            </a:r>
            <a:r>
              <a:rPr lang="en-US" sz="2400" dirty="0" smtClean="0">
                <a:solidFill>
                  <a:srgbClr val="FF0000"/>
                </a:solidFill>
                <a:latin typeface="Times New Roman" pitchFamily="18" charset="0"/>
                <a:cs typeface="Times New Roman" pitchFamily="18" charset="0"/>
              </a:rPr>
              <a:t>to control the operation of the processor</a:t>
            </a:r>
            <a:r>
              <a:rPr lang="en-US" sz="2400" dirty="0" smtClean="0">
                <a:latin typeface="Times New Roman" pitchFamily="18" charset="0"/>
                <a:cs typeface="Times New Roman" pitchFamily="18" charset="0"/>
              </a:rPr>
              <a:t> and by privileged, operating system programs to control the execution of programs.</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5" y="461594"/>
            <a:ext cx="3808729"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50" dirty="0">
                <a:latin typeface="Calibri"/>
                <a:cs typeface="Calibri"/>
              </a:rPr>
              <a:t> </a:t>
            </a:r>
            <a:r>
              <a:rPr sz="4400" b="0" spc="-10" dirty="0">
                <a:latin typeface="Calibri"/>
                <a:cs typeface="Calibri"/>
              </a:rPr>
              <a:t>Cycle</a:t>
            </a:r>
            <a:endParaRPr sz="4400">
              <a:latin typeface="Calibri"/>
              <a:cs typeface="Calibri"/>
            </a:endParaRPr>
          </a:p>
        </p:txBody>
      </p:sp>
      <p:sp>
        <p:nvSpPr>
          <p:cNvPr id="3" name="object 3"/>
          <p:cNvSpPr txBox="1"/>
          <p:nvPr/>
        </p:nvSpPr>
        <p:spPr>
          <a:xfrm>
            <a:off x="535940" y="1507044"/>
            <a:ext cx="2110740" cy="1640839"/>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5" dirty="0">
                <a:latin typeface="Calibri"/>
                <a:cs typeface="Calibri"/>
              </a:rPr>
              <a:t>Two</a:t>
            </a:r>
            <a:r>
              <a:rPr sz="3200" spc="-80" dirty="0">
                <a:latin typeface="Calibri"/>
                <a:cs typeface="Calibri"/>
              </a:rPr>
              <a:t> </a:t>
            </a:r>
            <a:r>
              <a:rPr sz="3200" spc="-20" dirty="0">
                <a:latin typeface="Calibri"/>
                <a:cs typeface="Calibri"/>
              </a:rPr>
              <a:t>steps:</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20" dirty="0">
                <a:latin typeface="Calibri"/>
                <a:cs typeface="Calibri"/>
              </a:rPr>
              <a:t>Fetch</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20" dirty="0">
                <a:latin typeface="Calibri"/>
                <a:cs typeface="Calibri"/>
              </a:rPr>
              <a:t>Execute</a:t>
            </a:r>
            <a:endParaRPr sz="2800">
              <a:latin typeface="Calibri"/>
              <a:cs typeface="Calibri"/>
            </a:endParaRPr>
          </a:p>
        </p:txBody>
      </p:sp>
      <p:pic>
        <p:nvPicPr>
          <p:cNvPr id="4" name="object 4"/>
          <p:cNvPicPr/>
          <p:nvPr/>
        </p:nvPicPr>
        <p:blipFill>
          <a:blip r:embed="rId2" cstate="print"/>
          <a:stretch>
            <a:fillRect/>
          </a:stretch>
        </p:blipFill>
        <p:spPr>
          <a:xfrm>
            <a:off x="0" y="3095625"/>
            <a:ext cx="9142411" cy="227164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090" y="461594"/>
            <a:ext cx="73431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with</a:t>
            </a:r>
            <a:r>
              <a:rPr sz="4400" b="0" dirty="0">
                <a:latin typeface="Calibri"/>
                <a:cs typeface="Calibri"/>
              </a:rPr>
              <a:t> </a:t>
            </a:r>
            <a:r>
              <a:rPr sz="4400" b="0" spc="-10" dirty="0">
                <a:latin typeface="Calibri"/>
                <a:cs typeface="Calibri"/>
              </a:rPr>
              <a:t>Interrupts</a:t>
            </a:r>
            <a:endParaRPr sz="4400">
              <a:latin typeface="Calibri"/>
              <a:cs typeface="Calibri"/>
            </a:endParaRPr>
          </a:p>
        </p:txBody>
      </p:sp>
      <p:pic>
        <p:nvPicPr>
          <p:cNvPr id="3" name="object 3"/>
          <p:cNvPicPr/>
          <p:nvPr/>
        </p:nvPicPr>
        <p:blipFill>
          <a:blip r:embed="rId2" cstate="print"/>
          <a:stretch>
            <a:fillRect/>
          </a:stretch>
        </p:blipFill>
        <p:spPr>
          <a:xfrm>
            <a:off x="457200" y="2000250"/>
            <a:ext cx="8305800" cy="334327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185" y="568197"/>
            <a:ext cx="3885565" cy="696595"/>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50" dirty="0"/>
              <a:t> </a:t>
            </a:r>
            <a:r>
              <a:rPr sz="4400" spc="-20" dirty="0"/>
              <a:t>Cycle</a:t>
            </a:r>
            <a:endParaRPr sz="4400"/>
          </a:p>
        </p:txBody>
      </p:sp>
      <p:sp>
        <p:nvSpPr>
          <p:cNvPr id="3" name="object 3"/>
          <p:cNvSpPr txBox="1">
            <a:spLocks noGrp="1"/>
          </p:cNvSpPr>
          <p:nvPr>
            <p:ph idx="1"/>
          </p:nvPr>
        </p:nvSpPr>
        <p:spPr>
          <a:prstGeom prst="rect">
            <a:avLst/>
          </a:prstGeom>
        </p:spPr>
        <p:txBody>
          <a:bodyPr vert="horz" wrap="square" lIns="0" tIns="13335" rIns="0" bIns="0" rtlCol="0">
            <a:spAutoFit/>
          </a:bodyPr>
          <a:lstStyle/>
          <a:p>
            <a:pPr marL="355600" marR="5080" indent="-343535">
              <a:lnSpc>
                <a:spcPct val="150000"/>
              </a:lnSpc>
              <a:spcBef>
                <a:spcPts val="105"/>
              </a:spcBef>
              <a:buFont typeface="Arial MT"/>
              <a:buChar char="•"/>
              <a:tabLst>
                <a:tab pos="355600" algn="l"/>
                <a:tab pos="356235" algn="l"/>
                <a:tab pos="2578100" algn="l"/>
              </a:tabLst>
            </a:pPr>
            <a:r>
              <a:rPr spc="-5" dirty="0"/>
              <a:t>It</a:t>
            </a:r>
            <a:r>
              <a:rPr spc="245" dirty="0"/>
              <a:t> </a:t>
            </a:r>
            <a:r>
              <a:rPr spc="-10" dirty="0"/>
              <a:t>is</a:t>
            </a:r>
            <a:r>
              <a:rPr spc="250" dirty="0"/>
              <a:t> </a:t>
            </a:r>
            <a:r>
              <a:rPr spc="-5" dirty="0"/>
              <a:t>the</a:t>
            </a:r>
            <a:r>
              <a:rPr spc="250" dirty="0"/>
              <a:t> </a:t>
            </a:r>
            <a:r>
              <a:rPr spc="-5" dirty="0"/>
              <a:t>time</a:t>
            </a:r>
            <a:r>
              <a:rPr spc="254" dirty="0"/>
              <a:t> </a:t>
            </a:r>
            <a:r>
              <a:rPr spc="-10" dirty="0"/>
              <a:t>in</a:t>
            </a:r>
            <a:r>
              <a:rPr spc="245" dirty="0"/>
              <a:t> </a:t>
            </a:r>
            <a:r>
              <a:rPr spc="-5" dirty="0"/>
              <a:t>which</a:t>
            </a:r>
            <a:r>
              <a:rPr spc="260" dirty="0"/>
              <a:t> </a:t>
            </a:r>
            <a:r>
              <a:rPr spc="-5" dirty="0"/>
              <a:t>a</a:t>
            </a:r>
            <a:r>
              <a:rPr spc="254" dirty="0"/>
              <a:t> </a:t>
            </a:r>
            <a:r>
              <a:rPr spc="-5" dirty="0"/>
              <a:t>single</a:t>
            </a:r>
            <a:r>
              <a:rPr spc="260" dirty="0"/>
              <a:t> </a:t>
            </a:r>
            <a:r>
              <a:rPr spc="-5" dirty="0"/>
              <a:t>instruction</a:t>
            </a:r>
            <a:r>
              <a:rPr spc="250" dirty="0"/>
              <a:t> </a:t>
            </a:r>
            <a:r>
              <a:rPr dirty="0"/>
              <a:t>is</a:t>
            </a:r>
            <a:r>
              <a:rPr spc="250" dirty="0"/>
              <a:t> </a:t>
            </a:r>
            <a:r>
              <a:rPr spc="-20" dirty="0"/>
              <a:t>fetched </a:t>
            </a:r>
            <a:r>
              <a:rPr spc="-620" dirty="0"/>
              <a:t> </a:t>
            </a:r>
            <a:r>
              <a:rPr spc="-20" dirty="0"/>
              <a:t>from</a:t>
            </a:r>
            <a:r>
              <a:rPr spc="30" dirty="0"/>
              <a:t> </a:t>
            </a:r>
            <a:r>
              <a:rPr spc="-35" dirty="0"/>
              <a:t>memory,	</a:t>
            </a:r>
            <a:r>
              <a:rPr spc="-10" dirty="0"/>
              <a:t>decoded,</a:t>
            </a:r>
            <a:r>
              <a:rPr spc="25" dirty="0"/>
              <a:t> </a:t>
            </a:r>
            <a:r>
              <a:rPr spc="-5" dirty="0"/>
              <a:t>and</a:t>
            </a:r>
            <a:r>
              <a:rPr spc="20" dirty="0"/>
              <a:t> </a:t>
            </a:r>
            <a:r>
              <a:rPr spc="-25" dirty="0"/>
              <a:t>executed</a:t>
            </a:r>
          </a:p>
          <a:p>
            <a:pPr marL="355600" indent="-343535">
              <a:lnSpc>
                <a:spcPct val="100000"/>
              </a:lnSpc>
              <a:spcBef>
                <a:spcPts val="2350"/>
              </a:spcBef>
              <a:buFont typeface="Arial MT"/>
              <a:buChar char="•"/>
              <a:tabLst>
                <a:tab pos="355600" algn="l"/>
                <a:tab pos="356235" algn="l"/>
              </a:tabLst>
            </a:pPr>
            <a:r>
              <a:rPr spc="-5" dirty="0"/>
              <a:t>An</a:t>
            </a:r>
            <a:r>
              <a:rPr dirty="0"/>
              <a:t> </a:t>
            </a:r>
            <a:r>
              <a:rPr b="1" spc="-5" dirty="0">
                <a:latin typeface="Calibri"/>
                <a:cs typeface="Calibri"/>
              </a:rPr>
              <a:t>Instruction</a:t>
            </a:r>
            <a:r>
              <a:rPr b="1" spc="15" dirty="0">
                <a:latin typeface="Calibri"/>
                <a:cs typeface="Calibri"/>
              </a:rPr>
              <a:t> </a:t>
            </a:r>
            <a:r>
              <a:rPr b="1" spc="-15" dirty="0">
                <a:latin typeface="Calibri"/>
                <a:cs typeface="Calibri"/>
              </a:rPr>
              <a:t>Cycle</a:t>
            </a:r>
            <a:r>
              <a:rPr b="1" spc="35" dirty="0">
                <a:latin typeface="Calibri"/>
                <a:cs typeface="Calibri"/>
              </a:rPr>
              <a:t> </a:t>
            </a:r>
            <a:r>
              <a:rPr spc="-15" dirty="0"/>
              <a:t>requires</a:t>
            </a:r>
            <a:r>
              <a:rPr spc="10" dirty="0"/>
              <a:t> </a:t>
            </a:r>
            <a:r>
              <a:rPr spc="-5" dirty="0"/>
              <a:t>the</a:t>
            </a:r>
            <a:r>
              <a:rPr dirty="0"/>
              <a:t> </a:t>
            </a:r>
            <a:r>
              <a:rPr spc="-15" dirty="0"/>
              <a:t>following</a:t>
            </a:r>
            <a:r>
              <a:rPr spc="5" dirty="0"/>
              <a:t> </a:t>
            </a:r>
            <a:r>
              <a:rPr spc="-10" dirty="0"/>
              <a:t>subcycle:</a:t>
            </a:r>
          </a:p>
          <a:p>
            <a:pPr marL="756285" lvl="1" indent="-287020">
              <a:lnSpc>
                <a:spcPct val="100000"/>
              </a:lnSpc>
              <a:spcBef>
                <a:spcPts val="2120"/>
              </a:spcBef>
              <a:buFont typeface="Arial MT"/>
              <a:buChar char="–"/>
              <a:tabLst>
                <a:tab pos="756920" algn="l"/>
              </a:tabLst>
            </a:pPr>
            <a:r>
              <a:rPr sz="2400" b="1" spc="-15" dirty="0">
                <a:latin typeface="Calibri"/>
                <a:cs typeface="Calibri"/>
              </a:rPr>
              <a:t>FETCH</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10" dirty="0">
                <a:latin typeface="Calibri"/>
                <a:cs typeface="Calibri"/>
              </a:rPr>
              <a:t>EXECUTE</a:t>
            </a:r>
            <a:endParaRPr sz="2400">
              <a:latin typeface="Calibri"/>
              <a:cs typeface="Calibri"/>
            </a:endParaRPr>
          </a:p>
          <a:p>
            <a:pPr marL="756285" lvl="1" indent="-287020">
              <a:lnSpc>
                <a:spcPct val="100000"/>
              </a:lnSpc>
              <a:spcBef>
                <a:spcPts val="2020"/>
              </a:spcBef>
              <a:buFont typeface="Arial MT"/>
              <a:buChar char="–"/>
              <a:tabLst>
                <a:tab pos="756920" algn="l"/>
              </a:tabLst>
            </a:pPr>
            <a:r>
              <a:rPr sz="2400" b="1" spc="-5" dirty="0">
                <a:solidFill>
                  <a:srgbClr val="FF0000"/>
                </a:solidFill>
                <a:latin typeface="Calibri"/>
                <a:cs typeface="Calibri"/>
              </a:rPr>
              <a:t>INDIRECT</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5" dirty="0">
                <a:solidFill>
                  <a:srgbClr val="00AF50"/>
                </a:solidFill>
                <a:latin typeface="Calibri"/>
                <a:cs typeface="Calibri"/>
              </a:rPr>
              <a:t>INTERRUPT</a:t>
            </a:r>
            <a:endParaRPr sz="2400">
              <a:latin typeface="Calibri"/>
              <a:cs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694" y="186893"/>
            <a:ext cx="3881754" cy="697230"/>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100" dirty="0"/>
              <a:t> </a:t>
            </a:r>
            <a:r>
              <a:rPr sz="4400" spc="-15" dirty="0"/>
              <a:t>Cycle</a:t>
            </a:r>
            <a:endParaRPr sz="4400"/>
          </a:p>
        </p:txBody>
      </p:sp>
      <p:sp>
        <p:nvSpPr>
          <p:cNvPr id="3" name="object 3"/>
          <p:cNvSpPr txBox="1"/>
          <p:nvPr/>
        </p:nvSpPr>
        <p:spPr>
          <a:xfrm>
            <a:off x="111048" y="976122"/>
            <a:ext cx="8134350" cy="5678170"/>
          </a:xfrm>
          <a:prstGeom prst="rect">
            <a:avLst/>
          </a:prstGeom>
        </p:spPr>
        <p:txBody>
          <a:bodyPr vert="horz" wrap="square" lIns="0" tIns="12065" rIns="0" bIns="0" rtlCol="0">
            <a:spAutoFit/>
          </a:bodyPr>
          <a:lstStyle/>
          <a:p>
            <a:pPr marL="355600" indent="-343535">
              <a:lnSpc>
                <a:spcPct val="100000"/>
              </a:lnSpc>
              <a:spcBef>
                <a:spcPts val="95"/>
              </a:spcBef>
              <a:buClr>
                <a:srgbClr val="0000FF"/>
              </a:buClr>
              <a:buSzPct val="80357"/>
              <a:buFont typeface="Wingdings"/>
              <a:buChar char=""/>
              <a:tabLst>
                <a:tab pos="355600" algn="l"/>
                <a:tab pos="356235" algn="l"/>
              </a:tabLst>
            </a:pPr>
            <a:r>
              <a:rPr sz="2800" b="1" spc="-25" dirty="0">
                <a:latin typeface="Calibri"/>
                <a:cs typeface="Calibri"/>
              </a:rPr>
              <a:t>Fetch</a:t>
            </a:r>
            <a:endParaRPr sz="2800">
              <a:latin typeface="Calibri"/>
              <a:cs typeface="Calibri"/>
            </a:endParaRPr>
          </a:p>
          <a:p>
            <a:pPr marL="355600">
              <a:lnSpc>
                <a:spcPct val="100000"/>
              </a:lnSpc>
              <a:spcBef>
                <a:spcPts val="2115"/>
              </a:spcBef>
            </a:pPr>
            <a:r>
              <a:rPr sz="2400" spc="-10" dirty="0">
                <a:latin typeface="Calibri"/>
                <a:cs typeface="Calibri"/>
              </a:rPr>
              <a:t>Read</a:t>
            </a:r>
            <a:r>
              <a:rPr sz="2400" spc="-25" dirty="0">
                <a:latin typeface="Calibri"/>
                <a:cs typeface="Calibri"/>
              </a:rPr>
              <a:t> </a:t>
            </a:r>
            <a:r>
              <a:rPr sz="2400" spc="-10" dirty="0">
                <a:latin typeface="Calibri"/>
                <a:cs typeface="Calibri"/>
              </a:rPr>
              <a:t>next</a:t>
            </a:r>
            <a:r>
              <a:rPr sz="2400" spc="-30" dirty="0">
                <a:latin typeface="Calibri"/>
                <a:cs typeface="Calibri"/>
              </a:rPr>
              <a:t> </a:t>
            </a:r>
            <a:r>
              <a:rPr sz="2400" spc="-5" dirty="0">
                <a:latin typeface="Calibri"/>
                <a:cs typeface="Calibri"/>
              </a:rPr>
              <a:t>instruction</a:t>
            </a:r>
            <a:r>
              <a:rPr sz="2400" spc="-20" dirty="0">
                <a:latin typeface="Calibri"/>
                <a:cs typeface="Calibri"/>
              </a:rPr>
              <a:t> </a:t>
            </a:r>
            <a:r>
              <a:rPr sz="2400" spc="-15" dirty="0">
                <a:latin typeface="Calibri"/>
                <a:cs typeface="Calibri"/>
              </a:rPr>
              <a:t>from</a:t>
            </a:r>
            <a:r>
              <a:rPr sz="2400" spc="-20" dirty="0">
                <a:latin typeface="Calibri"/>
                <a:cs typeface="Calibri"/>
              </a:rPr>
              <a:t> </a:t>
            </a:r>
            <a:r>
              <a:rPr sz="2400" dirty="0">
                <a:latin typeface="Calibri"/>
                <a:cs typeface="Calibri"/>
              </a:rPr>
              <a:t>memory</a:t>
            </a:r>
            <a:r>
              <a:rPr sz="2400" spc="-15" dirty="0">
                <a:latin typeface="Calibri"/>
                <a:cs typeface="Calibri"/>
              </a:rPr>
              <a:t> into</a:t>
            </a:r>
            <a:r>
              <a:rPr sz="2400" spc="-25" dirty="0">
                <a:latin typeface="Calibri"/>
                <a:cs typeface="Calibri"/>
              </a:rPr>
              <a:t> </a:t>
            </a:r>
            <a:r>
              <a:rPr sz="2400" dirty="0">
                <a:latin typeface="Calibri"/>
                <a:cs typeface="Calibri"/>
              </a:rPr>
              <a:t>the </a:t>
            </a:r>
            <a:r>
              <a:rPr sz="2400" spc="-10" dirty="0">
                <a:latin typeface="Calibri"/>
                <a:cs typeface="Calibri"/>
              </a:rPr>
              <a:t>processor</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10" dirty="0">
                <a:latin typeface="Calibri"/>
                <a:cs typeface="Calibri"/>
              </a:rPr>
              <a:t>Indirect</a:t>
            </a:r>
            <a:r>
              <a:rPr sz="2800" b="1" spc="10" dirty="0">
                <a:latin typeface="Calibri"/>
                <a:cs typeface="Calibri"/>
              </a:rPr>
              <a:t> </a:t>
            </a:r>
            <a:r>
              <a:rPr sz="2800" b="1" spc="-15" dirty="0">
                <a:latin typeface="Calibri"/>
                <a:cs typeface="Calibri"/>
              </a:rPr>
              <a:t>Cycle</a:t>
            </a:r>
            <a:r>
              <a:rPr sz="2800" b="1" spc="20" dirty="0">
                <a:latin typeface="Calibri"/>
                <a:cs typeface="Calibri"/>
              </a:rPr>
              <a:t> </a:t>
            </a:r>
            <a:r>
              <a:rPr sz="2800" b="1" spc="-5" dirty="0">
                <a:latin typeface="Calibri"/>
                <a:cs typeface="Calibri"/>
              </a:rPr>
              <a:t>(Decode</a:t>
            </a:r>
            <a:r>
              <a:rPr sz="2800" b="1" spc="-10" dirty="0">
                <a:latin typeface="Calibri"/>
                <a:cs typeface="Calibri"/>
              </a:rPr>
              <a:t> </a:t>
            </a:r>
            <a:r>
              <a:rPr sz="2800" b="1" spc="-15" dirty="0">
                <a:latin typeface="Calibri"/>
                <a:cs typeface="Calibri"/>
              </a:rPr>
              <a:t>Cycle)</a:t>
            </a:r>
            <a:endParaRPr sz="2800">
              <a:latin typeface="Calibri"/>
              <a:cs typeface="Calibri"/>
            </a:endParaRPr>
          </a:p>
          <a:p>
            <a:pPr marL="355600" marR="5080">
              <a:lnSpc>
                <a:spcPct val="150000"/>
              </a:lnSpc>
              <a:spcBef>
                <a:spcPts val="680"/>
              </a:spcBef>
            </a:pPr>
            <a:r>
              <a:rPr sz="2400" spc="-20" dirty="0">
                <a:latin typeface="Calibri"/>
                <a:cs typeface="Calibri"/>
              </a:rPr>
              <a:t>May</a:t>
            </a:r>
            <a:r>
              <a:rPr sz="2400" spc="-15" dirty="0">
                <a:latin typeface="Calibri"/>
                <a:cs typeface="Calibri"/>
              </a:rPr>
              <a:t> </a:t>
            </a:r>
            <a:r>
              <a:rPr sz="2400" spc="-10" dirty="0">
                <a:latin typeface="Calibri"/>
                <a:cs typeface="Calibri"/>
              </a:rPr>
              <a:t>require</a:t>
            </a:r>
            <a:r>
              <a:rPr sz="2400" spc="10" dirty="0">
                <a:latin typeface="Calibri"/>
                <a:cs typeface="Calibri"/>
              </a:rPr>
              <a:t> </a:t>
            </a:r>
            <a:r>
              <a:rPr sz="2400" dirty="0">
                <a:latin typeface="Calibri"/>
                <a:cs typeface="Calibri"/>
              </a:rPr>
              <a:t>memory</a:t>
            </a:r>
            <a:r>
              <a:rPr sz="2400" spc="-25" dirty="0">
                <a:latin typeface="Calibri"/>
                <a:cs typeface="Calibri"/>
              </a:rPr>
              <a:t> </a:t>
            </a:r>
            <a:r>
              <a:rPr sz="2400" dirty="0">
                <a:latin typeface="Calibri"/>
                <a:cs typeface="Calibri"/>
              </a:rPr>
              <a:t>access</a:t>
            </a:r>
            <a:r>
              <a:rPr sz="2400" spc="-20" dirty="0">
                <a:latin typeface="Calibri"/>
                <a:cs typeface="Calibri"/>
              </a:rPr>
              <a:t> </a:t>
            </a:r>
            <a:r>
              <a:rPr sz="2400" spc="-15" dirty="0">
                <a:latin typeface="Calibri"/>
                <a:cs typeface="Calibri"/>
              </a:rPr>
              <a:t>to</a:t>
            </a:r>
            <a:r>
              <a:rPr sz="2400" spc="-30" dirty="0">
                <a:latin typeface="Calibri"/>
                <a:cs typeface="Calibri"/>
              </a:rPr>
              <a:t> </a:t>
            </a:r>
            <a:r>
              <a:rPr sz="2400" spc="-20" dirty="0">
                <a:latin typeface="Calibri"/>
                <a:cs typeface="Calibri"/>
              </a:rPr>
              <a:t>fetch</a:t>
            </a:r>
            <a:r>
              <a:rPr sz="2400" spc="-10" dirty="0">
                <a:latin typeface="Calibri"/>
                <a:cs typeface="Calibri"/>
              </a:rPr>
              <a:t> operands, </a:t>
            </a:r>
            <a:r>
              <a:rPr sz="2400" spc="-20" dirty="0">
                <a:latin typeface="Calibri"/>
                <a:cs typeface="Calibri"/>
              </a:rPr>
              <a:t>therefore</a:t>
            </a:r>
            <a:r>
              <a:rPr sz="2400" spc="10" dirty="0">
                <a:latin typeface="Calibri"/>
                <a:cs typeface="Calibri"/>
              </a:rPr>
              <a:t> </a:t>
            </a:r>
            <a:r>
              <a:rPr sz="2400" spc="-10" dirty="0">
                <a:latin typeface="Calibri"/>
                <a:cs typeface="Calibri"/>
              </a:rPr>
              <a:t>more </a:t>
            </a:r>
            <a:r>
              <a:rPr sz="2400" spc="-530" dirty="0">
                <a:latin typeface="Calibri"/>
                <a:cs typeface="Calibri"/>
              </a:rPr>
              <a:t> </a:t>
            </a:r>
            <a:r>
              <a:rPr sz="2400" dirty="0">
                <a:latin typeface="Calibri"/>
                <a:cs typeface="Calibri"/>
              </a:rPr>
              <a:t>memory</a:t>
            </a:r>
            <a:r>
              <a:rPr sz="2400" spc="-25" dirty="0">
                <a:latin typeface="Calibri"/>
                <a:cs typeface="Calibri"/>
              </a:rPr>
              <a:t> </a:t>
            </a:r>
            <a:r>
              <a:rPr sz="2400" spc="-5" dirty="0">
                <a:latin typeface="Calibri"/>
                <a:cs typeface="Calibri"/>
              </a:rPr>
              <a:t>accesses.</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spcBef>
                <a:spcPts val="5"/>
              </a:spcBef>
              <a:buClr>
                <a:srgbClr val="0000FF"/>
              </a:buClr>
              <a:buSzPct val="80357"/>
              <a:buFont typeface="Wingdings"/>
              <a:buChar char=""/>
              <a:tabLst>
                <a:tab pos="355600" algn="l"/>
                <a:tab pos="356235" algn="l"/>
              </a:tabLst>
            </a:pPr>
            <a:r>
              <a:rPr sz="2800" b="1" spc="-15" dirty="0">
                <a:latin typeface="Calibri"/>
                <a:cs typeface="Calibri"/>
              </a:rPr>
              <a:t>Interrupt</a:t>
            </a:r>
            <a:endParaRPr sz="2800">
              <a:latin typeface="Calibri"/>
              <a:cs typeface="Calibri"/>
            </a:endParaRPr>
          </a:p>
          <a:p>
            <a:pPr marL="355600">
              <a:lnSpc>
                <a:spcPct val="100000"/>
              </a:lnSpc>
              <a:spcBef>
                <a:spcPts val="2115"/>
              </a:spcBef>
            </a:pPr>
            <a:r>
              <a:rPr sz="2400" spc="-20" dirty="0">
                <a:latin typeface="Calibri"/>
                <a:cs typeface="Calibri"/>
              </a:rPr>
              <a:t>Save</a:t>
            </a:r>
            <a:r>
              <a:rPr sz="2400" spc="-5" dirty="0">
                <a:latin typeface="Calibri"/>
                <a:cs typeface="Calibri"/>
              </a:rPr>
              <a:t> </a:t>
            </a:r>
            <a:r>
              <a:rPr sz="2400" spc="-10" dirty="0">
                <a:latin typeface="Calibri"/>
                <a:cs typeface="Calibri"/>
              </a:rPr>
              <a:t>current</a:t>
            </a:r>
            <a:r>
              <a:rPr sz="2400" spc="-15" dirty="0">
                <a:latin typeface="Calibri"/>
                <a:cs typeface="Calibri"/>
              </a:rPr>
              <a:t> </a:t>
            </a:r>
            <a:r>
              <a:rPr sz="2400" spc="-5" dirty="0">
                <a:latin typeface="Calibri"/>
                <a:cs typeface="Calibri"/>
              </a:rPr>
              <a:t>instruction</a:t>
            </a:r>
            <a:r>
              <a:rPr sz="2400" spc="-2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service</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interrupt</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20" dirty="0">
                <a:latin typeface="Calibri"/>
                <a:cs typeface="Calibri"/>
              </a:rPr>
              <a:t>Execute</a:t>
            </a:r>
            <a:endParaRPr sz="2800">
              <a:latin typeface="Calibri"/>
              <a:cs typeface="Calibri"/>
            </a:endParaRPr>
          </a:p>
          <a:p>
            <a:pPr marL="355600">
              <a:lnSpc>
                <a:spcPct val="100000"/>
              </a:lnSpc>
              <a:spcBef>
                <a:spcPts val="2120"/>
              </a:spcBef>
            </a:pPr>
            <a:r>
              <a:rPr sz="2400" spc="-10" dirty="0">
                <a:latin typeface="Calibri"/>
                <a:cs typeface="Calibri"/>
              </a:rPr>
              <a:t>Interpret</a:t>
            </a:r>
            <a:r>
              <a:rPr sz="2400" spc="-3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opcode</a:t>
            </a:r>
            <a:r>
              <a:rPr sz="2400" spc="-15" dirty="0">
                <a:latin typeface="Calibri"/>
                <a:cs typeface="Calibri"/>
              </a:rPr>
              <a:t> </a:t>
            </a:r>
            <a:r>
              <a:rPr sz="2400" dirty="0">
                <a:latin typeface="Calibri"/>
                <a:cs typeface="Calibri"/>
              </a:rPr>
              <a:t>and</a:t>
            </a:r>
            <a:r>
              <a:rPr sz="2400" spc="-10" dirty="0">
                <a:latin typeface="Calibri"/>
                <a:cs typeface="Calibri"/>
              </a:rPr>
              <a:t> perform</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indicated</a:t>
            </a:r>
            <a:r>
              <a:rPr sz="2400" spc="-15" dirty="0">
                <a:latin typeface="Calibri"/>
                <a:cs typeface="Calibri"/>
              </a:rPr>
              <a:t> </a:t>
            </a:r>
            <a:r>
              <a:rPr sz="2400" spc="-10" dirty="0">
                <a:latin typeface="Calibri"/>
                <a:cs typeface="Calibri"/>
              </a:rPr>
              <a:t>operation</a:t>
            </a:r>
            <a:endParaRPr sz="24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485" y="568197"/>
            <a:ext cx="3810000" cy="696595"/>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0" dirty="0">
                <a:latin typeface="Calibri"/>
                <a:cs typeface="Calibri"/>
              </a:rPr>
              <a:t> </a:t>
            </a:r>
            <a:r>
              <a:rPr sz="4400" b="0" spc="-10" dirty="0">
                <a:latin typeface="Calibri"/>
                <a:cs typeface="Calibri"/>
              </a:rPr>
              <a:t>Cycle</a:t>
            </a:r>
            <a:endParaRPr sz="4400">
              <a:latin typeface="Calibri"/>
              <a:cs typeface="Calibri"/>
            </a:endParaRPr>
          </a:p>
        </p:txBody>
      </p:sp>
      <p:pic>
        <p:nvPicPr>
          <p:cNvPr id="3" name="object 3"/>
          <p:cNvPicPr/>
          <p:nvPr/>
        </p:nvPicPr>
        <p:blipFill>
          <a:blip r:embed="rId2" cstate="print"/>
          <a:stretch>
            <a:fillRect/>
          </a:stretch>
        </p:blipFill>
        <p:spPr>
          <a:xfrm>
            <a:off x="1143000" y="1600200"/>
            <a:ext cx="6691542" cy="4265427"/>
          </a:xfrm>
          <a:prstGeom prst="rect">
            <a:avLst/>
          </a:prstGeom>
        </p:spPr>
      </p:pic>
      <p:sp>
        <p:nvSpPr>
          <p:cNvPr id="4" name="object 4"/>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5" name="object 5"/>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6" name="object 6"/>
          <p:cNvSpPr/>
          <p:nvPr/>
        </p:nvSpPr>
        <p:spPr>
          <a:xfrm>
            <a:off x="838200" y="1600199"/>
            <a:ext cx="7162800" cy="4343400"/>
          </a:xfrm>
          <a:custGeom>
            <a:avLst/>
            <a:gdLst/>
            <a:ahLst/>
            <a:cxnLst/>
            <a:rect l="l" t="t" r="r" b="b"/>
            <a:pathLst>
              <a:path w="7162800" h="4343400">
                <a:moveTo>
                  <a:pt x="2819400" y="76200"/>
                </a:moveTo>
                <a:lnTo>
                  <a:pt x="0" y="76200"/>
                </a:lnTo>
                <a:lnTo>
                  <a:pt x="0" y="4191000"/>
                </a:lnTo>
                <a:lnTo>
                  <a:pt x="2819400" y="4191000"/>
                </a:lnTo>
                <a:lnTo>
                  <a:pt x="2819400" y="76200"/>
                </a:lnTo>
                <a:close/>
              </a:path>
              <a:path w="7162800" h="4343400">
                <a:moveTo>
                  <a:pt x="7162800" y="0"/>
                </a:moveTo>
                <a:lnTo>
                  <a:pt x="4343400" y="0"/>
                </a:lnTo>
                <a:lnTo>
                  <a:pt x="4343400" y="4343400"/>
                </a:lnTo>
                <a:lnTo>
                  <a:pt x="7162800" y="4343400"/>
                </a:lnTo>
                <a:lnTo>
                  <a:pt x="7162800" y="0"/>
                </a:lnTo>
                <a:close/>
              </a:path>
            </a:pathLst>
          </a:custGeom>
          <a:solidFill>
            <a:srgbClr val="FFFFFF"/>
          </a:solidFill>
        </p:spPr>
        <p:txBody>
          <a:bodyPr wrap="square" lIns="0" tIns="0" rIns="0" bIns="0" rtlCol="0"/>
          <a:lstStyle/>
          <a:p>
            <a:endParaRPr/>
          </a:p>
        </p:txBody>
      </p:sp>
      <p:sp>
        <p:nvSpPr>
          <p:cNvPr id="7" name="object 7"/>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8" name="object 8"/>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9" name="object 9"/>
          <p:cNvSpPr txBox="1"/>
          <p:nvPr/>
        </p:nvSpPr>
        <p:spPr>
          <a:xfrm>
            <a:off x="6535166" y="3536229"/>
            <a:ext cx="949325"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Ind</a:t>
            </a:r>
            <a:r>
              <a:rPr sz="2400" spc="5" dirty="0">
                <a:latin typeface="Times New Roman"/>
                <a:cs typeface="Times New Roman"/>
              </a:rPr>
              <a:t>i</a:t>
            </a:r>
            <a:r>
              <a:rPr sz="2400" dirty="0">
                <a:latin typeface="Times New Roman"/>
                <a:cs typeface="Times New Roman"/>
              </a:rPr>
              <a:t>rect</a:t>
            </a:r>
            <a:endParaRPr sz="2400">
              <a:latin typeface="Times New Roman"/>
              <a:cs typeface="Times New Roman"/>
            </a:endParaRPr>
          </a:p>
        </p:txBody>
      </p:sp>
      <p:sp>
        <p:nvSpPr>
          <p:cNvPr id="10" name="object 10"/>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11" name="object 11"/>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12" name="object 12"/>
          <p:cNvSpPr txBox="1"/>
          <p:nvPr/>
        </p:nvSpPr>
        <p:spPr>
          <a:xfrm>
            <a:off x="1407541" y="3536229"/>
            <a:ext cx="1068070"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e</a:t>
            </a:r>
            <a:r>
              <a:rPr sz="2400" spc="5" dirty="0">
                <a:latin typeface="Times New Roman"/>
                <a:cs typeface="Times New Roman"/>
              </a:rPr>
              <a:t>r</a:t>
            </a:r>
            <a:r>
              <a:rPr sz="2400" dirty="0">
                <a:latin typeface="Times New Roman"/>
                <a:cs typeface="Times New Roman"/>
              </a:rPr>
              <a:t>rupt</a:t>
            </a:r>
            <a:endParaRPr sz="2400">
              <a:latin typeface="Times New Roman"/>
              <a:cs typeface="Times New Roman"/>
            </a:endParaRPr>
          </a:p>
        </p:txBody>
      </p:sp>
      <p:graphicFrame>
        <p:nvGraphicFramePr>
          <p:cNvPr id="13" name="object 13"/>
          <p:cNvGraphicFramePr>
            <a:graphicFrameLocks noGrp="1"/>
          </p:cNvGraphicFramePr>
          <p:nvPr/>
        </p:nvGraphicFramePr>
        <p:xfrm>
          <a:off x="3652837" y="1595437"/>
          <a:ext cx="1524000" cy="4191000"/>
        </p:xfrm>
        <a:graphic>
          <a:graphicData uri="http://schemas.openxmlformats.org/drawingml/2006/table">
            <a:tbl>
              <a:tblPr firstRow="1" bandRow="1">
                <a:tableStyleId>{2D5ABB26-0587-4C30-8999-92F81FD0307C}</a:tableStyleId>
              </a:tblPr>
              <a:tblGrid>
                <a:gridCol w="1524000"/>
              </a:tblGrid>
              <a:tr h="838200">
                <a:tc>
                  <a:txBody>
                    <a:bodyPr/>
                    <a:lstStyle/>
                    <a:p>
                      <a:pPr marL="635" algn="ctr">
                        <a:lnSpc>
                          <a:spcPct val="100000"/>
                        </a:lnSpc>
                        <a:spcBef>
                          <a:spcPts val="1780"/>
                        </a:spcBef>
                      </a:pPr>
                      <a:r>
                        <a:rPr sz="2400" dirty="0">
                          <a:latin typeface="Times New Roman"/>
                          <a:cs typeface="Times New Roman"/>
                        </a:rPr>
                        <a:t>Fetch</a:t>
                      </a:r>
                      <a:endParaRPr sz="2400">
                        <a:latin typeface="Times New Roman"/>
                        <a:cs typeface="Times New Roman"/>
                      </a:endParaRPr>
                    </a:p>
                  </a:txBody>
                  <a:tcPr marL="0" marR="0" marT="226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14600">
                <a:tc>
                  <a:txBody>
                    <a:bodyPr/>
                    <a:lstStyle/>
                    <a:p>
                      <a:pPr>
                        <a:lnSpc>
                          <a:spcPct val="100000"/>
                        </a:lnSpc>
                      </a:pPr>
                      <a:endParaRPr sz="3100">
                        <a:latin typeface="Times New Roman"/>
                        <a:cs typeface="Times New Roman"/>
                      </a:endParaRPr>
                    </a:p>
                  </a:txBody>
                  <a:tcPr marL="0" marR="0" marT="0" marB="0">
                    <a:lnT w="9525">
                      <a:solidFill>
                        <a:srgbClr val="000000"/>
                      </a:solidFill>
                      <a:prstDash val="solid"/>
                    </a:lnT>
                  </a:tcPr>
                </a:tc>
              </a:tr>
              <a:tr h="838200">
                <a:tc>
                  <a:txBody>
                    <a:bodyPr/>
                    <a:lstStyle/>
                    <a:p>
                      <a:pPr marL="635" algn="ctr">
                        <a:lnSpc>
                          <a:spcPct val="100000"/>
                        </a:lnSpc>
                        <a:spcBef>
                          <a:spcPts val="1785"/>
                        </a:spcBef>
                      </a:pPr>
                      <a:r>
                        <a:rPr sz="2400" dirty="0">
                          <a:latin typeface="Times New Roman"/>
                          <a:cs typeface="Times New Roman"/>
                        </a:rPr>
                        <a:t>Execute</a:t>
                      </a:r>
                      <a:endParaRPr sz="2400">
                        <a:latin typeface="Times New Roman"/>
                        <a:cs typeface="Times New Roman"/>
                      </a:endParaRPr>
                    </a:p>
                  </a:txBody>
                  <a:tcPr marL="0" marR="0" marT="226695" marB="0"/>
                </a:tc>
              </a:tr>
            </a:tbl>
          </a:graphicData>
        </a:graphic>
      </p:graphicFrame>
      <p:grpSp>
        <p:nvGrpSpPr>
          <p:cNvPr id="14" name="object 14"/>
          <p:cNvGrpSpPr/>
          <p:nvPr/>
        </p:nvGrpSpPr>
        <p:grpSpPr>
          <a:xfrm>
            <a:off x="1889886" y="1600200"/>
            <a:ext cx="6263640" cy="4196080"/>
            <a:chOff x="1889886" y="1600200"/>
            <a:chExt cx="6263640" cy="4196080"/>
          </a:xfrm>
        </p:grpSpPr>
        <p:sp>
          <p:nvSpPr>
            <p:cNvPr id="15" name="object 15"/>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333333"/>
            </a:solidFill>
          </p:spPr>
          <p:txBody>
            <a:bodyPr wrap="square" lIns="0" tIns="0" rIns="0" bIns="0" rtlCol="0"/>
            <a:lstStyle/>
            <a:p>
              <a:endParaRPr/>
            </a:p>
          </p:txBody>
        </p:sp>
        <p:sp>
          <p:nvSpPr>
            <p:cNvPr id="16" name="object 16"/>
            <p:cNvSpPr/>
            <p:nvPr/>
          </p:nvSpPr>
          <p:spPr>
            <a:xfrm>
              <a:off x="5181600" y="1600200"/>
              <a:ext cx="2971800" cy="4191000"/>
            </a:xfrm>
            <a:custGeom>
              <a:avLst/>
              <a:gdLst/>
              <a:ahLst/>
              <a:cxnLst/>
              <a:rect l="l" t="t" r="r" b="b"/>
              <a:pathLst>
                <a:path w="2971800" h="4191000">
                  <a:moveTo>
                    <a:pt x="2971800" y="0"/>
                  </a:moveTo>
                  <a:lnTo>
                    <a:pt x="0" y="0"/>
                  </a:lnTo>
                  <a:lnTo>
                    <a:pt x="0" y="4191000"/>
                  </a:lnTo>
                  <a:lnTo>
                    <a:pt x="2971800" y="4191000"/>
                  </a:lnTo>
                  <a:lnTo>
                    <a:pt x="2971800" y="0"/>
                  </a:lnTo>
                  <a:close/>
                </a:path>
              </a:pathLst>
            </a:custGeom>
            <a:solidFill>
              <a:srgbClr val="FFFFFF"/>
            </a:solidFill>
          </p:spPr>
          <p:txBody>
            <a:bodyPr wrap="square" lIns="0" tIns="0" rIns="0" bIns="0" rtlCol="0"/>
            <a:lstStyle/>
            <a:p>
              <a:endParaRPr/>
            </a:p>
          </p:txBody>
        </p:sp>
        <p:sp>
          <p:nvSpPr>
            <p:cNvPr id="17" name="object 17"/>
            <p:cNvSpPr/>
            <p:nvPr/>
          </p:nvSpPr>
          <p:spPr>
            <a:xfrm>
              <a:off x="3657600" y="1600199"/>
              <a:ext cx="1524000" cy="4191000"/>
            </a:xfrm>
            <a:custGeom>
              <a:avLst/>
              <a:gdLst/>
              <a:ahLst/>
              <a:cxnLst/>
              <a:rect l="l" t="t" r="r" b="b"/>
              <a:pathLst>
                <a:path w="1524000" h="4191000">
                  <a:moveTo>
                    <a:pt x="1524000" y="3352800"/>
                  </a:moveTo>
                  <a:lnTo>
                    <a:pt x="0" y="3352800"/>
                  </a:lnTo>
                  <a:lnTo>
                    <a:pt x="0" y="4191000"/>
                  </a:lnTo>
                  <a:lnTo>
                    <a:pt x="1524000" y="4191000"/>
                  </a:lnTo>
                  <a:lnTo>
                    <a:pt x="1524000" y="3352800"/>
                  </a:lnTo>
                  <a:close/>
                </a:path>
                <a:path w="1524000" h="4191000">
                  <a:moveTo>
                    <a:pt x="1524000" y="0"/>
                  </a:moveTo>
                  <a:lnTo>
                    <a:pt x="0" y="0"/>
                  </a:lnTo>
                  <a:lnTo>
                    <a:pt x="0" y="838200"/>
                  </a:lnTo>
                  <a:lnTo>
                    <a:pt x="1524000" y="838200"/>
                  </a:lnTo>
                  <a:lnTo>
                    <a:pt x="1524000" y="0"/>
                  </a:lnTo>
                  <a:close/>
                </a:path>
              </a:pathLst>
            </a:custGeom>
            <a:solidFill>
              <a:srgbClr val="99CC00"/>
            </a:solidFill>
          </p:spPr>
          <p:txBody>
            <a:bodyPr wrap="square" lIns="0" tIns="0" rIns="0" bIns="0" rtlCol="0"/>
            <a:lstStyle/>
            <a:p>
              <a:endParaRPr/>
            </a:p>
          </p:txBody>
        </p:sp>
        <p:sp>
          <p:nvSpPr>
            <p:cNvPr id="18" name="object 18"/>
            <p:cNvSpPr/>
            <p:nvPr/>
          </p:nvSpPr>
          <p:spPr>
            <a:xfrm>
              <a:off x="3657600" y="4953000"/>
              <a:ext cx="1524000" cy="838200"/>
            </a:xfrm>
            <a:custGeom>
              <a:avLst/>
              <a:gdLst/>
              <a:ahLst/>
              <a:cxnLst/>
              <a:rect l="l" t="t" r="r" b="b"/>
              <a:pathLst>
                <a:path w="1524000" h="838200">
                  <a:moveTo>
                    <a:pt x="0" y="838200"/>
                  </a:moveTo>
                  <a:lnTo>
                    <a:pt x="1524000" y="838200"/>
                  </a:lnTo>
                  <a:lnTo>
                    <a:pt x="1524000" y="0"/>
                  </a:lnTo>
                  <a:lnTo>
                    <a:pt x="0" y="0"/>
                  </a:lnTo>
                  <a:lnTo>
                    <a:pt x="0" y="838200"/>
                  </a:lnTo>
                  <a:close/>
                </a:path>
              </a:pathLst>
            </a:custGeom>
            <a:ln w="9525">
              <a:solidFill>
                <a:srgbClr val="000000"/>
              </a:solidFill>
            </a:ln>
          </p:spPr>
          <p:txBody>
            <a:bodyPr wrap="square" lIns="0" tIns="0" rIns="0" bIns="0" rtlCol="0"/>
            <a:lstStyle/>
            <a:p>
              <a:endParaRPr/>
            </a:p>
          </p:txBody>
        </p:sp>
      </p:grpSp>
      <p:sp>
        <p:nvSpPr>
          <p:cNvPr id="19" name="object 19"/>
          <p:cNvSpPr/>
          <p:nvPr/>
        </p:nvSpPr>
        <p:spPr>
          <a:xfrm>
            <a:off x="5167122" y="2036571"/>
            <a:ext cx="1781810" cy="3297554"/>
          </a:xfrm>
          <a:custGeom>
            <a:avLst/>
            <a:gdLst/>
            <a:ahLst/>
            <a:cxnLst/>
            <a:rect l="l" t="t" r="r" b="b"/>
            <a:pathLst>
              <a:path w="1781809" h="3297554">
                <a:moveTo>
                  <a:pt x="1767078" y="1240028"/>
                </a:moveTo>
                <a:lnTo>
                  <a:pt x="1707210" y="1130300"/>
                </a:lnTo>
                <a:lnTo>
                  <a:pt x="1631061" y="990727"/>
                </a:lnTo>
                <a:lnTo>
                  <a:pt x="1573072" y="1074115"/>
                </a:lnTo>
                <a:lnTo>
                  <a:pt x="28956" y="0"/>
                </a:lnTo>
                <a:lnTo>
                  <a:pt x="0" y="41656"/>
                </a:lnTo>
                <a:lnTo>
                  <a:pt x="1544066" y="1115822"/>
                </a:lnTo>
                <a:lnTo>
                  <a:pt x="1486027" y="1199261"/>
                </a:lnTo>
                <a:lnTo>
                  <a:pt x="1767078" y="1240028"/>
                </a:lnTo>
                <a:close/>
              </a:path>
              <a:path w="1781809" h="3297554">
                <a:moveTo>
                  <a:pt x="1781556" y="2099056"/>
                </a:moveTo>
                <a:lnTo>
                  <a:pt x="1752600" y="2057400"/>
                </a:lnTo>
                <a:lnTo>
                  <a:pt x="208470" y="3131515"/>
                </a:lnTo>
                <a:lnTo>
                  <a:pt x="150495" y="3048127"/>
                </a:lnTo>
                <a:lnTo>
                  <a:pt x="14478" y="3297428"/>
                </a:lnTo>
                <a:lnTo>
                  <a:pt x="295529" y="3256661"/>
                </a:lnTo>
                <a:lnTo>
                  <a:pt x="247561" y="3187712"/>
                </a:lnTo>
                <a:lnTo>
                  <a:pt x="237477" y="3173222"/>
                </a:lnTo>
                <a:lnTo>
                  <a:pt x="1781556" y="2099056"/>
                </a:lnTo>
                <a:close/>
              </a:path>
            </a:pathLst>
          </a:custGeom>
          <a:solidFill>
            <a:srgbClr val="99CC00"/>
          </a:solidFill>
        </p:spPr>
        <p:txBody>
          <a:bodyPr wrap="square" lIns="0" tIns="0" rIns="0" bIns="0" rtlCol="0"/>
          <a:lstStyle/>
          <a:p>
            <a:endParaRPr/>
          </a:p>
        </p:txBody>
      </p:sp>
      <p:sp>
        <p:nvSpPr>
          <p:cNvPr id="20" name="object 20"/>
          <p:cNvSpPr txBox="1"/>
          <p:nvPr/>
        </p:nvSpPr>
        <p:spPr>
          <a:xfrm>
            <a:off x="61722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324485">
              <a:lnSpc>
                <a:spcPct val="100000"/>
              </a:lnSpc>
              <a:spcBef>
                <a:spcPts val="1780"/>
              </a:spcBef>
            </a:pPr>
            <a:r>
              <a:rPr sz="2400" dirty="0">
                <a:latin typeface="Times New Roman"/>
                <a:cs typeface="Times New Roman"/>
              </a:rPr>
              <a:t>Indirect</a:t>
            </a:r>
            <a:endParaRPr sz="2400">
              <a:latin typeface="Times New Roman"/>
              <a:cs typeface="Times New Roman"/>
            </a:endParaRPr>
          </a:p>
        </p:txBody>
      </p:sp>
      <p:sp>
        <p:nvSpPr>
          <p:cNvPr id="21" name="object 21"/>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99CC00"/>
          </a:solidFill>
        </p:spPr>
        <p:txBody>
          <a:bodyPr wrap="square" lIns="0" tIns="0" rIns="0" bIns="0" rtlCol="0"/>
          <a:lstStyle/>
          <a:p>
            <a:endParaRPr/>
          </a:p>
        </p:txBody>
      </p:sp>
      <p:sp>
        <p:nvSpPr>
          <p:cNvPr id="22" name="object 22"/>
          <p:cNvSpPr txBox="1"/>
          <p:nvPr/>
        </p:nvSpPr>
        <p:spPr>
          <a:xfrm>
            <a:off x="11430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264160">
              <a:lnSpc>
                <a:spcPct val="100000"/>
              </a:lnSpc>
              <a:spcBef>
                <a:spcPts val="1780"/>
              </a:spcBef>
            </a:pPr>
            <a:r>
              <a:rPr sz="2400" dirty="0">
                <a:latin typeface="Times New Roman"/>
                <a:cs typeface="Times New Roman"/>
              </a:rPr>
              <a:t>Interrupt</a:t>
            </a:r>
            <a:endParaRPr sz="2400">
              <a:latin typeface="Times New Roman"/>
              <a:cs typeface="Times New Roman"/>
            </a:endParaRPr>
          </a:p>
        </p:txBody>
      </p:sp>
      <p:sp>
        <p:nvSpPr>
          <p:cNvPr id="23" name="object 23"/>
          <p:cNvSpPr/>
          <p:nvPr/>
        </p:nvSpPr>
        <p:spPr>
          <a:xfrm>
            <a:off x="3657600" y="2438400"/>
            <a:ext cx="1524000" cy="2514600"/>
          </a:xfrm>
          <a:custGeom>
            <a:avLst/>
            <a:gdLst/>
            <a:ahLst/>
            <a:cxnLst/>
            <a:rect l="l" t="t" r="r" b="b"/>
            <a:pathLst>
              <a:path w="1524000" h="2514600">
                <a:moveTo>
                  <a:pt x="1524000" y="0"/>
                </a:moveTo>
                <a:lnTo>
                  <a:pt x="0" y="0"/>
                </a:lnTo>
                <a:lnTo>
                  <a:pt x="0" y="2514600"/>
                </a:lnTo>
                <a:lnTo>
                  <a:pt x="1524000" y="2514600"/>
                </a:lnTo>
                <a:lnTo>
                  <a:pt x="1524000" y="0"/>
                </a:lnTo>
                <a:close/>
              </a:path>
            </a:pathLst>
          </a:custGeom>
          <a:solidFill>
            <a:srgbClr val="FFFFFF"/>
          </a:solid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9540" y="0"/>
            <a:ext cx="712279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a:t>
            </a:r>
            <a:r>
              <a:rPr sz="4400" b="0" spc="-30"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pic>
        <p:nvPicPr>
          <p:cNvPr id="3" name="object 3"/>
          <p:cNvPicPr/>
          <p:nvPr/>
        </p:nvPicPr>
        <p:blipFill>
          <a:blip r:embed="rId2" cstate="print"/>
          <a:stretch>
            <a:fillRect/>
          </a:stretch>
        </p:blipFill>
        <p:spPr>
          <a:xfrm>
            <a:off x="26987" y="633412"/>
            <a:ext cx="8982075" cy="622458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461594"/>
            <a:ext cx="713041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10" dirty="0">
                <a:latin typeface="Calibri"/>
                <a:cs typeface="Calibri"/>
              </a:rPr>
              <a:t> Cycle</a:t>
            </a:r>
            <a:r>
              <a:rPr sz="4400" b="0" spc="-5" dirty="0">
                <a:latin typeface="Calibri"/>
                <a:cs typeface="Calibri"/>
              </a:rPr>
              <a:t> </a:t>
            </a:r>
            <a:r>
              <a:rPr sz="4400" b="0" spc="-25"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sp>
        <p:nvSpPr>
          <p:cNvPr id="3" name="object 3"/>
          <p:cNvSpPr txBox="1">
            <a:spLocks noGrp="1"/>
          </p:cNvSpPr>
          <p:nvPr>
            <p:ph idx="1"/>
          </p:nvPr>
        </p:nvSpPr>
        <p:spPr>
          <a:prstGeom prst="rect">
            <a:avLst/>
          </a:prstGeom>
        </p:spPr>
        <p:txBody>
          <a:bodyPr vert="horz" wrap="square" lIns="0" tIns="200249" rIns="0" bIns="0" rtlCol="0">
            <a:spAutoFit/>
          </a:bodyPr>
          <a:lstStyle/>
          <a:p>
            <a:pPr marL="355600" indent="-343535">
              <a:lnSpc>
                <a:spcPct val="100000"/>
              </a:lnSpc>
              <a:spcBef>
                <a:spcPts val="95"/>
              </a:spcBef>
              <a:buFont typeface="Arial MT"/>
              <a:buChar char="•"/>
              <a:tabLst>
                <a:tab pos="355600" algn="l"/>
                <a:tab pos="356235" algn="l"/>
              </a:tabLst>
            </a:pPr>
            <a:r>
              <a:rPr sz="2200" spc="-5" dirty="0"/>
              <a:t>This</a:t>
            </a:r>
            <a:r>
              <a:rPr sz="2200" spc="5" dirty="0"/>
              <a:t> </a:t>
            </a:r>
            <a:r>
              <a:rPr sz="2200" spc="-15" dirty="0"/>
              <a:t>illustrates</a:t>
            </a:r>
            <a:r>
              <a:rPr sz="2200" spc="-5" dirty="0"/>
              <a:t> </a:t>
            </a:r>
            <a:r>
              <a:rPr sz="2200" spc="-10" dirty="0"/>
              <a:t>more</a:t>
            </a:r>
            <a:r>
              <a:rPr sz="2200" dirty="0"/>
              <a:t> </a:t>
            </a:r>
            <a:r>
              <a:rPr sz="2200" spc="-10" dirty="0"/>
              <a:t>correctly</a:t>
            </a:r>
            <a:r>
              <a:rPr sz="2200" spc="5" dirty="0"/>
              <a:t> </a:t>
            </a:r>
            <a:r>
              <a:rPr sz="2200" spc="-5" dirty="0"/>
              <a:t>the</a:t>
            </a:r>
            <a:r>
              <a:rPr sz="2200" spc="10" dirty="0"/>
              <a:t> </a:t>
            </a:r>
            <a:r>
              <a:rPr sz="2200" spc="-15" dirty="0"/>
              <a:t>nature</a:t>
            </a:r>
            <a:r>
              <a:rPr sz="2200" spc="-10" dirty="0"/>
              <a:t> </a:t>
            </a:r>
            <a:r>
              <a:rPr sz="2200" spc="-5" dirty="0"/>
              <a:t>of</a:t>
            </a:r>
            <a:r>
              <a:rPr sz="2200" spc="10" dirty="0"/>
              <a:t> </a:t>
            </a:r>
            <a:r>
              <a:rPr sz="2200" spc="-5" dirty="0"/>
              <a:t>the</a:t>
            </a:r>
            <a:r>
              <a:rPr sz="2200" spc="15" dirty="0"/>
              <a:t> </a:t>
            </a:r>
            <a:r>
              <a:rPr sz="2200" spc="-5" dirty="0"/>
              <a:t>instruction</a:t>
            </a:r>
            <a:r>
              <a:rPr sz="2200" spc="-25" dirty="0"/>
              <a:t> </a:t>
            </a:r>
            <a:r>
              <a:rPr sz="2200" spc="-10" dirty="0"/>
              <a:t>cycle.</a:t>
            </a:r>
            <a:endParaRPr sz="2200"/>
          </a:p>
          <a:p>
            <a:pPr marL="355600" marR="5080" indent="-343535">
              <a:lnSpc>
                <a:spcPct val="150000"/>
              </a:lnSpc>
              <a:spcBef>
                <a:spcPts val="530"/>
              </a:spcBef>
              <a:buFont typeface="Arial MT"/>
              <a:buChar char="•"/>
              <a:tabLst>
                <a:tab pos="355600" algn="l"/>
                <a:tab pos="356235" algn="l"/>
                <a:tab pos="1096010" algn="l"/>
                <a:tab pos="1529080" algn="l"/>
                <a:tab pos="2903855" algn="l"/>
                <a:tab pos="3230245" algn="l"/>
                <a:tab pos="4306570" algn="l"/>
                <a:tab pos="4728210" algn="l"/>
                <a:tab pos="5832475" algn="l"/>
                <a:tab pos="7051675" algn="l"/>
                <a:tab pos="7774305" algn="l"/>
              </a:tabLst>
            </a:pPr>
            <a:r>
              <a:rPr sz="2200" spc="-10" dirty="0"/>
              <a:t>On</a:t>
            </a:r>
            <a:r>
              <a:rPr sz="2200" spc="-15" dirty="0"/>
              <a:t>c</a:t>
            </a:r>
            <a:r>
              <a:rPr sz="2200" spc="-5" dirty="0"/>
              <a:t>e</a:t>
            </a:r>
            <a:r>
              <a:rPr sz="2200" dirty="0"/>
              <a:t>	</a:t>
            </a:r>
            <a:r>
              <a:rPr sz="2200" spc="-5" dirty="0"/>
              <a:t>an</a:t>
            </a:r>
            <a:r>
              <a:rPr sz="2200" dirty="0"/>
              <a:t>	</a:t>
            </a:r>
            <a:r>
              <a:rPr sz="2200" spc="-5" dirty="0"/>
              <a:t>in</a:t>
            </a:r>
            <a:r>
              <a:rPr sz="2200" spc="-25" dirty="0"/>
              <a:t>s</a:t>
            </a:r>
            <a:r>
              <a:rPr sz="2200" spc="-5" dirty="0"/>
              <a:t>tru</a:t>
            </a:r>
            <a:r>
              <a:rPr sz="2200" spc="-15" dirty="0"/>
              <a:t>c</a:t>
            </a:r>
            <a:r>
              <a:rPr sz="2200" spc="-5" dirty="0"/>
              <a:t>tion</a:t>
            </a:r>
            <a:r>
              <a:rPr sz="2200" dirty="0"/>
              <a:t>	</a:t>
            </a:r>
            <a:r>
              <a:rPr sz="2200" spc="-5" dirty="0"/>
              <a:t>is</a:t>
            </a:r>
            <a:r>
              <a:rPr sz="2200" dirty="0"/>
              <a:t>	</a:t>
            </a:r>
            <a:r>
              <a:rPr sz="2200" spc="-65" dirty="0"/>
              <a:t>f</a:t>
            </a:r>
            <a:r>
              <a:rPr sz="2200" spc="-20" dirty="0"/>
              <a:t>e</a:t>
            </a:r>
            <a:r>
              <a:rPr sz="2200" spc="-35" dirty="0"/>
              <a:t>t</a:t>
            </a:r>
            <a:r>
              <a:rPr sz="2200" spc="-5" dirty="0"/>
              <a:t>ch</a:t>
            </a:r>
            <a:r>
              <a:rPr sz="2200" spc="-15" dirty="0"/>
              <a:t>e</a:t>
            </a:r>
            <a:r>
              <a:rPr sz="2200" spc="-10" dirty="0"/>
              <a:t>d</a:t>
            </a:r>
            <a:r>
              <a:rPr sz="2200" spc="-5" dirty="0"/>
              <a:t>,</a:t>
            </a:r>
            <a:r>
              <a:rPr sz="2200" dirty="0"/>
              <a:t>	</a:t>
            </a:r>
            <a:r>
              <a:rPr sz="2200" spc="-5" dirty="0"/>
              <a:t>its</a:t>
            </a:r>
            <a:r>
              <a:rPr sz="2200" dirty="0"/>
              <a:t>	</a:t>
            </a:r>
            <a:r>
              <a:rPr sz="2200" spc="-5" dirty="0"/>
              <a:t>o</a:t>
            </a:r>
            <a:r>
              <a:rPr sz="2200" spc="-10" dirty="0"/>
              <a:t>pe</a:t>
            </a:r>
            <a:r>
              <a:rPr sz="2200" spc="-55" dirty="0"/>
              <a:t>r</a:t>
            </a:r>
            <a:r>
              <a:rPr sz="2200" spc="-5" dirty="0"/>
              <a:t>and</a:t>
            </a:r>
            <a:r>
              <a:rPr sz="2200" dirty="0"/>
              <a:t>	</a:t>
            </a:r>
            <a:r>
              <a:rPr sz="2200" spc="-10" dirty="0"/>
              <a:t>specifie</a:t>
            </a:r>
            <a:r>
              <a:rPr sz="2200" spc="-45" dirty="0"/>
              <a:t>r</a:t>
            </a:r>
            <a:r>
              <a:rPr sz="2200" spc="-5" dirty="0"/>
              <a:t>s</a:t>
            </a:r>
            <a:r>
              <a:rPr sz="2200" dirty="0"/>
              <a:t>	</a:t>
            </a:r>
            <a:r>
              <a:rPr sz="2200" spc="-5" dirty="0"/>
              <a:t>mu</a:t>
            </a:r>
            <a:r>
              <a:rPr sz="2200" spc="-30" dirty="0"/>
              <a:t>s</a:t>
            </a:r>
            <a:r>
              <a:rPr sz="2200" spc="-5" dirty="0"/>
              <a:t>t</a:t>
            </a:r>
            <a:r>
              <a:rPr sz="2200" dirty="0"/>
              <a:t>	</a:t>
            </a:r>
            <a:r>
              <a:rPr sz="2200" spc="-10" dirty="0"/>
              <a:t>be  identified.</a:t>
            </a:r>
            <a:endParaRPr sz="2200"/>
          </a:p>
          <a:p>
            <a:pPr marL="355600" marR="5715" indent="-343535">
              <a:lnSpc>
                <a:spcPct val="150000"/>
              </a:lnSpc>
              <a:spcBef>
                <a:spcPts val="530"/>
              </a:spcBef>
              <a:buFont typeface="Arial MT"/>
              <a:buChar char="•"/>
              <a:tabLst>
                <a:tab pos="355600" algn="l"/>
                <a:tab pos="356235" algn="l"/>
              </a:tabLst>
            </a:pPr>
            <a:r>
              <a:rPr sz="2200" spc="-15" dirty="0"/>
              <a:t>Each</a:t>
            </a:r>
            <a:r>
              <a:rPr sz="2200" spc="390" dirty="0"/>
              <a:t> </a:t>
            </a:r>
            <a:r>
              <a:rPr sz="2200" spc="-5" dirty="0"/>
              <a:t>input</a:t>
            </a:r>
            <a:r>
              <a:rPr sz="2200" spc="385" dirty="0"/>
              <a:t> </a:t>
            </a:r>
            <a:r>
              <a:rPr sz="2200" spc="-15" dirty="0"/>
              <a:t>operand</a:t>
            </a:r>
            <a:r>
              <a:rPr sz="2200" spc="405" dirty="0"/>
              <a:t> </a:t>
            </a:r>
            <a:r>
              <a:rPr sz="2200" spc="-5" dirty="0"/>
              <a:t>in</a:t>
            </a:r>
            <a:r>
              <a:rPr sz="2200" spc="395" dirty="0"/>
              <a:t> </a:t>
            </a:r>
            <a:r>
              <a:rPr sz="2200" dirty="0"/>
              <a:t>memory</a:t>
            </a:r>
            <a:r>
              <a:rPr sz="2200" spc="405" dirty="0"/>
              <a:t> </a:t>
            </a:r>
            <a:r>
              <a:rPr sz="2200" spc="-5" dirty="0"/>
              <a:t>is</a:t>
            </a:r>
            <a:r>
              <a:rPr sz="2200" spc="400" dirty="0"/>
              <a:t> </a:t>
            </a:r>
            <a:r>
              <a:rPr sz="2200" spc="-5" dirty="0"/>
              <a:t>then</a:t>
            </a:r>
            <a:r>
              <a:rPr sz="2200" spc="400" dirty="0"/>
              <a:t> </a:t>
            </a:r>
            <a:r>
              <a:rPr sz="2200" spc="-20" dirty="0"/>
              <a:t>fetched,</a:t>
            </a:r>
            <a:r>
              <a:rPr sz="2200" spc="395" dirty="0"/>
              <a:t> </a:t>
            </a:r>
            <a:r>
              <a:rPr sz="2200" spc="-5" dirty="0"/>
              <a:t>and</a:t>
            </a:r>
            <a:r>
              <a:rPr sz="2200" spc="395" dirty="0"/>
              <a:t> </a:t>
            </a:r>
            <a:r>
              <a:rPr sz="2200" spc="-5" dirty="0"/>
              <a:t>this</a:t>
            </a:r>
            <a:r>
              <a:rPr sz="2200" spc="395" dirty="0"/>
              <a:t> </a:t>
            </a:r>
            <a:r>
              <a:rPr sz="2200" spc="-10" dirty="0"/>
              <a:t>process </a:t>
            </a:r>
            <a:r>
              <a:rPr sz="2200" spc="-480" dirty="0"/>
              <a:t> </a:t>
            </a:r>
            <a:r>
              <a:rPr sz="2200" spc="-15" dirty="0"/>
              <a:t>may</a:t>
            </a:r>
            <a:r>
              <a:rPr sz="2200" dirty="0"/>
              <a:t> </a:t>
            </a:r>
            <a:r>
              <a:rPr sz="2200" spc="-10" dirty="0"/>
              <a:t>require</a:t>
            </a:r>
            <a:r>
              <a:rPr sz="2200" spc="-15" dirty="0"/>
              <a:t> </a:t>
            </a:r>
            <a:r>
              <a:rPr sz="2200" spc="-10" dirty="0"/>
              <a:t>indirect</a:t>
            </a:r>
            <a:r>
              <a:rPr sz="2200" spc="-20" dirty="0"/>
              <a:t> </a:t>
            </a:r>
            <a:r>
              <a:rPr sz="2200" spc="-5" dirty="0"/>
              <a:t>addressing.</a:t>
            </a:r>
            <a:endParaRPr sz="2200"/>
          </a:p>
          <a:p>
            <a:pPr marL="355600" indent="-343535">
              <a:lnSpc>
                <a:spcPct val="100000"/>
              </a:lnSpc>
              <a:spcBef>
                <a:spcPts val="1850"/>
              </a:spcBef>
              <a:buFont typeface="Arial MT"/>
              <a:buChar char="•"/>
              <a:tabLst>
                <a:tab pos="355600" algn="l"/>
                <a:tab pos="356235" algn="l"/>
              </a:tabLst>
            </a:pPr>
            <a:r>
              <a:rPr sz="2200" spc="-15" dirty="0"/>
              <a:t>Register-based</a:t>
            </a:r>
            <a:r>
              <a:rPr sz="2200" spc="35" dirty="0"/>
              <a:t> </a:t>
            </a:r>
            <a:r>
              <a:rPr sz="2200" spc="-10" dirty="0"/>
              <a:t>operands</a:t>
            </a:r>
            <a:r>
              <a:rPr sz="2200" dirty="0"/>
              <a:t> </a:t>
            </a:r>
            <a:r>
              <a:rPr sz="2200" spc="-5" dirty="0"/>
              <a:t>need</a:t>
            </a:r>
            <a:r>
              <a:rPr sz="2200" spc="5" dirty="0"/>
              <a:t> </a:t>
            </a:r>
            <a:r>
              <a:rPr sz="2200" spc="-5" dirty="0"/>
              <a:t>not</a:t>
            </a:r>
            <a:r>
              <a:rPr sz="2200" spc="10" dirty="0"/>
              <a:t> </a:t>
            </a:r>
            <a:r>
              <a:rPr sz="2200" spc="-5" dirty="0"/>
              <a:t>be</a:t>
            </a:r>
            <a:r>
              <a:rPr sz="2200" dirty="0"/>
              <a:t> </a:t>
            </a:r>
            <a:r>
              <a:rPr sz="2200" spc="-20" dirty="0"/>
              <a:t>fetched.</a:t>
            </a:r>
            <a:endParaRPr sz="2200"/>
          </a:p>
          <a:p>
            <a:pPr marL="355600" marR="7620" indent="-343535">
              <a:lnSpc>
                <a:spcPct val="150100"/>
              </a:lnSpc>
              <a:spcBef>
                <a:spcPts val="525"/>
              </a:spcBef>
              <a:buFont typeface="Arial MT"/>
              <a:buChar char="•"/>
              <a:tabLst>
                <a:tab pos="355600" algn="l"/>
                <a:tab pos="356235" algn="l"/>
              </a:tabLst>
            </a:pPr>
            <a:r>
              <a:rPr sz="2200" spc="-10" dirty="0"/>
              <a:t>Once</a:t>
            </a:r>
            <a:r>
              <a:rPr sz="2200" spc="235" dirty="0"/>
              <a:t> </a:t>
            </a:r>
            <a:r>
              <a:rPr sz="2200" spc="-5" dirty="0"/>
              <a:t>the</a:t>
            </a:r>
            <a:r>
              <a:rPr sz="2200" spc="225" dirty="0"/>
              <a:t> </a:t>
            </a:r>
            <a:r>
              <a:rPr sz="2200" spc="-10" dirty="0"/>
              <a:t>opcode</a:t>
            </a:r>
            <a:r>
              <a:rPr sz="2200" spc="235" dirty="0"/>
              <a:t> </a:t>
            </a:r>
            <a:r>
              <a:rPr sz="2200" spc="-5" dirty="0"/>
              <a:t>is</a:t>
            </a:r>
            <a:r>
              <a:rPr sz="2200" spc="245" dirty="0"/>
              <a:t> </a:t>
            </a:r>
            <a:r>
              <a:rPr sz="2200" spc="-20" dirty="0"/>
              <a:t>executed,</a:t>
            </a:r>
            <a:r>
              <a:rPr sz="2200" spc="225" dirty="0"/>
              <a:t> </a:t>
            </a:r>
            <a:r>
              <a:rPr sz="2200" spc="-5" dirty="0"/>
              <a:t>a</a:t>
            </a:r>
            <a:r>
              <a:rPr sz="2200" spc="229" dirty="0"/>
              <a:t> </a:t>
            </a:r>
            <a:r>
              <a:rPr sz="2200" spc="-10" dirty="0"/>
              <a:t>similar</a:t>
            </a:r>
            <a:r>
              <a:rPr sz="2200" spc="240" dirty="0"/>
              <a:t> </a:t>
            </a:r>
            <a:r>
              <a:rPr sz="2200" spc="-10" dirty="0"/>
              <a:t>process</a:t>
            </a:r>
            <a:r>
              <a:rPr sz="2200" spc="235" dirty="0"/>
              <a:t> </a:t>
            </a:r>
            <a:r>
              <a:rPr sz="2200" spc="-15" dirty="0"/>
              <a:t>may</a:t>
            </a:r>
            <a:r>
              <a:rPr sz="2200" spc="240" dirty="0"/>
              <a:t> </a:t>
            </a:r>
            <a:r>
              <a:rPr sz="2200" spc="-5" dirty="0"/>
              <a:t>be</a:t>
            </a:r>
            <a:r>
              <a:rPr sz="2200" spc="229" dirty="0"/>
              <a:t> </a:t>
            </a:r>
            <a:r>
              <a:rPr sz="2200" spc="-5" dirty="0"/>
              <a:t>needed</a:t>
            </a:r>
            <a:r>
              <a:rPr sz="2200" spc="240" dirty="0"/>
              <a:t> </a:t>
            </a:r>
            <a:r>
              <a:rPr sz="2200" spc="-35" dirty="0"/>
              <a:t>to </a:t>
            </a:r>
            <a:r>
              <a:rPr sz="2200" spc="-484" dirty="0"/>
              <a:t> </a:t>
            </a:r>
            <a:r>
              <a:rPr sz="2200" spc="-20" dirty="0"/>
              <a:t>store</a:t>
            </a:r>
            <a:r>
              <a:rPr sz="2200" dirty="0"/>
              <a:t> </a:t>
            </a:r>
            <a:r>
              <a:rPr sz="2200" spc="-5" dirty="0"/>
              <a:t>the</a:t>
            </a:r>
            <a:r>
              <a:rPr sz="2200" dirty="0"/>
              <a:t> </a:t>
            </a:r>
            <a:r>
              <a:rPr sz="2200" spc="-10" dirty="0"/>
              <a:t>result</a:t>
            </a:r>
            <a:r>
              <a:rPr sz="2200" dirty="0"/>
              <a:t> </a:t>
            </a:r>
            <a:r>
              <a:rPr sz="2200" spc="-5" dirty="0"/>
              <a:t>in</a:t>
            </a:r>
            <a:r>
              <a:rPr sz="2200" spc="-10" dirty="0"/>
              <a:t> </a:t>
            </a:r>
            <a:r>
              <a:rPr sz="2200" spc="-5" dirty="0"/>
              <a:t>main</a:t>
            </a:r>
            <a:r>
              <a:rPr sz="2200" spc="-10" dirty="0"/>
              <a:t> </a:t>
            </a:r>
            <a:r>
              <a:rPr sz="2200" spc="-25" dirty="0"/>
              <a:t>memory.</a:t>
            </a:r>
            <a:endParaRPr sz="2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0450" y="0"/>
            <a:ext cx="2071370" cy="696595"/>
          </a:xfrm>
          <a:prstGeom prst="rect">
            <a:avLst/>
          </a:prstGeom>
        </p:spPr>
        <p:txBody>
          <a:bodyPr vert="horz" wrap="square" lIns="0" tIns="12700" rIns="0" bIns="0" rtlCol="0">
            <a:spAutoFit/>
          </a:bodyPr>
          <a:lstStyle/>
          <a:p>
            <a:pPr marL="12700">
              <a:lnSpc>
                <a:spcPct val="100000"/>
              </a:lnSpc>
              <a:spcBef>
                <a:spcPts val="100"/>
              </a:spcBef>
            </a:pPr>
            <a:r>
              <a:rPr sz="4400" b="0" spc="-75" dirty="0">
                <a:solidFill>
                  <a:srgbClr val="11478A"/>
                </a:solidFill>
                <a:latin typeface="Calibri"/>
                <a:cs typeface="Calibri"/>
              </a:rPr>
              <a:t>R</a:t>
            </a:r>
            <a:r>
              <a:rPr sz="4400" b="0" dirty="0">
                <a:solidFill>
                  <a:srgbClr val="11478A"/>
                </a:solidFill>
                <a:latin typeface="Calibri"/>
                <a:cs typeface="Calibri"/>
              </a:rPr>
              <a:t>egi</a:t>
            </a:r>
            <a:r>
              <a:rPr sz="4400" b="0" spc="-30" dirty="0">
                <a:solidFill>
                  <a:srgbClr val="11478A"/>
                </a:solidFill>
                <a:latin typeface="Calibri"/>
                <a:cs typeface="Calibri"/>
              </a:rPr>
              <a:t>s</a:t>
            </a:r>
            <a:r>
              <a:rPr sz="4400" b="0" spc="-45" dirty="0">
                <a:solidFill>
                  <a:srgbClr val="11478A"/>
                </a:solidFill>
                <a:latin typeface="Calibri"/>
                <a:cs typeface="Calibri"/>
              </a:rPr>
              <a:t>t</a:t>
            </a:r>
            <a:r>
              <a:rPr sz="4400" b="0" dirty="0">
                <a:solidFill>
                  <a:srgbClr val="11478A"/>
                </a:solidFill>
                <a:latin typeface="Calibri"/>
                <a:cs typeface="Calibri"/>
              </a:rPr>
              <a:t>e</a:t>
            </a:r>
            <a:r>
              <a:rPr sz="4400" b="0" spc="-65" dirty="0">
                <a:solidFill>
                  <a:srgbClr val="11478A"/>
                </a:solidFill>
                <a:latin typeface="Calibri"/>
                <a:cs typeface="Calibri"/>
              </a:rPr>
              <a:t>r</a:t>
            </a:r>
            <a:r>
              <a:rPr sz="4400" b="0" dirty="0">
                <a:solidFill>
                  <a:srgbClr val="11478A"/>
                </a:solidFill>
                <a:latin typeface="Calibri"/>
                <a:cs typeface="Calibri"/>
              </a:rPr>
              <a:t>s</a:t>
            </a:r>
            <a:endParaRPr sz="4400">
              <a:latin typeface="Calibri"/>
              <a:cs typeface="Calibri"/>
            </a:endParaRPr>
          </a:p>
        </p:txBody>
      </p:sp>
      <p:sp>
        <p:nvSpPr>
          <p:cNvPr id="3" name="object 3"/>
          <p:cNvSpPr txBox="1"/>
          <p:nvPr/>
        </p:nvSpPr>
        <p:spPr>
          <a:xfrm>
            <a:off x="329590" y="760603"/>
            <a:ext cx="7438390" cy="53797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b="1" dirty="0">
                <a:solidFill>
                  <a:srgbClr val="FF0000"/>
                </a:solidFill>
                <a:latin typeface="Calibri"/>
                <a:cs typeface="Calibri"/>
              </a:rPr>
              <a:t>Memory</a:t>
            </a:r>
            <a:r>
              <a:rPr sz="2400" b="1" spc="-40" dirty="0">
                <a:solidFill>
                  <a:srgbClr val="FF0000"/>
                </a:solidFill>
                <a:latin typeface="Calibri"/>
                <a:cs typeface="Calibri"/>
              </a:rPr>
              <a:t> </a:t>
            </a:r>
            <a:r>
              <a:rPr sz="2400" b="1" spc="-10" dirty="0">
                <a:solidFill>
                  <a:srgbClr val="FF0000"/>
                </a:solidFill>
                <a:latin typeface="Calibri"/>
                <a:cs typeface="Calibri"/>
              </a:rPr>
              <a:t>Address </a:t>
            </a:r>
            <a:r>
              <a:rPr sz="2400" b="1" spc="-15" dirty="0">
                <a:solidFill>
                  <a:srgbClr val="FF0000"/>
                </a:solidFill>
                <a:latin typeface="Calibri"/>
                <a:cs typeface="Calibri"/>
              </a:rPr>
              <a:t>Register </a:t>
            </a:r>
            <a:r>
              <a:rPr sz="2400" b="1" dirty="0">
                <a:solidFill>
                  <a:srgbClr val="FF0000"/>
                </a:solidFill>
                <a:latin typeface="Calibri"/>
                <a:cs typeface="Calibri"/>
              </a:rPr>
              <a:t>(MAR)</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Connected</a:t>
            </a:r>
            <a:r>
              <a:rPr sz="2000" spc="-35" dirty="0">
                <a:latin typeface="Calibri"/>
                <a:cs typeface="Calibri"/>
              </a:rPr>
              <a:t> </a:t>
            </a:r>
            <a:r>
              <a:rPr sz="2000" spc="-10" dirty="0">
                <a:latin typeface="Calibri"/>
                <a:cs typeface="Calibri"/>
              </a:rPr>
              <a:t>to</a:t>
            </a:r>
            <a:r>
              <a:rPr sz="2000" spc="-15" dirty="0">
                <a:latin typeface="Calibri"/>
                <a:cs typeface="Calibri"/>
              </a:rPr>
              <a:t> </a:t>
            </a:r>
            <a:r>
              <a:rPr sz="2000" spc="-5" dirty="0">
                <a:latin typeface="Calibri"/>
                <a:cs typeface="Calibri"/>
              </a:rPr>
              <a:t>address</a:t>
            </a:r>
            <a:r>
              <a:rPr sz="2000" spc="-10" dirty="0">
                <a:latin typeface="Calibri"/>
                <a:cs typeface="Calibri"/>
              </a:rPr>
              <a:t> </a:t>
            </a:r>
            <a:r>
              <a:rPr sz="2000" spc="-5" dirty="0">
                <a:latin typeface="Calibri"/>
                <a:cs typeface="Calibri"/>
              </a:rPr>
              <a:t>bus</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dirty="0">
                <a:latin typeface="Calibri"/>
                <a:cs typeface="Calibri"/>
              </a:rPr>
              <a:t>Specifies</a:t>
            </a:r>
            <a:r>
              <a:rPr sz="2000" spc="5" dirty="0">
                <a:latin typeface="Calibri"/>
                <a:cs typeface="Calibri"/>
              </a:rPr>
              <a:t> </a:t>
            </a:r>
            <a:r>
              <a:rPr sz="2000" spc="-5" dirty="0">
                <a:latin typeface="Calibri"/>
                <a:cs typeface="Calibri"/>
              </a:rPr>
              <a:t>address</a:t>
            </a:r>
            <a:r>
              <a:rPr sz="2000" dirty="0">
                <a:latin typeface="Calibri"/>
                <a:cs typeface="Calibri"/>
              </a:rPr>
              <a:t> </a:t>
            </a:r>
            <a:r>
              <a:rPr sz="2000" spc="-15" dirty="0">
                <a:latin typeface="Calibri"/>
                <a:cs typeface="Calibri"/>
              </a:rPr>
              <a:t>for </a:t>
            </a:r>
            <a:r>
              <a:rPr sz="2000" spc="-10" dirty="0">
                <a:latin typeface="Calibri"/>
                <a:cs typeface="Calibri"/>
              </a:rPr>
              <a:t>read </a:t>
            </a:r>
            <a:r>
              <a:rPr sz="2000" spc="-5" dirty="0">
                <a:latin typeface="Calibri"/>
                <a:cs typeface="Calibri"/>
              </a:rPr>
              <a:t>or </a:t>
            </a:r>
            <a:r>
              <a:rPr sz="2000" spc="-10" dirty="0">
                <a:latin typeface="Calibri"/>
                <a:cs typeface="Calibri"/>
              </a:rPr>
              <a:t>write</a:t>
            </a:r>
            <a:r>
              <a:rPr sz="2000" spc="5" dirty="0">
                <a:latin typeface="Calibri"/>
                <a:cs typeface="Calibri"/>
              </a:rPr>
              <a:t> </a:t>
            </a:r>
            <a:r>
              <a:rPr sz="2000" spc="-5" dirty="0">
                <a:latin typeface="Calibri"/>
                <a:cs typeface="Calibri"/>
              </a:rPr>
              <a:t>op</a:t>
            </a:r>
            <a:endParaRPr sz="2000">
              <a:latin typeface="Calibri"/>
              <a:cs typeface="Calibri"/>
            </a:endParaRPr>
          </a:p>
          <a:p>
            <a:pPr marL="355600" indent="-342900">
              <a:lnSpc>
                <a:spcPct val="100000"/>
              </a:lnSpc>
              <a:spcBef>
                <a:spcPts val="1920"/>
              </a:spcBef>
              <a:buFont typeface="Arial MT"/>
              <a:buChar char="•"/>
              <a:tabLst>
                <a:tab pos="354965" algn="l"/>
                <a:tab pos="355600" algn="l"/>
              </a:tabLst>
            </a:pPr>
            <a:r>
              <a:rPr sz="2400" b="1" dirty="0">
                <a:solidFill>
                  <a:srgbClr val="FF0000"/>
                </a:solidFill>
                <a:latin typeface="Calibri"/>
                <a:cs typeface="Calibri"/>
              </a:rPr>
              <a:t>Memory</a:t>
            </a:r>
            <a:r>
              <a:rPr sz="2400" b="1" spc="-40" dirty="0">
                <a:solidFill>
                  <a:srgbClr val="FF0000"/>
                </a:solidFill>
                <a:latin typeface="Calibri"/>
                <a:cs typeface="Calibri"/>
              </a:rPr>
              <a:t> </a:t>
            </a:r>
            <a:r>
              <a:rPr sz="2400" b="1" spc="-15" dirty="0">
                <a:solidFill>
                  <a:srgbClr val="FF0000"/>
                </a:solidFill>
                <a:latin typeface="Calibri"/>
                <a:cs typeface="Calibri"/>
              </a:rPr>
              <a:t>Buffer</a:t>
            </a:r>
            <a:r>
              <a:rPr sz="2400" b="1" spc="-5" dirty="0">
                <a:solidFill>
                  <a:srgbClr val="FF0000"/>
                </a:solidFill>
                <a:latin typeface="Calibri"/>
                <a:cs typeface="Calibri"/>
              </a:rPr>
              <a:t> </a:t>
            </a:r>
            <a:r>
              <a:rPr sz="2400" b="1" spc="-15" dirty="0">
                <a:solidFill>
                  <a:srgbClr val="FF0000"/>
                </a:solidFill>
                <a:latin typeface="Calibri"/>
                <a:cs typeface="Calibri"/>
              </a:rPr>
              <a:t>Register </a:t>
            </a:r>
            <a:r>
              <a:rPr sz="2400" b="1" dirty="0">
                <a:solidFill>
                  <a:srgbClr val="FF0000"/>
                </a:solidFill>
                <a:latin typeface="Calibri"/>
                <a:cs typeface="Calibri"/>
              </a:rPr>
              <a:t>(MBR)</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Connected</a:t>
            </a:r>
            <a:r>
              <a:rPr sz="2000" spc="-30" dirty="0">
                <a:latin typeface="Calibri"/>
                <a:cs typeface="Calibri"/>
              </a:rPr>
              <a:t> </a:t>
            </a:r>
            <a:r>
              <a:rPr sz="2000" spc="-15" dirty="0">
                <a:latin typeface="Calibri"/>
                <a:cs typeface="Calibri"/>
              </a:rPr>
              <a:t>to data</a:t>
            </a:r>
            <a:r>
              <a:rPr sz="2000" spc="-10" dirty="0">
                <a:latin typeface="Calibri"/>
                <a:cs typeface="Calibri"/>
              </a:rPr>
              <a:t> </a:t>
            </a:r>
            <a:r>
              <a:rPr sz="2000" dirty="0">
                <a:latin typeface="Calibri"/>
                <a:cs typeface="Calibri"/>
              </a:rPr>
              <a:t>bus</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spc="-5" dirty="0">
                <a:latin typeface="Calibri"/>
                <a:cs typeface="Calibri"/>
              </a:rPr>
              <a:t>Holds </a:t>
            </a:r>
            <a:r>
              <a:rPr sz="2000" spc="-15" dirty="0">
                <a:latin typeface="Calibri"/>
                <a:cs typeface="Calibri"/>
              </a:rPr>
              <a:t>data</a:t>
            </a:r>
            <a:r>
              <a:rPr sz="2000" dirty="0">
                <a:latin typeface="Calibri"/>
                <a:cs typeface="Calibri"/>
              </a:rPr>
              <a:t> </a:t>
            </a:r>
            <a:r>
              <a:rPr sz="2000" spc="-10" dirty="0">
                <a:latin typeface="Calibri"/>
                <a:cs typeface="Calibri"/>
              </a:rPr>
              <a:t>to</a:t>
            </a:r>
            <a:r>
              <a:rPr sz="2000" spc="-5" dirty="0">
                <a:latin typeface="Calibri"/>
                <a:cs typeface="Calibri"/>
              </a:rPr>
              <a:t> </a:t>
            </a:r>
            <a:r>
              <a:rPr sz="2000" spc="-10" dirty="0">
                <a:latin typeface="Calibri"/>
                <a:cs typeface="Calibri"/>
              </a:rPr>
              <a:t>write</a:t>
            </a:r>
            <a:r>
              <a:rPr sz="2000" spc="-5" dirty="0">
                <a:latin typeface="Calibri"/>
                <a:cs typeface="Calibri"/>
              </a:rPr>
              <a:t> or </a:t>
            </a:r>
            <a:r>
              <a:rPr sz="2000" spc="-10" dirty="0">
                <a:latin typeface="Calibri"/>
                <a:cs typeface="Calibri"/>
              </a:rPr>
              <a:t>last</a:t>
            </a:r>
            <a:r>
              <a:rPr sz="2000" spc="10" dirty="0">
                <a:latin typeface="Calibri"/>
                <a:cs typeface="Calibri"/>
              </a:rPr>
              <a:t> </a:t>
            </a:r>
            <a:r>
              <a:rPr sz="2000" spc="-15" dirty="0">
                <a:latin typeface="Calibri"/>
                <a:cs typeface="Calibri"/>
              </a:rPr>
              <a:t>data</a:t>
            </a:r>
            <a:r>
              <a:rPr sz="2000" spc="-5" dirty="0">
                <a:latin typeface="Calibri"/>
                <a:cs typeface="Calibri"/>
              </a:rPr>
              <a:t> read</a:t>
            </a:r>
            <a:endParaRPr sz="2000">
              <a:latin typeface="Calibri"/>
              <a:cs typeface="Calibri"/>
            </a:endParaRPr>
          </a:p>
          <a:p>
            <a:pPr marL="355600" indent="-342900">
              <a:lnSpc>
                <a:spcPct val="100000"/>
              </a:lnSpc>
              <a:spcBef>
                <a:spcPts val="1914"/>
              </a:spcBef>
              <a:buFont typeface="Arial MT"/>
              <a:buChar char="•"/>
              <a:tabLst>
                <a:tab pos="354965" algn="l"/>
                <a:tab pos="355600" algn="l"/>
              </a:tabLst>
            </a:pPr>
            <a:r>
              <a:rPr sz="2400" b="1" spc="-15" dirty="0">
                <a:solidFill>
                  <a:srgbClr val="FF0000"/>
                </a:solidFill>
                <a:latin typeface="Calibri"/>
                <a:cs typeface="Calibri"/>
              </a:rPr>
              <a:t>Program</a:t>
            </a:r>
            <a:r>
              <a:rPr sz="2400" b="1" spc="-45" dirty="0">
                <a:solidFill>
                  <a:srgbClr val="FF0000"/>
                </a:solidFill>
                <a:latin typeface="Calibri"/>
                <a:cs typeface="Calibri"/>
              </a:rPr>
              <a:t> </a:t>
            </a:r>
            <a:r>
              <a:rPr sz="2400" b="1" spc="-15" dirty="0">
                <a:solidFill>
                  <a:srgbClr val="FF0000"/>
                </a:solidFill>
                <a:latin typeface="Calibri"/>
                <a:cs typeface="Calibri"/>
              </a:rPr>
              <a:t>Counter</a:t>
            </a:r>
            <a:r>
              <a:rPr sz="2400" b="1" spc="-10" dirty="0">
                <a:solidFill>
                  <a:srgbClr val="FF0000"/>
                </a:solidFill>
                <a:latin typeface="Calibri"/>
                <a:cs typeface="Calibri"/>
              </a:rPr>
              <a:t> </a:t>
            </a:r>
            <a:r>
              <a:rPr sz="2400" b="1" spc="-5" dirty="0">
                <a:solidFill>
                  <a:srgbClr val="FF0000"/>
                </a:solidFill>
                <a:latin typeface="Calibri"/>
                <a:cs typeface="Calibri"/>
              </a:rPr>
              <a:t>(PC)</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Holds</a:t>
            </a:r>
            <a:r>
              <a:rPr sz="2000" dirty="0">
                <a:latin typeface="Calibri"/>
                <a:cs typeface="Calibri"/>
              </a:rPr>
              <a:t> </a:t>
            </a:r>
            <a:r>
              <a:rPr sz="2000" spc="-5" dirty="0">
                <a:latin typeface="Calibri"/>
                <a:cs typeface="Calibri"/>
              </a:rPr>
              <a:t>address</a:t>
            </a:r>
            <a:r>
              <a:rPr sz="2000" spc="-10" dirty="0">
                <a:latin typeface="Calibri"/>
                <a:cs typeface="Calibri"/>
              </a:rPr>
              <a:t> </a:t>
            </a:r>
            <a:r>
              <a:rPr sz="2000" spc="-5" dirty="0">
                <a:latin typeface="Calibri"/>
                <a:cs typeface="Calibri"/>
              </a:rPr>
              <a:t>of</a:t>
            </a:r>
            <a:r>
              <a:rPr sz="2000" dirty="0">
                <a:latin typeface="Calibri"/>
                <a:cs typeface="Calibri"/>
              </a:rPr>
              <a:t> </a:t>
            </a:r>
            <a:r>
              <a:rPr sz="2000" spc="-15" dirty="0">
                <a:latin typeface="Calibri"/>
                <a:cs typeface="Calibri"/>
              </a:rPr>
              <a:t>next</a:t>
            </a:r>
            <a:r>
              <a:rPr sz="2000" spc="10" dirty="0">
                <a:latin typeface="Calibri"/>
                <a:cs typeface="Calibri"/>
              </a:rPr>
              <a:t> </a:t>
            </a:r>
            <a:r>
              <a:rPr sz="2000" spc="-5" dirty="0">
                <a:latin typeface="Calibri"/>
                <a:cs typeface="Calibri"/>
              </a:rPr>
              <a:t>instruction</a:t>
            </a:r>
            <a:r>
              <a:rPr sz="2000" spc="5" dirty="0">
                <a:latin typeface="Calibri"/>
                <a:cs typeface="Calibri"/>
              </a:rPr>
              <a:t> </a:t>
            </a:r>
            <a:r>
              <a:rPr sz="2000" spc="-15" dirty="0">
                <a:latin typeface="Calibri"/>
                <a:cs typeface="Calibri"/>
              </a:rPr>
              <a:t>to</a:t>
            </a:r>
            <a:r>
              <a:rPr sz="2000" spc="-10" dirty="0">
                <a:latin typeface="Calibri"/>
                <a:cs typeface="Calibri"/>
              </a:rPr>
              <a:t> </a:t>
            </a:r>
            <a:r>
              <a:rPr sz="2000" spc="-5" dirty="0">
                <a:latin typeface="Calibri"/>
                <a:cs typeface="Calibri"/>
              </a:rPr>
              <a:t>be</a:t>
            </a:r>
            <a:r>
              <a:rPr sz="2000" dirty="0">
                <a:latin typeface="Calibri"/>
                <a:cs typeface="Calibri"/>
              </a:rPr>
              <a:t> </a:t>
            </a:r>
            <a:r>
              <a:rPr sz="2000" spc="-10" dirty="0">
                <a:latin typeface="Calibri"/>
                <a:cs typeface="Calibri"/>
              </a:rPr>
              <a:t>fetched</a:t>
            </a:r>
            <a:endParaRPr sz="2000">
              <a:latin typeface="Calibri"/>
              <a:cs typeface="Calibri"/>
            </a:endParaRPr>
          </a:p>
          <a:p>
            <a:pPr marL="355600" indent="-342900">
              <a:lnSpc>
                <a:spcPct val="100000"/>
              </a:lnSpc>
              <a:spcBef>
                <a:spcPts val="1920"/>
              </a:spcBef>
              <a:buFont typeface="Arial MT"/>
              <a:buChar char="•"/>
              <a:tabLst>
                <a:tab pos="354965" algn="l"/>
                <a:tab pos="355600" algn="l"/>
              </a:tabLst>
            </a:pPr>
            <a:r>
              <a:rPr sz="2400" b="1" spc="-10" dirty="0">
                <a:solidFill>
                  <a:srgbClr val="FF0000"/>
                </a:solidFill>
                <a:latin typeface="Calibri"/>
                <a:cs typeface="Calibri"/>
              </a:rPr>
              <a:t>Instruction</a:t>
            </a:r>
            <a:r>
              <a:rPr sz="2400" b="1" spc="-15" dirty="0">
                <a:solidFill>
                  <a:srgbClr val="FF0000"/>
                </a:solidFill>
                <a:latin typeface="Calibri"/>
                <a:cs typeface="Calibri"/>
              </a:rPr>
              <a:t> Register</a:t>
            </a:r>
            <a:r>
              <a:rPr sz="2400" b="1" spc="-25" dirty="0">
                <a:solidFill>
                  <a:srgbClr val="FF0000"/>
                </a:solidFill>
                <a:latin typeface="Calibri"/>
                <a:cs typeface="Calibri"/>
              </a:rPr>
              <a:t> </a:t>
            </a:r>
            <a:r>
              <a:rPr sz="2400" b="1" spc="-5" dirty="0">
                <a:solidFill>
                  <a:srgbClr val="FF0000"/>
                </a:solidFill>
                <a:latin typeface="Calibri"/>
                <a:cs typeface="Calibri"/>
              </a:rPr>
              <a:t>(IR)</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Holds</a:t>
            </a:r>
            <a:r>
              <a:rPr sz="2000" spc="5" dirty="0">
                <a:latin typeface="Calibri"/>
                <a:cs typeface="Calibri"/>
              </a:rPr>
              <a:t> </a:t>
            </a:r>
            <a:r>
              <a:rPr sz="2000" spc="-10" dirty="0">
                <a:latin typeface="Calibri"/>
                <a:cs typeface="Calibri"/>
              </a:rPr>
              <a:t>last</a:t>
            </a:r>
            <a:r>
              <a:rPr sz="2000" spc="20" dirty="0">
                <a:latin typeface="Calibri"/>
                <a:cs typeface="Calibri"/>
              </a:rPr>
              <a:t> </a:t>
            </a:r>
            <a:r>
              <a:rPr sz="2000" spc="-5" dirty="0">
                <a:latin typeface="Calibri"/>
                <a:cs typeface="Calibri"/>
              </a:rPr>
              <a:t>instruction</a:t>
            </a:r>
            <a:r>
              <a:rPr sz="2000" spc="5" dirty="0">
                <a:latin typeface="Calibri"/>
                <a:cs typeface="Calibri"/>
              </a:rPr>
              <a:t> </a:t>
            </a:r>
            <a:r>
              <a:rPr sz="2000" spc="-10" dirty="0">
                <a:latin typeface="Calibri"/>
                <a:cs typeface="Calibri"/>
              </a:rPr>
              <a:t>fetched/current</a:t>
            </a:r>
            <a:r>
              <a:rPr sz="2000" dirty="0">
                <a:latin typeface="Calibri"/>
                <a:cs typeface="Calibri"/>
              </a:rPr>
              <a:t> </a:t>
            </a:r>
            <a:r>
              <a:rPr sz="2000" spc="-5" dirty="0">
                <a:latin typeface="Calibri"/>
                <a:cs typeface="Calibri"/>
              </a:rPr>
              <a:t>instruction</a:t>
            </a:r>
            <a:r>
              <a:rPr sz="2000" spc="5" dirty="0">
                <a:latin typeface="Calibri"/>
                <a:cs typeface="Calibri"/>
              </a:rPr>
              <a:t> </a:t>
            </a:r>
            <a:r>
              <a:rPr sz="2000" spc="-5" dirty="0">
                <a:latin typeface="Calibri"/>
                <a:cs typeface="Calibri"/>
              </a:rPr>
              <a:t>being</a:t>
            </a:r>
            <a:r>
              <a:rPr sz="2000" spc="5" dirty="0">
                <a:latin typeface="Calibri"/>
                <a:cs typeface="Calibri"/>
              </a:rPr>
              <a:t> </a:t>
            </a:r>
            <a:r>
              <a:rPr sz="2000" spc="-15" dirty="0">
                <a:latin typeface="Calibri"/>
                <a:cs typeface="Calibri"/>
              </a:rPr>
              <a:t>executed</a:t>
            </a:r>
            <a:endParaRPr sz="2000">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4982" y="461594"/>
            <a:ext cx="2576830"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80" dirty="0">
                <a:latin typeface="Calibri"/>
                <a:cs typeface="Calibri"/>
              </a:rPr>
              <a:t> </a:t>
            </a:r>
            <a:r>
              <a:rPr sz="4400" b="0" spc="-15" dirty="0">
                <a:latin typeface="Calibri"/>
                <a:cs typeface="Calibri"/>
              </a:rPr>
              <a:t>Cycle</a:t>
            </a:r>
            <a:endParaRPr sz="4400">
              <a:latin typeface="Calibri"/>
              <a:cs typeface="Calibri"/>
            </a:endParaRPr>
          </a:p>
        </p:txBody>
      </p:sp>
      <p:sp>
        <p:nvSpPr>
          <p:cNvPr id="3" name="object 3"/>
          <p:cNvSpPr txBox="1"/>
          <p:nvPr/>
        </p:nvSpPr>
        <p:spPr>
          <a:xfrm>
            <a:off x="535940" y="1183391"/>
            <a:ext cx="7825105" cy="4307840"/>
          </a:xfrm>
          <a:prstGeom prst="rect">
            <a:avLst/>
          </a:prstGeom>
        </p:spPr>
        <p:txBody>
          <a:bodyPr vert="horz" wrap="square" lIns="0" tIns="180340" rIns="0" bIns="0" rtlCol="0">
            <a:spAutoFit/>
          </a:bodyPr>
          <a:lstStyle/>
          <a:p>
            <a:pPr marL="355600" indent="-343535">
              <a:lnSpc>
                <a:spcPct val="100000"/>
              </a:lnSpc>
              <a:spcBef>
                <a:spcPts val="1420"/>
              </a:spcBef>
              <a:buFont typeface="Arial MT"/>
              <a:buChar char="•"/>
              <a:tabLst>
                <a:tab pos="355600" algn="l"/>
                <a:tab pos="356235" algn="l"/>
              </a:tabLst>
            </a:pPr>
            <a:r>
              <a:rPr sz="2200" b="1" spc="-15" dirty="0">
                <a:latin typeface="Calibri"/>
                <a:cs typeface="Calibri"/>
              </a:rPr>
              <a:t>Program</a:t>
            </a:r>
            <a:r>
              <a:rPr sz="2200" b="1" spc="40" dirty="0">
                <a:latin typeface="Calibri"/>
                <a:cs typeface="Calibri"/>
              </a:rPr>
              <a:t> </a:t>
            </a:r>
            <a:r>
              <a:rPr sz="2200" b="1" spc="-15" dirty="0">
                <a:latin typeface="Calibri"/>
                <a:cs typeface="Calibri"/>
              </a:rPr>
              <a:t>Counter</a:t>
            </a:r>
            <a:r>
              <a:rPr sz="2200" b="1" spc="25" dirty="0">
                <a:latin typeface="Calibri"/>
                <a:cs typeface="Calibri"/>
              </a:rPr>
              <a:t> </a:t>
            </a:r>
            <a:r>
              <a:rPr sz="2200" b="1" spc="-5" dirty="0">
                <a:latin typeface="Calibri"/>
                <a:cs typeface="Calibri"/>
              </a:rPr>
              <a:t>(PC)</a:t>
            </a:r>
            <a:r>
              <a:rPr sz="2200" b="1" spc="15" dirty="0">
                <a:latin typeface="Calibri"/>
                <a:cs typeface="Calibri"/>
              </a:rPr>
              <a:t> </a:t>
            </a:r>
            <a:r>
              <a:rPr sz="2200" spc="-10" dirty="0">
                <a:latin typeface="Calibri"/>
                <a:cs typeface="Calibri"/>
              </a:rPr>
              <a:t>holds</a:t>
            </a:r>
            <a:r>
              <a:rPr sz="2200" dirty="0">
                <a:latin typeface="Calibri"/>
                <a:cs typeface="Calibri"/>
              </a:rPr>
              <a:t> </a:t>
            </a:r>
            <a:r>
              <a:rPr sz="2200" spc="-10" dirty="0">
                <a:latin typeface="Calibri"/>
                <a:cs typeface="Calibri"/>
              </a:rPr>
              <a:t>address </a:t>
            </a:r>
            <a:r>
              <a:rPr sz="2200" spc="-5" dirty="0">
                <a:latin typeface="Calibri"/>
                <a:cs typeface="Calibri"/>
              </a:rPr>
              <a:t>of</a:t>
            </a:r>
            <a:r>
              <a:rPr sz="2200" spc="5" dirty="0">
                <a:latin typeface="Calibri"/>
                <a:cs typeface="Calibri"/>
              </a:rPr>
              <a:t> </a:t>
            </a:r>
            <a:r>
              <a:rPr sz="2200" spc="-15" dirty="0">
                <a:latin typeface="Calibri"/>
                <a:cs typeface="Calibri"/>
              </a:rPr>
              <a:t>next</a:t>
            </a:r>
            <a:r>
              <a:rPr sz="2200" dirty="0">
                <a:latin typeface="Calibri"/>
                <a:cs typeface="Calibri"/>
              </a:rPr>
              <a:t> </a:t>
            </a:r>
            <a:r>
              <a:rPr sz="2200" spc="-5" dirty="0">
                <a:latin typeface="Calibri"/>
                <a:cs typeface="Calibri"/>
              </a:rPr>
              <a:t>instruction </a:t>
            </a:r>
            <a:r>
              <a:rPr sz="2200" spc="-20" dirty="0">
                <a:latin typeface="Calibri"/>
                <a:cs typeface="Calibri"/>
              </a:rPr>
              <a:t>to</a:t>
            </a:r>
            <a:r>
              <a:rPr sz="2200" spc="5" dirty="0">
                <a:latin typeface="Calibri"/>
                <a:cs typeface="Calibri"/>
              </a:rPr>
              <a:t> </a:t>
            </a:r>
            <a:r>
              <a:rPr sz="2200" spc="-10" dirty="0">
                <a:latin typeface="Calibri"/>
                <a:cs typeface="Calibri"/>
              </a:rPr>
              <a:t>be</a:t>
            </a:r>
            <a:endParaRPr sz="2200">
              <a:latin typeface="Calibri"/>
              <a:cs typeface="Calibri"/>
            </a:endParaRPr>
          </a:p>
          <a:p>
            <a:pPr marL="355600">
              <a:lnSpc>
                <a:spcPct val="100000"/>
              </a:lnSpc>
              <a:spcBef>
                <a:spcPts val="1320"/>
              </a:spcBef>
            </a:pPr>
            <a:r>
              <a:rPr sz="2200" spc="-20" dirty="0">
                <a:latin typeface="Calibri"/>
                <a:cs typeface="Calibri"/>
              </a:rPr>
              <a:t>fetched</a:t>
            </a:r>
            <a:endParaRPr sz="2200">
              <a:latin typeface="Calibri"/>
              <a:cs typeface="Calibri"/>
            </a:endParaRPr>
          </a:p>
          <a:p>
            <a:pPr marL="355600" marR="5080" indent="-343535">
              <a:lnSpc>
                <a:spcPct val="150100"/>
              </a:lnSpc>
              <a:spcBef>
                <a:spcPts val="525"/>
              </a:spcBef>
              <a:buFont typeface="Arial MT"/>
              <a:buChar char="•"/>
              <a:tabLst>
                <a:tab pos="355600" algn="l"/>
                <a:tab pos="356235" algn="l"/>
              </a:tabLst>
            </a:pPr>
            <a:r>
              <a:rPr sz="2200" spc="-5" dirty="0">
                <a:latin typeface="Calibri"/>
                <a:cs typeface="Calibri"/>
              </a:rPr>
              <a:t>Processor </a:t>
            </a:r>
            <a:r>
              <a:rPr sz="2200" spc="-20" dirty="0">
                <a:latin typeface="Calibri"/>
                <a:cs typeface="Calibri"/>
              </a:rPr>
              <a:t>fetches</a:t>
            </a:r>
            <a:r>
              <a:rPr sz="2200" spc="30" dirty="0">
                <a:latin typeface="Calibri"/>
                <a:cs typeface="Calibri"/>
              </a:rPr>
              <a:t> </a:t>
            </a:r>
            <a:r>
              <a:rPr sz="2200" spc="-5" dirty="0">
                <a:latin typeface="Calibri"/>
                <a:cs typeface="Calibri"/>
              </a:rPr>
              <a:t>instruction</a:t>
            </a:r>
            <a:r>
              <a:rPr sz="2200" spc="-20" dirty="0">
                <a:latin typeface="Calibri"/>
                <a:cs typeface="Calibri"/>
              </a:rPr>
              <a:t> </a:t>
            </a:r>
            <a:r>
              <a:rPr sz="2200" spc="-15" dirty="0">
                <a:latin typeface="Calibri"/>
                <a:cs typeface="Calibri"/>
              </a:rPr>
              <a:t>from</a:t>
            </a:r>
            <a:r>
              <a:rPr sz="2200" spc="15" dirty="0">
                <a:latin typeface="Calibri"/>
                <a:cs typeface="Calibri"/>
              </a:rPr>
              <a:t> </a:t>
            </a:r>
            <a:r>
              <a:rPr sz="2200" spc="-5" dirty="0">
                <a:latin typeface="Calibri"/>
                <a:cs typeface="Calibri"/>
              </a:rPr>
              <a:t>memory</a:t>
            </a:r>
            <a:r>
              <a:rPr sz="2200" spc="20" dirty="0">
                <a:latin typeface="Calibri"/>
                <a:cs typeface="Calibri"/>
              </a:rPr>
              <a:t> </a:t>
            </a:r>
            <a:r>
              <a:rPr sz="2200" spc="-10" dirty="0">
                <a:latin typeface="Calibri"/>
                <a:cs typeface="Calibri"/>
              </a:rPr>
              <a:t>location</a:t>
            </a:r>
            <a:r>
              <a:rPr sz="2200" spc="5" dirty="0">
                <a:latin typeface="Calibri"/>
                <a:cs typeface="Calibri"/>
              </a:rPr>
              <a:t> </a:t>
            </a:r>
            <a:r>
              <a:rPr sz="2200" spc="-15" dirty="0">
                <a:latin typeface="Calibri"/>
                <a:cs typeface="Calibri"/>
              </a:rPr>
              <a:t>pointed</a:t>
            </a:r>
            <a:r>
              <a:rPr sz="2200" dirty="0">
                <a:latin typeface="Calibri"/>
                <a:cs typeface="Calibri"/>
              </a:rPr>
              <a:t> </a:t>
            </a:r>
            <a:r>
              <a:rPr sz="2200" spc="-15" dirty="0">
                <a:latin typeface="Calibri"/>
                <a:cs typeface="Calibri"/>
              </a:rPr>
              <a:t>to</a:t>
            </a:r>
            <a:r>
              <a:rPr sz="2200" dirty="0">
                <a:latin typeface="Calibri"/>
                <a:cs typeface="Calibri"/>
              </a:rPr>
              <a:t> </a:t>
            </a:r>
            <a:r>
              <a:rPr sz="2200" spc="-10" dirty="0">
                <a:latin typeface="Calibri"/>
                <a:cs typeface="Calibri"/>
              </a:rPr>
              <a:t>by </a:t>
            </a:r>
            <a:r>
              <a:rPr sz="2200" spc="-480" dirty="0">
                <a:latin typeface="Calibri"/>
                <a:cs typeface="Calibri"/>
              </a:rPr>
              <a:t> </a:t>
            </a:r>
            <a:r>
              <a:rPr sz="2200" dirty="0">
                <a:latin typeface="Calibri"/>
                <a:cs typeface="Calibri"/>
              </a:rPr>
              <a:t>PC</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10" dirty="0">
                <a:latin typeface="Calibri"/>
                <a:cs typeface="Calibri"/>
              </a:rPr>
              <a:t>Increment</a:t>
            </a:r>
            <a:r>
              <a:rPr sz="2200" spc="-30" dirty="0">
                <a:latin typeface="Calibri"/>
                <a:cs typeface="Calibri"/>
              </a:rPr>
              <a:t> </a:t>
            </a:r>
            <a:r>
              <a:rPr sz="2200" spc="-5" dirty="0">
                <a:latin typeface="Calibri"/>
                <a:cs typeface="Calibri"/>
              </a:rPr>
              <a:t>PC</a:t>
            </a:r>
            <a:endParaRPr sz="2200">
              <a:latin typeface="Calibri"/>
              <a:cs typeface="Calibri"/>
            </a:endParaRPr>
          </a:p>
          <a:p>
            <a:pPr marL="469900">
              <a:lnSpc>
                <a:spcPct val="100000"/>
              </a:lnSpc>
              <a:spcBef>
                <a:spcPts val="1670"/>
              </a:spcBef>
              <a:tabLst>
                <a:tab pos="756285" algn="l"/>
              </a:tabLst>
            </a:pPr>
            <a:r>
              <a:rPr sz="1900" spc="-5" dirty="0">
                <a:latin typeface="Arial MT"/>
                <a:cs typeface="Arial MT"/>
              </a:rPr>
              <a:t>–	</a:t>
            </a:r>
            <a:r>
              <a:rPr sz="1900" spc="-5" dirty="0">
                <a:latin typeface="Calibri"/>
                <a:cs typeface="Calibri"/>
              </a:rPr>
              <a:t>Unless</a:t>
            </a:r>
            <a:r>
              <a:rPr sz="1900" spc="-20" dirty="0">
                <a:latin typeface="Calibri"/>
                <a:cs typeface="Calibri"/>
              </a:rPr>
              <a:t> </a:t>
            </a:r>
            <a:r>
              <a:rPr sz="1900" spc="-15" dirty="0">
                <a:latin typeface="Calibri"/>
                <a:cs typeface="Calibri"/>
              </a:rPr>
              <a:t>told</a:t>
            </a:r>
            <a:r>
              <a:rPr sz="1900" spc="-5" dirty="0">
                <a:latin typeface="Calibri"/>
                <a:cs typeface="Calibri"/>
              </a:rPr>
              <a:t> otherwise</a:t>
            </a:r>
            <a:endParaRPr sz="1900">
              <a:latin typeface="Calibri"/>
              <a:cs typeface="Calibri"/>
            </a:endParaRPr>
          </a:p>
          <a:p>
            <a:pPr marL="355600" indent="-343535">
              <a:lnSpc>
                <a:spcPct val="100000"/>
              </a:lnSpc>
              <a:spcBef>
                <a:spcPts val="1775"/>
              </a:spcBef>
              <a:buFont typeface="Arial MT"/>
              <a:buChar char="•"/>
              <a:tabLst>
                <a:tab pos="355600" algn="l"/>
                <a:tab pos="356235" algn="l"/>
              </a:tabLst>
            </a:pPr>
            <a:r>
              <a:rPr sz="2200" spc="-5" dirty="0">
                <a:latin typeface="Calibri"/>
                <a:cs typeface="Calibri"/>
              </a:rPr>
              <a:t>Instruction</a:t>
            </a:r>
            <a:r>
              <a:rPr sz="2200" spc="-2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Instruction</a:t>
            </a:r>
            <a:r>
              <a:rPr sz="2200" spc="-15" dirty="0">
                <a:latin typeface="Calibri"/>
                <a:cs typeface="Calibri"/>
              </a:rPr>
              <a:t> Register</a:t>
            </a:r>
            <a:r>
              <a:rPr sz="2200" spc="20" dirty="0">
                <a:latin typeface="Calibri"/>
                <a:cs typeface="Calibri"/>
              </a:rPr>
              <a:t> </a:t>
            </a:r>
            <a:r>
              <a:rPr sz="2200" spc="-5" dirty="0">
                <a:latin typeface="Calibri"/>
                <a:cs typeface="Calibri"/>
              </a:rPr>
              <a:t>(IR)</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5" dirty="0">
                <a:latin typeface="Calibri"/>
                <a:cs typeface="Calibri"/>
              </a:rPr>
              <a:t>Processor </a:t>
            </a:r>
            <a:r>
              <a:rPr sz="2200" spc="-15" dirty="0">
                <a:latin typeface="Calibri"/>
                <a:cs typeface="Calibri"/>
              </a:rPr>
              <a:t>interprets</a:t>
            </a:r>
            <a:r>
              <a:rPr sz="2200" spc="5" dirty="0">
                <a:latin typeface="Calibri"/>
                <a:cs typeface="Calibri"/>
              </a:rPr>
              <a:t> </a:t>
            </a:r>
            <a:r>
              <a:rPr sz="2200" spc="-5" dirty="0">
                <a:latin typeface="Calibri"/>
                <a:cs typeface="Calibri"/>
              </a:rPr>
              <a:t>instruction and </a:t>
            </a:r>
            <a:r>
              <a:rPr sz="2200" spc="-10" dirty="0">
                <a:latin typeface="Calibri"/>
                <a:cs typeface="Calibri"/>
              </a:rPr>
              <a:t>performs</a:t>
            </a:r>
            <a:r>
              <a:rPr sz="2200" spc="5" dirty="0">
                <a:latin typeface="Calibri"/>
                <a:cs typeface="Calibri"/>
              </a:rPr>
              <a:t> </a:t>
            </a:r>
            <a:r>
              <a:rPr sz="2200" spc="-10" dirty="0">
                <a:latin typeface="Calibri"/>
                <a:cs typeface="Calibri"/>
              </a:rPr>
              <a:t>required</a:t>
            </a:r>
            <a:r>
              <a:rPr sz="2200" spc="-25" dirty="0">
                <a:latin typeface="Calibri"/>
                <a:cs typeface="Calibri"/>
              </a:rPr>
              <a:t> </a:t>
            </a:r>
            <a:r>
              <a:rPr sz="2200" spc="-5" dirty="0">
                <a:latin typeface="Calibri"/>
                <a:cs typeface="Calibri"/>
              </a:rPr>
              <a:t>actions</a:t>
            </a:r>
            <a:endParaRPr sz="220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5716" y="461594"/>
            <a:ext cx="605853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35" dirty="0">
                <a:latin typeface="Calibri"/>
                <a:cs typeface="Calibri"/>
              </a:rPr>
              <a:t> </a:t>
            </a:r>
            <a:r>
              <a:rPr sz="4400" b="0" dirty="0">
                <a:latin typeface="Calibri"/>
                <a:cs typeface="Calibri"/>
              </a:rPr>
              <a:t>Sequence</a:t>
            </a:r>
            <a:r>
              <a:rPr sz="4400" b="0" spc="-35" dirty="0">
                <a:latin typeface="Calibri"/>
                <a:cs typeface="Calibri"/>
              </a:rPr>
              <a:t> </a:t>
            </a:r>
            <a:r>
              <a:rPr sz="4400" b="0" spc="-10" dirty="0">
                <a:latin typeface="Calibri"/>
                <a:cs typeface="Calibri"/>
              </a:rPr>
              <a:t>(symbolic)</a:t>
            </a:r>
            <a:endParaRPr sz="4400">
              <a:latin typeface="Calibri"/>
              <a:cs typeface="Calibri"/>
            </a:endParaRPr>
          </a:p>
        </p:txBody>
      </p:sp>
      <p:pic>
        <p:nvPicPr>
          <p:cNvPr id="3" name="object 3"/>
          <p:cNvPicPr/>
          <p:nvPr/>
        </p:nvPicPr>
        <p:blipFill>
          <a:blip r:embed="rId2" cstate="print"/>
          <a:stretch>
            <a:fillRect/>
          </a:stretch>
        </p:blipFill>
        <p:spPr>
          <a:xfrm>
            <a:off x="1100315" y="1893015"/>
            <a:ext cx="6639834" cy="3575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0"/>
            <a:ext cx="48685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User</a:t>
            </a:r>
            <a:r>
              <a:rPr sz="4400" b="0" spc="-25" dirty="0">
                <a:latin typeface="Calibri"/>
                <a:cs typeface="Calibri"/>
              </a:rPr>
              <a:t> </a:t>
            </a:r>
            <a:r>
              <a:rPr sz="4400" b="0" spc="-5" dirty="0">
                <a:latin typeface="Calibri"/>
                <a:cs typeface="Calibri"/>
              </a:rPr>
              <a:t>Visible</a:t>
            </a:r>
            <a:r>
              <a:rPr sz="4400" b="0" spc="-30" dirty="0">
                <a:latin typeface="Calibri"/>
                <a:cs typeface="Calibri"/>
              </a:rPr>
              <a:t> </a:t>
            </a:r>
            <a:r>
              <a:rPr sz="4400" b="0" spc="-25" dirty="0">
                <a:latin typeface="Calibri"/>
                <a:cs typeface="Calibri"/>
              </a:rPr>
              <a:t>Registers</a:t>
            </a:r>
            <a:endParaRPr sz="4400">
              <a:latin typeface="Calibri"/>
              <a:cs typeface="Calibri"/>
            </a:endParaRPr>
          </a:p>
        </p:txBody>
      </p:sp>
      <p:sp>
        <p:nvSpPr>
          <p:cNvPr id="3" name="object 3"/>
          <p:cNvSpPr txBox="1"/>
          <p:nvPr/>
        </p:nvSpPr>
        <p:spPr>
          <a:xfrm>
            <a:off x="533400" y="1678377"/>
            <a:ext cx="7772400" cy="4523033"/>
          </a:xfrm>
          <a:prstGeom prst="rect">
            <a:avLst/>
          </a:prstGeom>
        </p:spPr>
        <p:txBody>
          <a:bodyPr vert="horz" wrap="square" lIns="0" tIns="110490" rIns="0" bIns="0" rtlCol="0">
            <a:spAutoFit/>
          </a:bodyPr>
          <a:lstStyle/>
          <a:p>
            <a:pPr marL="355600" indent="-342900" algn="just">
              <a:lnSpc>
                <a:spcPct val="100000"/>
              </a:lnSpc>
              <a:spcBef>
                <a:spcPts val="870"/>
              </a:spcBef>
              <a:buFont typeface="Arial MT"/>
              <a:buChar char="•"/>
              <a:tabLst>
                <a:tab pos="354965" algn="l"/>
                <a:tab pos="355600" algn="l"/>
              </a:tabLst>
            </a:pPr>
            <a:r>
              <a:rPr sz="2000" spc="-10">
                <a:latin typeface="Times New Roman" pitchFamily="18" charset="0"/>
                <a:cs typeface="Times New Roman" pitchFamily="18" charset="0"/>
              </a:rPr>
              <a:t>General</a:t>
            </a:r>
            <a:r>
              <a:rPr sz="2000" spc="-75">
                <a:latin typeface="Times New Roman" pitchFamily="18" charset="0"/>
                <a:cs typeface="Times New Roman" pitchFamily="18" charset="0"/>
              </a:rPr>
              <a:t> </a:t>
            </a:r>
            <a:r>
              <a:rPr sz="2000" smtClean="0">
                <a:latin typeface="Times New Roman" pitchFamily="18" charset="0"/>
                <a:cs typeface="Times New Roman" pitchFamily="18" charset="0"/>
              </a:rPr>
              <a:t>Purpose</a:t>
            </a:r>
            <a:r>
              <a:rPr lang="en-US" sz="2000" dirty="0" smtClean="0">
                <a:latin typeface="Times New Roman" pitchFamily="18" charset="0"/>
                <a:cs typeface="Times New Roman" pitchFamily="18" charset="0"/>
              </a:rPr>
              <a:t>-can be assigned to a variety of functions by the programmer</a:t>
            </a:r>
            <a:endParaRPr sz="2000">
              <a:latin typeface="Times New Roman" pitchFamily="18" charset="0"/>
              <a:cs typeface="Times New Roman" pitchFamily="18" charset="0"/>
            </a:endParaRPr>
          </a:p>
          <a:p>
            <a:pPr marL="355600" indent="-342900" algn="just">
              <a:spcBef>
                <a:spcPts val="770"/>
              </a:spcBef>
              <a:buFont typeface="Arial MT"/>
              <a:buChar char="•"/>
              <a:tabLst>
                <a:tab pos="354965" algn="l"/>
                <a:tab pos="355600" algn="l"/>
              </a:tabLst>
            </a:pPr>
            <a:r>
              <a:rPr sz="2000" spc="-20" smtClean="0">
                <a:latin typeface="Times New Roman" pitchFamily="18" charset="0"/>
                <a:cs typeface="Times New Roman" pitchFamily="18" charset="0"/>
              </a:rPr>
              <a:t>Data</a:t>
            </a:r>
            <a:r>
              <a:rPr lang="en-US" sz="2000" spc="-20" dirty="0" smtClean="0">
                <a:latin typeface="Times New Roman" pitchFamily="18" charset="0"/>
                <a:cs typeface="Times New Roman" pitchFamily="18" charset="0"/>
              </a:rPr>
              <a:t>-used only to hold data and cannot be employed in the calculation of an operand address</a:t>
            </a:r>
            <a:endParaRPr sz="200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sz="2000" spc="-10" smtClean="0">
                <a:latin typeface="Times New Roman" pitchFamily="18" charset="0"/>
                <a:cs typeface="Times New Roman" pitchFamily="18" charset="0"/>
              </a:rPr>
              <a:t>Address</a:t>
            </a:r>
            <a:r>
              <a:rPr lang="en-US" sz="2000" spc="-10" dirty="0" smtClean="0">
                <a:latin typeface="Times New Roman" pitchFamily="18" charset="0"/>
                <a:cs typeface="Times New Roman" pitchFamily="18" charset="0"/>
              </a:rPr>
              <a:t>-somewhat general purpose, or they may be devoted to a particular addressing mode.</a:t>
            </a:r>
          </a:p>
          <a:p>
            <a:pPr marL="812800" lvl="1" indent="-342900" algn="just">
              <a:spcBef>
                <a:spcPts val="765"/>
              </a:spcBef>
              <a:buFont typeface="Arial MT"/>
              <a:buChar char="•"/>
              <a:tabLst>
                <a:tab pos="354965" algn="l"/>
                <a:tab pos="355600" algn="l"/>
              </a:tabLst>
            </a:pPr>
            <a:r>
              <a:rPr lang="en-US" sz="2000" dirty="0" smtClean="0">
                <a:latin typeface="Times New Roman" pitchFamily="18" charset="0"/>
                <a:cs typeface="Times New Roman" pitchFamily="18" charset="0"/>
              </a:rPr>
              <a:t>Segment pointers: In a machine with segmented addressing, a segment register holds the address of the base of the segment.</a:t>
            </a:r>
          </a:p>
          <a:p>
            <a:pPr lvl="2">
              <a:buFont typeface="Arial" pitchFamily="34" charset="0"/>
              <a:buChar char="•"/>
            </a:pPr>
            <a:r>
              <a:rPr lang="en-US" sz="2000" spc="-10" dirty="0" smtClean="0">
                <a:latin typeface="Times New Roman" pitchFamily="18" charset="0"/>
                <a:cs typeface="Times New Roman" pitchFamily="18" charset="0"/>
              </a:rPr>
              <a:t>Index registers: These are used for indexed addressing and may be auto indexed.</a:t>
            </a:r>
          </a:p>
          <a:p>
            <a:pPr lvl="2">
              <a:buFont typeface="Arial" pitchFamily="34" charset="0"/>
              <a:buChar char="•"/>
            </a:pPr>
            <a:r>
              <a:rPr lang="en-US" sz="2000" spc="-10" dirty="0" smtClean="0">
                <a:latin typeface="Times New Roman" pitchFamily="18" charset="0"/>
                <a:cs typeface="Times New Roman" pitchFamily="18" charset="0"/>
              </a:rPr>
              <a:t>Stack pointer-there is a dedicated register that points to the top of the stack.</a:t>
            </a:r>
            <a:endParaRPr sz="200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000" spc="-5">
                <a:latin typeface="Times New Roman" pitchFamily="18" charset="0"/>
                <a:cs typeface="Times New Roman" pitchFamily="18" charset="0"/>
              </a:rPr>
              <a:t>Condition</a:t>
            </a:r>
            <a:r>
              <a:rPr sz="2000" spc="-15">
                <a:latin typeface="Times New Roman" pitchFamily="18" charset="0"/>
                <a:cs typeface="Times New Roman" pitchFamily="18" charset="0"/>
              </a:rPr>
              <a:t> </a:t>
            </a:r>
            <a:r>
              <a:rPr sz="2000" spc="-5" smtClean="0">
                <a:latin typeface="Times New Roman" pitchFamily="18" charset="0"/>
                <a:cs typeface="Times New Roman" pitchFamily="18" charset="0"/>
              </a:rPr>
              <a:t>Codes</a:t>
            </a:r>
            <a:r>
              <a:rPr lang="en-US" sz="2000" spc="-5" dirty="0" smtClean="0">
                <a:latin typeface="Times New Roman" pitchFamily="18" charset="0"/>
                <a:cs typeface="Times New Roman" pitchFamily="18" charset="0"/>
              </a:rPr>
              <a:t>- (Refer next slides)</a:t>
            </a:r>
            <a:endParaRPr sz="2000">
              <a:latin typeface="Times New Roman" pitchFamily="18" charset="0"/>
              <a:cs typeface="Times New Roman" pitchFamily="18" charset="0"/>
            </a:endParaRPr>
          </a:p>
        </p:txBody>
      </p:sp>
      <p:sp>
        <p:nvSpPr>
          <p:cNvPr id="4" name="TextBox 3"/>
          <p:cNvSpPr txBox="1"/>
          <p:nvPr/>
        </p:nvSpPr>
        <p:spPr>
          <a:xfrm>
            <a:off x="533400" y="762000"/>
            <a:ext cx="8077200" cy="83099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may be referenced by means of the machine language that the processor executes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590" y="267411"/>
            <a:ext cx="8119109" cy="1977389"/>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b="1" spc="-5" dirty="0">
                <a:latin typeface="Calibri"/>
                <a:cs typeface="Calibri"/>
              </a:rPr>
              <a:t>The</a:t>
            </a:r>
            <a:r>
              <a:rPr sz="3200" b="1" spc="-25" dirty="0">
                <a:latin typeface="Calibri"/>
                <a:cs typeface="Calibri"/>
              </a:rPr>
              <a:t> Fetch</a:t>
            </a:r>
            <a:r>
              <a:rPr sz="3200" b="1" spc="-30" dirty="0">
                <a:latin typeface="Calibri"/>
                <a:cs typeface="Calibri"/>
              </a:rPr>
              <a:t> </a:t>
            </a:r>
            <a:r>
              <a:rPr sz="3200" b="1" spc="-15" dirty="0">
                <a:latin typeface="Calibri"/>
                <a:cs typeface="Calibri"/>
              </a:rPr>
              <a:t>Cycle</a:t>
            </a:r>
            <a:r>
              <a:rPr sz="3200" b="1" dirty="0">
                <a:latin typeface="Calibri"/>
                <a:cs typeface="Calibri"/>
              </a:rPr>
              <a:t> –</a:t>
            </a:r>
            <a:endParaRPr sz="3200">
              <a:latin typeface="Calibri"/>
              <a:cs typeface="Calibri"/>
            </a:endParaRPr>
          </a:p>
          <a:p>
            <a:pPr marL="355600" marR="5080">
              <a:lnSpc>
                <a:spcPct val="100000"/>
              </a:lnSpc>
            </a:pPr>
            <a:r>
              <a:rPr sz="3200" spc="-45" dirty="0">
                <a:latin typeface="Calibri"/>
                <a:cs typeface="Calibri"/>
              </a:rPr>
              <a:t>At</a:t>
            </a:r>
            <a:r>
              <a:rPr sz="3200" spc="-5" dirty="0">
                <a:latin typeface="Calibri"/>
                <a:cs typeface="Calibri"/>
              </a:rPr>
              <a:t> </a:t>
            </a:r>
            <a:r>
              <a:rPr sz="3200" dirty="0">
                <a:latin typeface="Calibri"/>
                <a:cs typeface="Calibri"/>
              </a:rPr>
              <a:t>the</a:t>
            </a:r>
            <a:r>
              <a:rPr sz="3200" spc="-5" dirty="0">
                <a:latin typeface="Calibri"/>
                <a:cs typeface="Calibri"/>
              </a:rPr>
              <a:t> beginning</a:t>
            </a:r>
            <a:r>
              <a:rPr sz="3200" spc="45" dirty="0">
                <a:latin typeface="Calibri"/>
                <a:cs typeface="Calibri"/>
              </a:rPr>
              <a:t> </a:t>
            </a:r>
            <a:r>
              <a:rPr sz="3200" spc="-5" dirty="0">
                <a:latin typeface="Calibri"/>
                <a:cs typeface="Calibri"/>
              </a:rPr>
              <a:t>of</a:t>
            </a:r>
            <a:r>
              <a:rPr sz="3200" spc="-10" dirty="0">
                <a:latin typeface="Calibri"/>
                <a:cs typeface="Calibri"/>
              </a:rPr>
              <a:t> </a:t>
            </a:r>
            <a:r>
              <a:rPr sz="3200" spc="-5" dirty="0">
                <a:latin typeface="Calibri"/>
                <a:cs typeface="Calibri"/>
              </a:rPr>
              <a:t>the </a:t>
            </a:r>
            <a:r>
              <a:rPr sz="3200" spc="-30" dirty="0">
                <a:latin typeface="Calibri"/>
                <a:cs typeface="Calibri"/>
              </a:rPr>
              <a:t>fetch</a:t>
            </a:r>
            <a:r>
              <a:rPr sz="3200" spc="-5" dirty="0">
                <a:latin typeface="Calibri"/>
                <a:cs typeface="Calibri"/>
              </a:rPr>
              <a:t> </a:t>
            </a:r>
            <a:r>
              <a:rPr sz="3200" spc="-10" dirty="0">
                <a:latin typeface="Calibri"/>
                <a:cs typeface="Calibri"/>
              </a:rPr>
              <a:t>cycle,</a:t>
            </a:r>
            <a:r>
              <a:rPr sz="3200" spc="-30" dirty="0">
                <a:latin typeface="Calibri"/>
                <a:cs typeface="Calibri"/>
              </a:rPr>
              <a:t> </a:t>
            </a:r>
            <a:r>
              <a:rPr sz="3200" dirty="0">
                <a:latin typeface="Calibri"/>
                <a:cs typeface="Calibri"/>
              </a:rPr>
              <a:t>the</a:t>
            </a:r>
            <a:r>
              <a:rPr sz="3200" spc="-5" dirty="0">
                <a:latin typeface="Calibri"/>
                <a:cs typeface="Calibri"/>
              </a:rPr>
              <a:t> address </a:t>
            </a:r>
            <a:r>
              <a:rPr sz="3200" spc="-705" dirty="0">
                <a:latin typeface="Calibri"/>
                <a:cs typeface="Calibri"/>
              </a:rPr>
              <a:t> </a:t>
            </a:r>
            <a:r>
              <a:rPr sz="3200" dirty="0">
                <a:latin typeface="Calibri"/>
                <a:cs typeface="Calibri"/>
              </a:rPr>
              <a:t>of</a:t>
            </a:r>
            <a:r>
              <a:rPr sz="3200" spc="-5" dirty="0">
                <a:latin typeface="Calibri"/>
                <a:cs typeface="Calibri"/>
              </a:rPr>
              <a:t> </a:t>
            </a:r>
            <a:r>
              <a:rPr sz="3200" spc="-10" dirty="0">
                <a:latin typeface="Calibri"/>
                <a:cs typeface="Calibri"/>
              </a:rPr>
              <a:t>the</a:t>
            </a:r>
            <a:r>
              <a:rPr sz="3200" spc="-5" dirty="0">
                <a:latin typeface="Calibri"/>
                <a:cs typeface="Calibri"/>
              </a:rPr>
              <a:t> </a:t>
            </a:r>
            <a:r>
              <a:rPr sz="3200" spc="-10" dirty="0">
                <a:latin typeface="Calibri"/>
                <a:cs typeface="Calibri"/>
              </a:rPr>
              <a:t>next</a:t>
            </a:r>
            <a:r>
              <a:rPr sz="3200" spc="5" dirty="0">
                <a:latin typeface="Calibri"/>
                <a:cs typeface="Calibri"/>
              </a:rPr>
              <a:t> </a:t>
            </a:r>
            <a:r>
              <a:rPr sz="3200" spc="-10" dirty="0">
                <a:latin typeface="Calibri"/>
                <a:cs typeface="Calibri"/>
              </a:rPr>
              <a:t>instruction</a:t>
            </a:r>
            <a:r>
              <a:rPr sz="3200" spc="20"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be </a:t>
            </a:r>
            <a:r>
              <a:rPr sz="3200" spc="-25" dirty="0">
                <a:latin typeface="Calibri"/>
                <a:cs typeface="Calibri"/>
              </a:rPr>
              <a:t>executed</a:t>
            </a:r>
            <a:r>
              <a:rPr sz="3200" dirty="0">
                <a:latin typeface="Calibri"/>
                <a:cs typeface="Calibri"/>
              </a:rPr>
              <a:t> </a:t>
            </a:r>
            <a:r>
              <a:rPr sz="3200" spc="-10" dirty="0">
                <a:latin typeface="Calibri"/>
                <a:cs typeface="Calibri"/>
              </a:rPr>
              <a:t>is</a:t>
            </a:r>
            <a:r>
              <a:rPr sz="3200" dirty="0">
                <a:latin typeface="Calibri"/>
                <a:cs typeface="Calibri"/>
              </a:rPr>
              <a:t> in</a:t>
            </a:r>
            <a:endParaRPr sz="3200">
              <a:latin typeface="Calibri"/>
              <a:cs typeface="Calibri"/>
            </a:endParaRPr>
          </a:p>
          <a:p>
            <a:pPr marL="355600">
              <a:lnSpc>
                <a:spcPct val="100000"/>
              </a:lnSpc>
            </a:pPr>
            <a:r>
              <a:rPr sz="3200" dirty="0">
                <a:latin typeface="Calibri"/>
                <a:cs typeface="Calibri"/>
              </a:rPr>
              <a:t>the</a:t>
            </a:r>
            <a:r>
              <a:rPr sz="3200" spc="-25" dirty="0">
                <a:latin typeface="Calibri"/>
                <a:cs typeface="Calibri"/>
              </a:rPr>
              <a:t> </a:t>
            </a:r>
            <a:r>
              <a:rPr sz="3200" i="1" dirty="0">
                <a:latin typeface="Calibri"/>
                <a:cs typeface="Calibri"/>
              </a:rPr>
              <a:t>Program</a:t>
            </a:r>
            <a:r>
              <a:rPr sz="3200" i="1" spc="-20" dirty="0">
                <a:latin typeface="Calibri"/>
                <a:cs typeface="Calibri"/>
              </a:rPr>
              <a:t> </a:t>
            </a:r>
            <a:r>
              <a:rPr sz="3200" i="1" spc="-10" dirty="0">
                <a:latin typeface="Calibri"/>
                <a:cs typeface="Calibri"/>
              </a:rPr>
              <a:t>Counter</a:t>
            </a:r>
            <a:r>
              <a:rPr sz="3200" spc="-10" dirty="0">
                <a:latin typeface="Calibri"/>
                <a:cs typeface="Calibri"/>
              </a:rPr>
              <a:t>(PC).</a:t>
            </a:r>
            <a:endParaRPr sz="3200">
              <a:latin typeface="Calibri"/>
              <a:cs typeface="Calibri"/>
            </a:endParaRPr>
          </a:p>
        </p:txBody>
      </p:sp>
      <p:pic>
        <p:nvPicPr>
          <p:cNvPr id="3" name="object 3"/>
          <p:cNvPicPr/>
          <p:nvPr/>
        </p:nvPicPr>
        <p:blipFill>
          <a:blip r:embed="rId2" cstate="print"/>
          <a:stretch>
            <a:fillRect/>
          </a:stretch>
        </p:blipFill>
        <p:spPr>
          <a:xfrm>
            <a:off x="2447925" y="2873375"/>
            <a:ext cx="3533775" cy="22098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591" y="191846"/>
            <a:ext cx="1451610" cy="635000"/>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Step</a:t>
            </a:r>
            <a:r>
              <a:rPr b="0" spc="-80" dirty="0">
                <a:latin typeface="Calibri"/>
                <a:cs typeface="Calibri"/>
              </a:rPr>
              <a:t> </a:t>
            </a:r>
            <a:r>
              <a:rPr b="0" spc="-5" dirty="0">
                <a:latin typeface="Calibri"/>
                <a:cs typeface="Calibri"/>
              </a:rPr>
              <a:t>1:</a:t>
            </a:r>
          </a:p>
        </p:txBody>
      </p:sp>
      <p:sp>
        <p:nvSpPr>
          <p:cNvPr id="3" name="object 3"/>
          <p:cNvSpPr txBox="1">
            <a:spLocks noGrp="1"/>
          </p:cNvSpPr>
          <p:nvPr>
            <p:ph idx="1"/>
          </p:nvPr>
        </p:nvSpPr>
        <p:spPr>
          <a:prstGeom prst="rect">
            <a:avLst/>
          </a:prstGeom>
        </p:spPr>
        <p:txBody>
          <a:bodyPr vert="horz" wrap="square" lIns="0" tIns="78328" rIns="0" bIns="0" rtlCol="0">
            <a:spAutoFit/>
          </a:bodyPr>
          <a:lstStyle/>
          <a:p>
            <a:pPr marL="355600" marR="5080" indent="-343535" algn="just">
              <a:lnSpc>
                <a:spcPct val="100000"/>
              </a:lnSpc>
              <a:spcBef>
                <a:spcPts val="95"/>
              </a:spcBef>
              <a:buFont typeface="Arial MT"/>
              <a:buChar char="•"/>
              <a:tabLst>
                <a:tab pos="356235" algn="l"/>
              </a:tabLst>
            </a:pPr>
            <a:r>
              <a:rPr spc="-5" dirty="0"/>
              <a:t>The </a:t>
            </a:r>
            <a:r>
              <a:rPr spc="-10" dirty="0"/>
              <a:t>address in </a:t>
            </a:r>
            <a:r>
              <a:rPr spc="-5" dirty="0"/>
              <a:t>the </a:t>
            </a:r>
            <a:r>
              <a:rPr spc="-20" dirty="0"/>
              <a:t>program </a:t>
            </a:r>
            <a:r>
              <a:rPr spc="-15" dirty="0"/>
              <a:t>counter </a:t>
            </a:r>
            <a:r>
              <a:rPr spc="-10" dirty="0"/>
              <a:t>is moved </a:t>
            </a:r>
            <a:r>
              <a:rPr spc="-20" dirty="0"/>
              <a:t>to </a:t>
            </a:r>
            <a:r>
              <a:rPr spc="-5" dirty="0"/>
              <a:t>the </a:t>
            </a:r>
            <a:r>
              <a:rPr dirty="0"/>
              <a:t> </a:t>
            </a:r>
            <a:r>
              <a:rPr spc="-5" dirty="0"/>
              <a:t>memory</a:t>
            </a:r>
            <a:r>
              <a:rPr dirty="0"/>
              <a:t> </a:t>
            </a:r>
            <a:r>
              <a:rPr spc="-10" dirty="0"/>
              <a:t>address</a:t>
            </a:r>
            <a:r>
              <a:rPr spc="-5" dirty="0"/>
              <a:t> </a:t>
            </a:r>
            <a:r>
              <a:rPr spc="-10" dirty="0"/>
              <a:t>register(MAR),</a:t>
            </a:r>
            <a:r>
              <a:rPr spc="-5" dirty="0"/>
              <a:t> as</a:t>
            </a:r>
            <a:r>
              <a:rPr dirty="0"/>
              <a:t> </a:t>
            </a:r>
            <a:r>
              <a:rPr spc="-5" dirty="0"/>
              <a:t>this</a:t>
            </a:r>
            <a:r>
              <a:rPr dirty="0"/>
              <a:t> </a:t>
            </a:r>
            <a:r>
              <a:rPr spc="-10" dirty="0"/>
              <a:t>is</a:t>
            </a:r>
            <a:r>
              <a:rPr spc="-5" dirty="0"/>
              <a:t> the</a:t>
            </a:r>
            <a:r>
              <a:rPr dirty="0"/>
              <a:t> </a:t>
            </a:r>
            <a:r>
              <a:rPr spc="-5" dirty="0"/>
              <a:t>only </a:t>
            </a:r>
            <a:r>
              <a:rPr spc="-620" dirty="0"/>
              <a:t> </a:t>
            </a:r>
            <a:r>
              <a:rPr spc="-20" dirty="0"/>
              <a:t>register </a:t>
            </a:r>
            <a:r>
              <a:rPr spc="-5" dirty="0"/>
              <a:t>which </a:t>
            </a:r>
            <a:r>
              <a:rPr dirty="0"/>
              <a:t>is </a:t>
            </a:r>
            <a:r>
              <a:rPr spc="-10" dirty="0"/>
              <a:t>connected </a:t>
            </a:r>
            <a:r>
              <a:rPr spc="-15" dirty="0"/>
              <a:t>to </a:t>
            </a:r>
            <a:r>
              <a:rPr spc="-10" dirty="0"/>
              <a:t>address lines </a:t>
            </a:r>
            <a:r>
              <a:rPr spc="-5" dirty="0"/>
              <a:t>of the </a:t>
            </a:r>
            <a:r>
              <a:rPr dirty="0"/>
              <a:t> </a:t>
            </a:r>
            <a:r>
              <a:rPr spc="-30" dirty="0"/>
              <a:t>system</a:t>
            </a:r>
            <a:r>
              <a:rPr dirty="0"/>
              <a:t> </a:t>
            </a:r>
            <a:r>
              <a:rPr spc="-10" dirty="0"/>
              <a:t>bus.</a:t>
            </a:r>
          </a:p>
        </p:txBody>
      </p:sp>
      <p:pic>
        <p:nvPicPr>
          <p:cNvPr id="4" name="object 4"/>
          <p:cNvPicPr/>
          <p:nvPr/>
        </p:nvPicPr>
        <p:blipFill>
          <a:blip r:embed="rId2" cstate="print"/>
          <a:stretch>
            <a:fillRect/>
          </a:stretch>
        </p:blipFill>
        <p:spPr>
          <a:xfrm>
            <a:off x="3895725" y="3340100"/>
            <a:ext cx="3533775" cy="210502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5361" y="15620"/>
            <a:ext cx="1597025" cy="696595"/>
          </a:xfrm>
          <a:prstGeom prst="rect">
            <a:avLst/>
          </a:prstGeom>
        </p:spPr>
        <p:txBody>
          <a:bodyPr vert="horz" wrap="square" lIns="0" tIns="12700" rIns="0" bIns="0" rtlCol="0">
            <a:spAutoFit/>
          </a:bodyPr>
          <a:lstStyle/>
          <a:p>
            <a:pPr marL="12700">
              <a:lnSpc>
                <a:spcPct val="100000"/>
              </a:lnSpc>
              <a:spcBef>
                <a:spcPts val="100"/>
              </a:spcBef>
            </a:pPr>
            <a:r>
              <a:rPr sz="4400" b="0" spc="-15" dirty="0">
                <a:latin typeface="Calibri"/>
                <a:cs typeface="Calibri"/>
              </a:rPr>
              <a:t>Step</a:t>
            </a:r>
            <a:r>
              <a:rPr sz="4400" b="0" spc="-75" dirty="0">
                <a:latin typeface="Calibri"/>
                <a:cs typeface="Calibri"/>
              </a:rPr>
              <a:t> </a:t>
            </a:r>
            <a:r>
              <a:rPr sz="4400" b="0" dirty="0">
                <a:latin typeface="Calibri"/>
                <a:cs typeface="Calibri"/>
              </a:rPr>
              <a:t>2:</a:t>
            </a:r>
            <a:endParaRPr sz="4400">
              <a:latin typeface="Calibri"/>
              <a:cs typeface="Calibri"/>
            </a:endParaRPr>
          </a:p>
        </p:txBody>
      </p:sp>
      <p:sp>
        <p:nvSpPr>
          <p:cNvPr id="3" name="object 3"/>
          <p:cNvSpPr txBox="1"/>
          <p:nvPr/>
        </p:nvSpPr>
        <p:spPr>
          <a:xfrm>
            <a:off x="402742" y="994664"/>
            <a:ext cx="8340090" cy="266001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400" spc="-5" dirty="0">
                <a:latin typeface="Calibri"/>
                <a:cs typeface="Calibri"/>
              </a:rPr>
              <a:t>The</a:t>
            </a:r>
            <a:r>
              <a:rPr sz="2400" dirty="0">
                <a:latin typeface="Calibri"/>
                <a:cs typeface="Calibri"/>
              </a:rPr>
              <a:t> </a:t>
            </a:r>
            <a:r>
              <a:rPr sz="2400" spc="-5" dirty="0">
                <a:latin typeface="Calibri"/>
                <a:cs typeface="Calibri"/>
              </a:rPr>
              <a:t>address</a:t>
            </a:r>
            <a:r>
              <a:rPr sz="2400" dirty="0">
                <a:latin typeface="Calibri"/>
                <a:cs typeface="Calibri"/>
              </a:rPr>
              <a:t> in</a:t>
            </a:r>
            <a:r>
              <a:rPr sz="2400" spc="5" dirty="0">
                <a:latin typeface="Calibri"/>
                <a:cs typeface="Calibri"/>
              </a:rPr>
              <a:t> </a:t>
            </a:r>
            <a:r>
              <a:rPr sz="2400" dirty="0">
                <a:latin typeface="Calibri"/>
                <a:cs typeface="Calibri"/>
              </a:rPr>
              <a:t>MAR</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placed</a:t>
            </a:r>
            <a:r>
              <a:rPr sz="2400" dirty="0">
                <a:latin typeface="Calibri"/>
                <a:cs typeface="Calibri"/>
              </a:rPr>
              <a:t> </a:t>
            </a:r>
            <a:r>
              <a:rPr sz="2400" spc="-5" dirty="0">
                <a:latin typeface="Calibri"/>
                <a:cs typeface="Calibri"/>
              </a:rPr>
              <a:t>on</a:t>
            </a:r>
            <a:r>
              <a:rPr sz="2400" dirty="0">
                <a:latin typeface="Calibri"/>
                <a:cs typeface="Calibri"/>
              </a:rPr>
              <a:t> the</a:t>
            </a:r>
            <a:r>
              <a:rPr sz="2400" spc="5" dirty="0">
                <a:latin typeface="Calibri"/>
                <a:cs typeface="Calibri"/>
              </a:rPr>
              <a:t> </a:t>
            </a:r>
            <a:r>
              <a:rPr sz="2400" spc="-5" dirty="0">
                <a:latin typeface="Calibri"/>
                <a:cs typeface="Calibri"/>
              </a:rPr>
              <a:t>address</a:t>
            </a:r>
            <a:r>
              <a:rPr sz="2400" dirty="0">
                <a:latin typeface="Calibri"/>
                <a:cs typeface="Calibri"/>
              </a:rPr>
              <a:t> </a:t>
            </a:r>
            <a:r>
              <a:rPr sz="2400" spc="-5" dirty="0">
                <a:latin typeface="Calibri"/>
                <a:cs typeface="Calibri"/>
              </a:rPr>
              <a:t>bus,</a:t>
            </a:r>
            <a:r>
              <a:rPr sz="2400" dirty="0">
                <a:latin typeface="Calibri"/>
                <a:cs typeface="Calibri"/>
              </a:rPr>
              <a:t> </a:t>
            </a:r>
            <a:r>
              <a:rPr sz="2400" spc="-10" dirty="0">
                <a:latin typeface="Calibri"/>
                <a:cs typeface="Calibri"/>
              </a:rPr>
              <a:t>now</a:t>
            </a:r>
            <a:r>
              <a:rPr sz="2400" spc="-5" dirty="0">
                <a:latin typeface="Calibri"/>
                <a:cs typeface="Calibri"/>
              </a:rPr>
              <a:t> the </a:t>
            </a:r>
            <a:r>
              <a:rPr sz="2400" spc="-530" dirty="0">
                <a:latin typeface="Calibri"/>
                <a:cs typeface="Calibri"/>
              </a:rPr>
              <a:t> </a:t>
            </a:r>
            <a:r>
              <a:rPr sz="2400" spc="-15" dirty="0">
                <a:latin typeface="Calibri"/>
                <a:cs typeface="Calibri"/>
              </a:rPr>
              <a:t>control </a:t>
            </a:r>
            <a:r>
              <a:rPr sz="2400" spc="-5" dirty="0">
                <a:latin typeface="Calibri"/>
                <a:cs typeface="Calibri"/>
              </a:rPr>
              <a:t>unit </a:t>
            </a:r>
            <a:r>
              <a:rPr sz="2400" dirty="0">
                <a:latin typeface="Calibri"/>
                <a:cs typeface="Calibri"/>
              </a:rPr>
              <a:t>issues a </a:t>
            </a:r>
            <a:r>
              <a:rPr sz="2400" spc="-10" dirty="0">
                <a:latin typeface="Calibri"/>
                <a:cs typeface="Calibri"/>
              </a:rPr>
              <a:t>READ command </a:t>
            </a:r>
            <a:r>
              <a:rPr sz="2400" spc="-5" dirty="0">
                <a:latin typeface="Calibri"/>
                <a:cs typeface="Calibri"/>
              </a:rPr>
              <a:t>on </a:t>
            </a:r>
            <a:r>
              <a:rPr sz="2400" dirty="0">
                <a:latin typeface="Calibri"/>
                <a:cs typeface="Calibri"/>
              </a:rPr>
              <a:t>the </a:t>
            </a:r>
            <a:r>
              <a:rPr sz="2400" spc="-15" dirty="0">
                <a:latin typeface="Calibri"/>
                <a:cs typeface="Calibri"/>
              </a:rPr>
              <a:t>control </a:t>
            </a:r>
            <a:r>
              <a:rPr sz="2400" spc="-5" dirty="0">
                <a:latin typeface="Calibri"/>
                <a:cs typeface="Calibri"/>
              </a:rPr>
              <a:t>bus, </a:t>
            </a:r>
            <a:r>
              <a:rPr sz="2400" dirty="0">
                <a:latin typeface="Calibri"/>
                <a:cs typeface="Calibri"/>
              </a:rPr>
              <a:t>and the </a:t>
            </a:r>
            <a:r>
              <a:rPr sz="2400" spc="-530" dirty="0">
                <a:latin typeface="Calibri"/>
                <a:cs typeface="Calibri"/>
              </a:rPr>
              <a:t> </a:t>
            </a:r>
            <a:r>
              <a:rPr sz="2400" spc="-10" dirty="0">
                <a:latin typeface="Calibri"/>
                <a:cs typeface="Calibri"/>
              </a:rPr>
              <a:t>result</a:t>
            </a:r>
            <a:r>
              <a:rPr sz="2400" spc="-5" dirty="0">
                <a:latin typeface="Calibri"/>
                <a:cs typeface="Calibri"/>
              </a:rPr>
              <a:t> appears</a:t>
            </a:r>
            <a:r>
              <a:rPr sz="2400" dirty="0">
                <a:latin typeface="Calibri"/>
                <a:cs typeface="Calibri"/>
              </a:rPr>
              <a:t> </a:t>
            </a:r>
            <a:r>
              <a:rPr sz="2400" spc="-5" dirty="0">
                <a:latin typeface="Calibri"/>
                <a:cs typeface="Calibri"/>
              </a:rPr>
              <a:t>on</a:t>
            </a:r>
            <a:r>
              <a:rPr sz="2400" dirty="0">
                <a:latin typeface="Calibri"/>
                <a:cs typeface="Calibri"/>
              </a:rPr>
              <a:t> the</a:t>
            </a:r>
            <a:r>
              <a:rPr sz="2400" spc="5"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bus</a:t>
            </a:r>
            <a:r>
              <a:rPr sz="2400" dirty="0">
                <a:latin typeface="Calibri"/>
                <a:cs typeface="Calibri"/>
              </a:rPr>
              <a:t> and</a:t>
            </a:r>
            <a:r>
              <a:rPr sz="2400" spc="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then</a:t>
            </a:r>
            <a:r>
              <a:rPr sz="2400" spc="5" dirty="0">
                <a:latin typeface="Calibri"/>
                <a:cs typeface="Calibri"/>
              </a:rPr>
              <a:t> </a:t>
            </a:r>
            <a:r>
              <a:rPr sz="2400" spc="-10" dirty="0">
                <a:latin typeface="Calibri"/>
                <a:cs typeface="Calibri"/>
              </a:rPr>
              <a:t>copied</a:t>
            </a:r>
            <a:r>
              <a:rPr sz="2400" spc="-5" dirty="0">
                <a:latin typeface="Calibri"/>
                <a:cs typeface="Calibri"/>
              </a:rPr>
              <a:t> </a:t>
            </a:r>
            <a:r>
              <a:rPr sz="2400" spc="-15" dirty="0">
                <a:latin typeface="Calibri"/>
                <a:cs typeface="Calibri"/>
              </a:rPr>
              <a:t>into</a:t>
            </a:r>
            <a:r>
              <a:rPr sz="2400" spc="-10" dirty="0">
                <a:latin typeface="Calibri"/>
                <a:cs typeface="Calibri"/>
              </a:rPr>
              <a:t> </a:t>
            </a:r>
            <a:r>
              <a:rPr sz="2400" dirty="0">
                <a:latin typeface="Calibri"/>
                <a:cs typeface="Calibri"/>
              </a:rPr>
              <a:t>the </a:t>
            </a:r>
            <a:r>
              <a:rPr sz="2400" spc="5" dirty="0">
                <a:latin typeface="Calibri"/>
                <a:cs typeface="Calibri"/>
              </a:rPr>
              <a:t> </a:t>
            </a:r>
            <a:r>
              <a:rPr sz="2400" dirty="0">
                <a:latin typeface="Calibri"/>
                <a:cs typeface="Calibri"/>
              </a:rPr>
              <a:t>memory</a:t>
            </a:r>
            <a:r>
              <a:rPr sz="2400" spc="-20" dirty="0">
                <a:latin typeface="Calibri"/>
                <a:cs typeface="Calibri"/>
              </a:rPr>
              <a:t> buffer</a:t>
            </a:r>
            <a:r>
              <a:rPr sz="2400" spc="10" dirty="0">
                <a:latin typeface="Calibri"/>
                <a:cs typeface="Calibri"/>
              </a:rPr>
              <a:t> </a:t>
            </a:r>
            <a:r>
              <a:rPr sz="2400" spc="-10" dirty="0">
                <a:latin typeface="Calibri"/>
                <a:cs typeface="Calibri"/>
              </a:rPr>
              <a:t>register(MBR).</a:t>
            </a:r>
            <a:endParaRPr sz="2400">
              <a:latin typeface="Calibri"/>
              <a:cs typeface="Calibri"/>
            </a:endParaRPr>
          </a:p>
          <a:p>
            <a:pPr marL="355600" marR="6350" indent="-342900" algn="just">
              <a:lnSpc>
                <a:spcPct val="100000"/>
              </a:lnSpc>
              <a:spcBef>
                <a:spcPts val="575"/>
              </a:spcBef>
              <a:buFont typeface="Arial MT"/>
              <a:buChar char="•"/>
              <a:tabLst>
                <a:tab pos="355600" algn="l"/>
              </a:tabLst>
            </a:pPr>
            <a:r>
              <a:rPr sz="2400" spc="-15" dirty="0">
                <a:latin typeface="Calibri"/>
                <a:cs typeface="Calibri"/>
              </a:rPr>
              <a:t>Program</a:t>
            </a:r>
            <a:r>
              <a:rPr sz="2400" spc="420" dirty="0">
                <a:latin typeface="Calibri"/>
                <a:cs typeface="Calibri"/>
              </a:rPr>
              <a:t> </a:t>
            </a:r>
            <a:r>
              <a:rPr sz="2400" spc="-15" dirty="0">
                <a:latin typeface="Calibri"/>
                <a:cs typeface="Calibri"/>
              </a:rPr>
              <a:t>counter</a:t>
            </a:r>
            <a:r>
              <a:rPr sz="2400" spc="430" dirty="0">
                <a:latin typeface="Calibri"/>
                <a:cs typeface="Calibri"/>
              </a:rPr>
              <a:t> </a:t>
            </a:r>
            <a:r>
              <a:rPr sz="2400" dirty="0">
                <a:latin typeface="Calibri"/>
                <a:cs typeface="Calibri"/>
              </a:rPr>
              <a:t>is</a:t>
            </a:r>
            <a:r>
              <a:rPr sz="2400" spc="409" dirty="0">
                <a:latin typeface="Calibri"/>
                <a:cs typeface="Calibri"/>
              </a:rPr>
              <a:t> </a:t>
            </a:r>
            <a:r>
              <a:rPr sz="2400" spc="-10" dirty="0">
                <a:latin typeface="Calibri"/>
                <a:cs typeface="Calibri"/>
              </a:rPr>
              <a:t>incremented</a:t>
            </a:r>
            <a:r>
              <a:rPr sz="2400" spc="425" dirty="0">
                <a:latin typeface="Calibri"/>
                <a:cs typeface="Calibri"/>
              </a:rPr>
              <a:t> </a:t>
            </a:r>
            <a:r>
              <a:rPr sz="2400" spc="-15" dirty="0">
                <a:latin typeface="Calibri"/>
                <a:cs typeface="Calibri"/>
              </a:rPr>
              <a:t>by</a:t>
            </a:r>
            <a:r>
              <a:rPr sz="2400" spc="430" dirty="0">
                <a:latin typeface="Calibri"/>
                <a:cs typeface="Calibri"/>
              </a:rPr>
              <a:t> </a:t>
            </a:r>
            <a:r>
              <a:rPr sz="2400" spc="-5" dirty="0">
                <a:latin typeface="Calibri"/>
                <a:cs typeface="Calibri"/>
              </a:rPr>
              <a:t>one,</a:t>
            </a:r>
            <a:r>
              <a:rPr sz="2400" spc="425" dirty="0">
                <a:latin typeface="Calibri"/>
                <a:cs typeface="Calibri"/>
              </a:rPr>
              <a:t> </a:t>
            </a:r>
            <a:r>
              <a:rPr sz="2400" spc="-15" dirty="0">
                <a:latin typeface="Calibri"/>
                <a:cs typeface="Calibri"/>
              </a:rPr>
              <a:t>to</a:t>
            </a:r>
            <a:r>
              <a:rPr sz="2400" spc="405" dirty="0">
                <a:latin typeface="Calibri"/>
                <a:cs typeface="Calibri"/>
              </a:rPr>
              <a:t> </a:t>
            </a:r>
            <a:r>
              <a:rPr sz="2400" spc="-15" dirty="0">
                <a:latin typeface="Calibri"/>
                <a:cs typeface="Calibri"/>
              </a:rPr>
              <a:t>get</a:t>
            </a:r>
            <a:r>
              <a:rPr sz="2400" spc="420" dirty="0">
                <a:latin typeface="Calibri"/>
                <a:cs typeface="Calibri"/>
              </a:rPr>
              <a:t> </a:t>
            </a:r>
            <a:r>
              <a:rPr sz="2400" spc="-10" dirty="0">
                <a:latin typeface="Calibri"/>
                <a:cs typeface="Calibri"/>
              </a:rPr>
              <a:t>ready</a:t>
            </a:r>
            <a:r>
              <a:rPr sz="2400" spc="425" dirty="0">
                <a:latin typeface="Calibri"/>
                <a:cs typeface="Calibri"/>
              </a:rPr>
              <a:t> </a:t>
            </a:r>
            <a:r>
              <a:rPr sz="2400" spc="-20" dirty="0">
                <a:latin typeface="Calibri"/>
                <a:cs typeface="Calibri"/>
              </a:rPr>
              <a:t>for</a:t>
            </a:r>
            <a:r>
              <a:rPr sz="2400" spc="415" dirty="0">
                <a:latin typeface="Calibri"/>
                <a:cs typeface="Calibri"/>
              </a:rPr>
              <a:t> </a:t>
            </a:r>
            <a:r>
              <a:rPr sz="2400" dirty="0">
                <a:latin typeface="Calibri"/>
                <a:cs typeface="Calibri"/>
              </a:rPr>
              <a:t>the </a:t>
            </a:r>
            <a:r>
              <a:rPr sz="2400" spc="-530" dirty="0">
                <a:latin typeface="Calibri"/>
                <a:cs typeface="Calibri"/>
              </a:rPr>
              <a:t> </a:t>
            </a:r>
            <a:r>
              <a:rPr sz="2400" spc="-10" dirty="0">
                <a:latin typeface="Calibri"/>
                <a:cs typeface="Calibri"/>
              </a:rPr>
              <a:t>next</a:t>
            </a:r>
            <a:r>
              <a:rPr sz="2400" spc="-5" dirty="0">
                <a:latin typeface="Calibri"/>
                <a:cs typeface="Calibri"/>
              </a:rPr>
              <a:t> </a:t>
            </a:r>
            <a:r>
              <a:rPr sz="2400" spc="-10" dirty="0">
                <a:latin typeface="Calibri"/>
                <a:cs typeface="Calibri"/>
              </a:rPr>
              <a:t>instruction.(These</a:t>
            </a:r>
            <a:r>
              <a:rPr sz="2400" spc="-5" dirty="0">
                <a:latin typeface="Calibri"/>
                <a:cs typeface="Calibri"/>
              </a:rPr>
              <a:t> </a:t>
            </a:r>
            <a:r>
              <a:rPr sz="2400" spc="-10" dirty="0">
                <a:latin typeface="Calibri"/>
                <a:cs typeface="Calibri"/>
              </a:rPr>
              <a:t>two</a:t>
            </a:r>
            <a:r>
              <a:rPr sz="2400" spc="-5" dirty="0">
                <a:latin typeface="Calibri"/>
                <a:cs typeface="Calibri"/>
              </a:rPr>
              <a:t> action</a:t>
            </a:r>
            <a:r>
              <a:rPr sz="2400" dirty="0">
                <a:latin typeface="Calibri"/>
                <a:cs typeface="Calibri"/>
              </a:rPr>
              <a:t> </a:t>
            </a:r>
            <a:r>
              <a:rPr sz="2400" spc="-10" dirty="0">
                <a:latin typeface="Calibri"/>
                <a:cs typeface="Calibri"/>
              </a:rPr>
              <a:t>can</a:t>
            </a:r>
            <a:r>
              <a:rPr sz="2400" spc="-5" dirty="0">
                <a:latin typeface="Calibri"/>
                <a:cs typeface="Calibri"/>
              </a:rPr>
              <a:t> be</a:t>
            </a:r>
            <a:r>
              <a:rPr sz="2400" dirty="0">
                <a:latin typeface="Calibri"/>
                <a:cs typeface="Calibri"/>
              </a:rPr>
              <a:t> </a:t>
            </a:r>
            <a:r>
              <a:rPr sz="2400" spc="-10" dirty="0">
                <a:latin typeface="Calibri"/>
                <a:cs typeface="Calibri"/>
              </a:rPr>
              <a:t>performed </a:t>
            </a:r>
            <a:r>
              <a:rPr sz="2400" spc="-5" dirty="0">
                <a:latin typeface="Calibri"/>
                <a:cs typeface="Calibri"/>
              </a:rPr>
              <a:t> simultaneously</a:t>
            </a:r>
            <a:r>
              <a:rPr sz="2400" spc="-25" dirty="0">
                <a:latin typeface="Calibri"/>
                <a:cs typeface="Calibri"/>
              </a:rPr>
              <a:t> </a:t>
            </a:r>
            <a:r>
              <a:rPr sz="2400" spc="-15" dirty="0">
                <a:latin typeface="Calibri"/>
                <a:cs typeface="Calibri"/>
              </a:rPr>
              <a:t>to</a:t>
            </a:r>
            <a:r>
              <a:rPr sz="2400" spc="-10" dirty="0">
                <a:latin typeface="Calibri"/>
                <a:cs typeface="Calibri"/>
              </a:rPr>
              <a:t> </a:t>
            </a:r>
            <a:r>
              <a:rPr sz="2400" spc="-20" dirty="0">
                <a:latin typeface="Calibri"/>
                <a:cs typeface="Calibri"/>
              </a:rPr>
              <a:t>save</a:t>
            </a:r>
            <a:r>
              <a:rPr sz="2400" dirty="0">
                <a:latin typeface="Calibri"/>
                <a:cs typeface="Calibri"/>
              </a:rPr>
              <a:t> time)</a:t>
            </a:r>
            <a:endParaRPr sz="2400">
              <a:latin typeface="Calibri"/>
              <a:cs typeface="Calibri"/>
            </a:endParaRPr>
          </a:p>
        </p:txBody>
      </p:sp>
      <p:pic>
        <p:nvPicPr>
          <p:cNvPr id="4" name="object 4"/>
          <p:cNvPicPr/>
          <p:nvPr/>
        </p:nvPicPr>
        <p:blipFill>
          <a:blip r:embed="rId2" cstate="print"/>
          <a:stretch>
            <a:fillRect/>
          </a:stretch>
        </p:blipFill>
        <p:spPr>
          <a:xfrm>
            <a:off x="3733326" y="4048361"/>
            <a:ext cx="3732982" cy="2223551"/>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185" y="461594"/>
            <a:ext cx="159766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Step</a:t>
            </a:r>
            <a:r>
              <a:rPr sz="4400" b="0" spc="-70" dirty="0">
                <a:latin typeface="Calibri"/>
                <a:cs typeface="Calibri"/>
              </a:rPr>
              <a:t> </a:t>
            </a:r>
            <a:r>
              <a:rPr sz="4400" b="0" dirty="0">
                <a:latin typeface="Calibri"/>
                <a:cs typeface="Calibri"/>
              </a:rPr>
              <a:t>3:</a:t>
            </a:r>
            <a:endParaRPr sz="4400">
              <a:latin typeface="Calibri"/>
              <a:cs typeface="Calibri"/>
            </a:endParaRPr>
          </a:p>
        </p:txBody>
      </p:sp>
      <p:sp>
        <p:nvSpPr>
          <p:cNvPr id="3" name="object 3"/>
          <p:cNvSpPr txBox="1"/>
          <p:nvPr/>
        </p:nvSpPr>
        <p:spPr>
          <a:xfrm>
            <a:off x="535940" y="1607642"/>
            <a:ext cx="6959600" cy="1002030"/>
          </a:xfrm>
          <a:prstGeom prst="rect">
            <a:avLst/>
          </a:prstGeom>
        </p:spPr>
        <p:txBody>
          <a:bodyPr vert="horz" wrap="square" lIns="0" tIns="13335" rIns="0" bIns="0" rtlCol="0">
            <a:spAutoFit/>
          </a:bodyPr>
          <a:lstStyle/>
          <a:p>
            <a:pPr marL="355600" marR="5080" indent="-343535">
              <a:lnSpc>
                <a:spcPct val="100000"/>
              </a:lnSpc>
              <a:spcBef>
                <a:spcPts val="105"/>
              </a:spcBef>
              <a:buFont typeface="Arial MT"/>
              <a:buChar char="•"/>
              <a:tabLst>
                <a:tab pos="355600" algn="l"/>
                <a:tab pos="356235" algn="l"/>
              </a:tabLst>
            </a:pPr>
            <a:r>
              <a:rPr sz="3200" spc="-5" dirty="0">
                <a:latin typeface="Calibri"/>
                <a:cs typeface="Calibri"/>
              </a:rPr>
              <a:t>The </a:t>
            </a:r>
            <a:r>
              <a:rPr sz="3200" spc="-20" dirty="0">
                <a:latin typeface="Calibri"/>
                <a:cs typeface="Calibri"/>
              </a:rPr>
              <a:t>content </a:t>
            </a:r>
            <a:r>
              <a:rPr sz="3200" dirty="0">
                <a:latin typeface="Calibri"/>
                <a:cs typeface="Calibri"/>
              </a:rPr>
              <a:t>of </a:t>
            </a:r>
            <a:r>
              <a:rPr sz="3200" spc="-10" dirty="0">
                <a:latin typeface="Calibri"/>
                <a:cs typeface="Calibri"/>
              </a:rPr>
              <a:t>the </a:t>
            </a:r>
            <a:r>
              <a:rPr sz="3200" dirty="0">
                <a:latin typeface="Calibri"/>
                <a:cs typeface="Calibri"/>
              </a:rPr>
              <a:t>MBR is </a:t>
            </a:r>
            <a:r>
              <a:rPr sz="3200" spc="-5" dirty="0">
                <a:latin typeface="Calibri"/>
                <a:cs typeface="Calibri"/>
              </a:rPr>
              <a:t>moved </a:t>
            </a:r>
            <a:r>
              <a:rPr sz="3200" spc="-20" dirty="0">
                <a:latin typeface="Calibri"/>
                <a:cs typeface="Calibri"/>
              </a:rPr>
              <a:t>to </a:t>
            </a:r>
            <a:r>
              <a:rPr sz="3200" dirty="0">
                <a:latin typeface="Calibri"/>
                <a:cs typeface="Calibri"/>
              </a:rPr>
              <a:t>the </a:t>
            </a:r>
            <a:r>
              <a:rPr sz="3200" spc="-710" dirty="0">
                <a:latin typeface="Calibri"/>
                <a:cs typeface="Calibri"/>
              </a:rPr>
              <a:t> </a:t>
            </a:r>
            <a:r>
              <a:rPr sz="3200" spc="-5" dirty="0">
                <a:latin typeface="Calibri"/>
                <a:cs typeface="Calibri"/>
              </a:rPr>
              <a:t>instruction</a:t>
            </a:r>
            <a:r>
              <a:rPr sz="3200" spc="15" dirty="0">
                <a:latin typeface="Calibri"/>
                <a:cs typeface="Calibri"/>
              </a:rPr>
              <a:t> </a:t>
            </a:r>
            <a:r>
              <a:rPr sz="3200" spc="-10" dirty="0">
                <a:latin typeface="Calibri"/>
                <a:cs typeface="Calibri"/>
              </a:rPr>
              <a:t>register(IR)</a:t>
            </a:r>
            <a:endParaRPr sz="3200">
              <a:latin typeface="Calibri"/>
              <a:cs typeface="Calibri"/>
            </a:endParaRPr>
          </a:p>
        </p:txBody>
      </p:sp>
      <p:grpSp>
        <p:nvGrpSpPr>
          <p:cNvPr id="4" name="object 4"/>
          <p:cNvGrpSpPr/>
          <p:nvPr/>
        </p:nvGrpSpPr>
        <p:grpSpPr>
          <a:xfrm>
            <a:off x="2585510" y="3345259"/>
            <a:ext cx="4046854" cy="2530475"/>
            <a:chOff x="2585510" y="3345259"/>
            <a:chExt cx="4046854" cy="2530475"/>
          </a:xfrm>
        </p:grpSpPr>
        <p:pic>
          <p:nvPicPr>
            <p:cNvPr id="5" name="object 5"/>
            <p:cNvPicPr/>
            <p:nvPr/>
          </p:nvPicPr>
          <p:blipFill>
            <a:blip r:embed="rId2" cstate="print"/>
            <a:stretch>
              <a:fillRect/>
            </a:stretch>
          </p:blipFill>
          <p:spPr>
            <a:xfrm>
              <a:off x="2585510" y="3345259"/>
              <a:ext cx="4046629" cy="2409571"/>
            </a:xfrm>
            <a:prstGeom prst="rect">
              <a:avLst/>
            </a:prstGeom>
          </p:spPr>
        </p:pic>
        <p:sp>
          <p:nvSpPr>
            <p:cNvPr id="6" name="object 6"/>
            <p:cNvSpPr/>
            <p:nvPr/>
          </p:nvSpPr>
          <p:spPr>
            <a:xfrm>
              <a:off x="4211700" y="5516562"/>
              <a:ext cx="1584325" cy="346075"/>
            </a:xfrm>
            <a:custGeom>
              <a:avLst/>
              <a:gdLst/>
              <a:ahLst/>
              <a:cxnLst/>
              <a:rect l="l" t="t" r="r" b="b"/>
              <a:pathLst>
                <a:path w="1584325" h="346075">
                  <a:moveTo>
                    <a:pt x="1584325" y="0"/>
                  </a:moveTo>
                  <a:lnTo>
                    <a:pt x="0" y="0"/>
                  </a:lnTo>
                  <a:lnTo>
                    <a:pt x="0" y="346075"/>
                  </a:lnTo>
                  <a:lnTo>
                    <a:pt x="1584325" y="346075"/>
                  </a:lnTo>
                  <a:lnTo>
                    <a:pt x="1584325" y="0"/>
                  </a:lnTo>
                  <a:close/>
                </a:path>
              </a:pathLst>
            </a:custGeom>
            <a:solidFill>
              <a:srgbClr val="FFFFFF"/>
            </a:solidFill>
          </p:spPr>
          <p:txBody>
            <a:bodyPr wrap="square" lIns="0" tIns="0" rIns="0" bIns="0" rtlCol="0"/>
            <a:lstStyle/>
            <a:p>
              <a:endParaRPr/>
            </a:p>
          </p:txBody>
        </p:sp>
        <p:sp>
          <p:nvSpPr>
            <p:cNvPr id="7" name="object 7"/>
            <p:cNvSpPr/>
            <p:nvPr/>
          </p:nvSpPr>
          <p:spPr>
            <a:xfrm>
              <a:off x="4211700" y="5516562"/>
              <a:ext cx="1584325" cy="346075"/>
            </a:xfrm>
            <a:custGeom>
              <a:avLst/>
              <a:gdLst/>
              <a:ahLst/>
              <a:cxnLst/>
              <a:rect l="l" t="t" r="r" b="b"/>
              <a:pathLst>
                <a:path w="1584325" h="346075">
                  <a:moveTo>
                    <a:pt x="0" y="346075"/>
                  </a:moveTo>
                  <a:lnTo>
                    <a:pt x="1584325" y="346075"/>
                  </a:lnTo>
                  <a:lnTo>
                    <a:pt x="1584325" y="0"/>
                  </a:lnTo>
                  <a:lnTo>
                    <a:pt x="0" y="0"/>
                  </a:lnTo>
                  <a:lnTo>
                    <a:pt x="0" y="346075"/>
                  </a:lnTo>
                  <a:close/>
                </a:path>
              </a:pathLst>
            </a:custGeom>
            <a:ln w="25400">
              <a:solidFill>
                <a:srgbClr val="FFFFFF"/>
              </a:solidFill>
            </a:ln>
          </p:spPr>
          <p:txBody>
            <a:bodyPr wrap="square" lIns="0" tIns="0" rIns="0" bIns="0" rtlCol="0"/>
            <a:lstStyle/>
            <a:p>
              <a:endParaRPr/>
            </a:p>
          </p:txBody>
        </p:sp>
      </p:grpSp>
      <p:sp>
        <p:nvSpPr>
          <p:cNvPr id="8" name="object 8"/>
          <p:cNvSpPr txBox="1"/>
          <p:nvPr/>
        </p:nvSpPr>
        <p:spPr>
          <a:xfrm>
            <a:off x="3986276" y="5886399"/>
            <a:ext cx="17430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THIRD</a:t>
            </a:r>
            <a:r>
              <a:rPr sz="2400" spc="-65" dirty="0">
                <a:latin typeface="Times New Roman"/>
                <a:cs typeface="Times New Roman"/>
              </a:rPr>
              <a:t> </a:t>
            </a:r>
            <a:r>
              <a:rPr sz="2400" spc="-5" dirty="0">
                <a:latin typeface="Times New Roman"/>
                <a:cs typeface="Times New Roman"/>
              </a:rPr>
              <a:t>STEP</a:t>
            </a:r>
            <a:endParaRPr sz="240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8950" y="461594"/>
            <a:ext cx="308864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Indirect</a:t>
            </a:r>
            <a:r>
              <a:rPr sz="4400" b="0" spc="-60" dirty="0">
                <a:latin typeface="Calibri"/>
                <a:cs typeface="Calibri"/>
              </a:rPr>
              <a:t> </a:t>
            </a:r>
            <a:r>
              <a:rPr sz="4400" b="0" spc="-10" dirty="0">
                <a:latin typeface="Calibri"/>
                <a:cs typeface="Calibri"/>
              </a:rPr>
              <a:t>Cycle</a:t>
            </a:r>
            <a:endParaRPr sz="4400">
              <a:latin typeface="Calibri"/>
              <a:cs typeface="Calibri"/>
            </a:endParaRPr>
          </a:p>
        </p:txBody>
      </p:sp>
      <p:pic>
        <p:nvPicPr>
          <p:cNvPr id="3" name="object 3"/>
          <p:cNvPicPr/>
          <p:nvPr/>
        </p:nvPicPr>
        <p:blipFill>
          <a:blip r:embed="rId2" cstate="print"/>
          <a:stretch>
            <a:fillRect/>
          </a:stretch>
        </p:blipFill>
        <p:spPr>
          <a:xfrm>
            <a:off x="389466" y="2078475"/>
            <a:ext cx="8381999" cy="2902601"/>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590" y="804494"/>
            <a:ext cx="8352155" cy="478155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Step</a:t>
            </a:r>
            <a:r>
              <a:rPr sz="2400" b="1" spc="-45" dirty="0">
                <a:latin typeface="Calibri"/>
                <a:cs typeface="Calibri"/>
              </a:rPr>
              <a:t> </a:t>
            </a:r>
            <a:r>
              <a:rPr sz="2400" b="1" spc="-5" dirty="0">
                <a:latin typeface="Calibri"/>
                <a:cs typeface="Calibri"/>
              </a:rPr>
              <a:t>1</a:t>
            </a:r>
            <a:r>
              <a:rPr sz="2400" spc="-5" dirty="0">
                <a:latin typeface="Calibri"/>
                <a:cs typeface="Calibri"/>
              </a:rPr>
              <a:t>:</a:t>
            </a:r>
            <a:endParaRPr sz="2400">
              <a:latin typeface="Calibri"/>
              <a:cs typeface="Calibri"/>
            </a:endParaRPr>
          </a:p>
          <a:p>
            <a:pPr marL="12700">
              <a:lnSpc>
                <a:spcPct val="100000"/>
              </a:lnSpc>
              <a:spcBef>
                <a:spcPts val="1730"/>
              </a:spcBef>
            </a:pPr>
            <a:r>
              <a:rPr sz="2400" spc="-5" dirty="0">
                <a:latin typeface="Calibri"/>
                <a:cs typeface="Calibri"/>
              </a:rPr>
              <a:t>The</a:t>
            </a:r>
            <a:r>
              <a:rPr sz="2400" spc="5" dirty="0">
                <a:latin typeface="Calibri"/>
                <a:cs typeface="Calibri"/>
              </a:rPr>
              <a:t> </a:t>
            </a:r>
            <a:r>
              <a:rPr sz="2400" spc="-5" dirty="0">
                <a:latin typeface="Calibri"/>
                <a:cs typeface="Calibri"/>
              </a:rPr>
              <a:t>address field</a:t>
            </a:r>
            <a:r>
              <a:rPr sz="2400" spc="15" dirty="0">
                <a:latin typeface="Calibri"/>
                <a:cs typeface="Calibri"/>
              </a:rPr>
              <a:t> </a:t>
            </a:r>
            <a:r>
              <a:rPr sz="2400" spc="-5" dirty="0">
                <a:latin typeface="Calibri"/>
                <a:cs typeface="Calibri"/>
              </a:rPr>
              <a:t>of </a:t>
            </a:r>
            <a:r>
              <a:rPr sz="2400" dirty="0">
                <a:latin typeface="Calibri"/>
                <a:cs typeface="Calibri"/>
              </a:rPr>
              <a:t>the </a:t>
            </a:r>
            <a:r>
              <a:rPr sz="2400" spc="-5" dirty="0">
                <a:latin typeface="Calibri"/>
                <a:cs typeface="Calibri"/>
              </a:rPr>
              <a:t>instruction</a:t>
            </a:r>
            <a:r>
              <a:rPr sz="2400" spc="-40" dirty="0">
                <a:latin typeface="Calibri"/>
                <a:cs typeface="Calibri"/>
              </a:rPr>
              <a:t> </a:t>
            </a:r>
            <a:r>
              <a:rPr sz="2400" dirty="0">
                <a:latin typeface="Calibri"/>
                <a:cs typeface="Calibri"/>
              </a:rPr>
              <a:t>is</a:t>
            </a:r>
            <a:r>
              <a:rPr sz="2400" spc="-10" dirty="0">
                <a:latin typeface="Calibri"/>
                <a:cs typeface="Calibri"/>
              </a:rPr>
              <a:t> </a:t>
            </a:r>
            <a:r>
              <a:rPr sz="2400" spc="-20" dirty="0">
                <a:latin typeface="Calibri"/>
                <a:cs typeface="Calibri"/>
              </a:rPr>
              <a:t>transferred</a:t>
            </a:r>
            <a:r>
              <a:rPr sz="240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the </a:t>
            </a:r>
            <a:r>
              <a:rPr sz="2400" spc="5" dirty="0">
                <a:latin typeface="Calibri"/>
                <a:cs typeface="Calibri"/>
              </a:rPr>
              <a:t>MAR.</a:t>
            </a:r>
            <a:endParaRPr sz="2400">
              <a:latin typeface="Calibri"/>
              <a:cs typeface="Calibri"/>
            </a:endParaRPr>
          </a:p>
          <a:p>
            <a:pPr marL="12700" algn="just">
              <a:lnSpc>
                <a:spcPct val="100000"/>
              </a:lnSpc>
              <a:spcBef>
                <a:spcPts val="1730"/>
              </a:spcBef>
            </a:pPr>
            <a:r>
              <a:rPr sz="2400" spc="-5" dirty="0">
                <a:latin typeface="Calibri"/>
                <a:cs typeface="Calibri"/>
              </a:rPr>
              <a:t>This</a:t>
            </a:r>
            <a:r>
              <a:rPr sz="2400" spc="765" dirty="0">
                <a:latin typeface="Calibri"/>
                <a:cs typeface="Calibri"/>
              </a:rPr>
              <a:t>  </a:t>
            </a:r>
            <a:r>
              <a:rPr sz="2400" dirty="0">
                <a:latin typeface="Calibri"/>
                <a:cs typeface="Calibri"/>
              </a:rPr>
              <a:t>is   </a:t>
            </a:r>
            <a:r>
              <a:rPr sz="2400" spc="445" dirty="0">
                <a:latin typeface="Calibri"/>
                <a:cs typeface="Calibri"/>
              </a:rPr>
              <a:t> </a:t>
            </a:r>
            <a:r>
              <a:rPr sz="2400" spc="-5" dirty="0">
                <a:latin typeface="Calibri"/>
                <a:cs typeface="Calibri"/>
              </a:rPr>
              <a:t>used</a:t>
            </a:r>
            <a:r>
              <a:rPr sz="2400" spc="770" dirty="0">
                <a:latin typeface="Calibri"/>
                <a:cs typeface="Calibri"/>
              </a:rPr>
              <a:t>  </a:t>
            </a:r>
            <a:r>
              <a:rPr sz="2400" spc="-15" dirty="0">
                <a:latin typeface="Calibri"/>
                <a:cs typeface="Calibri"/>
              </a:rPr>
              <a:t>to</a:t>
            </a:r>
            <a:r>
              <a:rPr sz="2400" spc="760" dirty="0">
                <a:latin typeface="Calibri"/>
                <a:cs typeface="Calibri"/>
              </a:rPr>
              <a:t> </a:t>
            </a:r>
            <a:r>
              <a:rPr sz="2400" spc="765" dirty="0">
                <a:latin typeface="Calibri"/>
                <a:cs typeface="Calibri"/>
              </a:rPr>
              <a:t> </a:t>
            </a:r>
            <a:r>
              <a:rPr sz="2400" spc="-20" dirty="0">
                <a:latin typeface="Calibri"/>
                <a:cs typeface="Calibri"/>
              </a:rPr>
              <a:t>fetch</a:t>
            </a:r>
            <a:r>
              <a:rPr sz="2400" spc="765" dirty="0">
                <a:latin typeface="Calibri"/>
                <a:cs typeface="Calibri"/>
              </a:rPr>
              <a:t>  </a:t>
            </a:r>
            <a:r>
              <a:rPr sz="2400" dirty="0">
                <a:latin typeface="Calibri"/>
                <a:cs typeface="Calibri"/>
              </a:rPr>
              <a:t>the   </a:t>
            </a:r>
            <a:r>
              <a:rPr sz="2400" spc="459" dirty="0">
                <a:latin typeface="Calibri"/>
                <a:cs typeface="Calibri"/>
              </a:rPr>
              <a:t> </a:t>
            </a:r>
            <a:r>
              <a:rPr sz="2400" spc="-5" dirty="0">
                <a:latin typeface="Calibri"/>
                <a:cs typeface="Calibri"/>
              </a:rPr>
              <a:t>address</a:t>
            </a:r>
            <a:r>
              <a:rPr sz="2400" spc="770" dirty="0">
                <a:latin typeface="Calibri"/>
                <a:cs typeface="Calibri"/>
              </a:rPr>
              <a:t>  </a:t>
            </a:r>
            <a:r>
              <a:rPr sz="2400" spc="-5" dirty="0">
                <a:latin typeface="Calibri"/>
                <a:cs typeface="Calibri"/>
              </a:rPr>
              <a:t>of</a:t>
            </a:r>
            <a:r>
              <a:rPr sz="2400" spc="765" dirty="0">
                <a:latin typeface="Calibri"/>
                <a:cs typeface="Calibri"/>
              </a:rPr>
              <a:t> </a:t>
            </a:r>
            <a:r>
              <a:rPr sz="2400" spc="770" dirty="0">
                <a:latin typeface="Calibri"/>
                <a:cs typeface="Calibri"/>
              </a:rPr>
              <a:t> </a:t>
            </a:r>
            <a:r>
              <a:rPr sz="2400" dirty="0">
                <a:latin typeface="Calibri"/>
                <a:cs typeface="Calibri"/>
              </a:rPr>
              <a:t>the   </a:t>
            </a:r>
            <a:r>
              <a:rPr sz="2400" spc="455" dirty="0">
                <a:latin typeface="Calibri"/>
                <a:cs typeface="Calibri"/>
              </a:rPr>
              <a:t> </a:t>
            </a:r>
            <a:r>
              <a:rPr sz="2400" spc="-10" dirty="0">
                <a:latin typeface="Calibri"/>
                <a:cs typeface="Calibri"/>
              </a:rPr>
              <a:t>operand.</a:t>
            </a:r>
            <a:endParaRPr sz="2400">
              <a:latin typeface="Calibri"/>
              <a:cs typeface="Calibri"/>
            </a:endParaRPr>
          </a:p>
          <a:p>
            <a:pPr marL="12700" algn="just">
              <a:lnSpc>
                <a:spcPct val="100000"/>
              </a:lnSpc>
              <a:spcBef>
                <a:spcPts val="1150"/>
              </a:spcBef>
            </a:pPr>
            <a:r>
              <a:rPr sz="2400" b="1" spc="-10" dirty="0">
                <a:latin typeface="Calibri"/>
                <a:cs typeface="Calibri"/>
              </a:rPr>
              <a:t>Step</a:t>
            </a:r>
            <a:r>
              <a:rPr sz="2400" b="1" spc="-85" dirty="0">
                <a:latin typeface="Calibri"/>
                <a:cs typeface="Calibri"/>
              </a:rPr>
              <a:t> </a:t>
            </a:r>
            <a:r>
              <a:rPr sz="2400" b="1" spc="-5" dirty="0">
                <a:latin typeface="Calibri"/>
                <a:cs typeface="Calibri"/>
              </a:rPr>
              <a:t>2</a:t>
            </a:r>
            <a:r>
              <a:rPr sz="2400" spc="-5" dirty="0">
                <a:latin typeface="Calibri"/>
                <a:cs typeface="Calibri"/>
              </a:rPr>
              <a:t>:</a:t>
            </a:r>
            <a:endParaRPr sz="2400">
              <a:latin typeface="Calibri"/>
              <a:cs typeface="Calibri"/>
            </a:endParaRPr>
          </a:p>
          <a:p>
            <a:pPr marL="12700" marR="5080" algn="just">
              <a:lnSpc>
                <a:spcPct val="140100"/>
              </a:lnSpc>
              <a:spcBef>
                <a:spcPts val="575"/>
              </a:spcBef>
            </a:pPr>
            <a:r>
              <a:rPr sz="2400" spc="-5" dirty="0">
                <a:latin typeface="Calibri"/>
                <a:cs typeface="Calibri"/>
              </a:rPr>
              <a:t>The address field of </a:t>
            </a:r>
            <a:r>
              <a:rPr sz="2400" dirty="0">
                <a:latin typeface="Calibri"/>
                <a:cs typeface="Calibri"/>
              </a:rPr>
              <a:t>the </a:t>
            </a:r>
            <a:r>
              <a:rPr sz="2400" spc="-5" dirty="0">
                <a:latin typeface="Calibri"/>
                <a:cs typeface="Calibri"/>
              </a:rPr>
              <a:t>IR </a:t>
            </a:r>
            <a:r>
              <a:rPr sz="2400" dirty="0">
                <a:latin typeface="Calibri"/>
                <a:cs typeface="Calibri"/>
              </a:rPr>
              <a:t>is </a:t>
            </a:r>
            <a:r>
              <a:rPr sz="2400" spc="-10" dirty="0">
                <a:latin typeface="Calibri"/>
                <a:cs typeface="Calibri"/>
              </a:rPr>
              <a:t>updated </a:t>
            </a:r>
            <a:r>
              <a:rPr sz="2400" spc="-15" dirty="0">
                <a:latin typeface="Calibri"/>
                <a:cs typeface="Calibri"/>
              </a:rPr>
              <a:t>from </a:t>
            </a:r>
            <a:r>
              <a:rPr sz="2400" dirty="0">
                <a:latin typeface="Calibri"/>
                <a:cs typeface="Calibri"/>
              </a:rPr>
              <a:t>the </a:t>
            </a:r>
            <a:r>
              <a:rPr sz="2400" spc="-5" dirty="0">
                <a:latin typeface="Calibri"/>
                <a:cs typeface="Calibri"/>
              </a:rPr>
              <a:t>MBR.(So </a:t>
            </a:r>
            <a:r>
              <a:rPr sz="2400" spc="-10" dirty="0">
                <a:latin typeface="Calibri"/>
                <a:cs typeface="Calibri"/>
              </a:rPr>
              <a:t>that </a:t>
            </a:r>
            <a:r>
              <a:rPr sz="2400" dirty="0">
                <a:latin typeface="Calibri"/>
                <a:cs typeface="Calibri"/>
              </a:rPr>
              <a:t>it </a:t>
            </a:r>
            <a:r>
              <a:rPr sz="2400" spc="-10" dirty="0">
                <a:latin typeface="Calibri"/>
                <a:cs typeface="Calibri"/>
              </a:rPr>
              <a:t>now </a:t>
            </a:r>
            <a:r>
              <a:rPr sz="2400" spc="-530" dirty="0">
                <a:latin typeface="Calibri"/>
                <a:cs typeface="Calibri"/>
              </a:rPr>
              <a:t> </a:t>
            </a:r>
            <a:r>
              <a:rPr sz="2400" spc="-10" dirty="0">
                <a:latin typeface="Calibri"/>
                <a:cs typeface="Calibri"/>
              </a:rPr>
              <a:t>contains</a:t>
            </a:r>
            <a:r>
              <a:rPr sz="2400" spc="-5" dirty="0">
                <a:latin typeface="Calibri"/>
                <a:cs typeface="Calibri"/>
              </a:rPr>
              <a:t> </a:t>
            </a:r>
            <a:r>
              <a:rPr sz="2400" dirty="0">
                <a:latin typeface="Calibri"/>
                <a:cs typeface="Calibri"/>
              </a:rPr>
              <a:t>a</a:t>
            </a:r>
            <a:r>
              <a:rPr sz="2400" spc="540" dirty="0">
                <a:latin typeface="Calibri"/>
                <a:cs typeface="Calibri"/>
              </a:rPr>
              <a:t> </a:t>
            </a:r>
            <a:r>
              <a:rPr sz="2400" spc="-10" dirty="0">
                <a:latin typeface="Calibri"/>
                <a:cs typeface="Calibri"/>
              </a:rPr>
              <a:t>direct</a:t>
            </a:r>
            <a:r>
              <a:rPr sz="2400" spc="525" dirty="0">
                <a:latin typeface="Calibri"/>
                <a:cs typeface="Calibri"/>
              </a:rPr>
              <a:t> </a:t>
            </a:r>
            <a:r>
              <a:rPr sz="2400" spc="-5" dirty="0">
                <a:latin typeface="Calibri"/>
                <a:cs typeface="Calibri"/>
              </a:rPr>
              <a:t>addressing</a:t>
            </a:r>
            <a:r>
              <a:rPr sz="2400" spc="535" dirty="0">
                <a:latin typeface="Calibri"/>
                <a:cs typeface="Calibri"/>
              </a:rPr>
              <a:t> </a:t>
            </a:r>
            <a:r>
              <a:rPr sz="2400" spc="-15" dirty="0">
                <a:latin typeface="Calibri"/>
                <a:cs typeface="Calibri"/>
              </a:rPr>
              <a:t>rather</a:t>
            </a:r>
            <a:r>
              <a:rPr sz="2400" spc="515" dirty="0">
                <a:latin typeface="Calibri"/>
                <a:cs typeface="Calibri"/>
              </a:rPr>
              <a:t> </a:t>
            </a:r>
            <a:r>
              <a:rPr sz="2400" dirty="0">
                <a:latin typeface="Calibri"/>
                <a:cs typeface="Calibri"/>
              </a:rPr>
              <a:t>than</a:t>
            </a:r>
            <a:r>
              <a:rPr sz="2400" spc="540" dirty="0">
                <a:latin typeface="Calibri"/>
                <a:cs typeface="Calibri"/>
              </a:rPr>
              <a:t> </a:t>
            </a:r>
            <a:r>
              <a:rPr sz="2400" spc="-10" dirty="0">
                <a:latin typeface="Calibri"/>
                <a:cs typeface="Calibri"/>
              </a:rPr>
              <a:t>indirect</a:t>
            </a:r>
            <a:r>
              <a:rPr sz="2400" spc="525" dirty="0">
                <a:latin typeface="Calibri"/>
                <a:cs typeface="Calibri"/>
              </a:rPr>
              <a:t> </a:t>
            </a:r>
            <a:r>
              <a:rPr sz="2400" spc="-5" dirty="0">
                <a:latin typeface="Calibri"/>
                <a:cs typeface="Calibri"/>
              </a:rPr>
              <a:t>addressing) </a:t>
            </a:r>
            <a:r>
              <a:rPr sz="2400" dirty="0">
                <a:latin typeface="Calibri"/>
                <a:cs typeface="Calibri"/>
              </a:rPr>
              <a:t> </a:t>
            </a:r>
            <a:r>
              <a:rPr sz="2400" b="1" spc="-10" dirty="0">
                <a:latin typeface="Calibri"/>
                <a:cs typeface="Calibri"/>
              </a:rPr>
              <a:t>Step</a:t>
            </a:r>
            <a:r>
              <a:rPr sz="2400" b="1" spc="-5" dirty="0">
                <a:latin typeface="Calibri"/>
                <a:cs typeface="Calibri"/>
              </a:rPr>
              <a:t> 3</a:t>
            </a:r>
            <a:r>
              <a:rPr sz="2400" spc="-5" dirty="0">
                <a:latin typeface="Calibri"/>
                <a:cs typeface="Calibri"/>
              </a:rPr>
              <a:t>:</a:t>
            </a:r>
            <a:endParaRPr sz="2400">
              <a:latin typeface="Calibri"/>
              <a:cs typeface="Calibri"/>
            </a:endParaRPr>
          </a:p>
          <a:p>
            <a:pPr marL="12700">
              <a:lnSpc>
                <a:spcPct val="100000"/>
              </a:lnSpc>
              <a:spcBef>
                <a:spcPts val="1730"/>
              </a:spcBef>
            </a:pPr>
            <a:r>
              <a:rPr sz="2400" spc="-5" dirty="0">
                <a:latin typeface="Calibri"/>
                <a:cs typeface="Calibri"/>
              </a:rPr>
              <a:t>The</a:t>
            </a:r>
            <a:r>
              <a:rPr sz="2400" spc="295" dirty="0">
                <a:latin typeface="Calibri"/>
                <a:cs typeface="Calibri"/>
              </a:rPr>
              <a:t> </a:t>
            </a:r>
            <a:r>
              <a:rPr sz="2400" spc="-5" dirty="0">
                <a:latin typeface="Calibri"/>
                <a:cs typeface="Calibri"/>
              </a:rPr>
              <a:t>IR</a:t>
            </a:r>
            <a:r>
              <a:rPr sz="2400" spc="300" dirty="0">
                <a:latin typeface="Calibri"/>
                <a:cs typeface="Calibri"/>
              </a:rPr>
              <a:t> </a:t>
            </a:r>
            <a:r>
              <a:rPr sz="2400" dirty="0">
                <a:latin typeface="Calibri"/>
                <a:cs typeface="Calibri"/>
              </a:rPr>
              <a:t>is</a:t>
            </a:r>
            <a:r>
              <a:rPr sz="2400" spc="290" dirty="0">
                <a:latin typeface="Calibri"/>
                <a:cs typeface="Calibri"/>
              </a:rPr>
              <a:t> </a:t>
            </a:r>
            <a:r>
              <a:rPr sz="2400" spc="-5" dirty="0">
                <a:latin typeface="Calibri"/>
                <a:cs typeface="Calibri"/>
              </a:rPr>
              <a:t>now</a:t>
            </a:r>
            <a:r>
              <a:rPr sz="2400" spc="295" dirty="0">
                <a:latin typeface="Calibri"/>
                <a:cs typeface="Calibri"/>
              </a:rPr>
              <a:t> </a:t>
            </a:r>
            <a:r>
              <a:rPr sz="2400" dirty="0">
                <a:latin typeface="Calibri"/>
                <a:cs typeface="Calibri"/>
              </a:rPr>
              <a:t>in</a:t>
            </a:r>
            <a:r>
              <a:rPr sz="2400" spc="290" dirty="0">
                <a:latin typeface="Calibri"/>
                <a:cs typeface="Calibri"/>
              </a:rPr>
              <a:t> </a:t>
            </a:r>
            <a:r>
              <a:rPr sz="2400" spc="-5" dirty="0">
                <a:latin typeface="Calibri"/>
                <a:cs typeface="Calibri"/>
              </a:rPr>
              <a:t>the</a:t>
            </a:r>
            <a:r>
              <a:rPr sz="2400" spc="300" dirty="0">
                <a:latin typeface="Calibri"/>
                <a:cs typeface="Calibri"/>
              </a:rPr>
              <a:t> </a:t>
            </a:r>
            <a:r>
              <a:rPr sz="2400" spc="-20" dirty="0">
                <a:latin typeface="Calibri"/>
                <a:cs typeface="Calibri"/>
              </a:rPr>
              <a:t>state,</a:t>
            </a:r>
            <a:r>
              <a:rPr sz="2400" spc="300" dirty="0">
                <a:latin typeface="Calibri"/>
                <a:cs typeface="Calibri"/>
              </a:rPr>
              <a:t> </a:t>
            </a:r>
            <a:r>
              <a:rPr sz="2400" dirty="0">
                <a:latin typeface="Calibri"/>
                <a:cs typeface="Calibri"/>
              </a:rPr>
              <a:t>as</a:t>
            </a:r>
            <a:r>
              <a:rPr sz="2400" spc="290" dirty="0">
                <a:latin typeface="Calibri"/>
                <a:cs typeface="Calibri"/>
              </a:rPr>
              <a:t> </a:t>
            </a:r>
            <a:r>
              <a:rPr sz="2400" dirty="0">
                <a:latin typeface="Calibri"/>
                <a:cs typeface="Calibri"/>
              </a:rPr>
              <a:t>if</a:t>
            </a:r>
            <a:r>
              <a:rPr sz="2400" spc="295" dirty="0">
                <a:latin typeface="Calibri"/>
                <a:cs typeface="Calibri"/>
              </a:rPr>
              <a:t> </a:t>
            </a:r>
            <a:r>
              <a:rPr sz="2400" spc="-5" dirty="0">
                <a:latin typeface="Calibri"/>
                <a:cs typeface="Calibri"/>
              </a:rPr>
              <a:t>indirect</a:t>
            </a:r>
            <a:r>
              <a:rPr sz="2400" spc="290" dirty="0">
                <a:latin typeface="Calibri"/>
                <a:cs typeface="Calibri"/>
              </a:rPr>
              <a:t> </a:t>
            </a:r>
            <a:r>
              <a:rPr sz="2400" spc="-5" dirty="0">
                <a:latin typeface="Calibri"/>
                <a:cs typeface="Calibri"/>
              </a:rPr>
              <a:t>addressing</a:t>
            </a:r>
            <a:r>
              <a:rPr sz="2400" spc="290" dirty="0">
                <a:latin typeface="Calibri"/>
                <a:cs typeface="Calibri"/>
              </a:rPr>
              <a:t> </a:t>
            </a:r>
            <a:r>
              <a:rPr sz="2400" spc="-5" dirty="0">
                <a:latin typeface="Calibri"/>
                <a:cs typeface="Calibri"/>
              </a:rPr>
              <a:t>has</a:t>
            </a:r>
            <a:r>
              <a:rPr sz="2400" spc="290" dirty="0">
                <a:latin typeface="Calibri"/>
                <a:cs typeface="Calibri"/>
              </a:rPr>
              <a:t> </a:t>
            </a:r>
            <a:r>
              <a:rPr sz="2400" spc="-5" dirty="0">
                <a:latin typeface="Calibri"/>
                <a:cs typeface="Calibri"/>
              </a:rPr>
              <a:t>not</a:t>
            </a:r>
            <a:r>
              <a:rPr sz="2400" spc="290" dirty="0">
                <a:latin typeface="Calibri"/>
                <a:cs typeface="Calibri"/>
              </a:rPr>
              <a:t> </a:t>
            </a:r>
            <a:r>
              <a:rPr sz="2400" spc="-5" dirty="0">
                <a:latin typeface="Calibri"/>
                <a:cs typeface="Calibri"/>
              </a:rPr>
              <a:t>been</a:t>
            </a:r>
            <a:endParaRPr sz="2400">
              <a:latin typeface="Calibri"/>
              <a:cs typeface="Calibri"/>
            </a:endParaRPr>
          </a:p>
          <a:p>
            <a:pPr marL="12700">
              <a:lnSpc>
                <a:spcPct val="100000"/>
              </a:lnSpc>
              <a:spcBef>
                <a:spcPts val="1150"/>
              </a:spcBef>
            </a:pPr>
            <a:r>
              <a:rPr sz="2400" spc="-5" dirty="0">
                <a:latin typeface="Calibri"/>
                <a:cs typeface="Calibri"/>
              </a:rPr>
              <a:t>occurred.</a:t>
            </a:r>
            <a:endParaRPr sz="24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6550" y="461594"/>
            <a:ext cx="339344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Interrupt</a:t>
            </a:r>
            <a:r>
              <a:rPr sz="4400" b="0" spc="-35" dirty="0">
                <a:latin typeface="Calibri"/>
                <a:cs typeface="Calibri"/>
              </a:rPr>
              <a:t> </a:t>
            </a:r>
            <a:r>
              <a:rPr sz="4400" b="0" spc="-15" dirty="0">
                <a:latin typeface="Calibri"/>
                <a:cs typeface="Calibri"/>
              </a:rPr>
              <a:t>Cycle</a:t>
            </a:r>
            <a:endParaRPr sz="4400">
              <a:latin typeface="Calibri"/>
              <a:cs typeface="Calibri"/>
            </a:endParaRPr>
          </a:p>
        </p:txBody>
      </p:sp>
      <p:sp>
        <p:nvSpPr>
          <p:cNvPr id="3" name="object 3"/>
          <p:cNvSpPr txBox="1"/>
          <p:nvPr/>
        </p:nvSpPr>
        <p:spPr>
          <a:xfrm>
            <a:off x="550265" y="1545716"/>
            <a:ext cx="8071484" cy="492760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 pos="762635" algn="l"/>
                <a:tab pos="1312545" algn="l"/>
                <a:tab pos="2850515" algn="l"/>
                <a:tab pos="3239135" algn="l"/>
                <a:tab pos="3790950" algn="l"/>
                <a:tab pos="4893310" algn="l"/>
                <a:tab pos="5754370" algn="l"/>
                <a:tab pos="6035040" algn="l"/>
                <a:tab pos="6638290" algn="l"/>
                <a:tab pos="6962775" algn="l"/>
                <a:tab pos="7801609" algn="l"/>
              </a:tabLst>
            </a:pPr>
            <a:r>
              <a:rPr sz="2400" spc="-60" dirty="0">
                <a:latin typeface="Calibri"/>
                <a:cs typeface="Calibri"/>
              </a:rPr>
              <a:t>A</a:t>
            </a:r>
            <a:r>
              <a:rPr sz="2400" dirty="0">
                <a:latin typeface="Calibri"/>
                <a:cs typeface="Calibri"/>
              </a:rPr>
              <a:t>t	the	</a:t>
            </a:r>
            <a:r>
              <a:rPr sz="2400" spc="-20" dirty="0">
                <a:latin typeface="Calibri"/>
                <a:cs typeface="Calibri"/>
              </a:rPr>
              <a:t>c</a:t>
            </a:r>
            <a:r>
              <a:rPr sz="2400" spc="-5" dirty="0">
                <a:latin typeface="Calibri"/>
                <a:cs typeface="Calibri"/>
              </a:rPr>
              <a:t>o</a:t>
            </a:r>
            <a:r>
              <a:rPr sz="2400" spc="-20" dirty="0">
                <a:latin typeface="Calibri"/>
                <a:cs typeface="Calibri"/>
              </a:rPr>
              <a:t>m</a:t>
            </a:r>
            <a:r>
              <a:rPr sz="2400" spc="-5" dirty="0">
                <a:latin typeface="Calibri"/>
                <a:cs typeface="Calibri"/>
              </a:rPr>
              <a:t>pl</a:t>
            </a:r>
            <a:r>
              <a:rPr sz="2400" spc="-10" dirty="0">
                <a:latin typeface="Calibri"/>
                <a:cs typeface="Calibri"/>
              </a:rPr>
              <a:t>e</a:t>
            </a:r>
            <a:r>
              <a:rPr sz="2400" dirty="0">
                <a:latin typeface="Calibri"/>
                <a:cs typeface="Calibri"/>
              </a:rPr>
              <a:t>tion	</a:t>
            </a:r>
            <a:r>
              <a:rPr sz="2400" spc="-10" dirty="0">
                <a:latin typeface="Calibri"/>
                <a:cs typeface="Calibri"/>
              </a:rPr>
              <a:t>o</a:t>
            </a:r>
            <a:r>
              <a:rPr sz="2400" dirty="0">
                <a:latin typeface="Calibri"/>
                <a:cs typeface="Calibri"/>
              </a:rPr>
              <a:t>f	</a:t>
            </a:r>
            <a:r>
              <a:rPr sz="2400" spc="5" dirty="0">
                <a:latin typeface="Calibri"/>
                <a:cs typeface="Calibri"/>
              </a:rPr>
              <a:t>t</a:t>
            </a:r>
            <a:r>
              <a:rPr sz="2400" spc="-5" dirty="0">
                <a:latin typeface="Calibri"/>
                <a:cs typeface="Calibri"/>
              </a:rPr>
              <a:t>h</a:t>
            </a:r>
            <a:r>
              <a:rPr sz="2400" dirty="0">
                <a:latin typeface="Calibri"/>
                <a:cs typeface="Calibri"/>
              </a:rPr>
              <a:t>e	</a:t>
            </a:r>
            <a:r>
              <a:rPr sz="2400" spc="-5" dirty="0">
                <a:latin typeface="Calibri"/>
                <a:cs typeface="Calibri"/>
              </a:rPr>
              <a:t>E</a:t>
            </a:r>
            <a:r>
              <a:rPr sz="2400" spc="-55" dirty="0">
                <a:latin typeface="Calibri"/>
                <a:cs typeface="Calibri"/>
              </a:rPr>
              <a:t>x</a:t>
            </a:r>
            <a:r>
              <a:rPr sz="2400" dirty="0">
                <a:latin typeface="Calibri"/>
                <a:cs typeface="Calibri"/>
              </a:rPr>
              <a:t>e</a:t>
            </a:r>
            <a:r>
              <a:rPr sz="2400" spc="5" dirty="0">
                <a:latin typeface="Calibri"/>
                <a:cs typeface="Calibri"/>
              </a:rPr>
              <a:t>c</a:t>
            </a:r>
            <a:r>
              <a:rPr sz="2400" spc="-5" dirty="0">
                <a:latin typeface="Calibri"/>
                <a:cs typeface="Calibri"/>
              </a:rPr>
              <a:t>u</a:t>
            </a:r>
            <a:r>
              <a:rPr sz="2400" spc="-25" dirty="0">
                <a:latin typeface="Calibri"/>
                <a:cs typeface="Calibri"/>
              </a:rPr>
              <a:t>t</a:t>
            </a:r>
            <a:r>
              <a:rPr sz="2400" dirty="0">
                <a:latin typeface="Calibri"/>
                <a:cs typeface="Calibri"/>
              </a:rPr>
              <a:t>e	</a:t>
            </a:r>
            <a:r>
              <a:rPr sz="2400" spc="-5" dirty="0">
                <a:latin typeface="Calibri"/>
                <a:cs typeface="Calibri"/>
              </a:rPr>
              <a:t>C</a:t>
            </a:r>
            <a:r>
              <a:rPr sz="2400" spc="-30" dirty="0">
                <a:latin typeface="Calibri"/>
                <a:cs typeface="Calibri"/>
              </a:rPr>
              <a:t>y</a:t>
            </a:r>
            <a:r>
              <a:rPr sz="2400" dirty="0">
                <a:latin typeface="Calibri"/>
                <a:cs typeface="Calibri"/>
              </a:rPr>
              <a:t>cl</a:t>
            </a:r>
            <a:r>
              <a:rPr sz="2400" spc="5" dirty="0">
                <a:latin typeface="Calibri"/>
                <a:cs typeface="Calibri"/>
              </a:rPr>
              <a:t>e</a:t>
            </a:r>
            <a:r>
              <a:rPr sz="2400" dirty="0">
                <a:latin typeface="Calibri"/>
                <a:cs typeface="Calibri"/>
              </a:rPr>
              <a:t>,	a	</a:t>
            </a:r>
            <a:r>
              <a:rPr sz="2400" spc="-25" dirty="0">
                <a:latin typeface="Calibri"/>
                <a:cs typeface="Calibri"/>
              </a:rPr>
              <a:t>t</a:t>
            </a:r>
            <a:r>
              <a:rPr sz="2400" dirty="0">
                <a:latin typeface="Calibri"/>
                <a:cs typeface="Calibri"/>
              </a:rPr>
              <a:t>e</a:t>
            </a:r>
            <a:r>
              <a:rPr sz="2400" spc="-35" dirty="0">
                <a:latin typeface="Calibri"/>
                <a:cs typeface="Calibri"/>
              </a:rPr>
              <a:t>s</a:t>
            </a:r>
            <a:r>
              <a:rPr sz="2400" dirty="0">
                <a:latin typeface="Calibri"/>
                <a:cs typeface="Calibri"/>
              </a:rPr>
              <a:t>t	is	made	</a:t>
            </a:r>
            <a:r>
              <a:rPr sz="2400" spc="-40" dirty="0">
                <a:latin typeface="Calibri"/>
                <a:cs typeface="Calibri"/>
              </a:rPr>
              <a:t>to</a:t>
            </a:r>
            <a:endParaRPr sz="2400">
              <a:latin typeface="Calibri"/>
              <a:cs typeface="Calibri"/>
            </a:endParaRPr>
          </a:p>
          <a:p>
            <a:pPr marL="355600" marR="5080">
              <a:lnSpc>
                <a:spcPts val="5760"/>
              </a:lnSpc>
              <a:spcBef>
                <a:spcPts val="670"/>
              </a:spcBef>
              <a:tabLst>
                <a:tab pos="1793875" algn="l"/>
                <a:tab pos="2989580" algn="l"/>
                <a:tab pos="3573145" algn="l"/>
                <a:tab pos="4719320" algn="l"/>
                <a:tab pos="5976620" algn="l"/>
                <a:tab pos="6546850" algn="l"/>
                <a:tab pos="7792084" algn="l"/>
              </a:tabLst>
            </a:pPr>
            <a:r>
              <a:rPr sz="2400" spc="-5" dirty="0">
                <a:latin typeface="Calibri"/>
                <a:cs typeface="Calibri"/>
              </a:rPr>
              <a:t>d</a:t>
            </a:r>
            <a:r>
              <a:rPr sz="2400" spc="-10" dirty="0">
                <a:latin typeface="Calibri"/>
                <a:cs typeface="Calibri"/>
              </a:rPr>
              <a:t>e</a:t>
            </a:r>
            <a:r>
              <a:rPr sz="2400" spc="-25" dirty="0">
                <a:latin typeface="Calibri"/>
                <a:cs typeface="Calibri"/>
              </a:rPr>
              <a:t>t</a:t>
            </a:r>
            <a:r>
              <a:rPr sz="2400" dirty="0">
                <a:latin typeface="Calibri"/>
                <a:cs typeface="Calibri"/>
              </a:rPr>
              <a:t>er</a:t>
            </a:r>
            <a:r>
              <a:rPr sz="2400" spc="5" dirty="0">
                <a:latin typeface="Calibri"/>
                <a:cs typeface="Calibri"/>
              </a:rPr>
              <a:t>m</a:t>
            </a:r>
            <a:r>
              <a:rPr sz="2400" dirty="0">
                <a:latin typeface="Calibri"/>
                <a:cs typeface="Calibri"/>
              </a:rPr>
              <a:t>ine	wh</a:t>
            </a:r>
            <a:r>
              <a:rPr sz="2400" spc="-10" dirty="0">
                <a:latin typeface="Calibri"/>
                <a:cs typeface="Calibri"/>
              </a:rPr>
              <a:t>e</a:t>
            </a:r>
            <a:r>
              <a:rPr sz="2400" dirty="0">
                <a:latin typeface="Calibri"/>
                <a:cs typeface="Calibri"/>
              </a:rPr>
              <a:t>ther	a</a:t>
            </a:r>
            <a:r>
              <a:rPr sz="2400" spc="-50" dirty="0">
                <a:latin typeface="Calibri"/>
                <a:cs typeface="Calibri"/>
              </a:rPr>
              <a:t>n</a:t>
            </a:r>
            <a:r>
              <a:rPr sz="2400" dirty="0">
                <a:latin typeface="Calibri"/>
                <a:cs typeface="Calibri"/>
              </a:rPr>
              <a:t>y	en</a:t>
            </a:r>
            <a:r>
              <a:rPr sz="2400" spc="5" dirty="0">
                <a:latin typeface="Calibri"/>
                <a:cs typeface="Calibri"/>
              </a:rPr>
              <a:t>a</a:t>
            </a:r>
            <a:r>
              <a:rPr sz="2400" spc="-5" dirty="0">
                <a:latin typeface="Calibri"/>
                <a:cs typeface="Calibri"/>
              </a:rPr>
              <a:t>ble</a:t>
            </a:r>
            <a:r>
              <a:rPr sz="2400" dirty="0">
                <a:latin typeface="Calibri"/>
                <a:cs typeface="Calibri"/>
              </a:rPr>
              <a:t>d	i</a:t>
            </a:r>
            <a:r>
              <a:rPr sz="2400" spc="-25" dirty="0">
                <a:latin typeface="Calibri"/>
                <a:cs typeface="Calibri"/>
              </a:rPr>
              <a:t>nt</a:t>
            </a:r>
            <a:r>
              <a:rPr sz="2400" dirty="0">
                <a:latin typeface="Calibri"/>
                <a:cs typeface="Calibri"/>
              </a:rPr>
              <a:t>er</a:t>
            </a:r>
            <a:r>
              <a:rPr sz="2400" spc="5" dirty="0">
                <a:latin typeface="Calibri"/>
                <a:cs typeface="Calibri"/>
              </a:rPr>
              <a:t>r</a:t>
            </a:r>
            <a:r>
              <a:rPr sz="2400" spc="-5" dirty="0">
                <a:latin typeface="Calibri"/>
                <a:cs typeface="Calibri"/>
              </a:rPr>
              <a:t>u</a:t>
            </a:r>
            <a:r>
              <a:rPr sz="2400" spc="-15" dirty="0">
                <a:latin typeface="Calibri"/>
                <a:cs typeface="Calibri"/>
              </a:rPr>
              <a:t>p</a:t>
            </a:r>
            <a:r>
              <a:rPr sz="2400" dirty="0">
                <a:latin typeface="Calibri"/>
                <a:cs typeface="Calibri"/>
              </a:rPr>
              <a:t>t	</a:t>
            </a:r>
            <a:r>
              <a:rPr sz="2400" spc="-5" dirty="0">
                <a:latin typeface="Calibri"/>
                <a:cs typeface="Calibri"/>
              </a:rPr>
              <a:t>ha</a:t>
            </a:r>
            <a:r>
              <a:rPr sz="2400" dirty="0">
                <a:latin typeface="Calibri"/>
                <a:cs typeface="Calibri"/>
              </a:rPr>
              <a:t>s	</a:t>
            </a:r>
            <a:r>
              <a:rPr sz="2400" spc="-5" dirty="0">
                <a:latin typeface="Calibri"/>
                <a:cs typeface="Calibri"/>
              </a:rPr>
              <a:t>occu</a:t>
            </a:r>
            <a:r>
              <a:rPr sz="2400" dirty="0">
                <a:latin typeface="Calibri"/>
                <a:cs typeface="Calibri"/>
              </a:rPr>
              <a:t>r</a:t>
            </a:r>
            <a:r>
              <a:rPr sz="2400" spc="-35" dirty="0">
                <a:latin typeface="Calibri"/>
                <a:cs typeface="Calibri"/>
              </a:rPr>
              <a:t>r</a:t>
            </a:r>
            <a:r>
              <a:rPr sz="2400" dirty="0">
                <a:latin typeface="Calibri"/>
                <a:cs typeface="Calibri"/>
              </a:rPr>
              <a:t>ed	</a:t>
            </a:r>
            <a:r>
              <a:rPr sz="2400" spc="-10" dirty="0">
                <a:latin typeface="Calibri"/>
                <a:cs typeface="Calibri"/>
              </a:rPr>
              <a:t>or  </a:t>
            </a:r>
            <a:r>
              <a:rPr sz="2400" spc="-5" dirty="0">
                <a:latin typeface="Calibri"/>
                <a:cs typeface="Calibri"/>
              </a:rPr>
              <a:t>not.</a:t>
            </a:r>
            <a:endParaRPr sz="2400">
              <a:latin typeface="Calibri"/>
              <a:cs typeface="Calibri"/>
            </a:endParaRPr>
          </a:p>
          <a:p>
            <a:pPr marL="355600" marR="5080" indent="-342900">
              <a:lnSpc>
                <a:spcPts val="5760"/>
              </a:lnSpc>
              <a:spcBef>
                <a:spcPts val="580"/>
              </a:spcBef>
              <a:buFont typeface="Arial MT"/>
              <a:buChar char="•"/>
              <a:tabLst>
                <a:tab pos="354965" algn="l"/>
                <a:tab pos="355600" algn="l"/>
                <a:tab pos="681355" algn="l"/>
                <a:tab pos="1144905" algn="l"/>
                <a:tab pos="2301875" algn="l"/>
                <a:tab pos="3569970" algn="l"/>
                <a:tab pos="4152265" algn="l"/>
                <a:tab pos="5407025" algn="l"/>
                <a:tab pos="6138545" algn="l"/>
                <a:tab pos="7412990" algn="l"/>
              </a:tabLst>
            </a:pPr>
            <a:r>
              <a:rPr sz="2400" spc="-5" dirty="0">
                <a:latin typeface="Calibri"/>
                <a:cs typeface="Calibri"/>
              </a:rPr>
              <a:t>I</a:t>
            </a:r>
            <a:r>
              <a:rPr sz="2400" dirty="0">
                <a:latin typeface="Calibri"/>
                <a:cs typeface="Calibri"/>
              </a:rPr>
              <a:t>f	an	en</a:t>
            </a:r>
            <a:r>
              <a:rPr sz="2400" spc="5" dirty="0">
                <a:latin typeface="Calibri"/>
                <a:cs typeface="Calibri"/>
              </a:rPr>
              <a:t>a</a:t>
            </a:r>
            <a:r>
              <a:rPr sz="2400" spc="-5" dirty="0">
                <a:latin typeface="Calibri"/>
                <a:cs typeface="Calibri"/>
              </a:rPr>
              <a:t>b</a:t>
            </a:r>
            <a:r>
              <a:rPr sz="2400" spc="-15" dirty="0">
                <a:latin typeface="Calibri"/>
                <a:cs typeface="Calibri"/>
              </a:rPr>
              <a:t>l</a:t>
            </a:r>
            <a:r>
              <a:rPr sz="2400" dirty="0">
                <a:latin typeface="Calibri"/>
                <a:cs typeface="Calibri"/>
              </a:rPr>
              <a:t>ed	i</a:t>
            </a:r>
            <a:r>
              <a:rPr sz="2400" spc="-25" dirty="0">
                <a:latin typeface="Calibri"/>
                <a:cs typeface="Calibri"/>
              </a:rPr>
              <a:t>nt</a:t>
            </a:r>
            <a:r>
              <a:rPr sz="2400" dirty="0">
                <a:latin typeface="Calibri"/>
                <a:cs typeface="Calibri"/>
              </a:rPr>
              <a:t>er</a:t>
            </a:r>
            <a:r>
              <a:rPr sz="2400" spc="5" dirty="0">
                <a:latin typeface="Calibri"/>
                <a:cs typeface="Calibri"/>
              </a:rPr>
              <a:t>r</a:t>
            </a:r>
            <a:r>
              <a:rPr sz="2400" spc="-5" dirty="0">
                <a:latin typeface="Calibri"/>
                <a:cs typeface="Calibri"/>
              </a:rPr>
              <a:t>u</a:t>
            </a:r>
            <a:r>
              <a:rPr sz="2400" spc="-25" dirty="0">
                <a:latin typeface="Calibri"/>
                <a:cs typeface="Calibri"/>
              </a:rPr>
              <a:t>p</a:t>
            </a:r>
            <a:r>
              <a:rPr sz="2400" dirty="0">
                <a:latin typeface="Calibri"/>
                <a:cs typeface="Calibri"/>
              </a:rPr>
              <a:t>t	</a:t>
            </a:r>
            <a:r>
              <a:rPr sz="2400" spc="-5" dirty="0">
                <a:latin typeface="Calibri"/>
                <a:cs typeface="Calibri"/>
              </a:rPr>
              <a:t>ha</a:t>
            </a:r>
            <a:r>
              <a:rPr sz="2400" dirty="0">
                <a:latin typeface="Calibri"/>
                <a:cs typeface="Calibri"/>
              </a:rPr>
              <a:t>s	</a:t>
            </a:r>
            <a:r>
              <a:rPr sz="2400" spc="-20" dirty="0">
                <a:latin typeface="Calibri"/>
                <a:cs typeface="Calibri"/>
              </a:rPr>
              <a:t>o</a:t>
            </a:r>
            <a:r>
              <a:rPr sz="2400" dirty="0">
                <a:latin typeface="Calibri"/>
                <a:cs typeface="Calibri"/>
              </a:rPr>
              <a:t>c</a:t>
            </a:r>
            <a:r>
              <a:rPr sz="2400" spc="5" dirty="0">
                <a:latin typeface="Calibri"/>
                <a:cs typeface="Calibri"/>
              </a:rPr>
              <a:t>c</a:t>
            </a:r>
            <a:r>
              <a:rPr sz="2400" spc="-5" dirty="0">
                <a:latin typeface="Calibri"/>
                <a:cs typeface="Calibri"/>
              </a:rPr>
              <a:t>u</a:t>
            </a:r>
            <a:r>
              <a:rPr sz="2400" spc="-15" dirty="0">
                <a:latin typeface="Calibri"/>
                <a:cs typeface="Calibri"/>
              </a:rPr>
              <a:t>r</a:t>
            </a:r>
            <a:r>
              <a:rPr sz="2400" spc="-35" dirty="0">
                <a:latin typeface="Calibri"/>
                <a:cs typeface="Calibri"/>
              </a:rPr>
              <a:t>r</a:t>
            </a:r>
            <a:r>
              <a:rPr sz="2400" dirty="0">
                <a:latin typeface="Calibri"/>
                <a:cs typeface="Calibri"/>
              </a:rPr>
              <a:t>ed	then	I</a:t>
            </a:r>
            <a:r>
              <a:rPr sz="2400" spc="-30" dirty="0">
                <a:latin typeface="Calibri"/>
                <a:cs typeface="Calibri"/>
              </a:rPr>
              <a:t>n</a:t>
            </a:r>
            <a:r>
              <a:rPr sz="2400" spc="-25" dirty="0">
                <a:latin typeface="Calibri"/>
                <a:cs typeface="Calibri"/>
              </a:rPr>
              <a:t>t</a:t>
            </a:r>
            <a:r>
              <a:rPr sz="2400" dirty="0">
                <a:latin typeface="Calibri"/>
                <a:cs typeface="Calibri"/>
              </a:rPr>
              <a:t>er</a:t>
            </a:r>
            <a:r>
              <a:rPr sz="2400" spc="5" dirty="0">
                <a:latin typeface="Calibri"/>
                <a:cs typeface="Calibri"/>
              </a:rPr>
              <a:t>r</a:t>
            </a:r>
            <a:r>
              <a:rPr sz="2400" spc="-5" dirty="0">
                <a:latin typeface="Calibri"/>
                <a:cs typeface="Calibri"/>
              </a:rPr>
              <a:t>u</a:t>
            </a:r>
            <a:r>
              <a:rPr sz="2400" spc="-15" dirty="0">
                <a:latin typeface="Calibri"/>
                <a:cs typeface="Calibri"/>
              </a:rPr>
              <a:t>p</a:t>
            </a:r>
            <a:r>
              <a:rPr sz="2400" dirty="0">
                <a:latin typeface="Calibri"/>
                <a:cs typeface="Calibri"/>
              </a:rPr>
              <a:t>t	</a:t>
            </a:r>
            <a:r>
              <a:rPr sz="2400" spc="-5" dirty="0">
                <a:latin typeface="Calibri"/>
                <a:cs typeface="Calibri"/>
              </a:rPr>
              <a:t>C</a:t>
            </a:r>
            <a:r>
              <a:rPr sz="2400" spc="-40" dirty="0">
                <a:latin typeface="Calibri"/>
                <a:cs typeface="Calibri"/>
              </a:rPr>
              <a:t>y</a:t>
            </a:r>
            <a:r>
              <a:rPr sz="2400" dirty="0">
                <a:latin typeface="Calibri"/>
                <a:cs typeface="Calibri"/>
              </a:rPr>
              <a:t>c</a:t>
            </a:r>
            <a:r>
              <a:rPr sz="2400" spc="-10" dirty="0">
                <a:latin typeface="Calibri"/>
                <a:cs typeface="Calibri"/>
              </a:rPr>
              <a:t>l</a:t>
            </a:r>
            <a:r>
              <a:rPr sz="2400" dirty="0">
                <a:latin typeface="Calibri"/>
                <a:cs typeface="Calibri"/>
              </a:rPr>
              <a:t>e  </a:t>
            </a:r>
            <a:r>
              <a:rPr sz="2400" spc="-10" dirty="0">
                <a:latin typeface="Calibri"/>
                <a:cs typeface="Calibri"/>
              </a:rPr>
              <a:t>occurs.</a:t>
            </a:r>
            <a:endParaRPr sz="2400">
              <a:latin typeface="Calibri"/>
              <a:cs typeface="Calibri"/>
            </a:endParaRPr>
          </a:p>
          <a:p>
            <a:pPr>
              <a:lnSpc>
                <a:spcPct val="100000"/>
              </a:lnSpc>
              <a:spcBef>
                <a:spcPts val="40"/>
              </a:spcBef>
              <a:buFont typeface="Arial MT"/>
              <a:buChar char="•"/>
            </a:pPr>
            <a:endParaRPr sz="2250">
              <a:latin typeface="Calibri"/>
              <a:cs typeface="Calibri"/>
            </a:endParaRPr>
          </a:p>
          <a:p>
            <a:pPr marL="355600" indent="-342900">
              <a:lnSpc>
                <a:spcPct val="100000"/>
              </a:lnSpc>
              <a:buFont typeface="Arial MT"/>
              <a:buChar char="•"/>
              <a:tabLst>
                <a:tab pos="354965" algn="l"/>
                <a:tab pos="355600" algn="l"/>
              </a:tabLst>
            </a:pPr>
            <a:r>
              <a:rPr sz="2400" spc="-5" dirty="0">
                <a:latin typeface="Calibri"/>
                <a:cs typeface="Calibri"/>
              </a:rPr>
              <a:t>The</a:t>
            </a:r>
            <a:r>
              <a:rPr sz="2400" spc="365" dirty="0">
                <a:latin typeface="Calibri"/>
                <a:cs typeface="Calibri"/>
              </a:rPr>
              <a:t> </a:t>
            </a:r>
            <a:r>
              <a:rPr sz="2400" spc="-15" dirty="0">
                <a:latin typeface="Calibri"/>
                <a:cs typeface="Calibri"/>
              </a:rPr>
              <a:t>nature</a:t>
            </a:r>
            <a:r>
              <a:rPr sz="2400" spc="360" dirty="0">
                <a:latin typeface="Calibri"/>
                <a:cs typeface="Calibri"/>
              </a:rPr>
              <a:t> </a:t>
            </a:r>
            <a:r>
              <a:rPr sz="2400" spc="-5" dirty="0">
                <a:latin typeface="Calibri"/>
                <a:cs typeface="Calibri"/>
              </a:rPr>
              <a:t>of</a:t>
            </a:r>
            <a:r>
              <a:rPr sz="2400" spc="360" dirty="0">
                <a:latin typeface="Calibri"/>
                <a:cs typeface="Calibri"/>
              </a:rPr>
              <a:t> </a:t>
            </a:r>
            <a:r>
              <a:rPr sz="2400" spc="-5" dirty="0">
                <a:latin typeface="Calibri"/>
                <a:cs typeface="Calibri"/>
              </a:rPr>
              <a:t>this</a:t>
            </a:r>
            <a:r>
              <a:rPr sz="2400" spc="355" dirty="0">
                <a:latin typeface="Calibri"/>
                <a:cs typeface="Calibri"/>
              </a:rPr>
              <a:t> </a:t>
            </a:r>
            <a:r>
              <a:rPr sz="2400" spc="-10" dirty="0">
                <a:latin typeface="Calibri"/>
                <a:cs typeface="Calibri"/>
              </a:rPr>
              <a:t>cycle</a:t>
            </a:r>
            <a:r>
              <a:rPr sz="2400" spc="355" dirty="0">
                <a:latin typeface="Calibri"/>
                <a:cs typeface="Calibri"/>
              </a:rPr>
              <a:t> </a:t>
            </a:r>
            <a:r>
              <a:rPr sz="2400" spc="-10" dirty="0">
                <a:latin typeface="Calibri"/>
                <a:cs typeface="Calibri"/>
              </a:rPr>
              <a:t>varies</a:t>
            </a:r>
            <a:r>
              <a:rPr sz="2400" spc="365" dirty="0">
                <a:latin typeface="Calibri"/>
                <a:cs typeface="Calibri"/>
              </a:rPr>
              <a:t> </a:t>
            </a:r>
            <a:r>
              <a:rPr sz="2400" spc="-10" dirty="0">
                <a:latin typeface="Calibri"/>
                <a:cs typeface="Calibri"/>
              </a:rPr>
              <a:t>greatly</a:t>
            </a:r>
            <a:r>
              <a:rPr sz="2400" spc="350" dirty="0">
                <a:latin typeface="Calibri"/>
                <a:cs typeface="Calibri"/>
              </a:rPr>
              <a:t> </a:t>
            </a:r>
            <a:r>
              <a:rPr sz="2400" spc="-15" dirty="0">
                <a:latin typeface="Calibri"/>
                <a:cs typeface="Calibri"/>
              </a:rPr>
              <a:t>from</a:t>
            </a:r>
            <a:r>
              <a:rPr sz="2400" spc="350" dirty="0">
                <a:latin typeface="Calibri"/>
                <a:cs typeface="Calibri"/>
              </a:rPr>
              <a:t> </a:t>
            </a:r>
            <a:r>
              <a:rPr sz="2400" spc="-5" dirty="0">
                <a:latin typeface="Calibri"/>
                <a:cs typeface="Calibri"/>
              </a:rPr>
              <a:t>one</a:t>
            </a:r>
            <a:r>
              <a:rPr sz="2400" spc="360" dirty="0">
                <a:latin typeface="Calibri"/>
                <a:cs typeface="Calibri"/>
              </a:rPr>
              <a:t> </a:t>
            </a:r>
            <a:r>
              <a:rPr sz="2400" spc="-5" dirty="0">
                <a:latin typeface="Calibri"/>
                <a:cs typeface="Calibri"/>
              </a:rPr>
              <a:t>machine</a:t>
            </a:r>
            <a:r>
              <a:rPr sz="2400" spc="350" dirty="0">
                <a:latin typeface="Calibri"/>
                <a:cs typeface="Calibri"/>
              </a:rPr>
              <a:t> </a:t>
            </a:r>
            <a:r>
              <a:rPr sz="2400" spc="-40" dirty="0">
                <a:latin typeface="Calibri"/>
                <a:cs typeface="Calibri"/>
              </a:rPr>
              <a:t>to</a:t>
            </a:r>
            <a:endParaRPr sz="2400">
              <a:latin typeface="Calibri"/>
              <a:cs typeface="Calibri"/>
            </a:endParaRPr>
          </a:p>
          <a:p>
            <a:pPr>
              <a:lnSpc>
                <a:spcPct val="100000"/>
              </a:lnSpc>
              <a:spcBef>
                <a:spcPts val="10"/>
              </a:spcBef>
            </a:pPr>
            <a:endParaRPr sz="2350">
              <a:latin typeface="Calibri"/>
              <a:cs typeface="Calibri"/>
            </a:endParaRPr>
          </a:p>
          <a:p>
            <a:pPr marL="355600">
              <a:lnSpc>
                <a:spcPct val="100000"/>
              </a:lnSpc>
              <a:spcBef>
                <a:spcPts val="5"/>
              </a:spcBef>
            </a:pPr>
            <a:r>
              <a:rPr sz="2400" spc="-30" dirty="0">
                <a:latin typeface="Calibri"/>
                <a:cs typeface="Calibri"/>
              </a:rPr>
              <a:t>another.</a:t>
            </a:r>
            <a:endParaRPr sz="2400">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7349" y="2203884"/>
            <a:ext cx="7746957" cy="2905494"/>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038" y="146029"/>
            <a:ext cx="8535670" cy="5080635"/>
          </a:xfrm>
          <a:prstGeom prst="rect">
            <a:avLst/>
          </a:prstGeom>
        </p:spPr>
        <p:txBody>
          <a:bodyPr vert="horz" wrap="square" lIns="0" tIns="12065" rIns="0" bIns="0" rtlCol="0">
            <a:spAutoFit/>
          </a:bodyPr>
          <a:lstStyle/>
          <a:p>
            <a:pPr marL="355600" marR="150495" indent="-343535">
              <a:lnSpc>
                <a:spcPct val="150100"/>
              </a:lnSpc>
              <a:spcBef>
                <a:spcPts val="95"/>
              </a:spcBef>
              <a:buFont typeface="Arial MT"/>
              <a:buChar char="•"/>
              <a:tabLst>
                <a:tab pos="355600" algn="l"/>
                <a:tab pos="356235" algn="l"/>
              </a:tabLst>
            </a:pPr>
            <a:r>
              <a:rPr sz="2400" spc="-10" dirty="0">
                <a:latin typeface="Calibri"/>
                <a:cs typeface="Calibri"/>
              </a:rPr>
              <a:t>Step </a:t>
            </a:r>
            <a:r>
              <a:rPr sz="2400" dirty="0">
                <a:latin typeface="Calibri"/>
                <a:cs typeface="Calibri"/>
              </a:rPr>
              <a:t>1: </a:t>
            </a:r>
            <a:r>
              <a:rPr sz="2400" spc="-10" dirty="0">
                <a:latin typeface="Calibri"/>
                <a:cs typeface="Calibri"/>
              </a:rPr>
              <a:t>Contents </a:t>
            </a:r>
            <a:r>
              <a:rPr sz="2400" spc="-5" dirty="0">
                <a:latin typeface="Calibri"/>
                <a:cs typeface="Calibri"/>
              </a:rPr>
              <a:t>of </a:t>
            </a:r>
            <a:r>
              <a:rPr sz="2400" dirty="0">
                <a:latin typeface="Calibri"/>
                <a:cs typeface="Calibri"/>
              </a:rPr>
              <a:t>the PC is </a:t>
            </a:r>
            <a:r>
              <a:rPr sz="2400" spc="-20" dirty="0">
                <a:latin typeface="Calibri"/>
                <a:cs typeface="Calibri"/>
              </a:rPr>
              <a:t>transferred </a:t>
            </a:r>
            <a:r>
              <a:rPr sz="2400" spc="-15" dirty="0">
                <a:latin typeface="Calibri"/>
                <a:cs typeface="Calibri"/>
              </a:rPr>
              <a:t>to </a:t>
            </a:r>
            <a:r>
              <a:rPr sz="2400" spc="-5" dirty="0">
                <a:latin typeface="Calibri"/>
                <a:cs typeface="Calibri"/>
              </a:rPr>
              <a:t>the </a:t>
            </a:r>
            <a:r>
              <a:rPr sz="2400" dirty="0">
                <a:latin typeface="Calibri"/>
                <a:cs typeface="Calibri"/>
              </a:rPr>
              <a:t>MBR, </a:t>
            </a:r>
            <a:r>
              <a:rPr sz="2400" spc="-5" dirty="0">
                <a:latin typeface="Calibri"/>
                <a:cs typeface="Calibri"/>
              </a:rPr>
              <a:t>so </a:t>
            </a:r>
            <a:r>
              <a:rPr sz="2400" spc="-10" dirty="0">
                <a:latin typeface="Calibri"/>
                <a:cs typeface="Calibri"/>
              </a:rPr>
              <a:t>that </a:t>
            </a:r>
            <a:r>
              <a:rPr sz="2400" spc="-5" dirty="0">
                <a:latin typeface="Calibri"/>
                <a:cs typeface="Calibri"/>
              </a:rPr>
              <a:t>they </a:t>
            </a:r>
            <a:r>
              <a:rPr sz="2400" spc="-530" dirty="0">
                <a:latin typeface="Calibri"/>
                <a:cs typeface="Calibri"/>
              </a:rPr>
              <a:t> </a:t>
            </a:r>
            <a:r>
              <a:rPr sz="2400" spc="-10" dirty="0">
                <a:latin typeface="Calibri"/>
                <a:cs typeface="Calibri"/>
              </a:rPr>
              <a:t>can</a:t>
            </a:r>
            <a:r>
              <a:rPr sz="2400" spc="-5" dirty="0">
                <a:latin typeface="Calibri"/>
                <a:cs typeface="Calibri"/>
              </a:rPr>
              <a:t> be </a:t>
            </a:r>
            <a:r>
              <a:rPr sz="2400" spc="-15" dirty="0">
                <a:latin typeface="Calibri"/>
                <a:cs typeface="Calibri"/>
              </a:rPr>
              <a:t>saved</a:t>
            </a:r>
            <a:r>
              <a:rPr sz="2400" dirty="0">
                <a:latin typeface="Calibri"/>
                <a:cs typeface="Calibri"/>
              </a:rPr>
              <a:t> </a:t>
            </a:r>
            <a:r>
              <a:rPr sz="2400" spc="-20" dirty="0">
                <a:latin typeface="Calibri"/>
                <a:cs typeface="Calibri"/>
              </a:rPr>
              <a:t>for</a:t>
            </a:r>
            <a:r>
              <a:rPr sz="2400" spc="-10" dirty="0">
                <a:latin typeface="Calibri"/>
                <a:cs typeface="Calibri"/>
              </a:rPr>
              <a:t> return.</a:t>
            </a:r>
            <a:endParaRPr sz="2400">
              <a:latin typeface="Calibri"/>
              <a:cs typeface="Calibri"/>
            </a:endParaRPr>
          </a:p>
          <a:p>
            <a:pPr marL="355600" marR="278130">
              <a:lnSpc>
                <a:spcPts val="4320"/>
              </a:lnSpc>
              <a:spcBef>
                <a:spcPts val="384"/>
              </a:spcBef>
            </a:pPr>
            <a:r>
              <a:rPr sz="2400" spc="-10" dirty="0">
                <a:latin typeface="Calibri"/>
                <a:cs typeface="Calibri"/>
              </a:rPr>
              <a:t>Step</a:t>
            </a:r>
            <a:r>
              <a:rPr sz="2400" spc="-15" dirty="0">
                <a:latin typeface="Calibri"/>
                <a:cs typeface="Calibri"/>
              </a:rPr>
              <a:t> </a:t>
            </a:r>
            <a:r>
              <a:rPr sz="2400" dirty="0">
                <a:latin typeface="Calibri"/>
                <a:cs typeface="Calibri"/>
              </a:rPr>
              <a:t>2:</a:t>
            </a:r>
            <a:r>
              <a:rPr sz="2400" spc="-20" dirty="0">
                <a:latin typeface="Calibri"/>
                <a:cs typeface="Calibri"/>
              </a:rPr>
              <a:t> </a:t>
            </a:r>
            <a:r>
              <a:rPr sz="2400" dirty="0">
                <a:latin typeface="Calibri"/>
                <a:cs typeface="Calibri"/>
              </a:rPr>
              <a:t>MAR</a:t>
            </a:r>
            <a:r>
              <a:rPr sz="2400" spc="-15"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loaded</a:t>
            </a:r>
            <a:r>
              <a:rPr sz="2400" spc="5" dirty="0">
                <a:latin typeface="Calibri"/>
                <a:cs typeface="Calibri"/>
              </a:rPr>
              <a:t> </a:t>
            </a:r>
            <a:r>
              <a:rPr sz="2400" dirty="0">
                <a:latin typeface="Calibri"/>
                <a:cs typeface="Calibri"/>
              </a:rPr>
              <a:t>with</a:t>
            </a:r>
            <a:r>
              <a:rPr sz="2400" spc="-2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address</a:t>
            </a:r>
            <a:r>
              <a:rPr sz="2400" dirty="0">
                <a:latin typeface="Calibri"/>
                <a:cs typeface="Calibri"/>
              </a:rPr>
              <a:t> </a:t>
            </a:r>
            <a:r>
              <a:rPr sz="2400" spc="-15" dirty="0">
                <a:latin typeface="Calibri"/>
                <a:cs typeface="Calibri"/>
              </a:rPr>
              <a:t>at</a:t>
            </a:r>
            <a:r>
              <a:rPr sz="2400" spc="-2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the </a:t>
            </a:r>
            <a:r>
              <a:rPr sz="2400" spc="-15" dirty="0">
                <a:latin typeface="Calibri"/>
                <a:cs typeface="Calibri"/>
              </a:rPr>
              <a:t>contents</a:t>
            </a:r>
            <a:r>
              <a:rPr sz="2400" spc="-5" dirty="0">
                <a:latin typeface="Calibri"/>
                <a:cs typeface="Calibri"/>
              </a:rPr>
              <a:t> </a:t>
            </a:r>
            <a:r>
              <a:rPr sz="2400" spc="-10" dirty="0">
                <a:latin typeface="Calibri"/>
                <a:cs typeface="Calibri"/>
              </a:rPr>
              <a:t>of </a:t>
            </a:r>
            <a:r>
              <a:rPr sz="2400" spc="-530"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PC</a:t>
            </a:r>
            <a:r>
              <a:rPr sz="2400" spc="-15" dirty="0">
                <a:latin typeface="Calibri"/>
                <a:cs typeface="Calibri"/>
              </a:rPr>
              <a:t> are</a:t>
            </a:r>
            <a:r>
              <a:rPr sz="2400" dirty="0">
                <a:latin typeface="Calibri"/>
                <a:cs typeface="Calibri"/>
              </a:rPr>
              <a:t> </a:t>
            </a:r>
            <a:r>
              <a:rPr sz="2400" spc="-15" dirty="0">
                <a:latin typeface="Calibri"/>
                <a:cs typeface="Calibri"/>
              </a:rPr>
              <a:t>to</a:t>
            </a:r>
            <a:r>
              <a:rPr sz="2400" spc="-25" dirty="0">
                <a:latin typeface="Calibri"/>
                <a:cs typeface="Calibri"/>
              </a:rPr>
              <a:t> </a:t>
            </a:r>
            <a:r>
              <a:rPr sz="2400" spc="-5" dirty="0">
                <a:latin typeface="Calibri"/>
                <a:cs typeface="Calibri"/>
              </a:rPr>
              <a:t>be </a:t>
            </a:r>
            <a:r>
              <a:rPr sz="2400" spc="-15" dirty="0">
                <a:latin typeface="Calibri"/>
                <a:cs typeface="Calibri"/>
              </a:rPr>
              <a:t>saved.</a:t>
            </a:r>
            <a:endParaRPr sz="2400">
              <a:latin typeface="Calibri"/>
              <a:cs typeface="Calibri"/>
            </a:endParaRPr>
          </a:p>
          <a:p>
            <a:pPr marL="355600" marR="1028700">
              <a:lnSpc>
                <a:spcPts val="4320"/>
              </a:lnSpc>
            </a:pPr>
            <a:r>
              <a:rPr sz="2400" dirty="0">
                <a:latin typeface="Calibri"/>
                <a:cs typeface="Calibri"/>
              </a:rPr>
              <a:t>PC is </a:t>
            </a:r>
            <a:r>
              <a:rPr sz="2400" spc="-5" dirty="0">
                <a:latin typeface="Calibri"/>
                <a:cs typeface="Calibri"/>
              </a:rPr>
              <a:t>loaded </a:t>
            </a:r>
            <a:r>
              <a:rPr sz="2400" dirty="0">
                <a:latin typeface="Calibri"/>
                <a:cs typeface="Calibri"/>
              </a:rPr>
              <a:t>with the </a:t>
            </a:r>
            <a:r>
              <a:rPr sz="2400" spc="-5" dirty="0">
                <a:latin typeface="Calibri"/>
                <a:cs typeface="Calibri"/>
              </a:rPr>
              <a:t>address of </a:t>
            </a:r>
            <a:r>
              <a:rPr sz="2400" dirty="0">
                <a:latin typeface="Calibri"/>
                <a:cs typeface="Calibri"/>
              </a:rPr>
              <a:t>the </a:t>
            </a:r>
            <a:r>
              <a:rPr sz="2400" spc="-15" dirty="0">
                <a:latin typeface="Calibri"/>
                <a:cs typeface="Calibri"/>
              </a:rPr>
              <a:t>start </a:t>
            </a:r>
            <a:r>
              <a:rPr sz="2400" spc="-5" dirty="0">
                <a:latin typeface="Calibri"/>
                <a:cs typeface="Calibri"/>
              </a:rPr>
              <a:t>of </a:t>
            </a:r>
            <a:r>
              <a:rPr sz="2400" dirty="0">
                <a:latin typeface="Calibri"/>
                <a:cs typeface="Calibri"/>
              </a:rPr>
              <a:t>the </a:t>
            </a:r>
            <a:r>
              <a:rPr sz="2400" spc="-10" dirty="0">
                <a:latin typeface="Calibri"/>
                <a:cs typeface="Calibri"/>
              </a:rPr>
              <a:t>interrupt- </a:t>
            </a:r>
            <a:r>
              <a:rPr sz="2400" spc="-530" dirty="0">
                <a:latin typeface="Calibri"/>
                <a:cs typeface="Calibri"/>
              </a:rPr>
              <a:t> </a:t>
            </a:r>
            <a:r>
              <a:rPr sz="2400" spc="-10" dirty="0">
                <a:latin typeface="Calibri"/>
                <a:cs typeface="Calibri"/>
              </a:rPr>
              <a:t>processing</a:t>
            </a:r>
            <a:r>
              <a:rPr sz="2400" spc="-25" dirty="0">
                <a:latin typeface="Calibri"/>
                <a:cs typeface="Calibri"/>
              </a:rPr>
              <a:t> </a:t>
            </a:r>
            <a:r>
              <a:rPr sz="2400" spc="-10" dirty="0">
                <a:latin typeface="Calibri"/>
                <a:cs typeface="Calibri"/>
              </a:rPr>
              <a:t>routine.</a:t>
            </a:r>
            <a:endParaRPr sz="2400">
              <a:latin typeface="Calibri"/>
              <a:cs typeface="Calibri"/>
            </a:endParaRPr>
          </a:p>
          <a:p>
            <a:pPr marL="355600">
              <a:lnSpc>
                <a:spcPct val="100000"/>
              </a:lnSpc>
              <a:spcBef>
                <a:spcPts val="1060"/>
              </a:spcBef>
            </a:pPr>
            <a:r>
              <a:rPr sz="2400" spc="-10" dirty="0">
                <a:latin typeface="Calibri"/>
                <a:cs typeface="Calibri"/>
              </a:rPr>
              <a:t>Step</a:t>
            </a:r>
            <a:r>
              <a:rPr sz="2400" spc="-15" dirty="0">
                <a:latin typeface="Calibri"/>
                <a:cs typeface="Calibri"/>
              </a:rPr>
              <a:t> </a:t>
            </a:r>
            <a:r>
              <a:rPr sz="2400" dirty="0">
                <a:latin typeface="Calibri"/>
                <a:cs typeface="Calibri"/>
              </a:rPr>
              <a:t>3:</a:t>
            </a:r>
            <a:r>
              <a:rPr sz="2400" spc="-20" dirty="0">
                <a:latin typeface="Calibri"/>
                <a:cs typeface="Calibri"/>
              </a:rPr>
              <a:t> </a:t>
            </a:r>
            <a:r>
              <a:rPr sz="2400" dirty="0">
                <a:latin typeface="Calibri"/>
                <a:cs typeface="Calibri"/>
              </a:rPr>
              <a:t>MBR,</a:t>
            </a:r>
            <a:r>
              <a:rPr sz="2400" spc="-25" dirty="0">
                <a:latin typeface="Calibri"/>
                <a:cs typeface="Calibri"/>
              </a:rPr>
              <a:t> </a:t>
            </a:r>
            <a:r>
              <a:rPr sz="2400" spc="-10" dirty="0">
                <a:latin typeface="Calibri"/>
                <a:cs typeface="Calibri"/>
              </a:rPr>
              <a:t>containing</a:t>
            </a:r>
            <a:r>
              <a:rPr sz="2400" spc="-20" dirty="0">
                <a:latin typeface="Calibri"/>
                <a:cs typeface="Calibri"/>
              </a:rPr>
              <a:t> </a:t>
            </a:r>
            <a:r>
              <a:rPr sz="2400" dirty="0">
                <a:latin typeface="Calibri"/>
                <a:cs typeface="Calibri"/>
              </a:rPr>
              <a:t>the </a:t>
            </a:r>
            <a:r>
              <a:rPr sz="2400" spc="-5" dirty="0">
                <a:latin typeface="Calibri"/>
                <a:cs typeface="Calibri"/>
              </a:rPr>
              <a:t>old</a:t>
            </a:r>
            <a:r>
              <a:rPr sz="2400" spc="-10" dirty="0">
                <a:latin typeface="Calibri"/>
                <a:cs typeface="Calibri"/>
              </a:rPr>
              <a:t> value</a:t>
            </a:r>
            <a:r>
              <a:rPr sz="2400" spc="-5" dirty="0">
                <a:latin typeface="Calibri"/>
                <a:cs typeface="Calibri"/>
              </a:rPr>
              <a:t> of</a:t>
            </a:r>
            <a:r>
              <a:rPr sz="2400" spc="5" dirty="0">
                <a:latin typeface="Calibri"/>
                <a:cs typeface="Calibri"/>
              </a:rPr>
              <a:t> </a:t>
            </a:r>
            <a:r>
              <a:rPr sz="2400" spc="-5" dirty="0">
                <a:latin typeface="Calibri"/>
                <a:cs typeface="Calibri"/>
              </a:rPr>
              <a:t>PC,</a:t>
            </a:r>
            <a:r>
              <a:rPr sz="2400" spc="-20" dirty="0">
                <a:latin typeface="Calibri"/>
                <a:cs typeface="Calibri"/>
              </a:rPr>
              <a:t> </a:t>
            </a:r>
            <a:r>
              <a:rPr sz="2400" dirty="0">
                <a:latin typeface="Calibri"/>
                <a:cs typeface="Calibri"/>
              </a:rPr>
              <a:t>is </a:t>
            </a:r>
            <a:r>
              <a:rPr sz="2400" spc="-20" dirty="0">
                <a:latin typeface="Calibri"/>
                <a:cs typeface="Calibri"/>
              </a:rPr>
              <a:t>stored</a:t>
            </a:r>
            <a:r>
              <a:rPr sz="2400" spc="-5" dirty="0">
                <a:latin typeface="Calibri"/>
                <a:cs typeface="Calibri"/>
              </a:rPr>
              <a:t> </a:t>
            </a:r>
            <a:r>
              <a:rPr sz="2400" dirty="0">
                <a:latin typeface="Calibri"/>
                <a:cs typeface="Calibri"/>
              </a:rPr>
              <a:t>in</a:t>
            </a:r>
            <a:r>
              <a:rPr sz="2400" spc="-5" dirty="0">
                <a:latin typeface="Calibri"/>
                <a:cs typeface="Calibri"/>
              </a:rPr>
              <a:t> </a:t>
            </a:r>
            <a:r>
              <a:rPr sz="2400" spc="-20" dirty="0">
                <a:latin typeface="Calibri"/>
                <a:cs typeface="Calibri"/>
              </a:rPr>
              <a:t>memory.</a:t>
            </a:r>
            <a:endParaRPr sz="2400">
              <a:latin typeface="Calibri"/>
              <a:cs typeface="Calibri"/>
            </a:endParaRPr>
          </a:p>
          <a:p>
            <a:pPr marL="756285" marR="5080" indent="-287020">
              <a:lnSpc>
                <a:spcPct val="100000"/>
              </a:lnSpc>
              <a:spcBef>
                <a:spcPts val="910"/>
              </a:spcBef>
              <a:tabLst>
                <a:tab pos="756285" algn="l"/>
              </a:tabLst>
            </a:pPr>
            <a:r>
              <a:rPr sz="1800" dirty="0">
                <a:latin typeface="Arial MT"/>
                <a:cs typeface="Arial MT"/>
              </a:rPr>
              <a:t>–	</a:t>
            </a:r>
            <a:r>
              <a:rPr sz="1800" b="1" spc="-5" dirty="0">
                <a:latin typeface="Calibri"/>
                <a:cs typeface="Calibri"/>
              </a:rPr>
              <a:t>Note:</a:t>
            </a:r>
            <a:r>
              <a:rPr sz="1800" b="1" spc="-15" dirty="0">
                <a:latin typeface="Calibri"/>
                <a:cs typeface="Calibri"/>
              </a:rPr>
              <a:t> </a:t>
            </a:r>
            <a:r>
              <a:rPr sz="1800" dirty="0">
                <a:latin typeface="Calibri"/>
                <a:cs typeface="Calibri"/>
              </a:rPr>
              <a:t>In </a:t>
            </a:r>
            <a:r>
              <a:rPr sz="1800" spc="-15" dirty="0">
                <a:latin typeface="Calibri"/>
                <a:cs typeface="Calibri"/>
              </a:rPr>
              <a:t>step</a:t>
            </a:r>
            <a:r>
              <a:rPr sz="1800" spc="20" dirty="0">
                <a:latin typeface="Calibri"/>
                <a:cs typeface="Calibri"/>
              </a:rPr>
              <a:t> </a:t>
            </a:r>
            <a:r>
              <a:rPr sz="1800" dirty="0">
                <a:latin typeface="Calibri"/>
                <a:cs typeface="Calibri"/>
              </a:rPr>
              <a:t>2, </a:t>
            </a:r>
            <a:r>
              <a:rPr sz="1800" spc="-10" dirty="0">
                <a:latin typeface="Calibri"/>
                <a:cs typeface="Calibri"/>
              </a:rPr>
              <a:t>two</a:t>
            </a:r>
            <a:r>
              <a:rPr sz="1800" spc="-5" dirty="0">
                <a:latin typeface="Calibri"/>
                <a:cs typeface="Calibri"/>
              </a:rPr>
              <a:t> actions</a:t>
            </a:r>
            <a:r>
              <a:rPr sz="1800" spc="20"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implemented</a:t>
            </a:r>
            <a:r>
              <a:rPr sz="1800" spc="20"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one</a:t>
            </a:r>
            <a:r>
              <a:rPr sz="1800" spc="10" dirty="0">
                <a:latin typeface="Calibri"/>
                <a:cs typeface="Calibri"/>
              </a:rPr>
              <a:t> </a:t>
            </a:r>
            <a:r>
              <a:rPr sz="1800" spc="-10" dirty="0">
                <a:latin typeface="Calibri"/>
                <a:cs typeface="Calibri"/>
              </a:rPr>
              <a:t>micro-operation.</a:t>
            </a:r>
            <a:r>
              <a:rPr sz="1800" spc="15" dirty="0">
                <a:latin typeface="Calibri"/>
                <a:cs typeface="Calibri"/>
              </a:rPr>
              <a:t> </a:t>
            </a:r>
            <a:r>
              <a:rPr sz="1800" spc="-30" dirty="0">
                <a:latin typeface="Calibri"/>
                <a:cs typeface="Calibri"/>
              </a:rPr>
              <a:t>However, </a:t>
            </a:r>
            <a:r>
              <a:rPr sz="1800" spc="-25" dirty="0">
                <a:latin typeface="Calibri"/>
                <a:cs typeface="Calibri"/>
              </a:rPr>
              <a:t> </a:t>
            </a:r>
            <a:r>
              <a:rPr sz="1800" spc="-5" dirty="0">
                <a:latin typeface="Calibri"/>
                <a:cs typeface="Calibri"/>
              </a:rPr>
              <a:t>most</a:t>
            </a:r>
            <a:r>
              <a:rPr sz="1800" dirty="0">
                <a:latin typeface="Calibri"/>
                <a:cs typeface="Calibri"/>
              </a:rPr>
              <a:t> </a:t>
            </a:r>
            <a:r>
              <a:rPr sz="1800" spc="-10" dirty="0">
                <a:latin typeface="Calibri"/>
                <a:cs typeface="Calibri"/>
              </a:rPr>
              <a:t>processor</a:t>
            </a:r>
            <a:r>
              <a:rPr sz="1800" dirty="0">
                <a:latin typeface="Calibri"/>
                <a:cs typeface="Calibri"/>
              </a:rPr>
              <a:t> </a:t>
            </a:r>
            <a:r>
              <a:rPr sz="1800" spc="-10" dirty="0">
                <a:latin typeface="Calibri"/>
                <a:cs typeface="Calibri"/>
              </a:rPr>
              <a:t>provide</a:t>
            </a:r>
            <a:r>
              <a:rPr sz="1800" spc="15" dirty="0">
                <a:latin typeface="Calibri"/>
                <a:cs typeface="Calibri"/>
              </a:rPr>
              <a:t> </a:t>
            </a:r>
            <a:r>
              <a:rPr sz="1800" spc="-5" dirty="0">
                <a:latin typeface="Calibri"/>
                <a:cs typeface="Calibri"/>
              </a:rPr>
              <a:t>multiple</a:t>
            </a:r>
            <a:r>
              <a:rPr sz="1800" spc="15" dirty="0">
                <a:latin typeface="Calibri"/>
                <a:cs typeface="Calibri"/>
              </a:rPr>
              <a:t> </a:t>
            </a:r>
            <a:r>
              <a:rPr sz="1800" dirty="0">
                <a:latin typeface="Calibri"/>
                <a:cs typeface="Calibri"/>
              </a:rPr>
              <a:t>types</a:t>
            </a:r>
            <a:r>
              <a:rPr sz="1800" spc="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interrupts,</a:t>
            </a:r>
            <a:r>
              <a:rPr sz="1800" spc="15" dirty="0">
                <a:latin typeface="Calibri"/>
                <a:cs typeface="Calibri"/>
              </a:rPr>
              <a:t> </a:t>
            </a:r>
            <a:r>
              <a:rPr sz="1800" spc="-5" dirty="0">
                <a:latin typeface="Calibri"/>
                <a:cs typeface="Calibri"/>
              </a:rPr>
              <a:t>it</a:t>
            </a:r>
            <a:r>
              <a:rPr sz="1800" spc="10" dirty="0">
                <a:latin typeface="Calibri"/>
                <a:cs typeface="Calibri"/>
              </a:rPr>
              <a:t> </a:t>
            </a:r>
            <a:r>
              <a:rPr sz="1800" spc="-15" dirty="0">
                <a:latin typeface="Calibri"/>
                <a:cs typeface="Calibri"/>
              </a:rPr>
              <a:t>may</a:t>
            </a:r>
            <a:r>
              <a:rPr sz="1800" dirty="0">
                <a:latin typeface="Calibri"/>
                <a:cs typeface="Calibri"/>
              </a:rPr>
              <a:t> </a:t>
            </a:r>
            <a:r>
              <a:rPr sz="1800" spc="-25" dirty="0">
                <a:latin typeface="Calibri"/>
                <a:cs typeface="Calibri"/>
              </a:rPr>
              <a:t>take</a:t>
            </a:r>
            <a:r>
              <a:rPr sz="1800" spc="5" dirty="0">
                <a:latin typeface="Calibri"/>
                <a:cs typeface="Calibri"/>
              </a:rPr>
              <a:t> </a:t>
            </a:r>
            <a:r>
              <a:rPr sz="1800" spc="-5" dirty="0">
                <a:latin typeface="Calibri"/>
                <a:cs typeface="Calibri"/>
              </a:rPr>
              <a:t>one</a:t>
            </a:r>
            <a:r>
              <a:rPr sz="1800" spc="15" dirty="0">
                <a:latin typeface="Calibri"/>
                <a:cs typeface="Calibri"/>
              </a:rPr>
              <a:t> </a:t>
            </a:r>
            <a:r>
              <a:rPr sz="1800" spc="-5" dirty="0">
                <a:latin typeface="Calibri"/>
                <a:cs typeface="Calibri"/>
              </a:rPr>
              <a:t>or</a:t>
            </a:r>
            <a:r>
              <a:rPr sz="1800" dirty="0">
                <a:latin typeface="Calibri"/>
                <a:cs typeface="Calibri"/>
              </a:rPr>
              <a:t> </a:t>
            </a:r>
            <a:r>
              <a:rPr sz="1800" spc="-10" dirty="0">
                <a:latin typeface="Calibri"/>
                <a:cs typeface="Calibri"/>
              </a:rPr>
              <a:t>more</a:t>
            </a:r>
            <a:r>
              <a:rPr sz="1800" spc="15" dirty="0">
                <a:latin typeface="Calibri"/>
                <a:cs typeface="Calibri"/>
              </a:rPr>
              <a:t> </a:t>
            </a:r>
            <a:r>
              <a:rPr sz="1800" spc="-5" dirty="0">
                <a:latin typeface="Calibri"/>
                <a:cs typeface="Calibri"/>
              </a:rPr>
              <a:t>micro- </a:t>
            </a:r>
            <a:r>
              <a:rPr sz="1800" spc="-390" dirty="0">
                <a:latin typeface="Calibri"/>
                <a:cs typeface="Calibri"/>
              </a:rPr>
              <a:t> </a:t>
            </a:r>
            <a:r>
              <a:rPr sz="1800" spc="-10" dirty="0">
                <a:latin typeface="Calibri"/>
                <a:cs typeface="Calibri"/>
              </a:rPr>
              <a:t>operation</a:t>
            </a:r>
            <a:r>
              <a:rPr sz="1800" spc="1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obtain</a:t>
            </a:r>
            <a:r>
              <a:rPr sz="1800" spc="2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save_address</a:t>
            </a:r>
            <a:r>
              <a:rPr sz="1800" spc="-15" dirty="0">
                <a:latin typeface="Calibri"/>
                <a:cs typeface="Calibri"/>
              </a:rPr>
              <a:t> </a:t>
            </a:r>
            <a:r>
              <a:rPr sz="1800" dirty="0">
                <a:latin typeface="Calibri"/>
                <a:cs typeface="Calibri"/>
              </a:rPr>
              <a:t>and the</a:t>
            </a:r>
            <a:r>
              <a:rPr sz="1800" spc="20" dirty="0">
                <a:latin typeface="Calibri"/>
                <a:cs typeface="Calibri"/>
              </a:rPr>
              <a:t> </a:t>
            </a:r>
            <a:r>
              <a:rPr sz="1800" spc="-10" dirty="0">
                <a:latin typeface="Calibri"/>
                <a:cs typeface="Calibri"/>
              </a:rPr>
              <a:t>routine_address</a:t>
            </a:r>
            <a:r>
              <a:rPr sz="1800" spc="15" dirty="0">
                <a:latin typeface="Calibri"/>
                <a:cs typeface="Calibri"/>
              </a:rPr>
              <a:t> </a:t>
            </a:r>
            <a:r>
              <a:rPr sz="1800" spc="-15" dirty="0">
                <a:latin typeface="Calibri"/>
                <a:cs typeface="Calibri"/>
              </a:rPr>
              <a:t>before</a:t>
            </a:r>
            <a:r>
              <a:rPr sz="1800" spc="5" dirty="0">
                <a:latin typeface="Calibri"/>
                <a:cs typeface="Calibri"/>
              </a:rPr>
              <a:t> </a:t>
            </a:r>
            <a:r>
              <a:rPr sz="1800" spc="-5" dirty="0">
                <a:latin typeface="Calibri"/>
                <a:cs typeface="Calibri"/>
              </a:rPr>
              <a:t>they</a:t>
            </a:r>
            <a:r>
              <a:rPr sz="1800" dirty="0">
                <a:latin typeface="Calibri"/>
                <a:cs typeface="Calibri"/>
              </a:rPr>
              <a:t> </a:t>
            </a:r>
            <a:r>
              <a:rPr sz="1800" spc="-10" dirty="0">
                <a:latin typeface="Calibri"/>
                <a:cs typeface="Calibri"/>
              </a:rPr>
              <a:t>are </a:t>
            </a:r>
            <a:r>
              <a:rPr sz="1800" spc="-5" dirty="0">
                <a:latin typeface="Calibri"/>
                <a:cs typeface="Calibri"/>
              </a:rPr>
              <a:t> </a:t>
            </a:r>
            <a:r>
              <a:rPr sz="1800" spc="-15" dirty="0">
                <a:latin typeface="Calibri"/>
                <a:cs typeface="Calibri"/>
              </a:rPr>
              <a:t>transferred</a:t>
            </a:r>
            <a:r>
              <a:rPr sz="180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 MAR</a:t>
            </a:r>
            <a:r>
              <a:rPr sz="1800" spc="1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PC</a:t>
            </a:r>
            <a:r>
              <a:rPr sz="1800" spc="20" dirty="0">
                <a:latin typeface="Calibri"/>
                <a:cs typeface="Calibri"/>
              </a:rPr>
              <a:t> </a:t>
            </a:r>
            <a:r>
              <a:rPr sz="1800" spc="-15" dirty="0">
                <a:latin typeface="Calibri"/>
                <a:cs typeface="Calibri"/>
              </a:rPr>
              <a:t>respectively.a</a:t>
            </a:r>
            <a:endParaRPr sz="180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0666" y="461594"/>
            <a:ext cx="458406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Execute</a:t>
            </a:r>
            <a:r>
              <a:rPr sz="4400" b="0" spc="-35" dirty="0">
                <a:latin typeface="Calibri"/>
                <a:cs typeface="Calibri"/>
              </a:rPr>
              <a:t> </a:t>
            </a:r>
            <a:r>
              <a:rPr sz="4400" b="0" spc="-15" dirty="0">
                <a:latin typeface="Calibri"/>
                <a:cs typeface="Calibri"/>
              </a:rPr>
              <a:t>Cycle</a:t>
            </a:r>
            <a:r>
              <a:rPr sz="4400" b="0" spc="-35" dirty="0">
                <a:latin typeface="Calibri"/>
                <a:cs typeface="Calibri"/>
              </a:rPr>
              <a:t> </a:t>
            </a:r>
            <a:r>
              <a:rPr sz="4400" b="0" spc="-5" dirty="0">
                <a:latin typeface="Calibri"/>
                <a:cs typeface="Calibri"/>
              </a:rPr>
              <a:t>(ADD)</a:t>
            </a:r>
            <a:endParaRPr sz="4400">
              <a:latin typeface="Calibri"/>
              <a:cs typeface="Calibri"/>
            </a:endParaRPr>
          </a:p>
        </p:txBody>
      </p:sp>
      <p:sp>
        <p:nvSpPr>
          <p:cNvPr id="3" name="object 3"/>
          <p:cNvSpPr txBox="1"/>
          <p:nvPr/>
        </p:nvSpPr>
        <p:spPr>
          <a:xfrm>
            <a:off x="566216" y="1216133"/>
            <a:ext cx="8009890" cy="4329430"/>
          </a:xfrm>
          <a:prstGeom prst="rect">
            <a:avLst/>
          </a:prstGeom>
        </p:spPr>
        <p:txBody>
          <a:bodyPr vert="horz" wrap="square" lIns="0" tIns="186690" rIns="0" bIns="0" rtlCol="0">
            <a:spAutoFit/>
          </a:bodyPr>
          <a:lstStyle/>
          <a:p>
            <a:pPr marL="25400">
              <a:lnSpc>
                <a:spcPct val="100000"/>
              </a:lnSpc>
              <a:spcBef>
                <a:spcPts val="1470"/>
              </a:spcBef>
            </a:pPr>
            <a:r>
              <a:rPr sz="3200" spc="-25" dirty="0">
                <a:latin typeface="Calibri"/>
                <a:cs typeface="Calibri"/>
              </a:rPr>
              <a:t>Different</a:t>
            </a:r>
            <a:r>
              <a:rPr sz="3200" spc="-5" dirty="0">
                <a:latin typeface="Calibri"/>
                <a:cs typeface="Calibri"/>
              </a:rPr>
              <a:t> </a:t>
            </a:r>
            <a:r>
              <a:rPr sz="3200" spc="-30" dirty="0">
                <a:latin typeface="Calibri"/>
                <a:cs typeface="Calibri"/>
              </a:rPr>
              <a:t>for</a:t>
            </a:r>
            <a:r>
              <a:rPr sz="3200" spc="-10" dirty="0">
                <a:latin typeface="Calibri"/>
                <a:cs typeface="Calibri"/>
              </a:rPr>
              <a:t> </a:t>
            </a:r>
            <a:r>
              <a:rPr sz="3200" dirty="0">
                <a:latin typeface="Calibri"/>
                <a:cs typeface="Calibri"/>
              </a:rPr>
              <a:t>each</a:t>
            </a:r>
            <a:r>
              <a:rPr sz="3200" spc="-5" dirty="0">
                <a:latin typeface="Calibri"/>
                <a:cs typeface="Calibri"/>
              </a:rPr>
              <a:t> </a:t>
            </a:r>
            <a:r>
              <a:rPr sz="3200" spc="-10" dirty="0">
                <a:latin typeface="Calibri"/>
                <a:cs typeface="Calibri"/>
              </a:rPr>
              <a:t>instruction</a:t>
            </a:r>
            <a:endParaRPr sz="3200">
              <a:latin typeface="Calibri"/>
              <a:cs typeface="Calibri"/>
            </a:endParaRPr>
          </a:p>
          <a:p>
            <a:pPr marL="368300" marR="17780" indent="-342900">
              <a:lnSpc>
                <a:spcPct val="100000"/>
              </a:lnSpc>
              <a:spcBef>
                <a:spcPts val="1365"/>
              </a:spcBef>
            </a:pPr>
            <a:r>
              <a:rPr sz="3200" spc="5" dirty="0">
                <a:latin typeface="Calibri"/>
                <a:cs typeface="Calibri"/>
              </a:rPr>
              <a:t>e.g.</a:t>
            </a:r>
            <a:r>
              <a:rPr sz="3200" spc="-5" dirty="0">
                <a:latin typeface="Calibri"/>
                <a:cs typeface="Calibri"/>
              </a:rPr>
              <a:t> </a:t>
            </a:r>
            <a:r>
              <a:rPr sz="3200" dirty="0">
                <a:latin typeface="Calibri"/>
                <a:cs typeface="Calibri"/>
              </a:rPr>
              <a:t>ADD</a:t>
            </a:r>
            <a:r>
              <a:rPr sz="3200" spc="15" dirty="0">
                <a:latin typeface="Calibri"/>
                <a:cs typeface="Calibri"/>
              </a:rPr>
              <a:t> </a:t>
            </a:r>
            <a:r>
              <a:rPr sz="3200" dirty="0">
                <a:latin typeface="Calibri"/>
                <a:cs typeface="Calibri"/>
              </a:rPr>
              <a:t>R1,X - add</a:t>
            </a:r>
            <a:r>
              <a:rPr sz="3200" spc="-5" dirty="0">
                <a:latin typeface="Calibri"/>
                <a:cs typeface="Calibri"/>
              </a:rPr>
              <a:t> </a:t>
            </a:r>
            <a:r>
              <a:rPr sz="3200" dirty="0">
                <a:latin typeface="Calibri"/>
                <a:cs typeface="Calibri"/>
              </a:rPr>
              <a:t>the </a:t>
            </a:r>
            <a:r>
              <a:rPr sz="3200" spc="-15" dirty="0">
                <a:latin typeface="Calibri"/>
                <a:cs typeface="Calibri"/>
              </a:rPr>
              <a:t>contents</a:t>
            </a:r>
            <a:r>
              <a:rPr sz="3200" spc="-10" dirty="0">
                <a:latin typeface="Calibri"/>
                <a:cs typeface="Calibri"/>
              </a:rPr>
              <a:t> </a:t>
            </a:r>
            <a:r>
              <a:rPr sz="3200" dirty="0">
                <a:latin typeface="Calibri"/>
                <a:cs typeface="Calibri"/>
              </a:rPr>
              <a:t>of</a:t>
            </a:r>
            <a:r>
              <a:rPr sz="3200" spc="-5" dirty="0">
                <a:latin typeface="Calibri"/>
                <a:cs typeface="Calibri"/>
              </a:rPr>
              <a:t> </a:t>
            </a:r>
            <a:r>
              <a:rPr sz="3200" spc="-10" dirty="0">
                <a:latin typeface="Calibri"/>
                <a:cs typeface="Calibri"/>
              </a:rPr>
              <a:t>location</a:t>
            </a:r>
            <a:r>
              <a:rPr sz="3200" spc="-5" dirty="0">
                <a:latin typeface="Calibri"/>
                <a:cs typeface="Calibri"/>
              </a:rPr>
              <a:t> </a:t>
            </a:r>
            <a:r>
              <a:rPr sz="3200" dirty="0">
                <a:latin typeface="Calibri"/>
                <a:cs typeface="Calibri"/>
              </a:rPr>
              <a:t>X</a:t>
            </a:r>
            <a:r>
              <a:rPr sz="3200" spc="5" dirty="0">
                <a:latin typeface="Calibri"/>
                <a:cs typeface="Calibri"/>
              </a:rPr>
              <a:t> </a:t>
            </a:r>
            <a:r>
              <a:rPr sz="3200" spc="-25" dirty="0">
                <a:latin typeface="Calibri"/>
                <a:cs typeface="Calibri"/>
              </a:rPr>
              <a:t>to </a:t>
            </a:r>
            <a:r>
              <a:rPr sz="3200" spc="-705" dirty="0">
                <a:latin typeface="Calibri"/>
                <a:cs typeface="Calibri"/>
              </a:rPr>
              <a:t> </a:t>
            </a:r>
            <a:r>
              <a:rPr sz="3200" spc="-20" dirty="0">
                <a:latin typeface="Calibri"/>
                <a:cs typeface="Calibri"/>
              </a:rPr>
              <a:t>Register</a:t>
            </a:r>
            <a:r>
              <a:rPr sz="3200" spc="-5" dirty="0">
                <a:latin typeface="Calibri"/>
                <a:cs typeface="Calibri"/>
              </a:rPr>
              <a:t> </a:t>
            </a:r>
            <a:r>
              <a:rPr sz="3200" dirty="0">
                <a:latin typeface="Calibri"/>
                <a:cs typeface="Calibri"/>
              </a:rPr>
              <a:t>1</a:t>
            </a:r>
            <a:r>
              <a:rPr sz="3200" spc="-15" dirty="0">
                <a:latin typeface="Calibri"/>
                <a:cs typeface="Calibri"/>
              </a:rPr>
              <a:t> </a:t>
            </a:r>
            <a:r>
              <a:rPr sz="3200" dirty="0">
                <a:latin typeface="Calibri"/>
                <a:cs typeface="Calibri"/>
              </a:rPr>
              <a:t>,</a:t>
            </a:r>
            <a:r>
              <a:rPr sz="3200" spc="5" dirty="0">
                <a:latin typeface="Calibri"/>
                <a:cs typeface="Calibri"/>
              </a:rPr>
              <a:t> </a:t>
            </a:r>
            <a:r>
              <a:rPr sz="3200" spc="-10" dirty="0">
                <a:latin typeface="Calibri"/>
                <a:cs typeface="Calibri"/>
              </a:rPr>
              <a:t>result </a:t>
            </a:r>
            <a:r>
              <a:rPr sz="3200" dirty="0">
                <a:latin typeface="Calibri"/>
                <a:cs typeface="Calibri"/>
              </a:rPr>
              <a:t>in R1</a:t>
            </a:r>
            <a:endParaRPr sz="3200">
              <a:latin typeface="Calibri"/>
              <a:cs typeface="Calibri"/>
            </a:endParaRPr>
          </a:p>
          <a:p>
            <a:pPr marL="590550">
              <a:lnSpc>
                <a:spcPct val="100000"/>
              </a:lnSpc>
              <a:spcBef>
                <a:spcPts val="2515"/>
              </a:spcBef>
            </a:pPr>
            <a:r>
              <a:rPr sz="4050" spc="85" dirty="0">
                <a:latin typeface="Times New Roman"/>
                <a:cs typeface="Times New Roman"/>
              </a:rPr>
              <a:t>t</a:t>
            </a:r>
            <a:r>
              <a:rPr sz="3525" spc="30" baseline="-23640" dirty="0">
                <a:latin typeface="Times New Roman"/>
                <a:cs typeface="Times New Roman"/>
              </a:rPr>
              <a:t>1</a:t>
            </a:r>
            <a:r>
              <a:rPr sz="3525" spc="352" baseline="-23640" dirty="0">
                <a:latin typeface="Times New Roman"/>
                <a:cs typeface="Times New Roman"/>
              </a:rPr>
              <a:t> </a:t>
            </a:r>
            <a:r>
              <a:rPr sz="4050" spc="10" dirty="0">
                <a:latin typeface="Times New Roman"/>
                <a:cs typeface="Times New Roman"/>
              </a:rPr>
              <a:t>:</a:t>
            </a:r>
            <a:r>
              <a:rPr sz="4050" spc="-385" dirty="0">
                <a:latin typeface="Times New Roman"/>
                <a:cs typeface="Times New Roman"/>
              </a:rPr>
              <a:t> </a:t>
            </a:r>
            <a:r>
              <a:rPr sz="4050" spc="-65" dirty="0">
                <a:latin typeface="Times New Roman"/>
                <a:cs typeface="Times New Roman"/>
              </a:rPr>
              <a:t>I</a:t>
            </a:r>
            <a:r>
              <a:rPr sz="4050" spc="30" dirty="0">
                <a:latin typeface="Times New Roman"/>
                <a:cs typeface="Times New Roman"/>
              </a:rPr>
              <a:t>R</a:t>
            </a:r>
            <a:r>
              <a:rPr sz="4050" spc="5" dirty="0">
                <a:latin typeface="Times New Roman"/>
                <a:cs typeface="Times New Roman"/>
              </a:rPr>
              <a:t> </a:t>
            </a:r>
            <a:r>
              <a:rPr sz="4050" spc="45" dirty="0">
                <a:latin typeface="Symbol"/>
                <a:cs typeface="Symbol"/>
              </a:rPr>
              <a:t></a:t>
            </a:r>
            <a:r>
              <a:rPr sz="4050" spc="-204" dirty="0">
                <a:latin typeface="Times New Roman"/>
                <a:cs typeface="Times New Roman"/>
              </a:rPr>
              <a:t> </a:t>
            </a:r>
            <a:r>
              <a:rPr sz="4050" spc="-155" dirty="0">
                <a:latin typeface="Times New Roman"/>
                <a:cs typeface="Times New Roman"/>
              </a:rPr>
              <a:t>M</a:t>
            </a:r>
            <a:r>
              <a:rPr sz="4050" spc="-140" dirty="0">
                <a:latin typeface="Times New Roman"/>
                <a:cs typeface="Times New Roman"/>
              </a:rPr>
              <a:t>A</a:t>
            </a:r>
            <a:r>
              <a:rPr sz="4050" spc="30" dirty="0">
                <a:latin typeface="Times New Roman"/>
                <a:cs typeface="Times New Roman"/>
              </a:rPr>
              <a:t>R</a:t>
            </a:r>
            <a:endParaRPr sz="4050">
              <a:latin typeface="Times New Roman"/>
              <a:cs typeface="Times New Roman"/>
            </a:endParaRPr>
          </a:p>
          <a:p>
            <a:pPr marL="590550" marR="2535555">
              <a:lnSpc>
                <a:spcPct val="126000"/>
              </a:lnSpc>
              <a:spcBef>
                <a:spcPts val="10"/>
              </a:spcBef>
              <a:tabLst>
                <a:tab pos="1057910" algn="l"/>
              </a:tabLst>
            </a:pPr>
            <a:r>
              <a:rPr sz="4050" spc="345" dirty="0">
                <a:latin typeface="Times New Roman"/>
                <a:cs typeface="Times New Roman"/>
              </a:rPr>
              <a:t>t</a:t>
            </a:r>
            <a:r>
              <a:rPr sz="3525" spc="30" baseline="-23640" dirty="0">
                <a:latin typeface="Times New Roman"/>
                <a:cs typeface="Times New Roman"/>
              </a:rPr>
              <a:t>2</a:t>
            </a:r>
            <a:r>
              <a:rPr sz="3525" baseline="-23640" dirty="0">
                <a:latin typeface="Times New Roman"/>
                <a:cs typeface="Times New Roman"/>
              </a:rPr>
              <a:t>	</a:t>
            </a:r>
            <a:r>
              <a:rPr sz="4050" spc="10" dirty="0">
                <a:latin typeface="Times New Roman"/>
                <a:cs typeface="Times New Roman"/>
              </a:rPr>
              <a:t>:</a:t>
            </a:r>
            <a:r>
              <a:rPr sz="4050" spc="-390" dirty="0">
                <a:latin typeface="Times New Roman"/>
                <a:cs typeface="Times New Roman"/>
              </a:rPr>
              <a:t> </a:t>
            </a:r>
            <a:r>
              <a:rPr sz="4050" spc="-155" dirty="0">
                <a:latin typeface="Times New Roman"/>
                <a:cs typeface="Times New Roman"/>
              </a:rPr>
              <a:t>M</a:t>
            </a:r>
            <a:r>
              <a:rPr sz="4050" spc="-114" dirty="0">
                <a:latin typeface="Times New Roman"/>
                <a:cs typeface="Times New Roman"/>
              </a:rPr>
              <a:t>E</a:t>
            </a:r>
            <a:r>
              <a:rPr sz="4050" spc="-170" dirty="0">
                <a:latin typeface="Times New Roman"/>
                <a:cs typeface="Times New Roman"/>
              </a:rPr>
              <a:t>M</a:t>
            </a:r>
            <a:r>
              <a:rPr sz="4050" spc="75" dirty="0">
                <a:latin typeface="Times New Roman"/>
                <a:cs typeface="Times New Roman"/>
              </a:rPr>
              <a:t>O</a:t>
            </a:r>
            <a:r>
              <a:rPr sz="4050" spc="80" dirty="0">
                <a:latin typeface="Times New Roman"/>
                <a:cs typeface="Times New Roman"/>
              </a:rPr>
              <a:t>R</a:t>
            </a:r>
            <a:r>
              <a:rPr sz="4050" spc="30" dirty="0">
                <a:latin typeface="Times New Roman"/>
                <a:cs typeface="Times New Roman"/>
              </a:rPr>
              <a:t>Y</a:t>
            </a:r>
            <a:r>
              <a:rPr sz="4050" spc="85" dirty="0">
                <a:latin typeface="Times New Roman"/>
                <a:cs typeface="Times New Roman"/>
              </a:rPr>
              <a:t> </a:t>
            </a:r>
            <a:r>
              <a:rPr sz="4050" spc="45" dirty="0">
                <a:latin typeface="Symbol"/>
                <a:cs typeface="Symbol"/>
              </a:rPr>
              <a:t></a:t>
            </a:r>
            <a:r>
              <a:rPr sz="4050" spc="-204" dirty="0">
                <a:latin typeface="Times New Roman"/>
                <a:cs typeface="Times New Roman"/>
              </a:rPr>
              <a:t> </a:t>
            </a:r>
            <a:r>
              <a:rPr sz="4050" spc="-155" dirty="0">
                <a:latin typeface="Times New Roman"/>
                <a:cs typeface="Times New Roman"/>
              </a:rPr>
              <a:t>M</a:t>
            </a:r>
            <a:r>
              <a:rPr sz="4050" spc="-140" dirty="0">
                <a:latin typeface="Times New Roman"/>
                <a:cs typeface="Times New Roman"/>
              </a:rPr>
              <a:t>D</a:t>
            </a:r>
            <a:r>
              <a:rPr sz="4050" spc="15" dirty="0">
                <a:latin typeface="Times New Roman"/>
                <a:cs typeface="Times New Roman"/>
              </a:rPr>
              <a:t>R  </a:t>
            </a:r>
            <a:r>
              <a:rPr sz="4050" spc="275" dirty="0">
                <a:latin typeface="Times New Roman"/>
                <a:cs typeface="Times New Roman"/>
              </a:rPr>
              <a:t>t</a:t>
            </a:r>
            <a:r>
              <a:rPr sz="3525" spc="30" baseline="-23640" dirty="0">
                <a:latin typeface="Times New Roman"/>
                <a:cs typeface="Times New Roman"/>
              </a:rPr>
              <a:t>3</a:t>
            </a:r>
            <a:r>
              <a:rPr sz="3525" baseline="-23640" dirty="0">
                <a:latin typeface="Times New Roman"/>
                <a:cs typeface="Times New Roman"/>
              </a:rPr>
              <a:t> </a:t>
            </a:r>
            <a:r>
              <a:rPr sz="3525" spc="-367" baseline="-23640" dirty="0">
                <a:latin typeface="Times New Roman"/>
                <a:cs typeface="Times New Roman"/>
              </a:rPr>
              <a:t> </a:t>
            </a:r>
            <a:r>
              <a:rPr sz="4050" spc="10" dirty="0">
                <a:latin typeface="Times New Roman"/>
                <a:cs typeface="Times New Roman"/>
              </a:rPr>
              <a:t>:</a:t>
            </a:r>
            <a:r>
              <a:rPr sz="4050" spc="-390" dirty="0">
                <a:latin typeface="Times New Roman"/>
                <a:cs typeface="Times New Roman"/>
              </a:rPr>
              <a:t> </a:t>
            </a:r>
            <a:r>
              <a:rPr sz="4050" spc="-155" dirty="0">
                <a:latin typeface="Times New Roman"/>
                <a:cs typeface="Times New Roman"/>
              </a:rPr>
              <a:t>M</a:t>
            </a:r>
            <a:r>
              <a:rPr sz="4050" spc="-140" dirty="0">
                <a:latin typeface="Times New Roman"/>
                <a:cs typeface="Times New Roman"/>
              </a:rPr>
              <a:t>D</a:t>
            </a:r>
            <a:r>
              <a:rPr sz="4050" spc="30" dirty="0">
                <a:latin typeface="Times New Roman"/>
                <a:cs typeface="Times New Roman"/>
              </a:rPr>
              <a:t>R</a:t>
            </a:r>
            <a:r>
              <a:rPr sz="4050" spc="95" dirty="0">
                <a:latin typeface="Times New Roman"/>
                <a:cs typeface="Times New Roman"/>
              </a:rPr>
              <a:t> </a:t>
            </a:r>
            <a:r>
              <a:rPr sz="4050" spc="25" dirty="0">
                <a:latin typeface="Symbol"/>
                <a:cs typeface="Symbol"/>
              </a:rPr>
              <a:t></a:t>
            </a:r>
            <a:r>
              <a:rPr sz="4050" spc="-300" dirty="0">
                <a:latin typeface="Times New Roman"/>
                <a:cs typeface="Times New Roman"/>
              </a:rPr>
              <a:t> </a:t>
            </a:r>
            <a:r>
              <a:rPr sz="4050" spc="85" dirty="0">
                <a:latin typeface="Times New Roman"/>
                <a:cs typeface="Times New Roman"/>
              </a:rPr>
              <a:t>R</a:t>
            </a:r>
            <a:r>
              <a:rPr sz="4050" spc="20" dirty="0">
                <a:latin typeface="Times New Roman"/>
                <a:cs typeface="Times New Roman"/>
              </a:rPr>
              <a:t>1</a:t>
            </a:r>
            <a:r>
              <a:rPr sz="4050" spc="-625" dirty="0">
                <a:latin typeface="Times New Roman"/>
                <a:cs typeface="Times New Roman"/>
              </a:rPr>
              <a:t> </a:t>
            </a:r>
            <a:r>
              <a:rPr sz="4050" spc="45" dirty="0">
                <a:latin typeface="Symbol"/>
                <a:cs typeface="Symbol"/>
              </a:rPr>
              <a:t></a:t>
            </a:r>
            <a:r>
              <a:rPr sz="4050" spc="-195" dirty="0">
                <a:latin typeface="Times New Roman"/>
                <a:cs typeface="Times New Roman"/>
              </a:rPr>
              <a:t> </a:t>
            </a:r>
            <a:r>
              <a:rPr sz="4050" spc="80" dirty="0">
                <a:latin typeface="Times New Roman"/>
                <a:cs typeface="Times New Roman"/>
              </a:rPr>
              <a:t>R1</a:t>
            </a:r>
            <a:endParaRPr sz="405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1219</TotalTime>
  <Words>5292</Words>
  <Application>Microsoft Office PowerPoint</Application>
  <PresentationFormat>On-screen Show (4:3)</PresentationFormat>
  <Paragraphs>813</Paragraphs>
  <Slides>140</Slides>
  <Notes>0</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Solstice</vt:lpstr>
      <vt:lpstr>Slide 1</vt:lpstr>
      <vt:lpstr>Slide 2</vt:lpstr>
      <vt:lpstr>CPU Structure</vt:lpstr>
      <vt:lpstr>CPU With Systems Bus</vt:lpstr>
      <vt:lpstr>Slide 5</vt:lpstr>
      <vt:lpstr>CPU Internal Structure</vt:lpstr>
      <vt:lpstr>Slide 7</vt:lpstr>
      <vt:lpstr>Registers</vt:lpstr>
      <vt:lpstr>User Visible Registers</vt:lpstr>
      <vt:lpstr>Example Register Organizations</vt:lpstr>
      <vt:lpstr>Slide 11</vt:lpstr>
      <vt:lpstr>Slide 12</vt:lpstr>
      <vt:lpstr>Slide 13</vt:lpstr>
      <vt:lpstr>General Purpose Registers</vt:lpstr>
      <vt:lpstr>Slide 15</vt:lpstr>
      <vt:lpstr>How big?</vt:lpstr>
      <vt:lpstr>Condition Code Registers(Flag Reg)</vt:lpstr>
      <vt:lpstr>Slide 18</vt:lpstr>
      <vt:lpstr>Control &amp; Status Registers</vt:lpstr>
      <vt:lpstr>Slide 20</vt:lpstr>
      <vt:lpstr>Program Status Word</vt:lpstr>
      <vt:lpstr>Slide 22</vt:lpstr>
      <vt:lpstr>Slide 23</vt:lpstr>
      <vt:lpstr>General Registers</vt:lpstr>
      <vt:lpstr>Pointer Registers</vt:lpstr>
      <vt:lpstr>Slide 26</vt:lpstr>
      <vt:lpstr>Index Registers</vt:lpstr>
      <vt:lpstr>Control Registers</vt:lpstr>
      <vt:lpstr>FLAG REGISTER 8086</vt:lpstr>
      <vt:lpstr>Slide 30</vt:lpstr>
      <vt:lpstr>Slide 31</vt:lpstr>
      <vt:lpstr>Slide 32</vt:lpstr>
      <vt:lpstr>Slide 33</vt:lpstr>
      <vt:lpstr>Segment Registers</vt:lpstr>
      <vt:lpstr>INSTRUCTION FORMAT (PENTIUM)</vt:lpstr>
      <vt:lpstr>Instruction Formats</vt:lpstr>
      <vt:lpstr>Instruction Length</vt:lpstr>
      <vt:lpstr>Allocation of Bits</vt:lpstr>
      <vt:lpstr>Slide 39</vt:lpstr>
      <vt:lpstr>Pentium Instruction Format</vt:lpstr>
      <vt:lpstr>Slide 41</vt:lpstr>
      <vt:lpstr>PENTIUM INSTRUCTION FORMAT</vt:lpstr>
      <vt:lpstr>PENTIUM INSTRUCTION FORMAT</vt:lpstr>
      <vt:lpstr>Slide 44</vt:lpstr>
      <vt:lpstr>William Stallings  Computer Organization  and Architecture 6th Edition</vt:lpstr>
      <vt:lpstr>Addressing modes</vt:lpstr>
      <vt:lpstr>Addressing Modes</vt:lpstr>
      <vt:lpstr>Slide 48</vt:lpstr>
      <vt:lpstr>Immediate Addressing</vt:lpstr>
      <vt:lpstr>MOV AX, 2000</vt:lpstr>
      <vt:lpstr>Direct(M) Addressing  Diagram</vt:lpstr>
      <vt:lpstr>Direct Addressing</vt:lpstr>
      <vt:lpstr>Slide 53</vt:lpstr>
      <vt:lpstr>Slide 54</vt:lpstr>
      <vt:lpstr>Indirect Addressing Diagram</vt:lpstr>
      <vt:lpstr>Slide 56</vt:lpstr>
      <vt:lpstr>Indirect Addressing (1/2)</vt:lpstr>
      <vt:lpstr>Indirect Addressing (2/2)</vt:lpstr>
      <vt:lpstr>Slide 59</vt:lpstr>
      <vt:lpstr>Slide 60</vt:lpstr>
      <vt:lpstr>Register Addressing Diagram</vt:lpstr>
      <vt:lpstr>Slide 62</vt:lpstr>
      <vt:lpstr>Register Addressing (1/2)</vt:lpstr>
      <vt:lpstr>Register Addressing (2/2)</vt:lpstr>
      <vt:lpstr>Register Indirect Addressing Diagram</vt:lpstr>
      <vt:lpstr>Slide 66</vt:lpstr>
      <vt:lpstr>Register Indirect Addressing</vt:lpstr>
      <vt:lpstr>Slide 68</vt:lpstr>
      <vt:lpstr>Displacement Addressing  Diagram</vt:lpstr>
      <vt:lpstr>Displacement Addressing</vt:lpstr>
      <vt:lpstr>Slide 71</vt:lpstr>
      <vt:lpstr>Slide 72</vt:lpstr>
      <vt:lpstr>Relative addressing</vt:lpstr>
      <vt:lpstr>Base-Register Addressing</vt:lpstr>
      <vt:lpstr>Indexed Addressing</vt:lpstr>
      <vt:lpstr>Stack Addressing</vt:lpstr>
      <vt:lpstr>Slide 77</vt:lpstr>
      <vt:lpstr>Slide 78</vt:lpstr>
      <vt:lpstr>Instruction Cycle</vt:lpstr>
      <vt:lpstr>Instruction Cycle</vt:lpstr>
      <vt:lpstr>Instruction Cycle with Interrupts</vt:lpstr>
      <vt:lpstr>Instruction Cycle</vt:lpstr>
      <vt:lpstr>Instruction Cycle</vt:lpstr>
      <vt:lpstr>Instruction Cycle</vt:lpstr>
      <vt:lpstr>Instruction Cycle State Diagram</vt:lpstr>
      <vt:lpstr>Instruction Cycle State Diagram</vt:lpstr>
      <vt:lpstr>Registers</vt:lpstr>
      <vt:lpstr>Fetch Cycle</vt:lpstr>
      <vt:lpstr>Fetch Sequence (symbolic)</vt:lpstr>
      <vt:lpstr>Slide 90</vt:lpstr>
      <vt:lpstr>Step 1:</vt:lpstr>
      <vt:lpstr>Step 2:</vt:lpstr>
      <vt:lpstr>Step 3:</vt:lpstr>
      <vt:lpstr>Indirect Cycle</vt:lpstr>
      <vt:lpstr>Slide 95</vt:lpstr>
      <vt:lpstr>Interrupt Cycle</vt:lpstr>
      <vt:lpstr>Slide 97</vt:lpstr>
      <vt:lpstr>Slide 98</vt:lpstr>
      <vt:lpstr>Execute Cycle (ADD)</vt:lpstr>
      <vt:lpstr>Constituent Elements of  Program Execution</vt:lpstr>
      <vt:lpstr>Micro-Operations</vt:lpstr>
      <vt:lpstr>Types of Micro-operation</vt:lpstr>
      <vt:lpstr>William Stallings  Computer Organization  and Architecture</vt:lpstr>
      <vt:lpstr>Functional Requirements(of Control  Unit)</vt:lpstr>
      <vt:lpstr>Registers</vt:lpstr>
      <vt:lpstr>Model of Control Unit</vt:lpstr>
      <vt:lpstr>Functions of Control Unit</vt:lpstr>
      <vt:lpstr>Control Signals( input )</vt:lpstr>
      <vt:lpstr>Control Signals - output</vt:lpstr>
      <vt:lpstr>Control Unit Organization</vt:lpstr>
      <vt:lpstr>Implementation</vt:lpstr>
      <vt:lpstr>Micro-programmed Control  William Stallings  Computer Organization  and Architecture 8th Edition</vt:lpstr>
      <vt:lpstr>Functioning of Micro programmed</vt:lpstr>
      <vt:lpstr>Micro programmed Control Unit Fun</vt:lpstr>
      <vt:lpstr>Next Address Decision</vt:lpstr>
      <vt:lpstr>Advantages and Disadvantages of  Microprogramming</vt:lpstr>
      <vt:lpstr>Tasks Done By Microprogrammed  Control Unit</vt:lpstr>
      <vt:lpstr>Micro-instruction Types</vt:lpstr>
      <vt:lpstr>Typical Microinstruction Formats</vt:lpstr>
      <vt:lpstr>Slide 120</vt:lpstr>
      <vt:lpstr>Horizontal Micro-programming</vt:lpstr>
      <vt:lpstr>William Stallings  Computer Organization  and AChracphtietre1c3ture 7th Edition</vt:lpstr>
      <vt:lpstr>Introduction</vt:lpstr>
      <vt:lpstr>RISC-Reduced Instruction Set  Computer</vt:lpstr>
      <vt:lpstr>CISC-Complex Instruction Set  Computer</vt:lpstr>
      <vt:lpstr>CISC processor features</vt:lpstr>
      <vt:lpstr>CISC processor features</vt:lpstr>
      <vt:lpstr>RISC processor features</vt:lpstr>
      <vt:lpstr>RISC processor features</vt:lpstr>
      <vt:lpstr>Slide 130</vt:lpstr>
      <vt:lpstr>Slide 131</vt:lpstr>
      <vt:lpstr>PIPELINING-Ex Laundry Analogy</vt:lpstr>
      <vt:lpstr>Slide 133</vt:lpstr>
      <vt:lpstr>Problems with pipeline</vt:lpstr>
      <vt:lpstr>RISC Pipelining</vt:lpstr>
      <vt:lpstr>Slide 136</vt:lpstr>
      <vt:lpstr>Slide 137</vt:lpstr>
      <vt:lpstr>Slide 138</vt:lpstr>
      <vt:lpstr>RISC Architecture</vt:lpstr>
      <vt:lpstr>CISC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Microprogrammed Control</dc:title>
  <dc:creator>Adrian J Pullin</dc:creator>
  <cp:lastModifiedBy>Neethu</cp:lastModifiedBy>
  <cp:revision>36</cp:revision>
  <dcterms:created xsi:type="dcterms:W3CDTF">2023-08-21T11:06:01Z</dcterms:created>
  <dcterms:modified xsi:type="dcterms:W3CDTF">2023-09-03T07:43:43Z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2022-10-06T00:00:00Z</vt:filetime>
  </property>
  <property fmtid="{D5CDD505-2E9C-101B-9397-08002B2CF9AE}" pid="3" name="Creator">
    <vt:lpwstr>Microsoft® PowerPoint® 2010</vt:lpwstr>
  </property>
  <property fmtid="{D5CDD505-2E9C-101B-9397-08002B2CF9AE}" pid="4" name="LastSaved">
    <vt:filetime>2023-08-21T00:00:00Z</vt:filetime>
  </property>
</Properties>
</file>