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g7SHzEzKl61uSWytJWcAB/YzM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857D895-572B-4E23-B708-6B199EA517C5}">
  <a:tblStyle styleId="{9857D895-572B-4E23-B708-6B199EA517C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59A6E5-735B-407A-A9E0-C506036F2067}"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1136" y="2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18844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12"/>
          <p:cNvPicPr preferRelativeResize="0"/>
          <p:nvPr/>
        </p:nvPicPr>
        <p:blipFill rotWithShape="1">
          <a:blip r:embed="rId2">
            <a:alphaModFix/>
          </a:blip>
          <a:srcRect/>
          <a:stretch/>
        </p:blipFill>
        <p:spPr>
          <a:xfrm>
            <a:off x="8324850" y="152400"/>
            <a:ext cx="630115" cy="820615"/>
          </a:xfrm>
          <a:prstGeom prst="rect">
            <a:avLst/>
          </a:prstGeom>
          <a:noFill/>
          <a:ln>
            <a:noFill/>
          </a:ln>
        </p:spPr>
      </p:pic>
      <p:pic>
        <p:nvPicPr>
          <p:cNvPr id="22" name="Google Shape;22;p12"/>
          <p:cNvPicPr preferRelativeResize="0"/>
          <p:nvPr/>
        </p:nvPicPr>
        <p:blipFill rotWithShape="1">
          <a:blip r:embed="rId3">
            <a:alphaModFix/>
          </a:blip>
          <a:srcRect/>
          <a:stretch/>
        </p:blipFill>
        <p:spPr>
          <a:xfrm>
            <a:off x="152400" y="134938"/>
            <a:ext cx="762000" cy="78153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13"/>
          <p:cNvPicPr preferRelativeResize="0"/>
          <p:nvPr/>
        </p:nvPicPr>
        <p:blipFill rotWithShape="1">
          <a:blip r:embed="rId2">
            <a:alphaModFix/>
          </a:blip>
          <a:srcRect/>
          <a:stretch/>
        </p:blipFill>
        <p:spPr>
          <a:xfrm>
            <a:off x="8324850" y="76200"/>
            <a:ext cx="630115" cy="820615"/>
          </a:xfrm>
          <a:prstGeom prst="rect">
            <a:avLst/>
          </a:prstGeom>
          <a:noFill/>
          <a:ln>
            <a:noFill/>
          </a:ln>
        </p:spPr>
      </p:pic>
      <p:pic>
        <p:nvPicPr>
          <p:cNvPr id="30" name="Google Shape;30;p13"/>
          <p:cNvPicPr preferRelativeResize="0"/>
          <p:nvPr/>
        </p:nvPicPr>
        <p:blipFill rotWithShape="1">
          <a:blip r:embed="rId3">
            <a:alphaModFix/>
          </a:blip>
          <a:srcRect/>
          <a:stretch/>
        </p:blipFill>
        <p:spPr>
          <a:xfrm>
            <a:off x="152400" y="134938"/>
            <a:ext cx="762000" cy="78153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0"/>
          <p:cNvSpPr>
            <a:spLocks noGrp="1"/>
          </p:cNvSpPr>
          <p:nvPr>
            <p:ph type="pic" idx="2"/>
          </p:nvPr>
        </p:nvSpPr>
        <p:spPr>
          <a:xfrm>
            <a:off x="1792288" y="612775"/>
            <a:ext cx="5486400" cy="4114800"/>
          </a:xfrm>
          <a:prstGeom prst="rect">
            <a:avLst/>
          </a:prstGeom>
          <a:noFill/>
          <a:ln>
            <a:noFill/>
          </a:ln>
        </p:spPr>
      </p:sp>
      <p:sp>
        <p:nvSpPr>
          <p:cNvPr id="72" name="Google Shape;72;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Data Structure</a:t>
            </a:r>
            <a:br>
              <a:rPr lang="en-US"/>
            </a:br>
            <a:r>
              <a:rPr lang="en-US" sz="2800"/>
              <a:t>Semester III Course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Course Outcomes</a:t>
            </a:r>
            <a:endParaRPr/>
          </a:p>
        </p:txBody>
      </p:sp>
      <p:graphicFrame>
        <p:nvGraphicFramePr>
          <p:cNvPr id="99" name="Google Shape;99;p2"/>
          <p:cNvGraphicFramePr/>
          <p:nvPr/>
        </p:nvGraphicFramePr>
        <p:xfrm>
          <a:off x="685800" y="1904998"/>
          <a:ext cx="7696200" cy="3505200"/>
        </p:xfrm>
        <a:graphic>
          <a:graphicData uri="http://schemas.openxmlformats.org/drawingml/2006/table">
            <a:tbl>
              <a:tblPr>
                <a:noFill/>
                <a:tableStyleId>{9857D895-572B-4E23-B708-6B199EA517C5}</a:tableStyleId>
              </a:tblPr>
              <a:tblGrid>
                <a:gridCol w="1016500"/>
                <a:gridCol w="6679700"/>
              </a:tblGrid>
              <a:tr h="1168400">
                <a:tc>
                  <a:txBody>
                    <a:bodyPr/>
                    <a:lstStyle/>
                    <a:p>
                      <a:pPr marL="0" marR="0" lvl="0" indent="0" algn="ctr" rtl="0">
                        <a:lnSpc>
                          <a:spcPct val="115000"/>
                        </a:lnSpc>
                        <a:spcBef>
                          <a:spcPts val="0"/>
                        </a:spcBef>
                        <a:spcAft>
                          <a:spcPts val="0"/>
                        </a:spcAft>
                        <a:buNone/>
                      </a:pPr>
                      <a:r>
                        <a:rPr lang="en-US" sz="1800" b="1" u="none" strike="noStrike" cap="none">
                          <a:latin typeface="Times New Roman"/>
                          <a:ea typeface="Times New Roman"/>
                          <a:cs typeface="Times New Roman"/>
                          <a:sym typeface="Times New Roman"/>
                        </a:rPr>
                        <a:t>Course Outcome</a:t>
                      </a:r>
                      <a:endParaRPr sz="16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800" b="1" u="none" strike="noStrike" cap="none">
                          <a:solidFill>
                            <a:srgbClr val="000000"/>
                          </a:solidFill>
                          <a:latin typeface="Times New Roman"/>
                          <a:ea typeface="Times New Roman"/>
                          <a:cs typeface="Times New Roman"/>
                          <a:sym typeface="Times New Roman"/>
                        </a:rPr>
                        <a:t>After successful  completion of the course students should be able to</a:t>
                      </a:r>
                      <a:endParaRPr sz="16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84200">
                <a:tc>
                  <a:txBody>
                    <a:bodyPr/>
                    <a:lstStyle/>
                    <a:p>
                      <a:pPr marL="0" marR="0" lvl="0" indent="0" algn="ctr" rtl="0">
                        <a:lnSpc>
                          <a:spcPct val="115000"/>
                        </a:lnSpc>
                        <a:spcBef>
                          <a:spcPts val="0"/>
                        </a:spcBef>
                        <a:spcAft>
                          <a:spcPts val="0"/>
                        </a:spcAft>
                        <a:buNone/>
                      </a:pPr>
                      <a:r>
                        <a:rPr lang="en-US" sz="1800" b="1" u="none" strike="noStrike" cap="none">
                          <a:latin typeface="Times New Roman"/>
                          <a:ea typeface="Times New Roman"/>
                          <a:cs typeface="Times New Roman"/>
                          <a:sym typeface="Times New Roman"/>
                        </a:rPr>
                        <a:t>CO1</a:t>
                      </a:r>
                      <a:endParaRPr sz="16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a:solidFill>
                            <a:srgbClr val="000000"/>
                          </a:solidFill>
                          <a:latin typeface="Times New Roman"/>
                          <a:ea typeface="Times New Roman"/>
                          <a:cs typeface="Times New Roman"/>
                          <a:sym typeface="Times New Roman"/>
                        </a:rPr>
                        <a:t>Explain the different data structures used in problem solving </a:t>
                      </a:r>
                      <a:endParaRPr sz="1800" u="none" strike="noStrike" cap="none">
                        <a:solidFill>
                          <a:srgbClr val="000000"/>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84200">
                <a:tc>
                  <a:txBody>
                    <a:bodyPr/>
                    <a:lstStyle/>
                    <a:p>
                      <a:pPr marL="0" marR="0" lvl="0" indent="0" algn="ctr" rtl="0">
                        <a:lnSpc>
                          <a:spcPct val="115000"/>
                        </a:lnSpc>
                        <a:spcBef>
                          <a:spcPts val="0"/>
                        </a:spcBef>
                        <a:spcAft>
                          <a:spcPts val="0"/>
                        </a:spcAft>
                        <a:buNone/>
                      </a:pPr>
                      <a:r>
                        <a:rPr lang="en-US" sz="1800" b="1" u="none" strike="noStrike" cap="none">
                          <a:latin typeface="Times New Roman"/>
                          <a:ea typeface="Times New Roman"/>
                          <a:cs typeface="Times New Roman"/>
                          <a:sym typeface="Times New Roman"/>
                        </a:rPr>
                        <a:t>CO2</a:t>
                      </a:r>
                      <a:endParaRPr sz="16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a:solidFill>
                            <a:srgbClr val="000000"/>
                          </a:solidFill>
                          <a:latin typeface="Times New Roman"/>
                          <a:ea typeface="Times New Roman"/>
                          <a:cs typeface="Times New Roman"/>
                          <a:sym typeface="Times New Roman"/>
                        </a:rPr>
                        <a:t>Apply linear and non-linear data structure in application development. </a:t>
                      </a:r>
                      <a:endParaRPr sz="1800" u="none" strike="noStrike" cap="none">
                        <a:solidFill>
                          <a:srgbClr val="000000"/>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84200">
                <a:tc>
                  <a:txBody>
                    <a:bodyPr/>
                    <a:lstStyle/>
                    <a:p>
                      <a:pPr marL="0" marR="0" lvl="0" indent="0" algn="ctr" rtl="0">
                        <a:lnSpc>
                          <a:spcPct val="115000"/>
                        </a:lnSpc>
                        <a:spcBef>
                          <a:spcPts val="0"/>
                        </a:spcBef>
                        <a:spcAft>
                          <a:spcPts val="0"/>
                        </a:spcAft>
                        <a:buNone/>
                      </a:pPr>
                      <a:r>
                        <a:rPr lang="en-US" sz="1800" b="1" u="none" strike="noStrike" cap="none">
                          <a:latin typeface="Times New Roman"/>
                          <a:ea typeface="Times New Roman"/>
                          <a:cs typeface="Times New Roman"/>
                          <a:sym typeface="Times New Roman"/>
                        </a:rPr>
                        <a:t>CO3</a:t>
                      </a:r>
                      <a:endParaRPr sz="16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a:solidFill>
                            <a:srgbClr val="000000"/>
                          </a:solidFill>
                          <a:latin typeface="Times New Roman"/>
                          <a:ea typeface="Times New Roman"/>
                          <a:cs typeface="Times New Roman"/>
                          <a:sym typeface="Times New Roman"/>
                        </a:rPr>
                        <a:t>Describe concepts of advance data structures like set, map &amp; dictionary </a:t>
                      </a:r>
                      <a:endParaRPr sz="1800" u="none" strike="noStrike" cap="none">
                        <a:solidFill>
                          <a:srgbClr val="000000"/>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84200">
                <a:tc>
                  <a:txBody>
                    <a:bodyPr/>
                    <a:lstStyle/>
                    <a:p>
                      <a:pPr marL="0" marR="0" lvl="0" indent="0" algn="ctr" rtl="0">
                        <a:lnSpc>
                          <a:spcPct val="115000"/>
                        </a:lnSpc>
                        <a:spcBef>
                          <a:spcPts val="0"/>
                        </a:spcBef>
                        <a:spcAft>
                          <a:spcPts val="0"/>
                        </a:spcAft>
                        <a:buNone/>
                      </a:pPr>
                      <a:r>
                        <a:rPr lang="en-US" sz="1800" b="1" u="none" strike="noStrike" cap="none">
                          <a:latin typeface="Times New Roman"/>
                          <a:ea typeface="Times New Roman"/>
                          <a:cs typeface="Times New Roman"/>
                          <a:sym typeface="Times New Roman"/>
                        </a:rPr>
                        <a:t>CO4</a:t>
                      </a:r>
                      <a:endParaRPr sz="1600" u="none" strike="noStrike" cap="none">
                        <a:latin typeface="Calibri"/>
                        <a:ea typeface="Calibri"/>
                        <a:cs typeface="Calibri"/>
                        <a:sym typeface="Calibri"/>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a:solidFill>
                            <a:srgbClr val="000000"/>
                          </a:solidFill>
                          <a:latin typeface="Times New Roman"/>
                          <a:ea typeface="Times New Roman"/>
                          <a:cs typeface="Times New Roman"/>
                          <a:sym typeface="Times New Roman"/>
                        </a:rPr>
                        <a:t>Demonstrate sorting and searching methods. </a:t>
                      </a:r>
                      <a:endParaRPr sz="1800" u="none" strike="noStrike" cap="none">
                        <a:solidFill>
                          <a:srgbClr val="000000"/>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List Books</a:t>
            </a:r>
            <a:endParaRPr/>
          </a:p>
        </p:txBody>
      </p:sp>
      <p:sp>
        <p:nvSpPr>
          <p:cNvPr id="105" name="Google Shape;105;p3"/>
          <p:cNvSpPr txBox="1">
            <a:spLocks noGrp="1"/>
          </p:cNvSpPr>
          <p:nvPr>
            <p:ph type="body" idx="1"/>
          </p:nvPr>
        </p:nvSpPr>
        <p:spPr>
          <a:xfrm>
            <a:off x="457200" y="1265237"/>
            <a:ext cx="84582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US" sz="2000" b="1"/>
              <a:t>Recommended Books:</a:t>
            </a:r>
            <a:endParaRPr sz="2000"/>
          </a:p>
          <a:p>
            <a:pPr marL="0" lvl="0" indent="0" algn="l" rtl="0">
              <a:spcBef>
                <a:spcPts val="400"/>
              </a:spcBef>
              <a:spcAft>
                <a:spcPts val="0"/>
              </a:spcAft>
              <a:buClr>
                <a:schemeClr val="dk1"/>
              </a:buClr>
              <a:buSzPts val="2000"/>
              <a:buNone/>
            </a:pPr>
            <a:endParaRPr sz="2000"/>
          </a:p>
        </p:txBody>
      </p:sp>
      <p:pic>
        <p:nvPicPr>
          <p:cNvPr id="106" name="Google Shape;106;p3"/>
          <p:cNvPicPr preferRelativeResize="0"/>
          <p:nvPr/>
        </p:nvPicPr>
        <p:blipFill rotWithShape="1">
          <a:blip r:embed="rId3">
            <a:alphaModFix/>
          </a:blip>
          <a:srcRect/>
          <a:stretch/>
        </p:blipFill>
        <p:spPr>
          <a:xfrm>
            <a:off x="609600" y="2152650"/>
            <a:ext cx="7924800" cy="379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Modes of Content Delivery</a:t>
            </a:r>
            <a:endParaRPr/>
          </a:p>
        </p:txBody>
      </p:sp>
      <p:sp>
        <p:nvSpPr>
          <p:cNvPr id="112" name="Google Shape;112;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Blackboard Teaching</a:t>
            </a:r>
            <a:endParaRPr/>
          </a:p>
          <a:p>
            <a:pPr marL="342900" lvl="0" indent="-342900" algn="l" rtl="0">
              <a:spcBef>
                <a:spcPts val="640"/>
              </a:spcBef>
              <a:spcAft>
                <a:spcPts val="0"/>
              </a:spcAft>
              <a:buClr>
                <a:schemeClr val="dk1"/>
              </a:buClr>
              <a:buSzPts val="3200"/>
              <a:buChar char="•"/>
            </a:pPr>
            <a:r>
              <a:rPr lang="en-US"/>
              <a:t>Visual Aids</a:t>
            </a:r>
            <a:endParaRPr/>
          </a:p>
          <a:p>
            <a:pPr marL="342900" lvl="0" indent="-342900" algn="l" rtl="0">
              <a:spcBef>
                <a:spcPts val="640"/>
              </a:spcBef>
              <a:spcAft>
                <a:spcPts val="0"/>
              </a:spcAft>
              <a:buClr>
                <a:schemeClr val="dk1"/>
              </a:buClr>
              <a:buSzPts val="3200"/>
              <a:buChar char="•"/>
            </a:pPr>
            <a:r>
              <a:rPr lang="en-US"/>
              <a:t>Seminar</a:t>
            </a:r>
            <a:endParaRPr/>
          </a:p>
          <a:p>
            <a:pPr marL="342900" lvl="0" indent="-342900" algn="l" rtl="0">
              <a:spcBef>
                <a:spcPts val="640"/>
              </a:spcBef>
              <a:spcAft>
                <a:spcPts val="0"/>
              </a:spcAft>
              <a:buClr>
                <a:schemeClr val="dk1"/>
              </a:buClr>
              <a:buSzPts val="3200"/>
              <a:buChar char="•"/>
            </a:pPr>
            <a:r>
              <a:rPr lang="en-US"/>
              <a:t>NPTEL Video Lectures</a:t>
            </a:r>
            <a:endParaRPr/>
          </a:p>
          <a:p>
            <a:pPr marL="342900" lvl="0" indent="-342900" algn="l" rtl="0">
              <a:spcBef>
                <a:spcPts val="640"/>
              </a:spcBef>
              <a:spcAft>
                <a:spcPts val="0"/>
              </a:spcAft>
              <a:buClr>
                <a:schemeClr val="dk1"/>
              </a:buClr>
              <a:buSzPts val="3200"/>
              <a:buChar char="•"/>
            </a:pPr>
            <a:r>
              <a:rPr lang="en-US"/>
              <a:t>Quiz</a:t>
            </a:r>
            <a:endParaRPr/>
          </a:p>
          <a:p>
            <a:pPr marL="342900" lvl="0" indent="-342900" algn="l" rtl="0">
              <a:spcBef>
                <a:spcPts val="640"/>
              </a:spcBef>
              <a:spcAft>
                <a:spcPts val="0"/>
              </a:spcAft>
              <a:buClr>
                <a:schemeClr val="dk1"/>
              </a:buClr>
              <a:buSzPts val="3200"/>
              <a:buChar char="•"/>
            </a:pPr>
            <a:r>
              <a:rPr lang="en-US"/>
              <a:t>Guest Lecture</a:t>
            </a:r>
            <a:endParaRPr/>
          </a:p>
          <a:p>
            <a:pPr marL="342900" lvl="0" indent="-342900" algn="l" rtl="0">
              <a:spcBef>
                <a:spcPts val="640"/>
              </a:spcBef>
              <a:spcAft>
                <a:spcPts val="0"/>
              </a:spcAft>
              <a:buClr>
                <a:schemeClr val="dk1"/>
              </a:buClr>
              <a:buSzPts val="3200"/>
              <a:buChar char="•"/>
            </a:pPr>
            <a:r>
              <a:rPr lang="en-US"/>
              <a:t>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Practical Assessment Rubric</a:t>
            </a:r>
            <a:endParaRPr/>
          </a:p>
        </p:txBody>
      </p:sp>
      <p:graphicFrame>
        <p:nvGraphicFramePr>
          <p:cNvPr id="118" name="Google Shape;118;p5"/>
          <p:cNvGraphicFramePr/>
          <p:nvPr/>
        </p:nvGraphicFramePr>
        <p:xfrm>
          <a:off x="685802" y="1595499"/>
          <a:ext cx="7619975" cy="4936438"/>
        </p:xfrm>
        <a:graphic>
          <a:graphicData uri="http://schemas.openxmlformats.org/drawingml/2006/table">
            <a:tbl>
              <a:tblPr>
                <a:noFill/>
                <a:tableStyleId>{9857D895-572B-4E23-B708-6B199EA517C5}</a:tableStyleId>
              </a:tblPr>
              <a:tblGrid>
                <a:gridCol w="1468075"/>
                <a:gridCol w="1537975"/>
                <a:gridCol w="1537975"/>
                <a:gridCol w="1537975"/>
                <a:gridCol w="1537975"/>
              </a:tblGrid>
              <a:tr h="319550">
                <a:tc rowSpan="2">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Criteria</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Excellent (AA)</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Good (AB)</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Average (BB)</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Poor(BC)</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293300">
                <a:tc vMerge="1">
                  <a:txBody>
                    <a:bodyPr/>
                    <a:lstStyle/>
                    <a:p>
                      <a:endParaRPr lang="en-US"/>
                    </a:p>
                  </a:txBody>
                  <a:tcPr/>
                </a:tc>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5/10</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4/8</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3/6 </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2/4</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938800">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Timely Execution  (05)</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The activity was shown on same day as suggested by Laboratory Faculty.</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The activity was shown   after one week of the lab. </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The activity was shown after 2 weeks of the lab</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The activity was shown after more than 2 weeks of the lab.</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1878075">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Timely Writeup Submission (10)</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The Writeup was submitted in the next lab session. </a:t>
                      </a:r>
                      <a:endParaRPr sz="1400" u="none" strike="noStrike" cap="none">
                        <a:latin typeface="Calibri"/>
                        <a:ea typeface="Calibri"/>
                        <a:cs typeface="Calibri"/>
                        <a:sym typeface="Calibri"/>
                      </a:endParaRPr>
                    </a:p>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 </a:t>
                      </a:r>
                      <a:endParaRPr sz="1400" u="none" strike="noStrike" cap="none">
                        <a:latin typeface="Calibri"/>
                        <a:ea typeface="Calibri"/>
                        <a:cs typeface="Calibri"/>
                        <a:sym typeface="Calibri"/>
                      </a:endParaRPr>
                    </a:p>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Post lab questions  answered perfectly</a:t>
                      </a:r>
                      <a:endParaRPr sz="1400" u="none" strike="noStrike" cap="none">
                        <a:latin typeface="Calibri"/>
                        <a:ea typeface="Calibri"/>
                        <a:cs typeface="Calibri"/>
                        <a:sym typeface="Calibri"/>
                      </a:endParaRPr>
                    </a:p>
                    <a:p>
                      <a:pPr marL="0" marR="0" lvl="0" indent="0" algn="l" rtl="0">
                        <a:lnSpc>
                          <a:spcPct val="115000"/>
                        </a:lnSpc>
                        <a:spcBef>
                          <a:spcPts val="1200"/>
                        </a:spcBef>
                        <a:spcAft>
                          <a:spcPts val="0"/>
                        </a:spcAft>
                        <a:buNone/>
                      </a:pPr>
                      <a:r>
                        <a:rPr lang="en-US" sz="1400" u="none" strike="noStrike" cap="none">
                          <a:solidFill>
                            <a:srgbClr val="000000"/>
                          </a:solidFill>
                          <a:latin typeface="Times New Roman"/>
                          <a:ea typeface="Times New Roman"/>
                          <a:cs typeface="Times New Roman"/>
                          <a:sym typeface="Times New Roman"/>
                        </a:rPr>
                        <a:t>No Plagiarism.</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The Writeup was submitted after two turns of the lab session.</a:t>
                      </a:r>
                      <a:endParaRPr sz="1400" u="none" strike="noStrike" cap="none">
                        <a:latin typeface="Calibri"/>
                        <a:ea typeface="Calibri"/>
                        <a:cs typeface="Calibri"/>
                        <a:sym typeface="Calibri"/>
                      </a:endParaRPr>
                    </a:p>
                    <a:p>
                      <a:pPr marL="0" marR="0" lvl="0" indent="0" algn="l" rtl="0">
                        <a:lnSpc>
                          <a:spcPct val="115000"/>
                        </a:lnSpc>
                        <a:spcBef>
                          <a:spcPts val="1200"/>
                        </a:spcBef>
                        <a:spcAft>
                          <a:spcPts val="0"/>
                        </a:spcAft>
                        <a:buNone/>
                      </a:pPr>
                      <a:r>
                        <a:rPr lang="en-US" sz="1400" u="none" strike="noStrike" cap="none">
                          <a:solidFill>
                            <a:srgbClr val="000000"/>
                          </a:solidFill>
                          <a:latin typeface="Times New Roman"/>
                          <a:ea typeface="Times New Roman"/>
                          <a:cs typeface="Times New Roman"/>
                          <a:sym typeface="Times New Roman"/>
                        </a:rPr>
                        <a:t>Post lab questions fairly answered</a:t>
                      </a:r>
                      <a:endParaRPr sz="1400" u="none" strike="noStrike" cap="none">
                        <a:latin typeface="Calibri"/>
                        <a:ea typeface="Calibri"/>
                        <a:cs typeface="Calibri"/>
                        <a:sym typeface="Calibri"/>
                      </a:endParaRPr>
                    </a:p>
                    <a:p>
                      <a:pPr marL="0" marR="0" lvl="0" indent="0" algn="l" rtl="0">
                        <a:lnSpc>
                          <a:spcPct val="115000"/>
                        </a:lnSpc>
                        <a:spcBef>
                          <a:spcPts val="1200"/>
                        </a:spcBef>
                        <a:spcAft>
                          <a:spcPts val="0"/>
                        </a:spcAft>
                        <a:buNone/>
                      </a:pPr>
                      <a:r>
                        <a:rPr lang="en-US" sz="1400" u="none" strike="noStrike" cap="none">
                          <a:solidFill>
                            <a:srgbClr val="000000"/>
                          </a:solidFill>
                          <a:latin typeface="Times New Roman"/>
                          <a:ea typeface="Times New Roman"/>
                          <a:cs typeface="Times New Roman"/>
                          <a:sym typeface="Times New Roman"/>
                        </a:rPr>
                        <a:t>No Plagiarism. </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The Writeup was submitted after three turns of the lab session.</a:t>
                      </a:r>
                      <a:endParaRPr sz="1400" u="none" strike="noStrike" cap="none">
                        <a:latin typeface="Calibri"/>
                        <a:ea typeface="Calibri"/>
                        <a:cs typeface="Calibri"/>
                        <a:sym typeface="Calibri"/>
                      </a:endParaRPr>
                    </a:p>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 </a:t>
                      </a:r>
                      <a:endParaRPr sz="1400" u="none" strike="noStrike" cap="none">
                        <a:latin typeface="Calibri"/>
                        <a:ea typeface="Calibri"/>
                        <a:cs typeface="Calibri"/>
                        <a:sym typeface="Calibri"/>
                      </a:endParaRPr>
                    </a:p>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Post lab questions poorly answered </a:t>
                      </a:r>
                      <a:endParaRPr sz="1400" u="none" strike="noStrike" cap="none">
                        <a:latin typeface="Calibri"/>
                        <a:ea typeface="Calibri"/>
                        <a:cs typeface="Calibri"/>
                        <a:sym typeface="Calibri"/>
                      </a:endParaRPr>
                    </a:p>
                    <a:p>
                      <a:pPr marL="0" marR="0" lvl="0" indent="0" algn="l" rtl="0">
                        <a:lnSpc>
                          <a:spcPct val="115000"/>
                        </a:lnSpc>
                        <a:spcBef>
                          <a:spcPts val="1200"/>
                        </a:spcBef>
                        <a:spcAft>
                          <a:spcPts val="0"/>
                        </a:spcAft>
                        <a:buNone/>
                      </a:pPr>
                      <a:r>
                        <a:rPr lang="en-US" sz="1400" u="none" strike="noStrike" cap="none">
                          <a:solidFill>
                            <a:srgbClr val="000000"/>
                          </a:solidFill>
                          <a:latin typeface="Times New Roman"/>
                          <a:ea typeface="Times New Roman"/>
                          <a:cs typeface="Times New Roman"/>
                          <a:sym typeface="Times New Roman"/>
                        </a:rPr>
                        <a:t>No Plagiarism.</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The Writeup was submitted after a month lab session.</a:t>
                      </a:r>
                      <a:endParaRPr sz="1400" u="none" strike="noStrike" cap="none">
                        <a:latin typeface="Calibri"/>
                        <a:ea typeface="Calibri"/>
                        <a:cs typeface="Calibri"/>
                        <a:sym typeface="Calibri"/>
                      </a:endParaRPr>
                    </a:p>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 </a:t>
                      </a:r>
                      <a:endParaRPr sz="1400" u="none" strike="noStrike" cap="none">
                        <a:latin typeface="Calibri"/>
                        <a:ea typeface="Calibri"/>
                        <a:cs typeface="Calibri"/>
                        <a:sym typeface="Calibri"/>
                      </a:endParaRPr>
                    </a:p>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Post lab questions are not answered </a:t>
                      </a:r>
                      <a:endParaRPr sz="1400" u="none" strike="noStrike" cap="none">
                        <a:latin typeface="Calibri"/>
                        <a:ea typeface="Calibri"/>
                        <a:cs typeface="Calibri"/>
                        <a:sym typeface="Calibri"/>
                      </a:endParaRPr>
                    </a:p>
                    <a:p>
                      <a:pPr marL="0" marR="0" lvl="0" indent="0" algn="l" rtl="0">
                        <a:lnSpc>
                          <a:spcPct val="115000"/>
                        </a:lnSpc>
                        <a:spcBef>
                          <a:spcPts val="1200"/>
                        </a:spcBef>
                        <a:spcAft>
                          <a:spcPts val="0"/>
                        </a:spcAft>
                        <a:buNone/>
                      </a:pPr>
                      <a:r>
                        <a:rPr lang="en-US" sz="1400" u="none" strike="noStrike" cap="none">
                          <a:solidFill>
                            <a:srgbClr val="000000"/>
                          </a:solidFill>
                          <a:latin typeface="Times New Roman"/>
                          <a:ea typeface="Times New Roman"/>
                          <a:cs typeface="Times New Roman"/>
                          <a:sym typeface="Times New Roman"/>
                        </a:rPr>
                        <a:t>No Plagiarism.</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1096250">
                <a:tc>
                  <a:txBody>
                    <a:bodyPr/>
                    <a:lstStyle/>
                    <a:p>
                      <a:pPr marL="0" marR="0" lvl="0" indent="0" algn="ctr" rtl="0">
                        <a:lnSpc>
                          <a:spcPct val="115000"/>
                        </a:lnSpc>
                        <a:spcBef>
                          <a:spcPts val="0"/>
                        </a:spcBef>
                        <a:spcAft>
                          <a:spcPts val="0"/>
                        </a:spcAft>
                        <a:buNone/>
                      </a:pPr>
                      <a:r>
                        <a:rPr lang="en-US" sz="1400" b="1" u="none" strike="noStrike" cap="none">
                          <a:solidFill>
                            <a:srgbClr val="000000"/>
                          </a:solidFill>
                          <a:latin typeface="Times New Roman"/>
                          <a:ea typeface="Times New Roman"/>
                          <a:cs typeface="Times New Roman"/>
                          <a:sym typeface="Times New Roman"/>
                        </a:rPr>
                        <a:t>Individual Performance (10)</a:t>
                      </a:r>
                      <a:endParaRPr sz="1400" u="none" strike="noStrike" cap="none">
                        <a:latin typeface="Calibri"/>
                        <a:ea typeface="Calibri"/>
                        <a:cs typeface="Calibri"/>
                        <a:sym typeface="Calibri"/>
                      </a:endParaRPr>
                    </a:p>
                    <a:p>
                      <a:pPr marL="0" marR="0" lvl="0" indent="698500" algn="ctr" rtl="0">
                        <a:lnSpc>
                          <a:spcPct val="115000"/>
                        </a:lnSpc>
                        <a:spcBef>
                          <a:spcPts val="3000"/>
                        </a:spcBef>
                        <a:spcAft>
                          <a:spcPts val="0"/>
                        </a:spcAft>
                        <a:buNone/>
                      </a:pPr>
                      <a:r>
                        <a:rPr lang="en-US" sz="1400" u="none" strike="noStrike" cap="none">
                          <a:solidFill>
                            <a:srgbClr val="000000"/>
                          </a:solidFill>
                          <a:latin typeface="Times New Roman"/>
                          <a:ea typeface="Times New Roman"/>
                          <a:cs typeface="Times New Roman"/>
                          <a:sym typeface="Times New Roman"/>
                        </a:rPr>
                        <a:t> </a:t>
                      </a:r>
                      <a:endParaRPr sz="1400" u="none" strike="noStrike" cap="none">
                        <a:latin typeface="Calibri"/>
                        <a:ea typeface="Calibri"/>
                        <a:cs typeface="Calibri"/>
                        <a:sym typeface="Calibri"/>
                      </a:endParaRPr>
                    </a:p>
                  </a:txBody>
                  <a:tcPr marL="62975" marR="629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All the features / functionalities implemented / demonstrated. </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All the features / functionalities implemented / demonstrated but not in detail</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Partial coverage of the features / functionalities implemented / demonstrated.</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solidFill>
                            <a:srgbClr val="000000"/>
                          </a:solidFill>
                          <a:latin typeface="Times New Roman"/>
                          <a:ea typeface="Times New Roman"/>
                          <a:cs typeface="Times New Roman"/>
                          <a:sym typeface="Times New Roman"/>
                        </a:rPr>
                        <a:t>Implementation not up to the mark / negligible performance. </a:t>
                      </a:r>
                      <a:endParaRPr sz="1400" u="none" strike="noStrike" cap="none">
                        <a:latin typeface="Calibri"/>
                        <a:ea typeface="Calibri"/>
                        <a:cs typeface="Calibri"/>
                        <a:sym typeface="Calibri"/>
                      </a:endParaRPr>
                    </a:p>
                  </a:txBody>
                  <a:tcPr marL="62975" marR="629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2"/>
              </a:buClr>
              <a:buSzPts val="4400"/>
              <a:buFont typeface="Calibri"/>
              <a:buNone/>
            </a:pPr>
            <a:r>
              <a:rPr lang="en-US" b="1">
                <a:solidFill>
                  <a:schemeClr val="accent2"/>
                </a:solidFill>
              </a:rPr>
              <a:t>Evaluation Scheme</a:t>
            </a:r>
            <a:endParaRPr>
              <a:solidFill>
                <a:schemeClr val="accent2"/>
              </a:solidFill>
            </a:endParaRPr>
          </a:p>
        </p:txBody>
      </p:sp>
      <p:sp>
        <p:nvSpPr>
          <p:cNvPr id="124" name="Google Shape;124;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Number of credits – 04 (TH – 03 , PR – 01)</a:t>
            </a:r>
            <a:endParaRPr/>
          </a:p>
          <a:p>
            <a:pPr marL="342900" lvl="0" indent="-342900" algn="l" rtl="0">
              <a:spcBef>
                <a:spcPts val="480"/>
              </a:spcBef>
              <a:spcAft>
                <a:spcPts val="0"/>
              </a:spcAft>
              <a:buClr>
                <a:schemeClr val="dk1"/>
              </a:buClr>
              <a:buSzPts val="2400"/>
              <a:buChar char="•"/>
            </a:pPr>
            <a:r>
              <a:rPr lang="en-US" sz="2400"/>
              <a:t>Term Test/ISE – 30 marks</a:t>
            </a:r>
            <a:endParaRPr/>
          </a:p>
          <a:p>
            <a:pPr marL="342900" lvl="0" indent="-342900" algn="l" rtl="0">
              <a:spcBef>
                <a:spcPts val="480"/>
              </a:spcBef>
              <a:spcAft>
                <a:spcPts val="0"/>
              </a:spcAft>
              <a:buClr>
                <a:schemeClr val="dk1"/>
              </a:buClr>
              <a:buSzPts val="2400"/>
              <a:buChar char="•"/>
            </a:pPr>
            <a:r>
              <a:rPr lang="en-US" sz="2400"/>
              <a:t>Internal Assessment – 20 marks</a:t>
            </a:r>
            <a:endParaRPr/>
          </a:p>
          <a:p>
            <a:pPr marL="342900" lvl="0" indent="-342900" algn="l" rtl="0">
              <a:spcBef>
                <a:spcPts val="480"/>
              </a:spcBef>
              <a:spcAft>
                <a:spcPts val="0"/>
              </a:spcAft>
              <a:buClr>
                <a:schemeClr val="dk1"/>
              </a:buClr>
              <a:buSzPts val="2400"/>
              <a:buChar char="•"/>
            </a:pPr>
            <a:r>
              <a:rPr lang="en-US" sz="2400"/>
              <a:t>End Sem. Exam – 100 converted to 50 marks</a:t>
            </a:r>
            <a:endParaRPr/>
          </a:p>
          <a:p>
            <a:pPr marL="0" lvl="0" indent="0" algn="l" rtl="0">
              <a:spcBef>
                <a:spcPts val="480"/>
              </a:spcBef>
              <a:spcAft>
                <a:spcPts val="0"/>
              </a:spcAft>
              <a:buClr>
                <a:schemeClr val="dk1"/>
              </a:buClr>
              <a:buSzPts val="2400"/>
              <a:buNone/>
            </a:pPr>
            <a:endParaRPr sz="2400"/>
          </a:p>
        </p:txBody>
      </p:sp>
      <p:pic>
        <p:nvPicPr>
          <p:cNvPr id="125" name="Google Shape;125;p6"/>
          <p:cNvPicPr preferRelativeResize="0"/>
          <p:nvPr/>
        </p:nvPicPr>
        <p:blipFill rotWithShape="1">
          <a:blip r:embed="rId3">
            <a:alphaModFix/>
          </a:blip>
          <a:srcRect/>
          <a:stretch/>
        </p:blipFill>
        <p:spPr>
          <a:xfrm>
            <a:off x="685800" y="4038600"/>
            <a:ext cx="7848600" cy="243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Test Syllabus(Expected)</a:t>
            </a:r>
            <a:endParaRPr/>
          </a:p>
        </p:txBody>
      </p:sp>
      <p:sp>
        <p:nvSpPr>
          <p:cNvPr id="138" name="Google Shape;138;p8"/>
          <p:cNvSpPr txBox="1">
            <a:spLocks noGrp="1"/>
          </p:cNvSpPr>
          <p:nvPr>
            <p:ph type="body" idx="1"/>
          </p:nvPr>
        </p:nvSpPr>
        <p:spPr>
          <a:xfrm>
            <a:off x="457200" y="1600200"/>
            <a:ext cx="8382000" cy="4800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Test/ISE</a:t>
            </a:r>
            <a:endParaRPr/>
          </a:p>
          <a:p>
            <a:pPr marL="742950" lvl="1" indent="-285750" algn="l" rtl="0">
              <a:spcBef>
                <a:spcPts val="480"/>
              </a:spcBef>
              <a:spcAft>
                <a:spcPts val="0"/>
              </a:spcAft>
              <a:buClr>
                <a:schemeClr val="dk1"/>
              </a:buClr>
              <a:buSzPts val="2400"/>
              <a:buChar char="–"/>
            </a:pPr>
            <a:r>
              <a:rPr lang="en-US" sz="2400"/>
              <a:t>Introduction to Data Structures(Module 1)</a:t>
            </a:r>
            <a:endParaRPr/>
          </a:p>
          <a:p>
            <a:pPr marL="742950" lvl="1" indent="-285750" algn="l" rtl="0">
              <a:spcBef>
                <a:spcPts val="480"/>
              </a:spcBef>
              <a:spcAft>
                <a:spcPts val="0"/>
              </a:spcAft>
              <a:buClr>
                <a:schemeClr val="dk1"/>
              </a:buClr>
              <a:buSzPts val="2400"/>
              <a:buChar char="–"/>
            </a:pPr>
            <a:r>
              <a:rPr lang="en-US" sz="2400"/>
              <a:t>Linear data structure(Module 2)</a:t>
            </a:r>
            <a:endParaRPr/>
          </a:p>
          <a:p>
            <a:pPr marL="742950" lvl="1" indent="-285750" algn="l" rtl="0">
              <a:spcBef>
                <a:spcPts val="480"/>
              </a:spcBef>
              <a:spcAft>
                <a:spcPts val="0"/>
              </a:spcAft>
              <a:buClr>
                <a:schemeClr val="dk1"/>
              </a:buClr>
              <a:buSzPts val="2400"/>
              <a:buChar char="–"/>
            </a:pPr>
            <a:r>
              <a:rPr lang="en-US" sz="2400"/>
              <a:t>Non-Linear data structures: Trees, Graph(Module 3.1)</a:t>
            </a:r>
            <a:endParaRPr sz="2400"/>
          </a:p>
          <a:p>
            <a:pPr marL="742950" lvl="1" indent="-133350" algn="l" rtl="0">
              <a:spcBef>
                <a:spcPts val="480"/>
              </a:spcBef>
              <a:spcAft>
                <a:spcPts val="0"/>
              </a:spcAft>
              <a:buClr>
                <a:schemeClr val="dk1"/>
              </a:buClr>
              <a:buSzPts val="2400"/>
              <a:buNone/>
            </a:pPr>
            <a:endParaRPr sz="2400"/>
          </a:p>
          <a:p>
            <a:pPr marL="342900" lvl="0" indent="-342900" algn="l" rtl="0">
              <a:spcBef>
                <a:spcPts val="560"/>
              </a:spcBef>
              <a:spcAft>
                <a:spcPts val="0"/>
              </a:spcAft>
              <a:buClr>
                <a:schemeClr val="dk1"/>
              </a:buClr>
              <a:buSzPts val="2800"/>
              <a:buChar char="•"/>
            </a:pPr>
            <a:r>
              <a:rPr lang="en-US" sz="2800"/>
              <a:t>ESE</a:t>
            </a:r>
            <a:endParaRPr/>
          </a:p>
          <a:p>
            <a:pPr marL="742950" lvl="1" indent="-285750" algn="l" rtl="0">
              <a:spcBef>
                <a:spcPts val="480"/>
              </a:spcBef>
              <a:spcAft>
                <a:spcPts val="0"/>
              </a:spcAft>
              <a:buClr>
                <a:schemeClr val="dk1"/>
              </a:buClr>
              <a:buSzPts val="2400"/>
              <a:buChar char="–"/>
            </a:pPr>
            <a:r>
              <a:rPr lang="en-US" sz="2400"/>
              <a:t>Entire Syllabus</a:t>
            </a:r>
            <a:endParaRPr sz="2400"/>
          </a:p>
          <a:p>
            <a:pPr marL="742950" lvl="1" indent="-133350" algn="l" rtl="0">
              <a:spcBef>
                <a:spcPts val="480"/>
              </a:spcBef>
              <a:spcAft>
                <a:spcPts val="0"/>
              </a:spcAft>
              <a:buClr>
                <a:schemeClr val="dk1"/>
              </a:buClr>
              <a:buSzPts val="2400"/>
              <a:buNone/>
            </a:pPr>
            <a:endParaRPr sz="2400"/>
          </a:p>
          <a:p>
            <a:pPr marL="0" lvl="0" indent="0" algn="l" rtl="0">
              <a:spcBef>
                <a:spcPts val="640"/>
              </a:spcBef>
              <a:spcAft>
                <a:spcPts val="0"/>
              </a:spcAft>
              <a:buClr>
                <a:schemeClr val="dk1"/>
              </a:buClr>
              <a:buSzPts val="32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Internal Assessment</a:t>
            </a:r>
            <a:endParaRPr/>
          </a:p>
        </p:txBody>
      </p:sp>
      <p:sp>
        <p:nvSpPr>
          <p:cNvPr id="144" name="Google Shape;144;p9"/>
          <p:cNvSpPr txBox="1">
            <a:spLocks noGrp="1"/>
          </p:cNvSpPr>
          <p:nvPr>
            <p:ph type="body" idx="1"/>
          </p:nvPr>
        </p:nvSpPr>
        <p:spPr>
          <a:xfrm>
            <a:off x="457200" y="10668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t>Internal Assessment (IA) – 20 Marks</a:t>
            </a:r>
            <a:endParaRPr/>
          </a:p>
          <a:p>
            <a:pPr marL="0" lvl="0" indent="0" algn="l" rtl="0">
              <a:spcBef>
                <a:spcPts val="640"/>
              </a:spcBef>
              <a:spcAft>
                <a:spcPts val="0"/>
              </a:spcAft>
              <a:buClr>
                <a:schemeClr val="dk1"/>
              </a:buClr>
              <a:buSzPts val="3200"/>
              <a:buNone/>
            </a:pPr>
            <a:endParaRPr/>
          </a:p>
        </p:txBody>
      </p:sp>
      <p:graphicFrame>
        <p:nvGraphicFramePr>
          <p:cNvPr id="145" name="Google Shape;145;p9"/>
          <p:cNvGraphicFramePr/>
          <p:nvPr/>
        </p:nvGraphicFramePr>
        <p:xfrm>
          <a:off x="152401" y="1524000"/>
          <a:ext cx="8915400" cy="5371551"/>
        </p:xfrm>
        <a:graphic>
          <a:graphicData uri="http://schemas.openxmlformats.org/drawingml/2006/table">
            <a:tbl>
              <a:tblPr>
                <a:noFill/>
                <a:tableStyleId>{9E59A6E5-735B-407A-A9E0-C506036F2067}</a:tableStyleId>
              </a:tblPr>
              <a:tblGrid>
                <a:gridCol w="982200"/>
                <a:gridCol w="1401925"/>
                <a:gridCol w="4715175"/>
                <a:gridCol w="909450"/>
                <a:gridCol w="906650"/>
              </a:tblGrid>
              <a:tr h="609600">
                <a:tc>
                  <a:txBody>
                    <a:bodyPr/>
                    <a:lstStyle/>
                    <a:p>
                      <a:pPr marL="0" marR="0" lvl="0" indent="0" algn="ctr" rtl="0">
                        <a:lnSpc>
                          <a:spcPct val="115000"/>
                        </a:lnSpc>
                        <a:spcBef>
                          <a:spcPts val="0"/>
                        </a:spcBef>
                        <a:spcAft>
                          <a:spcPts val="0"/>
                        </a:spcAft>
                        <a:buNone/>
                      </a:pPr>
                      <a:r>
                        <a:rPr lang="en-US" sz="1400" u="none" strike="noStrike" cap="none"/>
                        <a:t> </a:t>
                      </a:r>
                      <a:endParaRPr sz="1200" u="none" strike="noStrike" cap="none"/>
                    </a:p>
                    <a:p>
                      <a:pPr marL="0" marR="0" lvl="0" indent="0" algn="ctr" rtl="0">
                        <a:lnSpc>
                          <a:spcPct val="115000"/>
                        </a:lnSpc>
                        <a:spcBef>
                          <a:spcPts val="0"/>
                        </a:spcBef>
                        <a:spcAft>
                          <a:spcPts val="0"/>
                        </a:spcAft>
                        <a:buNone/>
                      </a:pPr>
                      <a:r>
                        <a:rPr lang="en-US" sz="1400" u="none" strike="noStrike" cap="none"/>
                        <a:t>Distribution of 20 Marks  </a:t>
                      </a:r>
                      <a:endParaRPr sz="1200" u="none" strike="noStrike" cap="none">
                        <a:latin typeface="Calibri"/>
                        <a:ea typeface="Calibri"/>
                        <a:cs typeface="Calibri"/>
                        <a:sym typeface="Calibri"/>
                      </a:endParaRPr>
                    </a:p>
                  </a:txBody>
                  <a:tcPr marL="46100" marR="46100" marT="0" marB="0"/>
                </a:tc>
                <a:tc gridSpan="4">
                  <a:txBody>
                    <a:bodyPr/>
                    <a:lstStyle/>
                    <a:p>
                      <a:pPr marL="0" marR="0" lvl="0" indent="0" algn="just" rtl="0">
                        <a:lnSpc>
                          <a:spcPct val="115000"/>
                        </a:lnSpc>
                        <a:spcBef>
                          <a:spcPts val="0"/>
                        </a:spcBef>
                        <a:spcAft>
                          <a:spcPts val="0"/>
                        </a:spcAft>
                        <a:buNone/>
                      </a:pPr>
                      <a:r>
                        <a:rPr lang="en-US" sz="1400" u="none" strike="noStrike" cap="none"/>
                        <a:t>The student will be evaluated based on two tasks of 20 marks each which will be averaged later for all IA tasks. If any of the tasks given is not completed / submitted then the marks assigned for that task will be zero.</a:t>
                      </a:r>
                      <a:endParaRPr sz="1200" u="none" strike="noStrike" cap="none">
                        <a:latin typeface="Calibri"/>
                        <a:ea typeface="Calibri"/>
                        <a:cs typeface="Calibri"/>
                        <a:sym typeface="Calibri"/>
                      </a:endParaRPr>
                    </a:p>
                  </a:txBody>
                  <a:tcPr marL="46100" marR="46100" marT="0" marB="0"/>
                </a:tc>
                <a:tc hMerge="1">
                  <a:txBody>
                    <a:bodyPr/>
                    <a:lstStyle/>
                    <a:p>
                      <a:endParaRPr lang="en-US"/>
                    </a:p>
                  </a:txBody>
                  <a:tcPr/>
                </a:tc>
                <a:tc hMerge="1">
                  <a:txBody>
                    <a:bodyPr/>
                    <a:lstStyle/>
                    <a:p>
                      <a:endParaRPr lang="en-US"/>
                    </a:p>
                  </a:txBody>
                  <a:tcPr/>
                </a:tc>
                <a:tc hMerge="1">
                  <a:txBody>
                    <a:bodyPr/>
                    <a:lstStyle/>
                    <a:p>
                      <a:endParaRPr lang="en-US"/>
                    </a:p>
                  </a:txBody>
                  <a:tcPr/>
                </a:tc>
              </a:tr>
              <a:tr h="697525">
                <a:tc>
                  <a:txBody>
                    <a:bodyPr/>
                    <a:lstStyle/>
                    <a:p>
                      <a:pPr marL="0" marR="0" lvl="0" indent="0" algn="l" rtl="0">
                        <a:lnSpc>
                          <a:spcPct val="115000"/>
                        </a:lnSpc>
                        <a:spcBef>
                          <a:spcPts val="0"/>
                        </a:spcBef>
                        <a:spcAft>
                          <a:spcPts val="0"/>
                        </a:spcAft>
                        <a:buNone/>
                      </a:pPr>
                      <a:r>
                        <a:rPr lang="en-US" sz="1400" u="none" strike="noStrike" cap="none"/>
                        <a:t> </a:t>
                      </a:r>
                      <a:endParaRPr sz="1200" u="none" strike="noStrike" cap="none"/>
                    </a:p>
                    <a:p>
                      <a:pPr marL="0" marR="0" lvl="0" indent="0" algn="l" rtl="0">
                        <a:lnSpc>
                          <a:spcPct val="115000"/>
                        </a:lnSpc>
                        <a:spcBef>
                          <a:spcPts val="0"/>
                        </a:spcBef>
                        <a:spcAft>
                          <a:spcPts val="0"/>
                        </a:spcAft>
                        <a:buNone/>
                      </a:pPr>
                      <a:r>
                        <a:rPr lang="en-US" sz="1400" u="none" strike="noStrike" cap="none"/>
                        <a:t>Sr. No.</a:t>
                      </a:r>
                      <a:endParaRPr sz="1200" u="none" strike="noStrike" cap="none"/>
                    </a:p>
                    <a:p>
                      <a:pPr marL="0" marR="0" lvl="0" indent="0" algn="l" rtl="0">
                        <a:lnSpc>
                          <a:spcPct val="115000"/>
                        </a:lnSpc>
                        <a:spcBef>
                          <a:spcPts val="0"/>
                        </a:spcBef>
                        <a:spcAft>
                          <a:spcPts val="0"/>
                        </a:spcAft>
                        <a:buNone/>
                      </a:pPr>
                      <a:r>
                        <a:rPr lang="en-US" sz="1400" u="none" strike="noStrike" cap="none"/>
                        <a:t> </a:t>
                      </a:r>
                      <a:endParaRPr sz="12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1400" u="none" strike="noStrike" cap="none"/>
                        <a:t> </a:t>
                      </a:r>
                      <a:endParaRPr sz="1200" u="none" strike="noStrike" cap="none"/>
                    </a:p>
                    <a:p>
                      <a:pPr marL="0" marR="0" lvl="0" indent="0" algn="l" rtl="0">
                        <a:lnSpc>
                          <a:spcPct val="115000"/>
                        </a:lnSpc>
                        <a:spcBef>
                          <a:spcPts val="0"/>
                        </a:spcBef>
                        <a:spcAft>
                          <a:spcPts val="0"/>
                        </a:spcAft>
                        <a:buNone/>
                      </a:pPr>
                      <a:r>
                        <a:rPr lang="en-US" sz="1400" u="none" strike="noStrike" cap="none"/>
                        <a:t>Task</a:t>
                      </a:r>
                      <a:endParaRPr sz="12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1400" u="none" strike="noStrike" cap="none"/>
                        <a:t> </a:t>
                      </a:r>
                      <a:endParaRPr sz="1200" u="none" strike="noStrike" cap="none"/>
                    </a:p>
                    <a:p>
                      <a:pPr marL="0" marR="0" lvl="0" indent="0" algn="l" rtl="0">
                        <a:lnSpc>
                          <a:spcPct val="115000"/>
                        </a:lnSpc>
                        <a:spcBef>
                          <a:spcPts val="0"/>
                        </a:spcBef>
                        <a:spcAft>
                          <a:spcPts val="0"/>
                        </a:spcAft>
                        <a:buNone/>
                      </a:pPr>
                      <a:r>
                        <a:rPr lang="en-US" sz="1400" u="none" strike="noStrike" cap="none"/>
                        <a:t>Description of task</a:t>
                      </a:r>
                      <a:endParaRPr sz="12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1400" u="none" strike="noStrike" cap="none"/>
                        <a:t> </a:t>
                      </a:r>
                      <a:endParaRPr sz="1200" u="none" strike="noStrike" cap="none"/>
                    </a:p>
                    <a:p>
                      <a:pPr marL="0" marR="0" lvl="0" indent="0" algn="l" rtl="0">
                        <a:lnSpc>
                          <a:spcPct val="115000"/>
                        </a:lnSpc>
                        <a:spcBef>
                          <a:spcPts val="0"/>
                        </a:spcBef>
                        <a:spcAft>
                          <a:spcPts val="0"/>
                        </a:spcAft>
                        <a:buNone/>
                      </a:pPr>
                      <a:r>
                        <a:rPr lang="en-US" sz="1400" u="none" strike="noStrike" cap="none"/>
                        <a:t>Schedule</a:t>
                      </a:r>
                      <a:endParaRPr sz="12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1400" u="none" strike="noStrike" cap="none"/>
                        <a:t> </a:t>
                      </a:r>
                      <a:endParaRPr sz="1200" u="none" strike="noStrike" cap="none"/>
                    </a:p>
                    <a:p>
                      <a:pPr marL="0" marR="0" lvl="0" indent="0" algn="l" rtl="0">
                        <a:lnSpc>
                          <a:spcPct val="115000"/>
                        </a:lnSpc>
                        <a:spcBef>
                          <a:spcPts val="0"/>
                        </a:spcBef>
                        <a:spcAft>
                          <a:spcPts val="0"/>
                        </a:spcAft>
                        <a:buNone/>
                      </a:pPr>
                      <a:r>
                        <a:rPr lang="en-US" sz="1400" u="none" strike="noStrike" cap="none"/>
                        <a:t>Weightage</a:t>
                      </a:r>
                      <a:endParaRPr sz="1200" u="none" strike="noStrike" cap="none">
                        <a:latin typeface="Calibri"/>
                        <a:ea typeface="Calibri"/>
                        <a:cs typeface="Calibri"/>
                        <a:sym typeface="Calibri"/>
                      </a:endParaRPr>
                    </a:p>
                  </a:txBody>
                  <a:tcPr marL="46100" marR="46100" marT="0" marB="0"/>
                </a:tc>
              </a:tr>
              <a:tr h="793800">
                <a:tc>
                  <a:txBody>
                    <a:bodyPr/>
                    <a:lstStyle/>
                    <a:p>
                      <a:pPr marL="0" marR="0" lvl="0" indent="0" algn="l" rtl="0">
                        <a:lnSpc>
                          <a:spcPct val="115000"/>
                        </a:lnSpc>
                        <a:spcBef>
                          <a:spcPts val="0"/>
                        </a:spcBef>
                        <a:spcAft>
                          <a:spcPts val="0"/>
                        </a:spcAft>
                        <a:buNone/>
                      </a:pPr>
                      <a:r>
                        <a:rPr lang="en-US" sz="1400" u="none" strike="noStrike" cap="none"/>
                        <a:t>1</a:t>
                      </a:r>
                      <a:endParaRPr sz="12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1400" u="none" strike="noStrike" cap="none"/>
                        <a:t>One Quiz</a:t>
                      </a:r>
                      <a:endParaRPr sz="1200" u="none" strike="noStrike" cap="none"/>
                    </a:p>
                    <a:p>
                      <a:pPr marL="0" marR="0" lvl="0" indent="0" algn="l" rtl="0">
                        <a:lnSpc>
                          <a:spcPct val="115000"/>
                        </a:lnSpc>
                        <a:spcBef>
                          <a:spcPts val="0"/>
                        </a:spcBef>
                        <a:spcAft>
                          <a:spcPts val="0"/>
                        </a:spcAft>
                        <a:buNone/>
                      </a:pPr>
                      <a:r>
                        <a:rPr lang="en-US" sz="1400" u="sng" strike="noStrike" cap="none"/>
                        <a:t>(No re-exam will be conducted.)</a:t>
                      </a:r>
                      <a:endParaRPr sz="1200" u="none" strike="noStrike" cap="none">
                        <a:latin typeface="Calibri"/>
                        <a:ea typeface="Calibri"/>
                        <a:cs typeface="Calibri"/>
                        <a:sym typeface="Calibri"/>
                      </a:endParaRPr>
                    </a:p>
                  </a:txBody>
                  <a:tcPr marL="42700" marR="42700" marT="42700" marB="42700"/>
                </a:tc>
                <a:tc>
                  <a:txBody>
                    <a:bodyPr/>
                    <a:lstStyle/>
                    <a:p>
                      <a:pPr marL="0" marR="0" lvl="0" indent="0" algn="l" rtl="0">
                        <a:lnSpc>
                          <a:spcPct val="115000"/>
                        </a:lnSpc>
                        <a:spcBef>
                          <a:spcPts val="0"/>
                        </a:spcBef>
                        <a:spcAft>
                          <a:spcPts val="0"/>
                        </a:spcAft>
                        <a:buNone/>
                      </a:pPr>
                      <a:r>
                        <a:rPr lang="en-US" sz="1400" u="none" strike="noStrike" cap="none"/>
                        <a:t>Module 1,2,3</a:t>
                      </a:r>
                      <a:endParaRPr sz="1200" u="none" strike="noStrike" cap="none">
                        <a:latin typeface="Calibri"/>
                        <a:ea typeface="Calibri"/>
                        <a:cs typeface="Calibri"/>
                        <a:sym typeface="Calibri"/>
                      </a:endParaRPr>
                    </a:p>
                  </a:txBody>
                  <a:tcPr marL="42700" marR="42700" marT="42700" marB="42700"/>
                </a:tc>
                <a:tc>
                  <a:txBody>
                    <a:bodyPr/>
                    <a:lstStyle/>
                    <a:p>
                      <a:pPr marL="0" marR="0" lvl="0" indent="0" algn="l" rtl="0">
                        <a:lnSpc>
                          <a:spcPct val="115000"/>
                        </a:lnSpc>
                        <a:spcBef>
                          <a:spcPts val="0"/>
                        </a:spcBef>
                        <a:spcAft>
                          <a:spcPts val="0"/>
                        </a:spcAft>
                        <a:buNone/>
                      </a:pPr>
                      <a:r>
                        <a:rPr lang="en-US" sz="1400" u="none" strike="noStrike" cap="none"/>
                        <a:t>After Test</a:t>
                      </a:r>
                      <a:endParaRPr sz="1200" u="none" strike="noStrike" cap="none">
                        <a:latin typeface="Calibri"/>
                        <a:ea typeface="Calibri"/>
                        <a:cs typeface="Calibri"/>
                        <a:sym typeface="Calibri"/>
                      </a:endParaRPr>
                    </a:p>
                  </a:txBody>
                  <a:tcPr marL="42700" marR="42700" marT="42700" marB="42700"/>
                </a:tc>
                <a:tc>
                  <a:txBody>
                    <a:bodyPr/>
                    <a:lstStyle/>
                    <a:p>
                      <a:pPr marL="0" marR="0" lvl="0" indent="0" algn="l" rtl="0">
                        <a:lnSpc>
                          <a:spcPct val="115000"/>
                        </a:lnSpc>
                        <a:spcBef>
                          <a:spcPts val="0"/>
                        </a:spcBef>
                        <a:spcAft>
                          <a:spcPts val="0"/>
                        </a:spcAft>
                        <a:buNone/>
                      </a:pPr>
                      <a:r>
                        <a:rPr lang="en-US" sz="1400" u="none" strike="noStrike" cap="none"/>
                        <a:t>50%</a:t>
                      </a:r>
                      <a:endParaRPr sz="1200" u="none" strike="noStrike" cap="none">
                        <a:latin typeface="Calibri"/>
                        <a:ea typeface="Calibri"/>
                        <a:cs typeface="Calibri"/>
                        <a:sym typeface="Calibri"/>
                      </a:endParaRPr>
                    </a:p>
                  </a:txBody>
                  <a:tcPr marL="46100" marR="46100" marT="0" marB="0"/>
                </a:tc>
              </a:tr>
              <a:tr h="2900550">
                <a:tc>
                  <a:txBody>
                    <a:bodyPr/>
                    <a:lstStyle/>
                    <a:p>
                      <a:pPr marL="0" marR="0" lvl="0" indent="0" algn="l" rtl="0">
                        <a:lnSpc>
                          <a:spcPct val="115000"/>
                        </a:lnSpc>
                        <a:spcBef>
                          <a:spcPts val="0"/>
                        </a:spcBef>
                        <a:spcAft>
                          <a:spcPts val="0"/>
                        </a:spcAft>
                        <a:buNone/>
                      </a:pPr>
                      <a:r>
                        <a:rPr lang="en-US" sz="1400" u="none" strike="noStrike" cap="none"/>
                        <a:t>2</a:t>
                      </a:r>
                      <a:endParaRPr sz="12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1400" u="none" strike="noStrike" cap="none"/>
                        <a:t>Peer grading Programming assignment using a data structure to develop solution for a small application</a:t>
                      </a:r>
                      <a:endParaRPr sz="12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1400" u="none" strike="noStrike" cap="none"/>
                        <a:t>This can be done in a group of 2-3 students. </a:t>
                      </a:r>
                      <a:endParaRPr sz="1200" u="none" strike="noStrike" cap="none"/>
                    </a:p>
                    <a:p>
                      <a:pPr marL="342900" marR="0" lvl="0" indent="-342900" algn="l" rtl="0">
                        <a:lnSpc>
                          <a:spcPct val="115000"/>
                        </a:lnSpc>
                        <a:spcBef>
                          <a:spcPts val="0"/>
                        </a:spcBef>
                        <a:spcAft>
                          <a:spcPts val="0"/>
                        </a:spcAft>
                        <a:buClr>
                          <a:schemeClr val="dk1"/>
                        </a:buClr>
                        <a:buSzPts val="1400"/>
                        <a:buFont typeface="Calibri"/>
                        <a:buAutoNum type="arabicPeriod"/>
                      </a:pPr>
                      <a:r>
                        <a:rPr lang="en-US" sz="1400" u="none" strike="noStrike" cap="none"/>
                        <a:t>Small applications will be assigned to each group. </a:t>
                      </a:r>
                      <a:endParaRPr sz="1200" u="none" strike="noStrike" cap="none"/>
                    </a:p>
                    <a:p>
                      <a:pPr marL="342900" marR="0" lvl="0" indent="-342900" algn="l" rtl="0">
                        <a:lnSpc>
                          <a:spcPct val="115000"/>
                        </a:lnSpc>
                        <a:spcBef>
                          <a:spcPts val="0"/>
                        </a:spcBef>
                        <a:spcAft>
                          <a:spcPts val="0"/>
                        </a:spcAft>
                        <a:buClr>
                          <a:schemeClr val="dk1"/>
                        </a:buClr>
                        <a:buSzPts val="1400"/>
                        <a:buFont typeface="Calibri"/>
                        <a:buAutoNum type="arabicPeriod"/>
                      </a:pPr>
                      <a:r>
                        <a:rPr lang="en-US" sz="1400" u="none" strike="noStrike" cap="none"/>
                        <a:t>The presentation </a:t>
                      </a:r>
                      <a:r>
                        <a:rPr lang="en-US" sz="1400" u="sng" strike="noStrike" cap="none"/>
                        <a:t>screencast</a:t>
                      </a:r>
                      <a:r>
                        <a:rPr lang="en-US" sz="1400" u="none" strike="noStrike" cap="none"/>
                        <a:t> video should-  explain the problem statement, logic, code and output.</a:t>
                      </a:r>
                      <a:endParaRPr sz="1200" u="none" strike="noStrike" cap="none"/>
                    </a:p>
                    <a:p>
                      <a:pPr marL="342900" marR="0" lvl="0" indent="-342900" algn="l" rtl="0">
                        <a:lnSpc>
                          <a:spcPct val="115000"/>
                        </a:lnSpc>
                        <a:spcBef>
                          <a:spcPts val="0"/>
                        </a:spcBef>
                        <a:spcAft>
                          <a:spcPts val="0"/>
                        </a:spcAft>
                        <a:buClr>
                          <a:schemeClr val="dk1"/>
                        </a:buClr>
                        <a:buSzPts val="1400"/>
                        <a:buFont typeface="Calibri"/>
                        <a:buAutoNum type="arabicPeriod"/>
                      </a:pPr>
                      <a:r>
                        <a:rPr lang="en-US" sz="1400" u="none" strike="noStrike" cap="none"/>
                        <a:t>The video duration will be max 10mins</a:t>
                      </a:r>
                      <a:endParaRPr sz="1200" u="none" strike="noStrike" cap="none"/>
                    </a:p>
                    <a:p>
                      <a:pPr marL="342900" marR="0" lvl="0" indent="-342900" algn="l" rtl="0">
                        <a:lnSpc>
                          <a:spcPct val="115000"/>
                        </a:lnSpc>
                        <a:spcBef>
                          <a:spcPts val="0"/>
                        </a:spcBef>
                        <a:spcAft>
                          <a:spcPts val="0"/>
                        </a:spcAft>
                        <a:buClr>
                          <a:schemeClr val="dk1"/>
                        </a:buClr>
                        <a:buSzPts val="1400"/>
                        <a:buFont typeface="Calibri"/>
                        <a:buAutoNum type="arabicPeriod"/>
                      </a:pPr>
                      <a:r>
                        <a:rPr lang="en-US" sz="1400" u="none" strike="noStrike" cap="none"/>
                        <a:t>All students must participate in presentation</a:t>
                      </a:r>
                      <a:endParaRPr sz="1200" u="none" strike="noStrike" cap="none"/>
                    </a:p>
                    <a:p>
                      <a:pPr marL="342900" marR="0" lvl="0" indent="-342900" algn="l" rtl="0">
                        <a:lnSpc>
                          <a:spcPct val="115000"/>
                        </a:lnSpc>
                        <a:spcBef>
                          <a:spcPts val="0"/>
                        </a:spcBef>
                        <a:spcAft>
                          <a:spcPts val="0"/>
                        </a:spcAft>
                        <a:buClr>
                          <a:schemeClr val="dk1"/>
                        </a:buClr>
                        <a:buSzPts val="1400"/>
                        <a:buFont typeface="Calibri"/>
                        <a:buAutoNum type="arabicPeriod"/>
                      </a:pPr>
                      <a:r>
                        <a:rPr lang="en-US" sz="1400" u="none" strike="noStrike" cap="none"/>
                        <a:t>Students would choose a problem statement and suggest one of the data structure for developing the solution, and how the solution will be implemented. Upon teacher’s approval, students would work on the chosen problem and submit their work.</a:t>
                      </a:r>
                      <a:endParaRPr sz="12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1400" u="none" strike="noStrike" cap="none"/>
                        <a:t>Mid November</a:t>
                      </a:r>
                      <a:endParaRPr sz="12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1400" u="none" strike="noStrike" cap="none"/>
                        <a:t>50%</a:t>
                      </a:r>
                      <a:endParaRPr sz="1200" u="none" strike="noStrike" cap="none">
                        <a:latin typeface="Calibri"/>
                        <a:ea typeface="Calibri"/>
                        <a:cs typeface="Calibri"/>
                        <a:sym typeface="Calibri"/>
                      </a:endParaRPr>
                    </a:p>
                  </a:txBody>
                  <a:tcPr marL="46100" marR="46100" marT="0" marB="0"/>
                </a:tc>
              </a:tr>
              <a:tr h="177325">
                <a:tc>
                  <a:txBody>
                    <a:bodyPr/>
                    <a:lstStyle/>
                    <a:p>
                      <a:pPr marL="0" marR="0" lvl="0" indent="0" algn="l" rtl="0">
                        <a:lnSpc>
                          <a:spcPct val="115000"/>
                        </a:lnSpc>
                        <a:spcBef>
                          <a:spcPts val="0"/>
                        </a:spcBef>
                        <a:spcAft>
                          <a:spcPts val="0"/>
                        </a:spcAft>
                        <a:buNone/>
                      </a:pPr>
                      <a:r>
                        <a:rPr lang="en-US" sz="900" u="none" strike="noStrike" cap="none"/>
                        <a:t> </a:t>
                      </a:r>
                      <a:endParaRPr sz="8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900" u="none" strike="noStrike" cap="none"/>
                        <a:t> </a:t>
                      </a:r>
                      <a:endParaRPr sz="8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900" u="none" strike="noStrike" cap="none"/>
                        <a:t> </a:t>
                      </a:r>
                      <a:endParaRPr sz="8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900" u="none" strike="noStrike" cap="none"/>
                        <a:t> </a:t>
                      </a:r>
                      <a:endParaRPr sz="800" u="none" strike="noStrike" cap="none">
                        <a:latin typeface="Calibri"/>
                        <a:ea typeface="Calibri"/>
                        <a:cs typeface="Calibri"/>
                        <a:sym typeface="Calibri"/>
                      </a:endParaRPr>
                    </a:p>
                  </a:txBody>
                  <a:tcPr marL="46100" marR="46100" marT="0" marB="0"/>
                </a:tc>
                <a:tc>
                  <a:txBody>
                    <a:bodyPr/>
                    <a:lstStyle/>
                    <a:p>
                      <a:pPr marL="0" marR="0" lvl="0" indent="0" algn="l" rtl="0">
                        <a:lnSpc>
                          <a:spcPct val="115000"/>
                        </a:lnSpc>
                        <a:spcBef>
                          <a:spcPts val="0"/>
                        </a:spcBef>
                        <a:spcAft>
                          <a:spcPts val="0"/>
                        </a:spcAft>
                        <a:buNone/>
                      </a:pPr>
                      <a:r>
                        <a:rPr lang="en-US" sz="900" u="none" strike="noStrike" cap="none"/>
                        <a:t> </a:t>
                      </a:r>
                      <a:endParaRPr sz="800" u="none" strike="noStrike" cap="none">
                        <a:latin typeface="Calibri"/>
                        <a:ea typeface="Calibri"/>
                        <a:cs typeface="Calibri"/>
                        <a:sym typeface="Calibri"/>
                      </a:endParaRPr>
                    </a:p>
                  </a:txBody>
                  <a:tcPr marL="46100" marR="4610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body" idx="1"/>
          </p:nvPr>
        </p:nvSpPr>
        <p:spPr>
          <a:xfrm>
            <a:off x="2438400" y="2362200"/>
            <a:ext cx="4191000" cy="1981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6600"/>
              <a:buNone/>
            </a:pPr>
            <a:r>
              <a:rPr lang="en-US" sz="6600"/>
              <a:t>Lets Begin..</a:t>
            </a:r>
            <a:endParaRPr sz="6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507</Words>
  <Application>Microsoft Office PowerPoint</Application>
  <PresentationFormat>On-screen Show (4:3)</PresentationFormat>
  <Paragraphs>111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Data Structure Semester III Course</vt:lpstr>
      <vt:lpstr>Course Outcomes</vt:lpstr>
      <vt:lpstr>List Books</vt:lpstr>
      <vt:lpstr>Modes of Content Delivery</vt:lpstr>
      <vt:lpstr>Practical Assessment Rubric</vt:lpstr>
      <vt:lpstr>Evaluation Scheme</vt:lpstr>
      <vt:lpstr>Test Syllabus(Expected)</vt:lpstr>
      <vt:lpstr>Internal Assessment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Semester III Course</dc:title>
  <cp:lastModifiedBy>Admin</cp:lastModifiedBy>
  <cp:revision>2</cp:revision>
  <dcterms:created xsi:type="dcterms:W3CDTF">2014-01-12T17:39:19Z</dcterms:created>
  <dcterms:modified xsi:type="dcterms:W3CDTF">2023-07-23T13:14:17Z</dcterms:modified>
</cp:coreProperties>
</file>