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Lst>
  <p:sldSz cy="6858000" cx="9144000"/>
  <p:notesSz cx="6858000" cy="9144000"/>
  <p:embeddedFontLst>
    <p:embeddedFont>
      <p:font typeface="Merriweather Sans"/>
      <p:regular r:id="rId93"/>
      <p:bold r:id="rId94"/>
      <p:italic r:id="rId95"/>
      <p:boldItalic r:id="rId96"/>
    </p:embeddedFont>
    <p:embeddedFont>
      <p:font typeface="Tahoma"/>
      <p:regular r:id="rId97"/>
      <p:bold r:id="rId98"/>
    </p:embeddedFont>
    <p:embeddedFont>
      <p:font typeface="Noto Sans Symbols"/>
      <p:regular r:id="rId99"/>
      <p:bold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2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font" Target="fonts/NotoSansSymbols-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MerriweatherSans-italic.fntdata"/><Relationship Id="rId94" Type="http://schemas.openxmlformats.org/officeDocument/2006/relationships/font" Target="fonts/MerriweatherSans-bold.fntdata"/><Relationship Id="rId97" Type="http://schemas.openxmlformats.org/officeDocument/2006/relationships/font" Target="fonts/Tahoma-regular.fntdata"/><Relationship Id="rId96" Type="http://schemas.openxmlformats.org/officeDocument/2006/relationships/font" Target="fonts/MerriweatherSans-boldItalic.fntdata"/><Relationship Id="rId11" Type="http://schemas.openxmlformats.org/officeDocument/2006/relationships/slide" Target="slides/slide5.xml"/><Relationship Id="rId99" Type="http://schemas.openxmlformats.org/officeDocument/2006/relationships/font" Target="fonts/NotoSansSymbols-regular.fntdata"/><Relationship Id="rId10" Type="http://schemas.openxmlformats.org/officeDocument/2006/relationships/slide" Target="slides/slide4.xml"/><Relationship Id="rId98" Type="http://schemas.openxmlformats.org/officeDocument/2006/relationships/font" Target="fonts/Tahoma-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font" Target="fonts/MerriweatherSans-regular.fntdata"/><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83" name="Google Shape;18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26" name="Google Shape;22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34" name="Google Shape;2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42" name="Google Shape;2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50" name="Google Shape;25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58" name="Google Shape;2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66" name="Google Shape;2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74" name="Google Shape;27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82" name="Google Shape;28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15" name="Google Shape;3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23" name="Google Shape;3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31" name="Google Shape;33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76" name="Google Shape;37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84" name="Google Shape;38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92" name="Google Shape;39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00" name="Google Shape;40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08" name="Google Shape;40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16" name="Google Shape;41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25" name="Google Shape;42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33" name="Google Shape;43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41" name="Google Shape;44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49" name="Google Shape;44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57" name="Google Shape;45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66" name="Google Shape;46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74" name="Google Shape;47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87" name="Google Shape;48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8" name="Google Shape;488;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95" name="Google Shape;49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03" name="Google Shape;50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11" name="Google Shape;51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26" name="Google Shape;52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63" name="Google Shape;56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71" name="Google Shape;57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79" name="Google Shape;57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87" name="Google Shape;58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8" name="Google Shape;588;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01" name="Google Shape;60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09" name="Google Shape;60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17" name="Google Shape;61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31" name="Google Shape;63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2" name="Google Shape;632;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39" name="Google Shape;63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0" name="Google Shape;640;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47" name="Google Shape;64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00" name="Google Shape;70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1" name="Google Shape;701;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6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23" name="Google Shape;72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4" name="Google Shape;724;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36" name="Google Shape;73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7" name="Google Shape;737;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7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59" name="Google Shape;75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7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67" name="Google Shape;76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8" name="Google Shape;768;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7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75" name="Google Shape;77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6" name="Google Shape;776;p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7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83" name="Google Shape;78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7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91" name="Google Shape;79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2" name="Google Shape;792;p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7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99" name="Google Shape;799;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0" name="Google Shape;800;p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7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07" name="Google Shape;80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7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15" name="Google Shape;81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6" name="Google Shape;816;p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7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23" name="Google Shape;82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4" name="Google Shape;824;p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8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31" name="Google Shape;831;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2" name="Google Shape;832;p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8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54" name="Google Shape;85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5" name="Google Shape;855;p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62" name="Google Shape;86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3" name="Google Shape;863;p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8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70" name="Google Shape;87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1" name="Google Shape;871;p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78" name="Google Shape;878;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9" name="Google Shape;879;p8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8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86" name="Google Shape;886;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7" name="Google Shape;887;p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8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94" name="Google Shape;89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5" name="Google Shape;895;p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 type="body"/>
          </p:nvPr>
        </p:nvSpPr>
        <p:spPr>
          <a:xfrm>
            <a:off x="722313" y="2906713"/>
            <a:ext cx="7772400" cy="1500187"/>
          </a:xfrm>
          <a:prstGeom prst="rect">
            <a:avLst/>
          </a:prstGeom>
          <a:noFill/>
          <a:ln>
            <a:noFill/>
          </a:ln>
        </p:spPr>
        <p:txBody>
          <a:bodyPr anchorCtr="0" anchor="b" bIns="45700" lIns="91425" spcFirstLastPara="1" rIns="0"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62" name="Google Shape;62;p11"/>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descr="Pink tissue paper" id="73" name="Google Shape;73;p13"/>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Pink tissue paper" id="74" name="Google Shape;74;p13"/>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75" name="Google Shape;75;p13"/>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6" name="Google Shape;26;p3"/>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561682" y="2199482"/>
            <a:ext cx="5868987" cy="20764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rot="5400000">
            <a:off x="332582" y="199231"/>
            <a:ext cx="5868987" cy="607695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0" name="Google Shape;30;p4"/>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 type="body"/>
          </p:nvPr>
        </p:nvSpPr>
        <p:spPr>
          <a:xfrm rot="5400000">
            <a:off x="2101055" y="-261143"/>
            <a:ext cx="4572000" cy="8294687"/>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4" name="Google Shape;34;p5"/>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p:nvPr>
            <p:ph idx="2" type="pic"/>
          </p:nvPr>
        </p:nvSpPr>
        <p:spPr>
          <a:xfrm>
            <a:off x="1792288" y="612775"/>
            <a:ext cx="5486400" cy="4114800"/>
          </a:xfrm>
          <a:prstGeom prst="rect">
            <a:avLst/>
          </a:prstGeom>
          <a:noFill/>
          <a:ln>
            <a:noFill/>
          </a:ln>
        </p:spPr>
      </p:sp>
      <p:sp>
        <p:nvSpPr>
          <p:cNvPr id="38" name="Google Shape;38;p6"/>
          <p:cNvSpPr txBox="1"/>
          <p:nvPr>
            <p:ph idx="1" type="body"/>
          </p:nvPr>
        </p:nvSpPr>
        <p:spPr>
          <a:xfrm>
            <a:off x="1792288" y="5367338"/>
            <a:ext cx="5486400" cy="804862"/>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39" name="Google Shape;39;p6"/>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 type="body"/>
          </p:nvPr>
        </p:nvSpPr>
        <p:spPr>
          <a:xfrm>
            <a:off x="3575050" y="273050"/>
            <a:ext cx="5111750" cy="5853113"/>
          </a:xfrm>
          <a:prstGeom prst="rect">
            <a:avLst/>
          </a:prstGeom>
          <a:noFill/>
          <a:ln>
            <a:noFill/>
          </a:ln>
        </p:spPr>
        <p:txBody>
          <a:bodyPr anchorCtr="0" anchor="t" bIns="45700" lIns="91425" spcFirstLastPara="1" rIns="0"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43" name="Google Shape;43;p7"/>
          <p:cNvSpPr txBox="1"/>
          <p:nvPr>
            <p:ph idx="2" type="body"/>
          </p:nvPr>
        </p:nvSpPr>
        <p:spPr>
          <a:xfrm>
            <a:off x="457200" y="1435100"/>
            <a:ext cx="3008313" cy="4691063"/>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44" name="Google Shape;44;p7"/>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8"/>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 type="body"/>
          </p:nvPr>
        </p:nvSpPr>
        <p:spPr>
          <a:xfrm>
            <a:off x="457200" y="1535113"/>
            <a:ext cx="4040188"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0" name="Google Shape;50;p9"/>
          <p:cNvSpPr txBox="1"/>
          <p:nvPr>
            <p:ph idx="2" type="body"/>
          </p:nvPr>
        </p:nvSpPr>
        <p:spPr>
          <a:xfrm>
            <a:off x="457200" y="2174875"/>
            <a:ext cx="4040188"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1" name="Google Shape;51;p9"/>
          <p:cNvSpPr txBox="1"/>
          <p:nvPr>
            <p:ph idx="3" type="body"/>
          </p:nvPr>
        </p:nvSpPr>
        <p:spPr>
          <a:xfrm>
            <a:off x="4645025" y="1535113"/>
            <a:ext cx="4041775"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2" name="Google Shape;52;p9"/>
          <p:cNvSpPr txBox="1"/>
          <p:nvPr>
            <p:ph idx="4" type="body"/>
          </p:nvPr>
        </p:nvSpPr>
        <p:spPr>
          <a:xfrm>
            <a:off x="4645025" y="2174875"/>
            <a:ext cx="4041775"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3" name="Google Shape;53;p9"/>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1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 type="body"/>
          </p:nvPr>
        </p:nvSpPr>
        <p:spPr>
          <a:xfrm>
            <a:off x="239713" y="1600200"/>
            <a:ext cx="4070350"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7" name="Google Shape;57;p10"/>
          <p:cNvSpPr txBox="1"/>
          <p:nvPr>
            <p:ph idx="2" type="body"/>
          </p:nvPr>
        </p:nvSpPr>
        <p:spPr>
          <a:xfrm>
            <a:off x="4462463" y="1600200"/>
            <a:ext cx="4071937"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8" name="Google Shape;58;p10"/>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jpg"/><Relationship Id="rId3" Type="http://schemas.openxmlformats.org/officeDocument/2006/relationships/slideLayout" Target="../slideLayouts/slideLayout1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flipH="1" rot="10800000">
                <a:off x="5606" y="889"/>
                <a:ext cx="58" cy="343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 name="Google Shape;14;p1"/>
              <p:cNvSpPr txBox="1"/>
              <p:nvPr/>
            </p:nvSpPr>
            <p:spPr>
              <a:xfrm flipH="1" rot="10800000">
                <a:off x="5654" y="889"/>
                <a:ext cx="58" cy="3431"/>
              </a:xfrm>
              <a:prstGeom prst="rect">
                <a:avLst/>
              </a:prstGeom>
              <a:solidFill>
                <a:srgbClr val="9900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17" name="Google Shape;17;p1"/>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b="0">
              <a:solidFill>
                <a:srgbClr val="000000"/>
              </a:solidFill>
            </a:endParaRPr>
          </a:p>
        </p:txBody>
      </p:sp>
      <p:sp>
        <p:nvSpPr>
          <p:cNvPr id="18" name="Google Shape;18;p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19" name="Google Shape;19;p1"/>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2"/>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 name="Google Shape;65;p12"/>
          <p:cNvSpPr txBox="1"/>
          <p:nvPr/>
        </p:nvSpPr>
        <p:spPr>
          <a:xfrm rot="-5400000">
            <a:off x="3500437" y="-985837"/>
            <a:ext cx="2143125" cy="9144000"/>
          </a:xfrm>
          <a:prstGeom prst="rect">
            <a:avLst/>
          </a:prstGeom>
          <a:solidFill>
            <a:srgbClr val="677228">
              <a:alpha val="4352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12"/>
          <p:cNvSpPr txBox="1"/>
          <p:nvPr/>
        </p:nvSpPr>
        <p:spPr>
          <a:xfrm>
            <a:off x="7315200" y="2438400"/>
            <a:ext cx="1828800" cy="22907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awtri_4c UPDATE_color" id="67" name="Google Shape;67;p12"/>
          <p:cNvPicPr preferRelativeResize="0"/>
          <p:nvPr/>
        </p:nvPicPr>
        <p:blipFill rotWithShape="1">
          <a:blip r:embed="rId1">
            <a:alphaModFix/>
          </a:blip>
          <a:srcRect b="0" l="0" r="0" t="0"/>
          <a:stretch/>
        </p:blipFill>
        <p:spPr>
          <a:xfrm>
            <a:off x="76200" y="5949950"/>
            <a:ext cx="684212" cy="831850"/>
          </a:xfrm>
          <a:prstGeom prst="rect">
            <a:avLst/>
          </a:prstGeom>
          <a:noFill/>
          <a:ln>
            <a:noFill/>
          </a:ln>
        </p:spPr>
      </p:pic>
      <p:pic>
        <p:nvPicPr>
          <p:cNvPr descr="elmasri_thumb" id="68" name="Google Shape;68;p12"/>
          <p:cNvPicPr preferRelativeResize="0"/>
          <p:nvPr/>
        </p:nvPicPr>
        <p:blipFill rotWithShape="1">
          <a:blip r:embed="rId2">
            <a:alphaModFix/>
          </a:blip>
          <a:srcRect b="0" l="0" r="0" t="0"/>
          <a:stretch/>
        </p:blipFill>
        <p:spPr>
          <a:xfrm>
            <a:off x="7419975" y="2514600"/>
            <a:ext cx="1724025" cy="2143125"/>
          </a:xfrm>
          <a:prstGeom prst="rect">
            <a:avLst/>
          </a:prstGeom>
          <a:noFill/>
          <a:ln>
            <a:noFill/>
          </a:ln>
        </p:spPr>
      </p:pic>
      <p:sp>
        <p:nvSpPr>
          <p:cNvPr id="69" name="Google Shape;69;p1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70" name="Google Shape;70;p1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71" name="Google Shape;71;p12"/>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2" name="Google Shape;82;p1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pic>
        <p:nvPicPr>
          <p:cNvPr descr="Elmasri_cov" id="83" name="Google Shape;83;p14"/>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53" name="Google Shape;153;p2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Translating SQL Queries into Relational Algebra (2)</a:t>
            </a:r>
            <a:endParaRPr/>
          </a:p>
        </p:txBody>
      </p:sp>
      <p:sp>
        <p:nvSpPr>
          <p:cNvPr id="154" name="Google Shape;154;p23"/>
          <p:cNvSpPr txBox="1"/>
          <p:nvPr>
            <p:ph idx="1" type="body"/>
          </p:nvPr>
        </p:nvSpPr>
        <p:spPr>
          <a:xfrm>
            <a:off x="762000" y="1676400"/>
            <a:ext cx="7912100" cy="1676400"/>
          </a:xfrm>
          <a:prstGeom prst="rect">
            <a:avLst/>
          </a:prstGeom>
          <a:noFill/>
          <a:ln cap="flat" cmpd="sng" w="9525">
            <a:solidFill>
              <a:schemeClr val="dk1"/>
            </a:solidFill>
            <a:prstDash val="solid"/>
            <a:miter lim="524288"/>
            <a:headEnd len="sm" w="sm" type="none"/>
            <a:tailEnd len="sm" w="sm" type="none"/>
          </a:ln>
        </p:spPr>
        <p:txBody>
          <a:bodyPr anchorCtr="0" anchor="t" bIns="45700" lIns="91425" spcFirstLastPara="1" rIns="0" wrap="square" tIns="45700">
            <a:noAutofit/>
          </a:bodyPr>
          <a:lstStyle/>
          <a:p>
            <a:pPr indent="0" lvl="0" marL="0" rtl="0" algn="l">
              <a:lnSpc>
                <a:spcPct val="90000"/>
              </a:lnSpc>
              <a:spcBef>
                <a:spcPts val="0"/>
              </a:spcBef>
              <a:spcAft>
                <a:spcPts val="0"/>
              </a:spcAft>
              <a:buSzPts val="1200"/>
              <a:buNone/>
            </a:pPr>
            <a:r>
              <a:rPr b="1" i="0" lang="en-US" sz="2000" u="none">
                <a:solidFill>
                  <a:schemeClr val="lt2"/>
                </a:solidFill>
                <a:latin typeface="Times New Roman"/>
                <a:ea typeface="Times New Roman"/>
                <a:cs typeface="Times New Roman"/>
                <a:sym typeface="Times New Roman"/>
              </a:rPr>
              <a:t>SELECT</a:t>
            </a:r>
            <a:r>
              <a:rPr b="0" i="0" lang="en-US" sz="2000" u="none">
                <a:solidFill>
                  <a:schemeClr val="lt2"/>
                </a:solidFill>
                <a:latin typeface="Times New Roman"/>
                <a:ea typeface="Times New Roman"/>
                <a:cs typeface="Times New Roman"/>
                <a:sym typeface="Times New Roman"/>
              </a:rPr>
              <a:t> 	LNAME, FNAME</a:t>
            </a:r>
            <a:endParaRPr/>
          </a:p>
          <a:p>
            <a:pPr indent="0" lvl="0" marL="0" rtl="0" algn="l">
              <a:lnSpc>
                <a:spcPct val="90000"/>
              </a:lnSpc>
              <a:spcBef>
                <a:spcPts val="400"/>
              </a:spcBef>
              <a:spcAft>
                <a:spcPts val="0"/>
              </a:spcAft>
              <a:buSzPts val="1200"/>
              <a:buNone/>
            </a:pPr>
            <a:r>
              <a:rPr b="1" i="0" lang="en-US" sz="2000" u="none">
                <a:solidFill>
                  <a:schemeClr val="lt2"/>
                </a:solidFill>
                <a:latin typeface="Times New Roman"/>
                <a:ea typeface="Times New Roman"/>
                <a:cs typeface="Times New Roman"/>
                <a:sym typeface="Times New Roman"/>
              </a:rPr>
              <a:t>FROM</a:t>
            </a:r>
            <a:r>
              <a:rPr b="0" i="0" lang="en-US" sz="2000" u="none">
                <a:solidFill>
                  <a:schemeClr val="lt2"/>
                </a:solidFill>
                <a:latin typeface="Times New Roman"/>
                <a:ea typeface="Times New Roman"/>
                <a:cs typeface="Times New Roman"/>
                <a:sym typeface="Times New Roman"/>
              </a:rPr>
              <a:t> 		EMPLOYEE</a:t>
            </a:r>
            <a:endParaRPr/>
          </a:p>
          <a:p>
            <a:pPr indent="0" lvl="0" marL="0" rtl="0" algn="l">
              <a:lnSpc>
                <a:spcPct val="90000"/>
              </a:lnSpc>
              <a:spcBef>
                <a:spcPts val="400"/>
              </a:spcBef>
              <a:spcAft>
                <a:spcPts val="0"/>
              </a:spcAft>
              <a:buSzPts val="1200"/>
              <a:buNone/>
            </a:pPr>
            <a:r>
              <a:rPr b="1" i="0" lang="en-US" sz="2000" u="none">
                <a:solidFill>
                  <a:schemeClr val="lt2"/>
                </a:solidFill>
                <a:latin typeface="Times New Roman"/>
                <a:ea typeface="Times New Roman"/>
                <a:cs typeface="Times New Roman"/>
                <a:sym typeface="Times New Roman"/>
              </a:rPr>
              <a:t>WHERE</a:t>
            </a:r>
            <a:r>
              <a:rPr b="0" i="0" lang="en-US" sz="2000" u="none">
                <a:solidFill>
                  <a:schemeClr val="lt2"/>
                </a:solidFill>
                <a:latin typeface="Times New Roman"/>
                <a:ea typeface="Times New Roman"/>
                <a:cs typeface="Times New Roman"/>
                <a:sym typeface="Times New Roman"/>
              </a:rPr>
              <a:t> 	SALARY &gt; (	</a:t>
            </a:r>
            <a:r>
              <a:rPr b="1" i="0" lang="en-US" sz="2000" u="none">
                <a:solidFill>
                  <a:schemeClr val="lt2"/>
                </a:solidFill>
                <a:latin typeface="Times New Roman"/>
                <a:ea typeface="Times New Roman"/>
                <a:cs typeface="Times New Roman"/>
                <a:sym typeface="Times New Roman"/>
              </a:rPr>
              <a:t>SELECT</a:t>
            </a:r>
            <a:r>
              <a:rPr b="0" i="0" lang="en-US" sz="2000" u="none">
                <a:solidFill>
                  <a:schemeClr val="lt2"/>
                </a:solidFill>
                <a:latin typeface="Times New Roman"/>
                <a:ea typeface="Times New Roman"/>
                <a:cs typeface="Times New Roman"/>
                <a:sym typeface="Times New Roman"/>
              </a:rPr>
              <a:t> 	MAX (SALARY)</a:t>
            </a:r>
            <a:endParaRPr/>
          </a:p>
          <a:p>
            <a:pPr indent="0" lvl="0" marL="0" rtl="0" algn="l">
              <a:lnSpc>
                <a:spcPct val="90000"/>
              </a:lnSpc>
              <a:spcBef>
                <a:spcPts val="400"/>
              </a:spcBef>
              <a:spcAft>
                <a:spcPts val="0"/>
              </a:spcAft>
              <a:buSzPts val="1200"/>
              <a:buNone/>
            </a:pPr>
            <a:r>
              <a:rPr b="0" i="0" lang="en-US" sz="2000" u="none">
                <a:solidFill>
                  <a:schemeClr val="lt2"/>
                </a:solidFill>
                <a:latin typeface="Times New Roman"/>
                <a:ea typeface="Times New Roman"/>
                <a:cs typeface="Times New Roman"/>
                <a:sym typeface="Times New Roman"/>
              </a:rPr>
              <a:t>				</a:t>
            </a:r>
            <a:r>
              <a:rPr b="1" i="0" lang="en-US" sz="2000" u="none">
                <a:solidFill>
                  <a:schemeClr val="lt2"/>
                </a:solidFill>
                <a:latin typeface="Times New Roman"/>
                <a:ea typeface="Times New Roman"/>
                <a:cs typeface="Times New Roman"/>
                <a:sym typeface="Times New Roman"/>
              </a:rPr>
              <a:t>FROM</a:t>
            </a:r>
            <a:r>
              <a:rPr b="0" i="0" lang="en-US" sz="2000" u="none">
                <a:solidFill>
                  <a:schemeClr val="lt2"/>
                </a:solidFill>
                <a:latin typeface="Times New Roman"/>
                <a:ea typeface="Times New Roman"/>
                <a:cs typeface="Times New Roman"/>
                <a:sym typeface="Times New Roman"/>
              </a:rPr>
              <a:t>		EMPLOYEE</a:t>
            </a:r>
            <a:endParaRPr/>
          </a:p>
          <a:p>
            <a:pPr indent="0" lvl="0" marL="0" rtl="0" algn="l">
              <a:lnSpc>
                <a:spcPct val="90000"/>
              </a:lnSpc>
              <a:spcBef>
                <a:spcPts val="400"/>
              </a:spcBef>
              <a:spcAft>
                <a:spcPts val="0"/>
              </a:spcAft>
              <a:buSzPts val="1200"/>
              <a:buNone/>
            </a:pPr>
            <a:r>
              <a:rPr b="0" i="0" lang="en-US" sz="2000" u="none">
                <a:solidFill>
                  <a:schemeClr val="lt2"/>
                </a:solidFill>
                <a:latin typeface="Times New Roman"/>
                <a:ea typeface="Times New Roman"/>
                <a:cs typeface="Times New Roman"/>
                <a:sym typeface="Times New Roman"/>
              </a:rPr>
              <a:t>				</a:t>
            </a:r>
            <a:r>
              <a:rPr b="1" i="0" lang="en-US" sz="2000" u="none">
                <a:solidFill>
                  <a:schemeClr val="lt2"/>
                </a:solidFill>
                <a:latin typeface="Times New Roman"/>
                <a:ea typeface="Times New Roman"/>
                <a:cs typeface="Times New Roman"/>
                <a:sym typeface="Times New Roman"/>
              </a:rPr>
              <a:t>WHERE</a:t>
            </a:r>
            <a:r>
              <a:rPr b="0" i="0" lang="en-US" sz="2000" u="none">
                <a:solidFill>
                  <a:schemeClr val="lt2"/>
                </a:solidFill>
                <a:latin typeface="Times New Roman"/>
                <a:ea typeface="Times New Roman"/>
                <a:cs typeface="Times New Roman"/>
                <a:sym typeface="Times New Roman"/>
              </a:rPr>
              <a:t> 	DNO = 5);</a:t>
            </a:r>
            <a:endParaRPr/>
          </a:p>
        </p:txBody>
      </p:sp>
      <p:sp>
        <p:nvSpPr>
          <p:cNvPr id="155" name="Google Shape;155;p23"/>
          <p:cNvSpPr txBox="1"/>
          <p:nvPr/>
        </p:nvSpPr>
        <p:spPr>
          <a:xfrm>
            <a:off x="4813300" y="4292600"/>
            <a:ext cx="4025900" cy="1046162"/>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SELECT</a:t>
            </a:r>
            <a:r>
              <a:rPr b="0" i="0" lang="en-US" sz="2000" u="none">
                <a:solidFill>
                  <a:schemeClr val="lt2"/>
                </a:solidFill>
                <a:latin typeface="Times New Roman"/>
                <a:ea typeface="Times New Roman"/>
                <a:cs typeface="Times New Roman"/>
                <a:sym typeface="Times New Roman"/>
              </a:rPr>
              <a:t>	MAX (SALARY)</a:t>
            </a:r>
            <a:endParaRPr/>
          </a:p>
          <a:p>
            <a:pPr indent="0" lvl="0" marL="0" marR="0" rtl="0" algn="l">
              <a:lnSpc>
                <a:spcPct val="90000"/>
              </a:lnSpc>
              <a:spcBef>
                <a:spcPts val="40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FROM</a:t>
            </a:r>
            <a:r>
              <a:rPr b="0" i="0" lang="en-US" sz="2000" u="none">
                <a:solidFill>
                  <a:schemeClr val="lt2"/>
                </a:solidFill>
                <a:latin typeface="Times New Roman"/>
                <a:ea typeface="Times New Roman"/>
                <a:cs typeface="Times New Roman"/>
                <a:sym typeface="Times New Roman"/>
              </a:rPr>
              <a:t>		EMPLOYEE</a:t>
            </a:r>
            <a:endParaRPr/>
          </a:p>
          <a:p>
            <a:pPr indent="0" lvl="0" marL="0" marR="0" rtl="0" algn="l">
              <a:lnSpc>
                <a:spcPct val="90000"/>
              </a:lnSpc>
              <a:spcBef>
                <a:spcPts val="40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WHERE</a:t>
            </a:r>
            <a:r>
              <a:rPr b="0" i="0" lang="en-US" sz="2000" u="none">
                <a:solidFill>
                  <a:schemeClr val="lt2"/>
                </a:solidFill>
                <a:latin typeface="Times New Roman"/>
                <a:ea typeface="Times New Roman"/>
                <a:cs typeface="Times New Roman"/>
                <a:sym typeface="Times New Roman"/>
              </a:rPr>
              <a:t> 	DNO = 5</a:t>
            </a:r>
            <a:endParaRPr/>
          </a:p>
        </p:txBody>
      </p:sp>
      <p:sp>
        <p:nvSpPr>
          <p:cNvPr id="156" name="Google Shape;156;p23"/>
          <p:cNvSpPr txBox="1"/>
          <p:nvPr/>
        </p:nvSpPr>
        <p:spPr>
          <a:xfrm>
            <a:off x="520700" y="4140200"/>
            <a:ext cx="4140200" cy="113665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SELECT</a:t>
            </a:r>
            <a:r>
              <a:rPr b="0" i="0" lang="en-US" sz="2000" u="none">
                <a:solidFill>
                  <a:schemeClr val="lt2"/>
                </a:solidFill>
                <a:latin typeface="Times New Roman"/>
                <a:ea typeface="Times New Roman"/>
                <a:cs typeface="Times New Roman"/>
                <a:sym typeface="Times New Roman"/>
              </a:rPr>
              <a:t> 	LNAME, FNAME</a:t>
            </a:r>
            <a:endParaRPr/>
          </a:p>
          <a:p>
            <a:pPr indent="0" lvl="0" marL="0" marR="0" rtl="0" algn="l">
              <a:lnSpc>
                <a:spcPct val="100000"/>
              </a:lnSpc>
              <a:spcBef>
                <a:spcPts val="40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FROM</a:t>
            </a:r>
            <a:r>
              <a:rPr b="0" i="0" lang="en-US" sz="2000" u="none">
                <a:solidFill>
                  <a:schemeClr val="lt2"/>
                </a:solidFill>
                <a:latin typeface="Times New Roman"/>
                <a:ea typeface="Times New Roman"/>
                <a:cs typeface="Times New Roman"/>
                <a:sym typeface="Times New Roman"/>
              </a:rPr>
              <a:t> 		EMPLOYEE</a:t>
            </a:r>
            <a:endParaRPr/>
          </a:p>
          <a:p>
            <a:pPr indent="0" lvl="0" marL="0" marR="0" rtl="0" algn="l">
              <a:lnSpc>
                <a:spcPct val="100000"/>
              </a:lnSpc>
              <a:spcBef>
                <a:spcPts val="40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WHERE</a:t>
            </a:r>
            <a:r>
              <a:rPr b="0" i="0" lang="en-US" sz="2000" u="none">
                <a:solidFill>
                  <a:schemeClr val="lt2"/>
                </a:solidFill>
                <a:latin typeface="Times New Roman"/>
                <a:ea typeface="Times New Roman"/>
                <a:cs typeface="Times New Roman"/>
                <a:sym typeface="Times New Roman"/>
              </a:rPr>
              <a:t> 	SALARY &gt; C</a:t>
            </a:r>
            <a:endParaRPr/>
          </a:p>
        </p:txBody>
      </p:sp>
      <p:cxnSp>
        <p:nvCxnSpPr>
          <p:cNvPr id="157" name="Google Shape;157;p23"/>
          <p:cNvCxnSpPr/>
          <p:nvPr/>
        </p:nvCxnSpPr>
        <p:spPr>
          <a:xfrm>
            <a:off x="4660900" y="3492500"/>
            <a:ext cx="1587" cy="241300"/>
          </a:xfrm>
          <a:prstGeom prst="straightConnector1">
            <a:avLst/>
          </a:prstGeom>
          <a:noFill/>
          <a:ln cap="flat" cmpd="sng" w="9525">
            <a:solidFill>
              <a:schemeClr val="dk1"/>
            </a:solidFill>
            <a:prstDash val="solid"/>
            <a:miter lim="800000"/>
            <a:headEnd len="med" w="med" type="none"/>
            <a:tailEnd len="med" w="med" type="triangle"/>
          </a:ln>
        </p:spPr>
      </p:cxnSp>
      <p:cxnSp>
        <p:nvCxnSpPr>
          <p:cNvPr id="158" name="Google Shape;158;p23"/>
          <p:cNvCxnSpPr/>
          <p:nvPr/>
        </p:nvCxnSpPr>
        <p:spPr>
          <a:xfrm>
            <a:off x="2501900" y="3733800"/>
            <a:ext cx="4191000" cy="1587"/>
          </a:xfrm>
          <a:prstGeom prst="straightConnector1">
            <a:avLst/>
          </a:prstGeom>
          <a:noFill/>
          <a:ln cap="flat" cmpd="sng" w="9525">
            <a:solidFill>
              <a:schemeClr val="lt2"/>
            </a:solidFill>
            <a:prstDash val="solid"/>
            <a:miter lim="800000"/>
            <a:headEnd len="med" w="med" type="none"/>
            <a:tailEnd len="med" w="med" type="none"/>
          </a:ln>
        </p:spPr>
      </p:cxnSp>
      <p:cxnSp>
        <p:nvCxnSpPr>
          <p:cNvPr id="159" name="Google Shape;159;p23"/>
          <p:cNvCxnSpPr/>
          <p:nvPr/>
        </p:nvCxnSpPr>
        <p:spPr>
          <a:xfrm>
            <a:off x="4660900" y="3492500"/>
            <a:ext cx="1587" cy="241300"/>
          </a:xfrm>
          <a:prstGeom prst="straightConnector1">
            <a:avLst/>
          </a:prstGeom>
          <a:noFill/>
          <a:ln cap="flat" cmpd="sng" w="9525">
            <a:solidFill>
              <a:schemeClr val="lt2"/>
            </a:solidFill>
            <a:prstDash val="solid"/>
            <a:miter lim="800000"/>
            <a:headEnd len="med" w="med" type="none"/>
            <a:tailEnd len="med" w="med" type="triangle"/>
          </a:ln>
        </p:spPr>
      </p:cxnSp>
      <p:cxnSp>
        <p:nvCxnSpPr>
          <p:cNvPr id="160" name="Google Shape;160;p23"/>
          <p:cNvCxnSpPr/>
          <p:nvPr/>
        </p:nvCxnSpPr>
        <p:spPr>
          <a:xfrm>
            <a:off x="2501900" y="3733800"/>
            <a:ext cx="1587" cy="406400"/>
          </a:xfrm>
          <a:prstGeom prst="straightConnector1">
            <a:avLst/>
          </a:prstGeom>
          <a:noFill/>
          <a:ln cap="flat" cmpd="sng" w="9525">
            <a:solidFill>
              <a:schemeClr val="lt2"/>
            </a:solidFill>
            <a:prstDash val="solid"/>
            <a:miter lim="800000"/>
            <a:headEnd len="med" w="med" type="none"/>
            <a:tailEnd len="med" w="med" type="triangle"/>
          </a:ln>
        </p:spPr>
      </p:cxnSp>
      <p:cxnSp>
        <p:nvCxnSpPr>
          <p:cNvPr id="161" name="Google Shape;161;p23"/>
          <p:cNvCxnSpPr/>
          <p:nvPr/>
        </p:nvCxnSpPr>
        <p:spPr>
          <a:xfrm>
            <a:off x="6692900" y="3733800"/>
            <a:ext cx="1587" cy="406400"/>
          </a:xfrm>
          <a:prstGeom prst="straightConnector1">
            <a:avLst/>
          </a:prstGeom>
          <a:noFill/>
          <a:ln cap="flat" cmpd="sng" w="9525">
            <a:solidFill>
              <a:schemeClr val="lt2"/>
            </a:solidFill>
            <a:prstDash val="solid"/>
            <a:miter lim="800000"/>
            <a:headEnd len="med" w="med" type="none"/>
            <a:tailEnd len="med" w="med" type="triangle"/>
          </a:ln>
        </p:spPr>
      </p:cxnSp>
      <p:sp>
        <p:nvSpPr>
          <p:cNvPr id="162" name="Google Shape;162;p23"/>
          <p:cNvSpPr txBox="1"/>
          <p:nvPr/>
        </p:nvSpPr>
        <p:spPr>
          <a:xfrm>
            <a:off x="368300" y="5689600"/>
            <a:ext cx="4292600" cy="83185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400"/>
              <a:buFont typeface="Merriweather Sans"/>
              <a:buNone/>
            </a:pPr>
            <a:r>
              <a:rPr b="0" i="0" lang="en-US" sz="2400" u="none">
                <a:solidFill>
                  <a:schemeClr val="lt2"/>
                </a:solidFill>
                <a:latin typeface="Merriweather Sans"/>
                <a:ea typeface="Merriweather Sans"/>
                <a:cs typeface="Merriweather Sans"/>
                <a:sym typeface="Merriweather Sans"/>
              </a:rPr>
              <a:t>π</a:t>
            </a:r>
            <a:r>
              <a:rPr b="0" baseline="-25000" i="0" lang="en-US" sz="1800" u="none">
                <a:solidFill>
                  <a:schemeClr val="lt2"/>
                </a:solidFill>
                <a:latin typeface="Times New Roman"/>
                <a:ea typeface="Times New Roman"/>
                <a:cs typeface="Times New Roman"/>
                <a:sym typeface="Times New Roman"/>
              </a:rPr>
              <a:t>LNAME, FNAME</a:t>
            </a:r>
            <a:r>
              <a:rPr b="0" baseline="-25000" i="0" lang="en-US" sz="2000" u="none">
                <a:solidFill>
                  <a:schemeClr val="lt2"/>
                </a:solidFill>
                <a:latin typeface="Times New Roman"/>
                <a:ea typeface="Times New Roman"/>
                <a:cs typeface="Times New Roman"/>
                <a:sym typeface="Times New Roman"/>
              </a:rPr>
              <a:t> </a:t>
            </a:r>
            <a:r>
              <a:rPr b="0" i="0" lang="en-US" sz="2000" u="none">
                <a:solidFill>
                  <a:schemeClr val="lt2"/>
                </a:solidFill>
                <a:latin typeface="Times New Roman"/>
                <a:ea typeface="Times New Roman"/>
                <a:cs typeface="Times New Roman"/>
                <a:sym typeface="Times New Roman"/>
              </a:rPr>
              <a:t>(</a:t>
            </a:r>
            <a:r>
              <a:rPr b="0" i="0" lang="en-US" sz="2400" u="none">
                <a:solidFill>
                  <a:schemeClr val="lt2"/>
                </a:solidFill>
                <a:latin typeface="Merriweather Sans"/>
                <a:ea typeface="Merriweather Sans"/>
                <a:cs typeface="Merriweather Sans"/>
                <a:sym typeface="Merriweather Sans"/>
              </a:rPr>
              <a:t>σ</a:t>
            </a:r>
            <a:r>
              <a:rPr b="0" baseline="-25000" i="0" lang="en-US" sz="1800" u="none">
                <a:solidFill>
                  <a:schemeClr val="lt2"/>
                </a:solidFill>
                <a:latin typeface="Times New Roman"/>
                <a:ea typeface="Times New Roman"/>
                <a:cs typeface="Times New Roman"/>
                <a:sym typeface="Times New Roman"/>
              </a:rPr>
              <a:t>SALARY&gt;C</a:t>
            </a:r>
            <a:r>
              <a:rPr b="0" i="0" lang="en-US" sz="2000" u="none">
                <a:solidFill>
                  <a:schemeClr val="lt2"/>
                </a:solidFill>
                <a:latin typeface="Times New Roman"/>
                <a:ea typeface="Times New Roman"/>
                <a:cs typeface="Times New Roman"/>
                <a:sym typeface="Times New Roman"/>
              </a:rPr>
              <a:t>(EMPLOYEE))</a:t>
            </a:r>
            <a:endParaRPr/>
          </a:p>
        </p:txBody>
      </p:sp>
      <p:sp>
        <p:nvSpPr>
          <p:cNvPr id="163" name="Google Shape;163;p23"/>
          <p:cNvSpPr txBox="1"/>
          <p:nvPr/>
        </p:nvSpPr>
        <p:spPr>
          <a:xfrm>
            <a:off x="4813300" y="5689600"/>
            <a:ext cx="3860800" cy="466725"/>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000"/>
              <a:buFont typeface="Arial"/>
              <a:buNone/>
            </a:pPr>
            <a:r>
              <a:rPr b="0" i="0" lang="en-US" sz="2000" u="none">
                <a:solidFill>
                  <a:schemeClr val="lt2"/>
                </a:solidFill>
                <a:latin typeface="Arial"/>
                <a:ea typeface="Arial"/>
                <a:cs typeface="Arial"/>
                <a:sym typeface="Arial"/>
              </a:rPr>
              <a:t>ℱ</a:t>
            </a:r>
            <a:r>
              <a:rPr b="0" baseline="-25000" i="0" lang="en-US" sz="1800" u="none">
                <a:solidFill>
                  <a:schemeClr val="lt2"/>
                </a:solidFill>
                <a:latin typeface="Times New Roman"/>
                <a:ea typeface="Times New Roman"/>
                <a:cs typeface="Times New Roman"/>
                <a:sym typeface="Times New Roman"/>
              </a:rPr>
              <a:t>MAX SALARY</a:t>
            </a:r>
            <a:r>
              <a:rPr b="0" baseline="-25000" i="0" lang="en-US" sz="2000" u="none">
                <a:solidFill>
                  <a:schemeClr val="lt2"/>
                </a:solidFill>
                <a:latin typeface="Times New Roman"/>
                <a:ea typeface="Times New Roman"/>
                <a:cs typeface="Times New Roman"/>
                <a:sym typeface="Times New Roman"/>
              </a:rPr>
              <a:t> </a:t>
            </a:r>
            <a:r>
              <a:rPr b="0" i="0" lang="en-US" sz="2000" u="none">
                <a:solidFill>
                  <a:schemeClr val="lt2"/>
                </a:solidFill>
                <a:latin typeface="Times New Roman"/>
                <a:ea typeface="Times New Roman"/>
                <a:cs typeface="Times New Roman"/>
                <a:sym typeface="Times New Roman"/>
              </a:rPr>
              <a:t>(</a:t>
            </a:r>
            <a:r>
              <a:rPr b="0" i="0" lang="en-US" sz="2400" u="none">
                <a:solidFill>
                  <a:schemeClr val="lt2"/>
                </a:solidFill>
                <a:latin typeface="Merriweather Sans"/>
                <a:ea typeface="Merriweather Sans"/>
                <a:cs typeface="Merriweather Sans"/>
                <a:sym typeface="Merriweather Sans"/>
              </a:rPr>
              <a:t>σ</a:t>
            </a:r>
            <a:r>
              <a:rPr b="0" baseline="-25000" i="0" lang="en-US" sz="1800" u="none">
                <a:solidFill>
                  <a:schemeClr val="lt2"/>
                </a:solidFill>
                <a:latin typeface="Times New Roman"/>
                <a:ea typeface="Times New Roman"/>
                <a:cs typeface="Times New Roman"/>
                <a:sym typeface="Times New Roman"/>
              </a:rPr>
              <a:t>DNO=5 </a:t>
            </a:r>
            <a:r>
              <a:rPr b="0" i="0" lang="en-US" sz="2000" u="none">
                <a:solidFill>
                  <a:schemeClr val="lt2"/>
                </a:solidFill>
                <a:latin typeface="Times New Roman"/>
                <a:ea typeface="Times New Roman"/>
                <a:cs typeface="Times New Roman"/>
                <a:sym typeface="Times New Roman"/>
              </a:rPr>
              <a:t>(EMPLOYEE))</a:t>
            </a:r>
            <a:endParaRPr/>
          </a:p>
        </p:txBody>
      </p:sp>
      <p:sp>
        <p:nvSpPr>
          <p:cNvPr id="164" name="Google Shape;164;p23"/>
          <p:cNvSpPr/>
          <p:nvPr/>
        </p:nvSpPr>
        <p:spPr>
          <a:xfrm>
            <a:off x="2330450" y="5276850"/>
            <a:ext cx="342900" cy="412750"/>
          </a:xfrm>
          <a:prstGeom prst="downArrow">
            <a:avLst>
              <a:gd fmla="val 50000"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5" name="Google Shape;165;p23"/>
          <p:cNvSpPr/>
          <p:nvPr/>
        </p:nvSpPr>
        <p:spPr>
          <a:xfrm>
            <a:off x="6521450" y="5222875"/>
            <a:ext cx="342900" cy="466725"/>
          </a:xfrm>
          <a:prstGeom prst="downArrow">
            <a:avLst>
              <a:gd fmla="val 50000"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Algorithms for External Sorting </a:t>
            </a:r>
            <a:endParaRPr/>
          </a:p>
        </p:txBody>
      </p:sp>
      <p:sp>
        <p:nvSpPr>
          <p:cNvPr id="171" name="Google Shape;171;p2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Result should me sorted if the query uses</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 - order by, join, union, intersection, unique/distinct clause</a:t>
            </a:r>
            <a:endParaRPr/>
          </a:p>
          <a:p>
            <a:pPr indent="-342900" lvl="0" marL="342900" marR="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 Ordering can be avoided if indexing exists  </a:t>
            </a:r>
            <a:endParaRPr/>
          </a:p>
        </p:txBody>
      </p:sp>
      <p:sp>
        <p:nvSpPr>
          <p:cNvPr id="172" name="Google Shape;172;p2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79" name="Google Shape;179;p2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2. Algorithms for External Sorting (1)</a:t>
            </a:r>
            <a:endParaRPr/>
          </a:p>
        </p:txBody>
      </p:sp>
      <p:sp>
        <p:nvSpPr>
          <p:cNvPr id="180" name="Google Shape;180;p2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80000"/>
              </a:lnSpc>
              <a:spcBef>
                <a:spcPts val="0"/>
              </a:spcBef>
              <a:spcAft>
                <a:spcPts val="0"/>
              </a:spcAft>
              <a:buSzPts val="1440"/>
              <a:buNone/>
            </a:pPr>
            <a:r>
              <a:rPr b="1" i="0" lang="en-US" sz="2400" u="none">
                <a:solidFill>
                  <a:schemeClr val="dk2"/>
                </a:solidFill>
                <a:latin typeface="Arial"/>
                <a:ea typeface="Arial"/>
                <a:cs typeface="Arial"/>
                <a:sym typeface="Arial"/>
              </a:rPr>
              <a:t>External sorting</a:t>
            </a:r>
            <a:r>
              <a:rPr b="0" i="0" lang="en-US" sz="2400" u="none">
                <a:solidFill>
                  <a:schemeClr val="dk2"/>
                </a:solidFill>
                <a:latin typeface="Arial"/>
                <a:ea typeface="Arial"/>
                <a:cs typeface="Arial"/>
                <a:sym typeface="Arial"/>
              </a:rPr>
              <a:t>:</a:t>
            </a:r>
            <a:endParaRPr/>
          </a:p>
          <a:p>
            <a:pPr indent="-285750" lvl="1" marL="742950" rtl="0" algn="l">
              <a:lnSpc>
                <a:spcPct val="15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Refers to sorting algorithms that are suitable for large files of records stored on disk that do not fit entirely in main memory, such as most database files.</a:t>
            </a:r>
            <a:endParaRPr/>
          </a:p>
          <a:p>
            <a:pPr indent="-91440" lvl="0" marL="0" rtl="0" algn="l">
              <a:lnSpc>
                <a:spcPct val="15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Sort-Merge strategy</a:t>
            </a:r>
            <a:r>
              <a:rPr b="0" i="0" lang="en-US" sz="2400" u="none">
                <a:solidFill>
                  <a:schemeClr val="dk2"/>
                </a:solidFill>
                <a:latin typeface="Arial"/>
                <a:ea typeface="Arial"/>
                <a:cs typeface="Arial"/>
                <a:sym typeface="Arial"/>
              </a:rPr>
              <a:t>:</a:t>
            </a:r>
            <a:endParaRPr/>
          </a:p>
          <a:p>
            <a:pPr indent="-285750" lvl="1" marL="742950" rtl="0" algn="l">
              <a:lnSpc>
                <a:spcPct val="150000"/>
              </a:lnSpc>
              <a:spcBef>
                <a:spcPts val="440"/>
              </a:spcBef>
              <a:spcAft>
                <a:spcPts val="0"/>
              </a:spcAft>
              <a:buSzPts val="1210"/>
              <a:buNone/>
            </a:pPr>
            <a:r>
              <a:rPr b="0" i="0" lang="en-US" sz="2200" u="none">
                <a:solidFill>
                  <a:srgbClr val="800000"/>
                </a:solidFill>
                <a:latin typeface="Arial"/>
                <a:ea typeface="Arial"/>
                <a:cs typeface="Arial"/>
                <a:sym typeface="Arial"/>
              </a:rPr>
              <a:t>2 phases</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rgbClr val="FF0000"/>
                </a:solidFill>
                <a:latin typeface="Arial"/>
                <a:ea typeface="Arial"/>
                <a:cs typeface="Arial"/>
                <a:sym typeface="Arial"/>
              </a:rPr>
              <a:t> Sort phase- sorting </a:t>
            </a:r>
            <a:r>
              <a:rPr b="0" i="0" lang="en-US" sz="2000" u="none">
                <a:solidFill>
                  <a:schemeClr val="dk2"/>
                </a:solidFill>
                <a:latin typeface="Arial"/>
                <a:ea typeface="Arial"/>
                <a:cs typeface="Arial"/>
                <a:sym typeface="Arial"/>
              </a:rPr>
              <a:t>small subfiles (</a:t>
            </a:r>
            <a:r>
              <a:rPr b="1" i="0" lang="en-US" sz="2000" u="none">
                <a:solidFill>
                  <a:schemeClr val="dk2"/>
                </a:solidFill>
                <a:latin typeface="Arial"/>
                <a:ea typeface="Arial"/>
                <a:cs typeface="Arial"/>
                <a:sym typeface="Arial"/>
              </a:rPr>
              <a:t>runs</a:t>
            </a:r>
            <a:r>
              <a:rPr b="0" i="0" lang="en-US" sz="2000" u="none">
                <a:solidFill>
                  <a:schemeClr val="dk2"/>
                </a:solidFill>
                <a:latin typeface="Arial"/>
                <a:ea typeface="Arial"/>
                <a:cs typeface="Arial"/>
                <a:sym typeface="Arial"/>
              </a:rPr>
              <a:t>) of the main file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rgbClr val="FF0000"/>
                </a:solidFill>
                <a:latin typeface="Arial"/>
                <a:ea typeface="Arial"/>
                <a:cs typeface="Arial"/>
                <a:sym typeface="Arial"/>
              </a:rPr>
              <a:t>Merge Phase </a:t>
            </a:r>
            <a:r>
              <a:rPr b="0" i="0" lang="en-US" sz="2000" u="none">
                <a:solidFill>
                  <a:schemeClr val="dk2"/>
                </a:solidFill>
                <a:latin typeface="Arial"/>
                <a:ea typeface="Arial"/>
                <a:cs typeface="Arial"/>
                <a:sym typeface="Arial"/>
              </a:rPr>
              <a:t>– Merges  the sorted runs, creating larger sorted subfiles that are merged in turn.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87" name="Google Shape;187;p2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2. Algorithms for External Sorting (1)</a:t>
            </a:r>
            <a:endParaRPr/>
          </a:p>
        </p:txBody>
      </p:sp>
      <p:sp>
        <p:nvSpPr>
          <p:cNvPr id="188" name="Google Shape;188;p2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285750" lvl="1" marL="742950" rtl="0" algn="l">
              <a:lnSpc>
                <a:spcPct val="150000"/>
              </a:lnSpc>
              <a:spcBef>
                <a:spcPts val="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Sorting phase:</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number of initial runs;</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 b: number of file blocks of data;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available buffer space in chace;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rgbClr val="FF0000"/>
                </a:solidFill>
                <a:latin typeface="Arial"/>
                <a:ea typeface="Arial"/>
                <a:cs typeface="Arial"/>
                <a:sym typeface="Arial"/>
              </a:rPr>
              <a:t> n</a:t>
            </a:r>
            <a:r>
              <a:rPr b="0" baseline="-25000" i="0" lang="en-US" sz="2000" u="none">
                <a:solidFill>
                  <a:srgbClr val="FF0000"/>
                </a:solidFill>
                <a:latin typeface="Arial"/>
                <a:ea typeface="Arial"/>
                <a:cs typeface="Arial"/>
                <a:sym typeface="Arial"/>
              </a:rPr>
              <a:t>R</a:t>
            </a:r>
            <a:r>
              <a:rPr b="0" i="0" lang="en-US" sz="2000" u="none">
                <a:solidFill>
                  <a:srgbClr val="FF0000"/>
                </a:solidFill>
                <a:latin typeface="Arial"/>
                <a:ea typeface="Arial"/>
                <a:cs typeface="Arial"/>
                <a:sym typeface="Arial"/>
              </a:rPr>
              <a:t> = ⎡(b/n</a:t>
            </a:r>
            <a:r>
              <a:rPr b="0" baseline="-25000" i="0" lang="en-US" sz="2000" u="none">
                <a:solidFill>
                  <a:srgbClr val="FF0000"/>
                </a:solidFill>
                <a:latin typeface="Arial"/>
                <a:ea typeface="Arial"/>
                <a:cs typeface="Arial"/>
                <a:sym typeface="Arial"/>
              </a:rPr>
              <a:t>B</a:t>
            </a:r>
            <a:r>
              <a:rPr b="0" i="0" lang="en-US" sz="2000" u="none">
                <a:solidFill>
                  <a:srgbClr val="FF0000"/>
                </a:solidFill>
                <a:latin typeface="Arial"/>
                <a:ea typeface="Arial"/>
                <a:cs typeface="Arial"/>
                <a:sym typeface="Arial"/>
              </a:rPr>
              <a:t>)⎤ </a:t>
            </a:r>
            <a:endParaRPr/>
          </a:p>
          <a:p>
            <a:pPr indent="-285750" lvl="1" marL="742950" rtl="0" algn="l">
              <a:lnSpc>
                <a:spcPct val="15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Merging phase: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d</a:t>
            </a:r>
            <a:r>
              <a:rPr b="0" baseline="-25000" i="0" lang="en-US" sz="2000" u="none">
                <a:solidFill>
                  <a:schemeClr val="dk2"/>
                </a:solidFill>
                <a:latin typeface="Arial"/>
                <a:ea typeface="Arial"/>
                <a:cs typeface="Arial"/>
                <a:sym typeface="Arial"/>
              </a:rPr>
              <a:t>M</a:t>
            </a:r>
            <a:r>
              <a:rPr b="0" i="0" lang="en-US" sz="2000" u="none">
                <a:solidFill>
                  <a:schemeClr val="dk2"/>
                </a:solidFill>
                <a:latin typeface="Arial"/>
                <a:ea typeface="Arial"/>
                <a:cs typeface="Arial"/>
                <a:sym typeface="Arial"/>
              </a:rPr>
              <a:t> = Min (n</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-1, n</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a:t>
            </a:r>
            <a:r>
              <a:rPr b="0" baseline="-25000" i="0" lang="en-US" sz="2000" u="none">
                <a:solidFill>
                  <a:schemeClr val="dk2"/>
                </a:solidFill>
                <a:latin typeface="Arial"/>
                <a:ea typeface="Arial"/>
                <a:cs typeface="Arial"/>
                <a:sym typeface="Arial"/>
              </a:rPr>
              <a:t>P</a:t>
            </a:r>
            <a:r>
              <a:rPr b="0" i="0" lang="en-US" sz="2000" u="none">
                <a:solidFill>
                  <a:schemeClr val="dk2"/>
                </a:solidFill>
                <a:latin typeface="Arial"/>
                <a:ea typeface="Arial"/>
                <a:cs typeface="Arial"/>
                <a:sym typeface="Arial"/>
              </a:rPr>
              <a:t> = ⎡(log</a:t>
            </a:r>
            <a:r>
              <a:rPr b="0" baseline="-25000" i="0" lang="en-US" sz="2000" u="none">
                <a:solidFill>
                  <a:schemeClr val="dk2"/>
                </a:solidFill>
                <a:latin typeface="Arial"/>
                <a:ea typeface="Arial"/>
                <a:cs typeface="Arial"/>
                <a:sym typeface="Arial"/>
              </a:rPr>
              <a:t>dM</a:t>
            </a:r>
            <a:r>
              <a:rPr b="0" i="0" lang="en-US" sz="2000" u="none">
                <a:solidFill>
                  <a:schemeClr val="dk2"/>
                </a:solidFill>
                <a:latin typeface="Arial"/>
                <a:ea typeface="Arial"/>
                <a:cs typeface="Arial"/>
                <a:sym typeface="Arial"/>
              </a:rPr>
              <a:t>(n</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194" name="Google Shape;194;p2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165100" lvl="2" marL="1143000" marR="0" rtl="0" algn="l">
              <a:lnSpc>
                <a:spcPct val="150000"/>
              </a:lnSpc>
              <a:spcBef>
                <a:spcPts val="0"/>
              </a:spcBef>
              <a:spcAft>
                <a:spcPts val="0"/>
              </a:spcAft>
              <a:buClr>
                <a:srgbClr val="990033"/>
              </a:buClr>
              <a:buSzPts val="1000"/>
              <a:buFont typeface="Noto Sans Symbols"/>
              <a:buNone/>
            </a:pPr>
            <a:r>
              <a:t/>
            </a:r>
            <a:endParaRPr b="0" i="0" sz="2000" u="none" cap="none" strike="noStrike">
              <a:solidFill>
                <a:schemeClr val="dk2"/>
              </a:solidFill>
              <a:latin typeface="Arial"/>
              <a:ea typeface="Arial"/>
              <a:cs typeface="Arial"/>
              <a:sym typeface="Arial"/>
            </a:endParaRPr>
          </a:p>
          <a:p>
            <a:pPr indent="-228600" lvl="2" marL="1143000" marR="0" rtl="0" algn="l">
              <a:lnSpc>
                <a:spcPct val="150000"/>
              </a:lnSpc>
              <a:spcBef>
                <a:spcPts val="400"/>
              </a:spcBef>
              <a:spcAft>
                <a:spcPts val="0"/>
              </a:spcAft>
              <a:buClr>
                <a:srgbClr val="990033"/>
              </a:buClr>
              <a:buSzPts val="1000"/>
              <a:buFont typeface="Noto Sans Symbols"/>
              <a:buChar char="⮚"/>
            </a:pPr>
            <a:r>
              <a:rPr b="0" i="0" lang="en-US" sz="2000" u="none" cap="none" strike="noStrike">
                <a:solidFill>
                  <a:schemeClr val="dk2"/>
                </a:solidFill>
                <a:latin typeface="Arial"/>
                <a:ea typeface="Arial"/>
                <a:cs typeface="Arial"/>
                <a:sym typeface="Arial"/>
              </a:rPr>
              <a:t>d</a:t>
            </a:r>
            <a:r>
              <a:rPr b="0" baseline="-25000" i="0" lang="en-US" sz="2000" u="none" cap="none" strike="noStrike">
                <a:solidFill>
                  <a:schemeClr val="dk2"/>
                </a:solidFill>
                <a:latin typeface="Arial"/>
                <a:ea typeface="Arial"/>
                <a:cs typeface="Arial"/>
                <a:sym typeface="Arial"/>
              </a:rPr>
              <a:t>M</a:t>
            </a:r>
            <a:r>
              <a:rPr b="0" i="0" lang="en-US" sz="2000" u="none" cap="none" strike="noStrike">
                <a:solidFill>
                  <a:schemeClr val="dk2"/>
                </a:solidFill>
                <a:latin typeface="Arial"/>
                <a:ea typeface="Arial"/>
                <a:cs typeface="Arial"/>
                <a:sym typeface="Arial"/>
              </a:rPr>
              <a:t>: degree of merging, number of sorted subfiles that can be merged in each merge step;</a:t>
            </a:r>
            <a:endParaRPr/>
          </a:p>
          <a:p>
            <a:pPr indent="-228600" lvl="2" marL="1143000" marR="0" rtl="0" algn="l">
              <a:lnSpc>
                <a:spcPct val="150000"/>
              </a:lnSpc>
              <a:spcBef>
                <a:spcPts val="400"/>
              </a:spcBef>
              <a:spcAft>
                <a:spcPts val="0"/>
              </a:spcAft>
              <a:buClr>
                <a:srgbClr val="990033"/>
              </a:buClr>
              <a:buSzPts val="1000"/>
              <a:buFont typeface="Noto Sans Symbols"/>
              <a:buChar char="⮚"/>
            </a:pPr>
            <a:r>
              <a:rPr b="0" i="0" lang="en-US" sz="2000" u="none" cap="none" strike="noStrike">
                <a:solidFill>
                  <a:schemeClr val="dk2"/>
                </a:solidFill>
                <a:latin typeface="Arial"/>
                <a:ea typeface="Arial"/>
                <a:cs typeface="Arial"/>
                <a:sym typeface="Arial"/>
              </a:rPr>
              <a:t>n</a:t>
            </a:r>
            <a:r>
              <a:rPr b="0" baseline="-25000" i="0" lang="en-US" sz="2000" u="none" cap="none" strike="noStrike">
                <a:solidFill>
                  <a:schemeClr val="dk2"/>
                </a:solidFill>
                <a:latin typeface="Arial"/>
                <a:ea typeface="Arial"/>
                <a:cs typeface="Arial"/>
                <a:sym typeface="Arial"/>
              </a:rPr>
              <a:t>P</a:t>
            </a:r>
            <a:r>
              <a:rPr b="0" i="0" lang="en-US" sz="2000" u="none" cap="none" strike="noStrike">
                <a:solidFill>
                  <a:schemeClr val="dk2"/>
                </a:solidFill>
                <a:latin typeface="Arial"/>
                <a:ea typeface="Arial"/>
                <a:cs typeface="Arial"/>
                <a:sym typeface="Arial"/>
              </a:rPr>
              <a:t>: number of merge passes </a:t>
            </a:r>
            <a:endParaRPr/>
          </a:p>
          <a:p>
            <a:pPr indent="-228600" lvl="2" marL="1143000" marR="0" rtl="0" algn="l">
              <a:lnSpc>
                <a:spcPct val="150000"/>
              </a:lnSpc>
              <a:spcBef>
                <a:spcPts val="400"/>
              </a:spcBef>
              <a:spcAft>
                <a:spcPts val="0"/>
              </a:spcAft>
              <a:buClr>
                <a:srgbClr val="990033"/>
              </a:buClr>
              <a:buSzPts val="1000"/>
              <a:buFont typeface="Noto Sans Symbols"/>
              <a:buChar char="⮚"/>
            </a:pPr>
            <a:r>
              <a:rPr b="0" i="0" lang="en-US" sz="2000" u="none" cap="none" strike="noStrike">
                <a:solidFill>
                  <a:schemeClr val="dk2"/>
                </a:solidFill>
                <a:latin typeface="Arial"/>
                <a:ea typeface="Arial"/>
                <a:cs typeface="Arial"/>
                <a:sym typeface="Arial"/>
              </a:rPr>
              <a:t>Buffer size= block size. </a:t>
            </a:r>
            <a:endParaRPr/>
          </a:p>
          <a:p>
            <a:pPr indent="-266700" lvl="0" marL="342900" marR="0" rtl="0" algn="l">
              <a:spcBef>
                <a:spcPts val="400"/>
              </a:spcBef>
              <a:spcAft>
                <a:spcPts val="0"/>
              </a:spcAft>
              <a:buClr>
                <a:srgbClr val="990033"/>
              </a:buClr>
              <a:buSzPts val="1200"/>
              <a:buFont typeface="Noto Sans Symbols"/>
              <a:buNone/>
            </a:pPr>
            <a:r>
              <a:t/>
            </a:r>
            <a:endParaRPr b="0" i="0" sz="2000" u="none" cap="none" strike="noStrike">
              <a:solidFill>
                <a:schemeClr val="dk2"/>
              </a:solidFill>
              <a:latin typeface="Arial"/>
              <a:ea typeface="Arial"/>
              <a:cs typeface="Arial"/>
              <a:sym typeface="Arial"/>
            </a:endParaRPr>
          </a:p>
        </p:txBody>
      </p:sp>
      <p:sp>
        <p:nvSpPr>
          <p:cNvPr id="195" name="Google Shape;195;p2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201" name="Google Shape;201;p2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marR="0" rtl="0" algn="l">
              <a:lnSpc>
                <a:spcPct val="100000"/>
              </a:lnSpc>
              <a:spcBef>
                <a:spcPts val="0"/>
              </a:spcBef>
              <a:spcAft>
                <a:spcPts val="0"/>
              </a:spcAft>
              <a:buClr>
                <a:srgbClr val="990033"/>
              </a:buClr>
              <a:buSzPts val="1680"/>
              <a:buFont typeface="Noto Sans Symbols"/>
              <a:buNone/>
            </a:pPr>
            <a:r>
              <a:rPr b="0" i="1" lang="en-US" sz="2800" u="none">
                <a:solidFill>
                  <a:schemeClr val="dk2"/>
                </a:solidFill>
                <a:latin typeface="Arial"/>
                <a:ea typeface="Arial"/>
                <a:cs typeface="Arial"/>
                <a:sym typeface="Arial"/>
              </a:rPr>
              <a:t> </a:t>
            </a:r>
            <a:r>
              <a:rPr b="0" i="0" lang="en-US" sz="2800" u="none">
                <a:solidFill>
                  <a:schemeClr val="dk2"/>
                </a:solidFill>
                <a:latin typeface="Arial"/>
                <a:ea typeface="Arial"/>
                <a:cs typeface="Arial"/>
                <a:sym typeface="Arial"/>
              </a:rPr>
              <a:t>For example,</a:t>
            </a:r>
            <a:endParaRPr/>
          </a:p>
          <a:p>
            <a:pPr indent="-106679" lvl="0" marL="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size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file </a:t>
            </a:r>
            <a:r>
              <a:rPr b="0" i="1" lang="en-US" sz="2800" u="none">
                <a:solidFill>
                  <a:schemeClr val="dk2"/>
                </a:solidFill>
                <a:latin typeface="Arial"/>
                <a:ea typeface="Arial"/>
                <a:cs typeface="Arial"/>
                <a:sym typeface="Arial"/>
              </a:rPr>
              <a:t>b </a:t>
            </a:r>
            <a:r>
              <a:rPr b="0" i="0" lang="en-US" sz="2800" u="none">
                <a:solidFill>
                  <a:schemeClr val="dk2"/>
                </a:solidFill>
                <a:latin typeface="Arial"/>
                <a:ea typeface="Arial"/>
                <a:cs typeface="Arial"/>
                <a:sym typeface="Arial"/>
              </a:rPr>
              <a:t>= 1024 blocks, </a:t>
            </a:r>
            <a:endParaRPr b="0" i="0" sz="2800" u="none">
              <a:solidFill>
                <a:schemeClr val="dk2"/>
              </a:solidFill>
              <a:latin typeface="Arial"/>
              <a:ea typeface="Arial"/>
              <a:cs typeface="Arial"/>
              <a:sym typeface="Arial"/>
            </a:endParaRPr>
          </a:p>
          <a:p>
            <a:pPr indent="-106679" lvl="0" marL="0" marR="0" rtl="0" algn="l">
              <a:lnSpc>
                <a:spcPct val="100000"/>
              </a:lnSpc>
              <a:spcBef>
                <a:spcPts val="560"/>
              </a:spcBef>
              <a:spcAft>
                <a:spcPts val="0"/>
              </a:spcAft>
              <a:buClr>
                <a:srgbClr val="990033"/>
              </a:buClr>
              <a:buSzPts val="1680"/>
              <a:buFont typeface="Noto Sans Symbols"/>
              <a:buChar char="■"/>
            </a:pPr>
            <a:r>
              <a:rPr b="0" i="1" lang="en-US" sz="2800" u="none">
                <a:solidFill>
                  <a:schemeClr val="dk2"/>
                </a:solidFill>
                <a:latin typeface="Arial"/>
                <a:ea typeface="Arial"/>
                <a:cs typeface="Arial"/>
                <a:sym typeface="Arial"/>
              </a:rPr>
              <a:t>if nB </a:t>
            </a:r>
            <a:r>
              <a:rPr b="0" i="0" lang="en-US" sz="2800" u="none">
                <a:solidFill>
                  <a:schemeClr val="dk2"/>
                </a:solidFill>
                <a:latin typeface="Arial"/>
                <a:ea typeface="Arial"/>
                <a:cs typeface="Arial"/>
                <a:sym typeface="Arial"/>
              </a:rPr>
              <a:t>= 5 blocks </a:t>
            </a:r>
            <a:endParaRPr/>
          </a:p>
          <a:p>
            <a:pPr indent="0" lvl="0" marL="0" marR="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106679" lvl="0" marL="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Then find  runs, degree of merging</a:t>
            </a:r>
            <a:endParaRPr b="0" i="0" sz="2800" u="none">
              <a:solidFill>
                <a:schemeClr val="dk2"/>
              </a:solidFill>
              <a:latin typeface="Arial"/>
              <a:ea typeface="Arial"/>
              <a:cs typeface="Arial"/>
              <a:sym typeface="Arial"/>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202" name="Google Shape;202;p2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208" name="Google Shape;208;p2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nR = [</a:t>
            </a:r>
            <a:r>
              <a:rPr b="0" i="1" lang="en-US" sz="2800" u="none">
                <a:solidFill>
                  <a:schemeClr val="dk2"/>
                </a:solidFill>
                <a:latin typeface="Arial"/>
                <a:ea typeface="Arial"/>
                <a:cs typeface="Arial"/>
                <a:sym typeface="Arial"/>
              </a:rPr>
              <a:t>(b/nB) </a:t>
            </a:r>
            <a:r>
              <a:rPr b="0" i="0" lang="en-US" sz="2800" u="none">
                <a:solidFill>
                  <a:schemeClr val="dk2"/>
                </a:solidFill>
                <a:latin typeface="Arial"/>
                <a:ea typeface="Arial"/>
                <a:cs typeface="Arial"/>
                <a:sym typeface="Arial"/>
              </a:rPr>
              <a:t>l , or 205 initial runs each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size 5 blocks (except the last run which will have 4 blocks). </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Hence, after the sort phase, 205 sorted runs are stored as temporary subfiles on disk.</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209" name="Google Shape;209;p2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215" name="Google Shape;215;p3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 the sorted runs are merged during one or more passes. </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-degree of merging </a:t>
            </a:r>
            <a:r>
              <a:rPr b="0" i="1" lang="en-US" sz="2800" u="none">
                <a:solidFill>
                  <a:schemeClr val="dk2"/>
                </a:solidFill>
                <a:latin typeface="Arial"/>
                <a:ea typeface="Arial"/>
                <a:cs typeface="Arial"/>
                <a:sym typeface="Arial"/>
              </a:rPr>
              <a:t>(dM) </a:t>
            </a:r>
            <a:r>
              <a:rPr b="0" i="0" lang="en-US" sz="2800" u="none">
                <a:solidFill>
                  <a:schemeClr val="dk2"/>
                </a:solidFill>
                <a:latin typeface="Arial"/>
                <a:ea typeface="Arial"/>
                <a:cs typeface="Arial"/>
                <a:sym typeface="Arial"/>
              </a:rPr>
              <a:t>is the number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runs that can be merged together in each pass.</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In each pass,one buffer block is needed to hold one block </a:t>
            </a:r>
            <a:r>
              <a:rPr b="0" i="1" lang="en-US" sz="2800" u="none">
                <a:solidFill>
                  <a:schemeClr val="dk2"/>
                </a:solidFill>
                <a:latin typeface="Arial"/>
                <a:ea typeface="Arial"/>
                <a:cs typeface="Arial"/>
                <a:sym typeface="Arial"/>
              </a:rPr>
              <a:t>from </a:t>
            </a:r>
            <a:r>
              <a:rPr b="0" i="0" lang="en-US" sz="2800" u="none">
                <a:solidFill>
                  <a:schemeClr val="dk2"/>
                </a:solidFill>
                <a:latin typeface="Arial"/>
                <a:ea typeface="Arial"/>
                <a:cs typeface="Arial"/>
                <a:sym typeface="Arial"/>
              </a:rPr>
              <a:t>each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runs being merged, and one block is needed </a:t>
            </a:r>
            <a:r>
              <a:rPr b="0" i="1" lang="en-US" sz="2800" u="none">
                <a:solidFill>
                  <a:schemeClr val="dk2"/>
                </a:solidFill>
                <a:latin typeface="Arial"/>
                <a:ea typeface="Arial"/>
                <a:cs typeface="Arial"/>
                <a:sym typeface="Arial"/>
              </a:rPr>
              <a:t>for </a:t>
            </a:r>
            <a:r>
              <a:rPr b="0" i="0" lang="en-US" sz="2800" u="none">
                <a:solidFill>
                  <a:schemeClr val="dk2"/>
                </a:solidFill>
                <a:latin typeface="Arial"/>
                <a:ea typeface="Arial"/>
                <a:cs typeface="Arial"/>
                <a:sym typeface="Arial"/>
              </a:rPr>
              <a:t>containing one block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merge result.</a:t>
            </a:r>
            <a:endParaRPr/>
          </a:p>
          <a:p>
            <a:pPr indent="-236220" lvl="0" marL="342900" marR="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 , dM =   min(5-1, 205) =4</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216" name="Google Shape;216;p3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222" name="Google Shape;222;p3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4(four-way merging), so the 205 initial sorted runs would be merged into 52 at the end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first pass,</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which are then merged into 13, then 4, then 1 run, which means that </a:t>
            </a:r>
            <a:r>
              <a:rPr b="0" i="1" lang="en-US" sz="2800" u="none">
                <a:solidFill>
                  <a:schemeClr val="dk2"/>
                </a:solidFill>
                <a:latin typeface="Arial"/>
                <a:ea typeface="Arial"/>
                <a:cs typeface="Arial"/>
                <a:sym typeface="Arial"/>
              </a:rPr>
              <a:t>four passes </a:t>
            </a:r>
            <a:r>
              <a:rPr b="0" i="0" lang="en-US" sz="2800" u="none">
                <a:solidFill>
                  <a:schemeClr val="dk2"/>
                </a:solidFill>
                <a:latin typeface="Arial"/>
                <a:ea typeface="Arial"/>
                <a:cs typeface="Arial"/>
                <a:sym typeface="Arial"/>
              </a:rPr>
              <a:t>are needed.</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minimum dM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2 gives the worst-case performance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algorithm, which is</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223" name="Google Shape;223;p3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30" name="Google Shape;230;p3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Algorithms for External Sorting (2)</a:t>
            </a:r>
            <a:endParaRPr/>
          </a:p>
        </p:txBody>
      </p:sp>
      <p:pic>
        <p:nvPicPr>
          <p:cNvPr descr="fig15_02" id="231" name="Google Shape;231;p32"/>
          <p:cNvPicPr preferRelativeResize="0"/>
          <p:nvPr/>
        </p:nvPicPr>
        <p:blipFill rotWithShape="1">
          <a:blip r:embed="rId3">
            <a:alphaModFix/>
          </a:blip>
          <a:srcRect b="0" l="0" r="0" t="0"/>
          <a:stretch/>
        </p:blipFill>
        <p:spPr>
          <a:xfrm>
            <a:off x="228600" y="1295400"/>
            <a:ext cx="8610600" cy="556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
        <p:nvSpPr>
          <p:cNvPr descr="Pink tissue paper" id="90" name="Google Shape;90;p15"/>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0033"/>
              </a:buClr>
              <a:buSzPts val="6600"/>
              <a:buFont typeface="Arial"/>
              <a:buNone/>
            </a:pPr>
            <a:r>
              <a:rPr b="0" i="0" lang="en-US" sz="6600" u="none">
                <a:solidFill>
                  <a:srgbClr val="990033"/>
                </a:solidFill>
                <a:latin typeface="Arial"/>
                <a:ea typeface="Arial"/>
                <a:cs typeface="Arial"/>
                <a:sym typeface="Arial"/>
              </a:rPr>
              <a:t>Chapter 15</a:t>
            </a:r>
            <a:endParaRPr/>
          </a:p>
        </p:txBody>
      </p:sp>
      <p:sp>
        <p:nvSpPr>
          <p:cNvPr descr="Pink tissue paper" id="91" name="Google Shape;91;p15"/>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920"/>
              <a:buNone/>
            </a:pPr>
            <a:r>
              <a:rPr b="0" i="0" lang="en-US" sz="3200" u="none">
                <a:solidFill>
                  <a:schemeClr val="dk2"/>
                </a:solidFill>
                <a:latin typeface="Arial"/>
                <a:ea typeface="Arial"/>
                <a:cs typeface="Arial"/>
                <a:sym typeface="Arial"/>
              </a:rPr>
              <a:t>Algorithms for Query Processing and Optimization</a:t>
            </a:r>
            <a:endParaRPr/>
          </a:p>
        </p:txBody>
      </p:sp>
      <p:sp>
        <p:nvSpPr>
          <p:cNvPr descr="Pink tissue paper" id="92" name="Google Shape;92;p15"/>
          <p:cNvSpPr txBox="1"/>
          <p:nvPr/>
        </p:nvSpPr>
        <p:spPr>
          <a:xfrm>
            <a:off x="61912" y="2655887"/>
            <a:ext cx="184150"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38" name="Google Shape;238;p3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3. Algorithms for SELECT and JOIN Operations (1)</a:t>
            </a:r>
            <a:endParaRPr/>
          </a:p>
        </p:txBody>
      </p:sp>
      <p:sp>
        <p:nvSpPr>
          <p:cNvPr id="239" name="Google Shape;239;p3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a:t>
            </a:r>
            <a:endParaRPr/>
          </a:p>
          <a:p>
            <a:pPr indent="-251459" lvl="0" marL="34290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(OP1):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SSN='123456789' </a:t>
            </a:r>
            <a:r>
              <a:rPr b="0" i="0" lang="en-US" sz="2200" u="none">
                <a:solidFill>
                  <a:srgbClr val="800000"/>
                </a:solidFill>
                <a:latin typeface="Arial"/>
                <a:ea typeface="Arial"/>
                <a:cs typeface="Arial"/>
                <a:sym typeface="Arial"/>
              </a:rPr>
              <a:t>(EMPLOYEE)</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(OP2):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DNUMBER&gt;5</a:t>
            </a:r>
            <a:r>
              <a:rPr b="0" i="0" lang="en-US" sz="2200" u="none">
                <a:solidFill>
                  <a:srgbClr val="800000"/>
                </a:solidFill>
                <a:latin typeface="Arial"/>
                <a:ea typeface="Arial"/>
                <a:cs typeface="Arial"/>
                <a:sym typeface="Arial"/>
              </a:rPr>
              <a:t>(DEPARTMENT)</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(OP3):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DNO=5</a:t>
            </a:r>
            <a:r>
              <a:rPr b="0" i="0" lang="en-US" sz="2200" u="none">
                <a:solidFill>
                  <a:srgbClr val="800000"/>
                </a:solidFill>
                <a:latin typeface="Arial"/>
                <a:ea typeface="Arial"/>
                <a:cs typeface="Arial"/>
                <a:sym typeface="Arial"/>
              </a:rPr>
              <a:t>(EMPLOYEE)</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(OP4):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DNO=5 AND SALARY&gt;30000 AND SEX=F</a:t>
            </a:r>
            <a:r>
              <a:rPr b="0" i="0" lang="en-US" sz="2200" u="none">
                <a:solidFill>
                  <a:srgbClr val="800000"/>
                </a:solidFill>
                <a:latin typeface="Arial"/>
                <a:ea typeface="Arial"/>
                <a:cs typeface="Arial"/>
                <a:sym typeface="Arial"/>
              </a:rPr>
              <a:t>(EMPLOYEE)</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(OP5):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ESSN=123456789 AND PNO=10</a:t>
            </a:r>
            <a:r>
              <a:rPr b="0" i="0" lang="en-US" sz="2200" u="none">
                <a:solidFill>
                  <a:srgbClr val="800000"/>
                </a:solidFill>
                <a:latin typeface="Arial"/>
                <a:ea typeface="Arial"/>
                <a:cs typeface="Arial"/>
                <a:sym typeface="Arial"/>
              </a:rPr>
              <a:t>(WORKS_ON)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46" name="Google Shape;246;p3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(2)</a:t>
            </a:r>
            <a:endParaRPr/>
          </a:p>
        </p:txBody>
      </p:sp>
      <p:sp>
        <p:nvSpPr>
          <p:cNvPr id="247" name="Google Shape;247;p3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 (contd.):</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Search Methods for Simple Selection: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S1 </a:t>
            </a:r>
            <a:r>
              <a:rPr b="1" i="0" lang="en-US" sz="2200" u="none">
                <a:solidFill>
                  <a:srgbClr val="800000"/>
                </a:solidFill>
                <a:latin typeface="Arial"/>
                <a:ea typeface="Arial"/>
                <a:cs typeface="Arial"/>
                <a:sym typeface="Arial"/>
              </a:rPr>
              <a:t>Linear search</a:t>
            </a:r>
            <a:r>
              <a:rPr b="0" i="0" lang="en-US" sz="2200" u="none">
                <a:solidFill>
                  <a:srgbClr val="800000"/>
                </a:solidFill>
                <a:latin typeface="Arial"/>
                <a:ea typeface="Arial"/>
                <a:cs typeface="Arial"/>
                <a:sym typeface="Arial"/>
              </a:rPr>
              <a:t> (brute force):</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Retrieve every record in the file, and test whether its attribute values satisfy the selection condition.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S2 </a:t>
            </a:r>
            <a:r>
              <a:rPr b="1" i="0" lang="en-US" sz="2200" u="none">
                <a:solidFill>
                  <a:srgbClr val="800000"/>
                </a:solidFill>
                <a:latin typeface="Arial"/>
                <a:ea typeface="Arial"/>
                <a:cs typeface="Arial"/>
                <a:sym typeface="Arial"/>
              </a:rPr>
              <a:t>Binary search</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the selection condition involves an equality comparison on a key attribute on which the file is ordered, binary search (which is more efficient than linear search) can be used. (See OP1).</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S3 </a:t>
            </a:r>
            <a:r>
              <a:rPr b="1" i="0" lang="en-US" sz="2200" u="none">
                <a:solidFill>
                  <a:srgbClr val="800000"/>
                </a:solidFill>
                <a:latin typeface="Arial"/>
                <a:ea typeface="Arial"/>
                <a:cs typeface="Arial"/>
                <a:sym typeface="Arial"/>
              </a:rPr>
              <a:t>Using a primary index or hash key to retrieve a single record</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the selection condition involves an equality comparison on a key attribute with a primary index (or a hash key), use the primary index (or the hash key) to retrieve the record.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54" name="Google Shape;254;p3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(3)</a:t>
            </a:r>
            <a:endParaRPr/>
          </a:p>
        </p:txBody>
      </p:sp>
      <p:sp>
        <p:nvSpPr>
          <p:cNvPr id="255" name="Google Shape;255;p3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Implementing the SELECT Operation (contd.):</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Search Methods for Simple Selection:</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S4 </a:t>
            </a:r>
            <a:r>
              <a:rPr b="1" i="0" lang="en-US" sz="2000" u="none">
                <a:solidFill>
                  <a:srgbClr val="800000"/>
                </a:solidFill>
                <a:latin typeface="Arial"/>
                <a:ea typeface="Arial"/>
                <a:cs typeface="Arial"/>
                <a:sym typeface="Arial"/>
              </a:rPr>
              <a:t>Using a primary index to retrieve multiple records</a:t>
            </a:r>
            <a:r>
              <a:rPr b="0" i="0" lang="en-US" sz="2000" u="none">
                <a:solidFill>
                  <a:srgbClr val="800000"/>
                </a:solidFill>
                <a:latin typeface="Arial"/>
                <a:ea typeface="Arial"/>
                <a:cs typeface="Arial"/>
                <a:sym typeface="Arial"/>
              </a:rPr>
              <a:t>:</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If the comparison condition is &gt;, ≥, &lt;, or ≤ on a key field with a primary index, use the index to find the record satisfying the corresponding equality condition, then retrieve all subsequent records in the (ordered) file.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S5 </a:t>
            </a:r>
            <a:r>
              <a:rPr b="1" i="0" lang="en-US" sz="2000" u="none">
                <a:solidFill>
                  <a:srgbClr val="800000"/>
                </a:solidFill>
                <a:latin typeface="Arial"/>
                <a:ea typeface="Arial"/>
                <a:cs typeface="Arial"/>
                <a:sym typeface="Arial"/>
              </a:rPr>
              <a:t>Using a clustering index to retrieve multiple records</a:t>
            </a:r>
            <a:r>
              <a:rPr b="0" i="0" lang="en-US" sz="2000" u="none">
                <a:solidFill>
                  <a:srgbClr val="800000"/>
                </a:solidFill>
                <a:latin typeface="Arial"/>
                <a:ea typeface="Arial"/>
                <a:cs typeface="Arial"/>
                <a:sym typeface="Arial"/>
              </a:rPr>
              <a:t>:</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If the selection condition involves an equality comparison on a non-key attribute with a clustering index, use the clustering index to retrieve all the records satisfying the selection condition.</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S6 </a:t>
            </a:r>
            <a:r>
              <a:rPr b="1" i="0" lang="en-US" sz="2000" u="none">
                <a:solidFill>
                  <a:srgbClr val="800000"/>
                </a:solidFill>
                <a:latin typeface="Arial"/>
                <a:ea typeface="Arial"/>
                <a:cs typeface="Arial"/>
                <a:sym typeface="Arial"/>
              </a:rPr>
              <a:t>Using a secondary (B+-tree) index</a:t>
            </a:r>
            <a:r>
              <a:rPr b="0" i="0" lang="en-US" sz="2000" u="none">
                <a:solidFill>
                  <a:srgbClr val="800000"/>
                </a:solidFill>
                <a:latin typeface="Arial"/>
                <a:ea typeface="Arial"/>
                <a:cs typeface="Arial"/>
                <a:sym typeface="Arial"/>
              </a:rPr>
              <a:t>:</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On an equality comparison, this search method can be used to retrieve a single record if the indexing field has unique values (is a key) or to retrieve multiple records if the indexing field is not a key.</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In addition, it can be used to retrieve records on conditions involving &gt;,&gt;=, &lt;, or &lt;=. (FOR RANGE QUERIES)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62" name="Google Shape;262;p3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(4)</a:t>
            </a:r>
            <a:endParaRPr/>
          </a:p>
        </p:txBody>
      </p:sp>
      <p:sp>
        <p:nvSpPr>
          <p:cNvPr id="263" name="Google Shape;263;p3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 (contd.):</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Search Methods for Simple Selection:</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S7 </a:t>
            </a:r>
            <a:r>
              <a:rPr b="1" i="0" lang="en-US" sz="2200" u="none">
                <a:solidFill>
                  <a:srgbClr val="800000"/>
                </a:solidFill>
                <a:latin typeface="Arial"/>
                <a:ea typeface="Arial"/>
                <a:cs typeface="Arial"/>
                <a:sym typeface="Arial"/>
              </a:rPr>
              <a:t>Conjunctive selection</a:t>
            </a:r>
            <a:r>
              <a:rPr b="0" i="0" lang="en-US" sz="2200" u="none">
                <a:solidFill>
                  <a:srgbClr val="800000"/>
                </a:solidFill>
                <a:latin typeface="Arial"/>
                <a:ea typeface="Arial"/>
                <a:cs typeface="Arial"/>
                <a:sym typeface="Arial"/>
              </a:rPr>
              <a:t>:</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an attribute involved in any single simple condition in the conjunctive condition has an access path that permits the use of one of the methods S2 to S6, use that condition to retrieve the records and then check whether each retrieved record satisfies the remaining simple conditions in the conjunctive condition.</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S8 </a:t>
            </a:r>
            <a:r>
              <a:rPr b="1" i="0" lang="en-US" sz="2200" u="none">
                <a:solidFill>
                  <a:srgbClr val="800000"/>
                </a:solidFill>
                <a:latin typeface="Arial"/>
                <a:ea typeface="Arial"/>
                <a:cs typeface="Arial"/>
                <a:sym typeface="Arial"/>
              </a:rPr>
              <a:t>Conjunctive selection using a composite index</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two or more attributes are involved in equality conditions in the conjunctive condition and a composite index (or hash structure) exists on the combined field, we can use the index directly.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70" name="Google Shape;270;p3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(5)</a:t>
            </a:r>
            <a:endParaRPr/>
          </a:p>
        </p:txBody>
      </p:sp>
      <p:sp>
        <p:nvSpPr>
          <p:cNvPr id="271" name="Google Shape;271;p3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 (contd.):</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Search Methods for Complex Selection: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S9 </a:t>
            </a:r>
            <a:r>
              <a:rPr b="1" i="0" lang="en-US" sz="2200" u="none">
                <a:solidFill>
                  <a:srgbClr val="800000"/>
                </a:solidFill>
                <a:latin typeface="Arial"/>
                <a:ea typeface="Arial"/>
                <a:cs typeface="Arial"/>
                <a:sym typeface="Arial"/>
              </a:rPr>
              <a:t>Conjunctive selection by intersection of record pointers</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This method is possible if secondary indexes are available on all (or some of) the fields involved in equality comparison conditions in the conjunctive condition and if the indexes include record pointers (rather than block pointers).</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Each index can be used to retrieve the record pointers that satisfy the individual condition.</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The intersection of these sets of record pointers gives the record pointers that satisfy the conjunctive condition, which are then used to retrieve those records directly.</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only some of the conditions have secondary indexes, each retrieved record is further tested to determine whether it satisfies the remaining conditions.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78" name="Google Shape;278;p3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(7)</a:t>
            </a:r>
            <a:endParaRPr/>
          </a:p>
        </p:txBody>
      </p:sp>
      <p:sp>
        <p:nvSpPr>
          <p:cNvPr id="279" name="Google Shape;279;p3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 (contd.):</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Whenever a </a:t>
            </a:r>
            <a:r>
              <a:rPr b="1" i="0" lang="en-US" sz="2200" u="none">
                <a:solidFill>
                  <a:srgbClr val="800000"/>
                </a:solidFill>
                <a:latin typeface="Arial"/>
                <a:ea typeface="Arial"/>
                <a:cs typeface="Arial"/>
                <a:sym typeface="Arial"/>
              </a:rPr>
              <a:t>single condition</a:t>
            </a:r>
            <a:r>
              <a:rPr b="0" i="0" lang="en-US" sz="2200" u="none">
                <a:solidFill>
                  <a:srgbClr val="800000"/>
                </a:solidFill>
                <a:latin typeface="Arial"/>
                <a:ea typeface="Arial"/>
                <a:cs typeface="Arial"/>
                <a:sym typeface="Arial"/>
              </a:rPr>
              <a:t> specifies the selection, we can only check whether an access path exists on the attribute involved in that condition.</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an access path exists, the method corresponding to that access path is used; otherwise, the “brute force” linear search approach of method S1 is used. (See OP1, OP2 and OP3)</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t>
            </a:r>
            <a:r>
              <a:rPr b="1" i="0" lang="en-US" sz="2200" u="none">
                <a:solidFill>
                  <a:srgbClr val="800000"/>
                </a:solidFill>
                <a:latin typeface="Arial"/>
                <a:ea typeface="Arial"/>
                <a:cs typeface="Arial"/>
                <a:sym typeface="Arial"/>
              </a:rPr>
              <a:t>conjunctive selection conditions</a:t>
            </a:r>
            <a:r>
              <a:rPr b="0" i="0" lang="en-US" sz="2200" u="none">
                <a:solidFill>
                  <a:srgbClr val="800000"/>
                </a:solidFill>
                <a:latin typeface="Arial"/>
                <a:ea typeface="Arial"/>
                <a:cs typeface="Arial"/>
                <a:sym typeface="Arial"/>
              </a:rPr>
              <a:t>, whenever </a:t>
            </a:r>
            <a:r>
              <a:rPr b="0" i="1" lang="en-US" sz="2200" u="none">
                <a:solidFill>
                  <a:srgbClr val="800000"/>
                </a:solidFill>
                <a:latin typeface="Arial"/>
                <a:ea typeface="Arial"/>
                <a:cs typeface="Arial"/>
                <a:sym typeface="Arial"/>
              </a:rPr>
              <a:t>more than one</a:t>
            </a:r>
            <a:r>
              <a:rPr b="0" i="0" lang="en-US" sz="2200" u="none">
                <a:solidFill>
                  <a:srgbClr val="800000"/>
                </a:solidFill>
                <a:latin typeface="Arial"/>
                <a:ea typeface="Arial"/>
                <a:cs typeface="Arial"/>
                <a:sym typeface="Arial"/>
              </a:rPr>
              <a:t> of the attributes involved in the conditions have an access path, query optimization should be done to choose the access path that </a:t>
            </a:r>
            <a:r>
              <a:rPr b="0" i="1" lang="en-US" sz="2200" u="none">
                <a:solidFill>
                  <a:srgbClr val="800000"/>
                </a:solidFill>
                <a:latin typeface="Arial"/>
                <a:ea typeface="Arial"/>
                <a:cs typeface="Arial"/>
                <a:sym typeface="Arial"/>
              </a:rPr>
              <a:t>retrieves the fewest records</a:t>
            </a:r>
            <a:r>
              <a:rPr b="0" i="0" lang="en-US" sz="2200" u="none">
                <a:solidFill>
                  <a:srgbClr val="800000"/>
                </a:solidFill>
                <a:latin typeface="Arial"/>
                <a:ea typeface="Arial"/>
                <a:cs typeface="Arial"/>
                <a:sym typeface="Arial"/>
              </a:rPr>
              <a:t> in the most efficient way. </a:t>
            </a:r>
            <a:endParaRPr/>
          </a:p>
          <a:p>
            <a:pPr indent="-285750" lvl="1" marL="742950" rtl="0" algn="l">
              <a:lnSpc>
                <a:spcPct val="9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Disjunctive selection conditions</a:t>
            </a:r>
            <a:r>
              <a:rPr b="0" i="0" lang="en-US" sz="2200" u="none">
                <a:solidFill>
                  <a:srgbClr val="800000"/>
                </a:solidFill>
                <a:latin typeface="Arial"/>
                <a:ea typeface="Arial"/>
                <a:cs typeface="Arial"/>
                <a:sym typeface="Aria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86" name="Google Shape;286;p3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(8)</a:t>
            </a:r>
            <a:endParaRPr/>
          </a:p>
        </p:txBody>
      </p:sp>
      <p:sp>
        <p:nvSpPr>
          <p:cNvPr id="287" name="Google Shape;287;p3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Implementing the JOIN Operation: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Join (EQUIJOIN, NATURAL JOIN)</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two–way join: a join on two files</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e.g.	 R    </a:t>
            </a:r>
            <a:r>
              <a:rPr b="0" baseline="-25000" i="0" lang="en-US" sz="2400" u="none">
                <a:solidFill>
                  <a:schemeClr val="dk2"/>
                </a:solidFill>
                <a:latin typeface="Arial"/>
                <a:ea typeface="Arial"/>
                <a:cs typeface="Arial"/>
                <a:sym typeface="Arial"/>
              </a:rPr>
              <a:t>A=B</a:t>
            </a:r>
            <a:r>
              <a:rPr b="0" i="0" lang="en-US" sz="2400" u="none">
                <a:solidFill>
                  <a:schemeClr val="dk2"/>
                </a:solidFill>
                <a:latin typeface="Arial"/>
                <a:ea typeface="Arial"/>
                <a:cs typeface="Arial"/>
                <a:sym typeface="Arial"/>
              </a:rPr>
              <a:t> S </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multi-way joins: joins involving more than two files. </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e.g. R    </a:t>
            </a:r>
            <a:r>
              <a:rPr b="0" baseline="-25000" i="0" lang="en-US" sz="2400" u="none">
                <a:solidFill>
                  <a:schemeClr val="dk2"/>
                </a:solidFill>
                <a:latin typeface="Arial"/>
                <a:ea typeface="Arial"/>
                <a:cs typeface="Arial"/>
                <a:sym typeface="Arial"/>
              </a:rPr>
              <a:t>A=B</a:t>
            </a:r>
            <a:r>
              <a:rPr b="0" i="0" lang="en-US" sz="2400" u="none">
                <a:solidFill>
                  <a:schemeClr val="dk2"/>
                </a:solidFill>
                <a:latin typeface="Arial"/>
                <a:ea typeface="Arial"/>
                <a:cs typeface="Arial"/>
                <a:sym typeface="Arial"/>
              </a:rPr>
              <a:t>   S    </a:t>
            </a:r>
            <a:r>
              <a:rPr b="0" baseline="-25000" i="0" lang="en-US" sz="2400" u="none">
                <a:solidFill>
                  <a:schemeClr val="dk2"/>
                </a:solidFill>
                <a:latin typeface="Arial"/>
                <a:ea typeface="Arial"/>
                <a:cs typeface="Arial"/>
                <a:sym typeface="Arial"/>
              </a:rPr>
              <a:t>C=D</a:t>
            </a:r>
            <a:r>
              <a:rPr b="0" i="0" lang="en-US" sz="2400" u="none">
                <a:solidFill>
                  <a:schemeClr val="dk2"/>
                </a:solidFill>
                <a:latin typeface="Arial"/>
                <a:ea typeface="Arial"/>
                <a:cs typeface="Arial"/>
                <a:sym typeface="Arial"/>
              </a:rPr>
              <a:t> T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Examples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(OP6): EMPLOYEE     </a:t>
            </a:r>
            <a:r>
              <a:rPr b="0" baseline="-25000" i="0" lang="en-US" sz="2400" u="none">
                <a:solidFill>
                  <a:schemeClr val="dk2"/>
                </a:solidFill>
                <a:latin typeface="Arial"/>
                <a:ea typeface="Arial"/>
                <a:cs typeface="Arial"/>
                <a:sym typeface="Arial"/>
              </a:rPr>
              <a:t>DNO=DNUMBER</a:t>
            </a:r>
            <a:r>
              <a:rPr b="0" i="0" lang="en-US" sz="2600" u="none">
                <a:solidFill>
                  <a:srgbClr val="800000"/>
                </a:solidFill>
                <a:latin typeface="Arial"/>
                <a:ea typeface="Arial"/>
                <a:cs typeface="Arial"/>
                <a:sym typeface="Arial"/>
              </a:rPr>
              <a:t> DEPARTMENT</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(OP7): DEPARTMENT     </a:t>
            </a:r>
            <a:r>
              <a:rPr b="0" baseline="-25000" i="0" lang="en-US" sz="2000" u="none">
                <a:solidFill>
                  <a:schemeClr val="dk2"/>
                </a:solidFill>
                <a:latin typeface="Arial"/>
                <a:ea typeface="Arial"/>
                <a:cs typeface="Arial"/>
                <a:sym typeface="Arial"/>
              </a:rPr>
              <a:t>MGRSSN=SSN</a:t>
            </a:r>
            <a:r>
              <a:rPr b="0" i="0" lang="en-US" sz="2600" u="none">
                <a:solidFill>
                  <a:srgbClr val="800000"/>
                </a:solidFill>
                <a:latin typeface="Arial"/>
                <a:ea typeface="Arial"/>
                <a:cs typeface="Arial"/>
                <a:sym typeface="Arial"/>
              </a:rPr>
              <a:t> EMPLOYEE </a:t>
            </a:r>
            <a:endParaRPr/>
          </a:p>
        </p:txBody>
      </p:sp>
      <p:grpSp>
        <p:nvGrpSpPr>
          <p:cNvPr id="288" name="Google Shape;288;p39"/>
          <p:cNvGrpSpPr/>
          <p:nvPr/>
        </p:nvGrpSpPr>
        <p:grpSpPr>
          <a:xfrm>
            <a:off x="2514600" y="3178175"/>
            <a:ext cx="219075" cy="174625"/>
            <a:chOff x="377" y="2904"/>
            <a:chExt cx="154" cy="110"/>
          </a:xfrm>
        </p:grpSpPr>
        <p:cxnSp>
          <p:nvCxnSpPr>
            <p:cNvPr id="289" name="Google Shape;289;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0" name="Google Shape;290;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1" name="Google Shape;291;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2" name="Google Shape;292;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293" name="Google Shape;293;p39"/>
          <p:cNvGrpSpPr/>
          <p:nvPr/>
        </p:nvGrpSpPr>
        <p:grpSpPr>
          <a:xfrm>
            <a:off x="3505200" y="4038600"/>
            <a:ext cx="219075" cy="174625"/>
            <a:chOff x="377" y="2904"/>
            <a:chExt cx="154" cy="110"/>
          </a:xfrm>
        </p:grpSpPr>
        <p:cxnSp>
          <p:nvCxnSpPr>
            <p:cNvPr id="294" name="Google Shape;294;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5" name="Google Shape;295;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6" name="Google Shape;296;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7" name="Google Shape;297;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298" name="Google Shape;298;p39"/>
          <p:cNvGrpSpPr/>
          <p:nvPr/>
        </p:nvGrpSpPr>
        <p:grpSpPr>
          <a:xfrm>
            <a:off x="2362200" y="4060825"/>
            <a:ext cx="219075" cy="174625"/>
            <a:chOff x="377" y="2904"/>
            <a:chExt cx="154" cy="110"/>
          </a:xfrm>
        </p:grpSpPr>
        <p:cxnSp>
          <p:nvCxnSpPr>
            <p:cNvPr id="299" name="Google Shape;299;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0" name="Google Shape;300;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1" name="Google Shape;301;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2" name="Google Shape;302;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303" name="Google Shape;303;p39"/>
          <p:cNvGrpSpPr/>
          <p:nvPr/>
        </p:nvGrpSpPr>
        <p:grpSpPr>
          <a:xfrm>
            <a:off x="4572000" y="5387975"/>
            <a:ext cx="219075" cy="174625"/>
            <a:chOff x="377" y="2904"/>
            <a:chExt cx="154" cy="110"/>
          </a:xfrm>
        </p:grpSpPr>
        <p:cxnSp>
          <p:nvCxnSpPr>
            <p:cNvPr id="304" name="Google Shape;304;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5" name="Google Shape;305;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6" name="Google Shape;306;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7" name="Google Shape;307;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308" name="Google Shape;308;p39"/>
          <p:cNvGrpSpPr/>
          <p:nvPr/>
        </p:nvGrpSpPr>
        <p:grpSpPr>
          <a:xfrm>
            <a:off x="4191000" y="4984750"/>
            <a:ext cx="219075" cy="174625"/>
            <a:chOff x="377" y="2904"/>
            <a:chExt cx="154" cy="110"/>
          </a:xfrm>
        </p:grpSpPr>
        <p:cxnSp>
          <p:nvCxnSpPr>
            <p:cNvPr id="309" name="Google Shape;309;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10" name="Google Shape;310;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11" name="Google Shape;311;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312" name="Google Shape;312;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19" name="Google Shape;319;p4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(9)</a:t>
            </a:r>
            <a:endParaRPr/>
          </a:p>
        </p:txBody>
      </p:sp>
      <p:sp>
        <p:nvSpPr>
          <p:cNvPr id="320" name="Google Shape;320;p4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JOIN Operation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Methods for implementing joins: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J1 </a:t>
            </a:r>
            <a:r>
              <a:rPr b="1" i="0" lang="en-US" sz="2200" u="none">
                <a:solidFill>
                  <a:srgbClr val="800000"/>
                </a:solidFill>
                <a:latin typeface="Arial"/>
                <a:ea typeface="Arial"/>
                <a:cs typeface="Arial"/>
                <a:sym typeface="Arial"/>
              </a:rPr>
              <a:t>Nested-loop join</a:t>
            </a:r>
            <a:r>
              <a:rPr b="0" i="0" lang="en-US" sz="2200" u="none">
                <a:solidFill>
                  <a:srgbClr val="800000"/>
                </a:solidFill>
                <a:latin typeface="Arial"/>
                <a:ea typeface="Arial"/>
                <a:cs typeface="Arial"/>
                <a:sym typeface="Arial"/>
              </a:rPr>
              <a:t> (brute force):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For each record t in R (outer loop), retrieve every record s from S (inner loop) and test whether the two records satisfy the join condition t[A] = s[B].</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J2 </a:t>
            </a:r>
            <a:r>
              <a:rPr b="1" i="0" lang="en-US" sz="2200" u="none">
                <a:solidFill>
                  <a:srgbClr val="800000"/>
                </a:solidFill>
                <a:latin typeface="Arial"/>
                <a:ea typeface="Arial"/>
                <a:cs typeface="Arial"/>
                <a:sym typeface="Arial"/>
              </a:rPr>
              <a:t>Single-loop join</a:t>
            </a:r>
            <a:r>
              <a:rPr b="0" i="0" lang="en-US" sz="2200" u="none">
                <a:solidFill>
                  <a:srgbClr val="800000"/>
                </a:solidFill>
                <a:latin typeface="Arial"/>
                <a:ea typeface="Arial"/>
                <a:cs typeface="Arial"/>
                <a:sym typeface="Arial"/>
              </a:rPr>
              <a:t> (Using an access structure to retrieve the matching records):</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an index (or hash key) exists for one of the two join attributes — say, B of S — retrieve each record t in R, one at a time, and then use the access structure to retrieve directly all matching records s from S that satisfy s[B] = 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27" name="Google Shape;327;p4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(10)</a:t>
            </a:r>
            <a:endParaRPr/>
          </a:p>
        </p:txBody>
      </p:sp>
      <p:sp>
        <p:nvSpPr>
          <p:cNvPr id="328" name="Google Shape;328;p4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JOIN Operation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Methods for implementing joins: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J3 </a:t>
            </a:r>
            <a:r>
              <a:rPr b="1" i="0" lang="en-US" sz="2200" u="none">
                <a:solidFill>
                  <a:srgbClr val="800000"/>
                </a:solidFill>
                <a:latin typeface="Arial"/>
                <a:ea typeface="Arial"/>
                <a:cs typeface="Arial"/>
                <a:sym typeface="Arial"/>
              </a:rPr>
              <a:t>Sort-merge join</a:t>
            </a:r>
            <a:r>
              <a:rPr b="0" i="0" lang="en-US" sz="2200" u="none">
                <a:solidFill>
                  <a:srgbClr val="800000"/>
                </a:solidFill>
                <a:latin typeface="Arial"/>
                <a:ea typeface="Arial"/>
                <a:cs typeface="Arial"/>
                <a:sym typeface="Arial"/>
              </a:rPr>
              <a:t>:</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the records of R and S are </a:t>
            </a:r>
            <a:r>
              <a:rPr b="0" i="1" lang="en-US" sz="2000" u="none">
                <a:solidFill>
                  <a:schemeClr val="dk2"/>
                </a:solidFill>
                <a:latin typeface="Arial"/>
                <a:ea typeface="Arial"/>
                <a:cs typeface="Arial"/>
                <a:sym typeface="Arial"/>
              </a:rPr>
              <a:t>physically sorted</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ordered</a:t>
            </a:r>
            <a:r>
              <a:rPr b="0" i="0" lang="en-US" sz="2000" u="none">
                <a:solidFill>
                  <a:schemeClr val="dk2"/>
                </a:solidFill>
                <a:latin typeface="Arial"/>
                <a:ea typeface="Arial"/>
                <a:cs typeface="Arial"/>
                <a:sym typeface="Arial"/>
              </a:rPr>
              <a:t>) by value of the join attributes A and B, respectively, we can implement the join in the most efficient way possible.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Both files are scanned in order of the join attributes, matching the records that have the same values for A and B.</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In this method, the records of each file are scanned only once each for matching with the other file—unless both A and B are non-key attributes, in which case the method needs to be modified slightly.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35" name="Google Shape;335;p4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(11)</a:t>
            </a:r>
            <a:endParaRPr/>
          </a:p>
        </p:txBody>
      </p:sp>
      <p:sp>
        <p:nvSpPr>
          <p:cNvPr id="336" name="Google Shape;336;p4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Implementing the JOIN Operation (contd.):</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Methods for implementing joins:</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J4 </a:t>
            </a:r>
            <a:r>
              <a:rPr b="1" i="0" lang="en-US" sz="2600" u="none">
                <a:solidFill>
                  <a:srgbClr val="800000"/>
                </a:solidFill>
                <a:latin typeface="Arial"/>
                <a:ea typeface="Arial"/>
                <a:cs typeface="Arial"/>
                <a:sym typeface="Arial"/>
              </a:rPr>
              <a:t>Hash-join</a:t>
            </a:r>
            <a:r>
              <a:rPr b="0" i="0" lang="en-US" sz="2600" u="none">
                <a:solidFill>
                  <a:srgbClr val="800000"/>
                </a:solidFill>
                <a:latin typeface="Arial"/>
                <a:ea typeface="Arial"/>
                <a:cs typeface="Arial"/>
                <a:sym typeface="Arial"/>
              </a:rPr>
              <a:t>:</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records of files R and S are both hashed to the </a:t>
            </a:r>
            <a:r>
              <a:rPr b="0" i="1" lang="en-US" sz="2400" u="none">
                <a:solidFill>
                  <a:schemeClr val="dk2"/>
                </a:solidFill>
                <a:latin typeface="Arial"/>
                <a:ea typeface="Arial"/>
                <a:cs typeface="Arial"/>
                <a:sym typeface="Arial"/>
              </a:rPr>
              <a:t>same hash file</a:t>
            </a:r>
            <a:r>
              <a:rPr b="0" i="0" lang="en-US" sz="2400" u="none">
                <a:solidFill>
                  <a:schemeClr val="dk2"/>
                </a:solidFill>
                <a:latin typeface="Arial"/>
                <a:ea typeface="Arial"/>
                <a:cs typeface="Arial"/>
                <a:sym typeface="Arial"/>
              </a:rPr>
              <a:t>, using the </a:t>
            </a:r>
            <a:r>
              <a:rPr b="0" i="1" lang="en-US" sz="2400" u="none">
                <a:solidFill>
                  <a:schemeClr val="dk2"/>
                </a:solidFill>
                <a:latin typeface="Arial"/>
                <a:ea typeface="Arial"/>
                <a:cs typeface="Arial"/>
                <a:sym typeface="Arial"/>
              </a:rPr>
              <a:t>same hashing function</a:t>
            </a:r>
            <a:r>
              <a:rPr b="0" i="0" lang="en-US" sz="2400" u="none">
                <a:solidFill>
                  <a:schemeClr val="dk2"/>
                </a:solidFill>
                <a:latin typeface="Arial"/>
                <a:ea typeface="Arial"/>
                <a:cs typeface="Arial"/>
                <a:sym typeface="Arial"/>
              </a:rPr>
              <a:t> on the join attributes A of R and B of S as hash keys.</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A single pass through the file with fewer records (say, R) hashes its records to the hash file buckets.</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A single pass through the other file (S) then hashes each of its records to the appropriate bucket, where the record is combined with all matching records from 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99" name="Google Shape;99;p1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Chapter Outline (1)</a:t>
            </a:r>
            <a:endParaRPr/>
          </a:p>
        </p:txBody>
      </p:sp>
      <p:sp>
        <p:nvSpPr>
          <p:cNvPr id="100" name="Google Shape;100;p1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SzPts val="1440"/>
              <a:buNone/>
            </a:pPr>
            <a:r>
              <a:rPr b="0" i="0" lang="en-US" sz="2400" u="none">
                <a:solidFill>
                  <a:schemeClr val="dk2"/>
                </a:solidFill>
                <a:latin typeface="Arial"/>
                <a:ea typeface="Arial"/>
                <a:cs typeface="Arial"/>
                <a:sym typeface="Arial"/>
              </a:rPr>
              <a:t>0. Introduction to Query Processing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 Translating SQL Queries into Relational Algebra </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2. Algorithms for External Sorting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3. Algorithms for SELECT and JOIN Operations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4. Algorithms for PROJECT and SET Operations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5. Implementing Aggregate Operations and Outer Joins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6. Combining Operations using Pipelining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7. Using Heuristics in Query Optimization</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8. Using Selectivity and Cost Estimates in Query Optimization</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9. Overview of Query Optimization in Oracle</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10. Semantic Query Optimization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0" y="0"/>
            <a:ext cx="8382000" cy="1447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br>
              <a:rPr b="0" i="0" lang="en-US" sz="3600" u="none">
                <a:solidFill>
                  <a:srgbClr val="800000"/>
                </a:solidFill>
                <a:latin typeface="Arial"/>
                <a:ea typeface="Arial"/>
                <a:cs typeface="Arial"/>
                <a:sym typeface="Arial"/>
              </a:rPr>
            </a:br>
            <a:br>
              <a:rPr b="0" i="0" lang="en-US" sz="3600" u="none">
                <a:solidFill>
                  <a:srgbClr val="800000"/>
                </a:solidFill>
                <a:latin typeface="Arial"/>
                <a:ea typeface="Arial"/>
                <a:cs typeface="Arial"/>
                <a:sym typeface="Arial"/>
              </a:rPr>
            </a:br>
            <a:br>
              <a:rPr b="0" i="0" lang="en-US" sz="3600" u="none">
                <a:solidFill>
                  <a:srgbClr val="800000"/>
                </a:solidFill>
                <a:latin typeface="Arial"/>
                <a:ea typeface="Arial"/>
                <a:cs typeface="Arial"/>
                <a:sym typeface="Arial"/>
              </a:rPr>
            </a:br>
            <a:r>
              <a:rPr b="0" i="0" lang="en-US" sz="3600" u="none">
                <a:solidFill>
                  <a:srgbClr val="800000"/>
                </a:solidFill>
                <a:latin typeface="Arial"/>
                <a:ea typeface="Arial"/>
                <a:cs typeface="Arial"/>
                <a:sym typeface="Arial"/>
              </a:rPr>
              <a:t>Implementing Join operation-using sort merge</a:t>
            </a:r>
            <a:endParaRPr/>
          </a:p>
        </p:txBody>
      </p:sp>
      <p:sp>
        <p:nvSpPr>
          <p:cNvPr id="342" name="Google Shape;342;p4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43" name="Google Shape;343;p43"/>
          <p:cNvPicPr preferRelativeResize="0"/>
          <p:nvPr/>
        </p:nvPicPr>
        <p:blipFill rotWithShape="1">
          <a:blip r:embed="rId3">
            <a:alphaModFix/>
          </a:blip>
          <a:srcRect b="0" l="0" r="0" t="0"/>
          <a:stretch/>
        </p:blipFill>
        <p:spPr>
          <a:xfrm>
            <a:off x="228600" y="1447800"/>
            <a:ext cx="8610600" cy="5105400"/>
          </a:xfrm>
          <a:prstGeom prst="rect">
            <a:avLst/>
          </a:prstGeom>
          <a:noFill/>
          <a:ln>
            <a:noFill/>
          </a:ln>
        </p:spPr>
      </p:pic>
      <p:pic>
        <p:nvPicPr>
          <p:cNvPr descr="Pink tissue paper" id="344" name="Google Shape;344;p43"/>
          <p:cNvPicPr preferRelativeResize="0"/>
          <p:nvPr/>
        </p:nvPicPr>
        <p:blipFill rotWithShape="1">
          <a:blip r:embed="rId4">
            <a:alphaModFix/>
          </a:blip>
          <a:srcRect b="0" l="0" r="0" t="0"/>
          <a:stretch/>
        </p:blipFill>
        <p:spPr>
          <a:xfrm>
            <a:off x="4191000" y="704850"/>
            <a:ext cx="2971800" cy="762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Implementing project  operation</a:t>
            </a:r>
            <a:endParaRPr/>
          </a:p>
        </p:txBody>
      </p:sp>
      <p:sp>
        <p:nvSpPr>
          <p:cNvPr id="350" name="Google Shape;350;p4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51" name="Google Shape;351;p44"/>
          <p:cNvPicPr preferRelativeResize="0"/>
          <p:nvPr/>
        </p:nvPicPr>
        <p:blipFill rotWithShape="1">
          <a:blip r:embed="rId3">
            <a:alphaModFix/>
          </a:blip>
          <a:srcRect b="0" l="0" r="0" t="0"/>
          <a:stretch/>
        </p:blipFill>
        <p:spPr>
          <a:xfrm>
            <a:off x="762000" y="1447800"/>
            <a:ext cx="8229600" cy="325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Implementing T&lt;-RUS</a:t>
            </a:r>
            <a:endParaRPr/>
          </a:p>
        </p:txBody>
      </p:sp>
      <p:sp>
        <p:nvSpPr>
          <p:cNvPr id="357" name="Google Shape;357;p4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58" name="Google Shape;358;p45"/>
          <p:cNvPicPr preferRelativeResize="0"/>
          <p:nvPr/>
        </p:nvPicPr>
        <p:blipFill rotWithShape="1">
          <a:blip r:embed="rId3">
            <a:alphaModFix/>
          </a:blip>
          <a:srcRect b="0" l="0" r="0" t="0"/>
          <a:stretch/>
        </p:blipFill>
        <p:spPr>
          <a:xfrm>
            <a:off x="152400" y="1447800"/>
            <a:ext cx="8058150" cy="4267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T&lt;- R 		S</a:t>
            </a:r>
            <a:endParaRPr/>
          </a:p>
        </p:txBody>
      </p:sp>
      <p:sp>
        <p:nvSpPr>
          <p:cNvPr id="364" name="Google Shape;364;p4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65" name="Google Shape;365;p46"/>
          <p:cNvPicPr preferRelativeResize="0"/>
          <p:nvPr/>
        </p:nvPicPr>
        <p:blipFill rotWithShape="1">
          <a:blip r:embed="rId3">
            <a:alphaModFix/>
          </a:blip>
          <a:srcRect b="0" l="0" r="0" t="0"/>
          <a:stretch/>
        </p:blipFill>
        <p:spPr>
          <a:xfrm>
            <a:off x="76200" y="1447800"/>
            <a:ext cx="8839200" cy="4953000"/>
          </a:xfrm>
          <a:prstGeom prst="rect">
            <a:avLst/>
          </a:prstGeom>
          <a:noFill/>
          <a:ln>
            <a:noFill/>
          </a:ln>
        </p:spPr>
      </p:pic>
      <p:pic>
        <p:nvPicPr>
          <p:cNvPr descr="Pink tissue paper" id="366" name="Google Shape;366;p46"/>
          <p:cNvPicPr preferRelativeResize="0"/>
          <p:nvPr/>
        </p:nvPicPr>
        <p:blipFill rotWithShape="1">
          <a:blip r:embed="rId4">
            <a:alphaModFix/>
          </a:blip>
          <a:srcRect b="0" l="0" r="0" t="0"/>
          <a:stretch/>
        </p:blipFill>
        <p:spPr>
          <a:xfrm>
            <a:off x="1828800" y="457200"/>
            <a:ext cx="885825" cy="962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T&lt;- R-S</a:t>
            </a:r>
            <a:endParaRPr/>
          </a:p>
        </p:txBody>
      </p:sp>
      <p:sp>
        <p:nvSpPr>
          <p:cNvPr id="372" name="Google Shape;372;p4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73" name="Google Shape;373;p47"/>
          <p:cNvPicPr preferRelativeResize="0"/>
          <p:nvPr/>
        </p:nvPicPr>
        <p:blipFill rotWithShape="1">
          <a:blip r:embed="rId3">
            <a:alphaModFix/>
          </a:blip>
          <a:srcRect b="0" l="0" r="0" t="0"/>
          <a:stretch/>
        </p:blipFill>
        <p:spPr>
          <a:xfrm>
            <a:off x="766762" y="1371600"/>
            <a:ext cx="7610475" cy="3505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80" name="Google Shape;380;p4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(14)</a:t>
            </a:r>
            <a:endParaRPr/>
          </a:p>
        </p:txBody>
      </p:sp>
      <p:sp>
        <p:nvSpPr>
          <p:cNvPr id="381" name="Google Shape;381;p4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Implementing the JOIN Operation (contd.):</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Factors affecting JOIN performance</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Available buffer space</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Join selection factor</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Choice of inner VS outer relation</a:t>
            </a:r>
            <a:endParaRPr/>
          </a:p>
          <a:p>
            <a:pPr indent="-243840" lvl="0" marL="342900" rtl="0" algn="l">
              <a:spcBef>
                <a:spcPts val="520"/>
              </a:spcBef>
              <a:spcAft>
                <a:spcPts val="0"/>
              </a:spcAft>
              <a:buSzPts val="1560"/>
              <a:buNone/>
            </a:pPr>
            <a:r>
              <a:t/>
            </a:r>
            <a:endParaRPr b="0" i="0" sz="2600" u="none">
              <a:solidFill>
                <a:srgbClr val="8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88" name="Google Shape;388;p4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(15)</a:t>
            </a:r>
            <a:endParaRPr/>
          </a:p>
        </p:txBody>
      </p:sp>
      <p:sp>
        <p:nvSpPr>
          <p:cNvPr id="389" name="Google Shape;389;p4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80000"/>
              </a:lnSpc>
              <a:spcBef>
                <a:spcPts val="0"/>
              </a:spcBef>
              <a:spcAft>
                <a:spcPts val="0"/>
              </a:spcAft>
              <a:buSzPts val="1440"/>
              <a:buNone/>
            </a:pPr>
            <a:r>
              <a:rPr b="0" i="0" lang="en-US" sz="2400" u="none">
                <a:solidFill>
                  <a:schemeClr val="dk2"/>
                </a:solidFill>
                <a:latin typeface="Arial"/>
                <a:ea typeface="Arial"/>
                <a:cs typeface="Arial"/>
                <a:sym typeface="Arial"/>
              </a:rPr>
              <a:t>Implementing the JOIN Operation (contd.):</a:t>
            </a:r>
            <a:endParaRPr/>
          </a:p>
          <a:p>
            <a:pPr indent="-91440" lvl="0" marL="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Other types of JOIN algorithms</a:t>
            </a:r>
            <a:endParaRPr/>
          </a:p>
          <a:p>
            <a:pPr indent="-91440" lvl="0" marL="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Partition hash join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Partitioning phase:</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Each file (R and S) is first partitioned into M partitions using a partitioning hash function on the join attributes: </a:t>
            </a:r>
            <a:endParaRPr/>
          </a:p>
          <a:p>
            <a:pPr indent="-228600" lvl="3" marL="1600200" rtl="0" algn="l">
              <a:lnSpc>
                <a:spcPct val="80000"/>
              </a:lnSpc>
              <a:spcBef>
                <a:spcPts val="360"/>
              </a:spcBef>
              <a:spcAft>
                <a:spcPts val="0"/>
              </a:spcAft>
              <a:buClr>
                <a:schemeClr val="dk2"/>
              </a:buClr>
              <a:buSzPts val="990"/>
              <a:buFont typeface="Noto Sans Symbols"/>
              <a:buChar char="■"/>
            </a:pPr>
            <a:r>
              <a:rPr b="0" i="0" lang="en-US" sz="1800" u="none">
                <a:solidFill>
                  <a:srgbClr val="800000"/>
                </a:solidFill>
                <a:latin typeface="Arial"/>
                <a:ea typeface="Arial"/>
                <a:cs typeface="Arial"/>
                <a:sym typeface="Arial"/>
              </a:rPr>
              <a:t>R1 , R2 , R3 ,  ...... Rm  and S1 , S2 , S3 , ...... Sm</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Minimum number of in-memory buffers needed for the 	partitioning phase: M+1. </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A disk sub-file is created per partition to store the tuples 	for that partition.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Joining or probing phase:</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Involves M iterations, one per partitioned file.</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Iteration i involves joining  partitions Ri and Si.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96" name="Google Shape;396;p5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(16)</a:t>
            </a:r>
            <a:endParaRPr/>
          </a:p>
        </p:txBody>
      </p:sp>
      <p:sp>
        <p:nvSpPr>
          <p:cNvPr id="397" name="Google Shape;397;p5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680"/>
              <a:buNone/>
            </a:pPr>
            <a:r>
              <a:rPr b="0" i="0" lang="en-US" sz="2800" u="none">
                <a:solidFill>
                  <a:schemeClr val="dk2"/>
                </a:solidFill>
                <a:latin typeface="Arial"/>
                <a:ea typeface="Arial"/>
                <a:cs typeface="Arial"/>
                <a:sym typeface="Arial"/>
              </a:rPr>
              <a:t>Implementing the JOIN Operation (contd.):</a:t>
            </a:r>
            <a:endParaRPr/>
          </a:p>
          <a:p>
            <a:pPr indent="0" lvl="0" marL="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106679" lvl="0" marL="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Partitioned Hash Join Procedure:</a:t>
            </a:r>
            <a:endParaRPr/>
          </a:p>
          <a:p>
            <a:pPr indent="-495300" lvl="1" marL="95250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Assume  Ri is smaller than Si.</a:t>
            </a:r>
            <a:endParaRPr/>
          </a:p>
          <a:p>
            <a:pPr indent="-457200" lvl="2" marL="1371600" rtl="0" algn="l">
              <a:lnSpc>
                <a:spcPct val="100000"/>
              </a:lnSpc>
              <a:spcBef>
                <a:spcPts val="480"/>
              </a:spcBef>
              <a:spcAft>
                <a:spcPts val="0"/>
              </a:spcAft>
              <a:buClr>
                <a:srgbClr val="990033"/>
              </a:buClr>
              <a:buSzPts val="1200"/>
              <a:buFont typeface="Noto Sans Symbols"/>
              <a:buAutoNum type="arabicPeriod"/>
            </a:pPr>
            <a:r>
              <a:rPr b="0" i="0" lang="en-US" sz="2400" u="none">
                <a:solidFill>
                  <a:schemeClr val="dk2"/>
                </a:solidFill>
                <a:latin typeface="Arial"/>
                <a:ea typeface="Arial"/>
                <a:cs typeface="Arial"/>
                <a:sym typeface="Arial"/>
              </a:rPr>
              <a:t>Copy records from Ri  into memory buffers.</a:t>
            </a:r>
            <a:endParaRPr/>
          </a:p>
          <a:p>
            <a:pPr indent="-457200" lvl="2" marL="1371600" rtl="0" algn="l">
              <a:lnSpc>
                <a:spcPct val="100000"/>
              </a:lnSpc>
              <a:spcBef>
                <a:spcPts val="480"/>
              </a:spcBef>
              <a:spcAft>
                <a:spcPts val="0"/>
              </a:spcAft>
              <a:buClr>
                <a:srgbClr val="990033"/>
              </a:buClr>
              <a:buSzPts val="1200"/>
              <a:buFont typeface="Noto Sans Symbols"/>
              <a:buAutoNum type="arabicPeriod"/>
            </a:pPr>
            <a:r>
              <a:rPr b="0" i="0" lang="en-US" sz="2400" u="none">
                <a:solidFill>
                  <a:schemeClr val="dk2"/>
                </a:solidFill>
                <a:latin typeface="Arial"/>
                <a:ea typeface="Arial"/>
                <a:cs typeface="Arial"/>
                <a:sym typeface="Arial"/>
              </a:rPr>
              <a:t>Read all blocks from Si, one at a time and each record from Si is used to </a:t>
            </a:r>
            <a:r>
              <a:rPr b="0" i="1" lang="en-US" sz="2400" u="none">
                <a:solidFill>
                  <a:schemeClr val="dk2"/>
                </a:solidFill>
                <a:latin typeface="Arial"/>
                <a:ea typeface="Arial"/>
                <a:cs typeface="Arial"/>
                <a:sym typeface="Arial"/>
              </a:rPr>
              <a:t>probe</a:t>
            </a:r>
            <a:r>
              <a:rPr b="0" i="0" lang="en-US" sz="2400" u="none">
                <a:solidFill>
                  <a:schemeClr val="dk2"/>
                </a:solidFill>
                <a:latin typeface="Arial"/>
                <a:ea typeface="Arial"/>
                <a:cs typeface="Arial"/>
                <a:sym typeface="Arial"/>
              </a:rPr>
              <a:t> for a matching record(s) from partition Si.</a:t>
            </a:r>
            <a:endParaRPr/>
          </a:p>
          <a:p>
            <a:pPr indent="-457200" lvl="2" marL="1371600" rtl="0" algn="l">
              <a:lnSpc>
                <a:spcPct val="100000"/>
              </a:lnSpc>
              <a:spcBef>
                <a:spcPts val="480"/>
              </a:spcBef>
              <a:spcAft>
                <a:spcPts val="0"/>
              </a:spcAft>
              <a:buClr>
                <a:srgbClr val="990033"/>
              </a:buClr>
              <a:buSzPts val="1200"/>
              <a:buFont typeface="Noto Sans Symbols"/>
              <a:buAutoNum type="arabicPeriod"/>
            </a:pPr>
            <a:r>
              <a:rPr b="0" i="0" lang="en-US" sz="2400" u="none">
                <a:solidFill>
                  <a:schemeClr val="dk2"/>
                </a:solidFill>
                <a:latin typeface="Arial"/>
                <a:ea typeface="Arial"/>
                <a:cs typeface="Arial"/>
                <a:sym typeface="Arial"/>
              </a:rPr>
              <a:t>Write matching record from Ri after joining to the record from Si into the result file.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04" name="Google Shape;404;p5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(17)</a:t>
            </a:r>
            <a:endParaRPr/>
          </a:p>
        </p:txBody>
      </p:sp>
      <p:sp>
        <p:nvSpPr>
          <p:cNvPr id="405" name="Google Shape;405;p5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440"/>
              <a:buNone/>
            </a:pPr>
            <a:r>
              <a:rPr b="0" i="0" lang="en-US" sz="2400" u="none">
                <a:solidFill>
                  <a:schemeClr val="dk2"/>
                </a:solidFill>
                <a:latin typeface="Arial"/>
                <a:ea typeface="Arial"/>
                <a:cs typeface="Arial"/>
                <a:sym typeface="Arial"/>
              </a:rPr>
              <a:t>Implementing the JOIN Operation (contd.):</a:t>
            </a:r>
            <a:endParaRPr/>
          </a:p>
          <a:p>
            <a:pPr indent="0" lvl="0" marL="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91440" lvl="0" marL="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Cost analysis of partition hash join:</a:t>
            </a:r>
            <a:endParaRPr/>
          </a:p>
          <a:p>
            <a:pPr indent="-495300" lvl="1" marL="952500" rtl="0" algn="l">
              <a:lnSpc>
                <a:spcPct val="10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Reading and writing each record from R and S during the partitioning phase:</a:t>
            </a:r>
            <a:br>
              <a:rPr b="0" i="0" lang="en-US" sz="2200" u="none">
                <a:solidFill>
                  <a:srgbClr val="800000"/>
                </a:solidFill>
                <a:latin typeface="Arial"/>
                <a:ea typeface="Arial"/>
                <a:cs typeface="Arial"/>
                <a:sym typeface="Arial"/>
              </a:rPr>
            </a:br>
            <a:r>
              <a:rPr b="0" i="0" lang="en-US" sz="2200" u="none">
                <a:solidFill>
                  <a:srgbClr val="800000"/>
                </a:solidFill>
                <a:latin typeface="Arial"/>
                <a:ea typeface="Arial"/>
                <a:cs typeface="Arial"/>
                <a:sym typeface="Arial"/>
              </a:rPr>
              <a:t>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a:t>
            </a:r>
            <a:endParaRPr/>
          </a:p>
          <a:p>
            <a:pPr indent="-495300" lvl="1" marL="952500" rtl="0" algn="l">
              <a:lnSpc>
                <a:spcPct val="10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Reading each record during the joining phase:</a:t>
            </a:r>
            <a:br>
              <a:rPr b="0" i="0" lang="en-US" sz="2200" u="none">
                <a:solidFill>
                  <a:srgbClr val="800000"/>
                </a:solidFill>
                <a:latin typeface="Arial"/>
                <a:ea typeface="Arial"/>
                <a:cs typeface="Arial"/>
                <a:sym typeface="Arial"/>
              </a:rPr>
            </a:br>
            <a:r>
              <a:rPr b="0" i="0" lang="en-US" sz="2200" u="none">
                <a:solidFill>
                  <a:srgbClr val="800000"/>
                </a:solidFill>
                <a:latin typeface="Arial"/>
                <a:ea typeface="Arial"/>
                <a:cs typeface="Arial"/>
                <a:sym typeface="Arial"/>
              </a:rPr>
              <a:t>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a:t>
            </a:r>
            <a:endParaRPr/>
          </a:p>
          <a:p>
            <a:pPr indent="-495300" lvl="1" marL="952500" rtl="0" algn="l">
              <a:lnSpc>
                <a:spcPct val="10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Writing the result of join:</a:t>
            </a:r>
            <a:br>
              <a:rPr b="0" i="0" lang="en-US" sz="2200" u="none">
                <a:solidFill>
                  <a:srgbClr val="800000"/>
                </a:solidFill>
                <a:latin typeface="Arial"/>
                <a:ea typeface="Arial"/>
                <a:cs typeface="Arial"/>
                <a:sym typeface="Arial"/>
              </a:rPr>
            </a:br>
            <a:r>
              <a:rPr b="0" i="0" lang="en-US" sz="2200" u="none">
                <a:solidFill>
                  <a:srgbClr val="800000"/>
                </a:solidFill>
                <a:latin typeface="Arial"/>
                <a:ea typeface="Arial"/>
                <a:cs typeface="Arial"/>
                <a:sym typeface="Arial"/>
              </a:rPr>
              <a:t>		 b</a:t>
            </a:r>
            <a:r>
              <a:rPr b="0" baseline="-25000" i="0" lang="en-US" sz="2200" u="none">
                <a:solidFill>
                  <a:srgbClr val="800000"/>
                </a:solidFill>
                <a:latin typeface="Arial"/>
                <a:ea typeface="Arial"/>
                <a:cs typeface="Arial"/>
                <a:sym typeface="Arial"/>
              </a:rPr>
              <a:t>RES</a:t>
            </a:r>
            <a:endParaRPr b="0" i="0" sz="2200" u="none">
              <a:solidFill>
                <a:srgbClr val="800000"/>
              </a:solidFill>
              <a:latin typeface="Arial"/>
              <a:ea typeface="Arial"/>
              <a:cs typeface="Arial"/>
              <a:sym typeface="Arial"/>
            </a:endParaRPr>
          </a:p>
          <a:p>
            <a:pPr indent="-91440" lvl="0" marL="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Total Cost:</a:t>
            </a:r>
            <a:endParaRPr/>
          </a:p>
          <a:p>
            <a:pPr indent="-495300" lvl="1" marL="95250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3*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RES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12" name="Google Shape;412;p5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(18)</a:t>
            </a:r>
            <a:endParaRPr/>
          </a:p>
        </p:txBody>
      </p:sp>
      <p:sp>
        <p:nvSpPr>
          <p:cNvPr id="413" name="Google Shape;413;p5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JOIN Operation (contd.):</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Hybrid hash join: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Same as partitioned hash join except: </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Joining phase of one of the partitions is included during the partitioning phase. </a:t>
            </a:r>
            <a:endParaRPr/>
          </a:p>
          <a:p>
            <a:pPr indent="-285750" lvl="1" marL="742950" rtl="0" algn="l">
              <a:lnSpc>
                <a:spcPct val="8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Partitioning phase</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Allocate buffers for smaller relation- one block for each of the M-1 partitions, remaining blocks to partition 1.</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Repeat for the larger relation in the pass through S.)</a:t>
            </a:r>
            <a:endParaRPr/>
          </a:p>
          <a:p>
            <a:pPr indent="-285750" lvl="1" marL="742950" rtl="0" algn="l">
              <a:lnSpc>
                <a:spcPct val="8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Joining phase</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M-1 iterations are needed for the partitions R2 , R3 , R4 ,  ......Rm and S2 , S3 , S4 ,  ......Sm. R1 and S1  are joined during the partitioning of S1, and results of joining R1 and  S1 are already written to the disk by the end of partitioning phase.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07" name="Google Shape;107;p1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Introduction to Query Processing (2)</a:t>
            </a:r>
            <a:endParaRPr/>
          </a:p>
        </p:txBody>
      </p:sp>
      <p:pic>
        <p:nvPicPr>
          <p:cNvPr descr="fig15_01" id="108" name="Google Shape;108;p17"/>
          <p:cNvPicPr preferRelativeResize="0"/>
          <p:nvPr/>
        </p:nvPicPr>
        <p:blipFill rotWithShape="1">
          <a:blip r:embed="rId3">
            <a:alphaModFix/>
          </a:blip>
          <a:srcRect b="0" l="0" r="0" t="0"/>
          <a:stretch/>
        </p:blipFill>
        <p:spPr>
          <a:xfrm>
            <a:off x="923925" y="1646237"/>
            <a:ext cx="7381875" cy="4705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20" name="Google Shape;420;p5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4. Algorithms for PROJECT and SET Operations (1)</a:t>
            </a:r>
            <a:endParaRPr/>
          </a:p>
        </p:txBody>
      </p:sp>
      <p:sp>
        <p:nvSpPr>
          <p:cNvPr id="421" name="Google Shape;421;p5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457200" lvl="0" marL="4572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Algorithm for PROJECT operations (Figure 15.3b)</a:t>
            </a:r>
            <a:endParaRPr/>
          </a:p>
          <a:p>
            <a:pPr indent="-457200" lvl="0" marL="457200" rtl="0" algn="l">
              <a:lnSpc>
                <a:spcPct val="80000"/>
              </a:lnSpc>
              <a:spcBef>
                <a:spcPts val="640"/>
              </a:spcBef>
              <a:spcAft>
                <a:spcPts val="0"/>
              </a:spcAft>
              <a:buSzPts val="1920"/>
              <a:buNone/>
            </a:pPr>
            <a:r>
              <a:rPr b="1" i="0" lang="en-US" sz="3200" u="none">
                <a:solidFill>
                  <a:schemeClr val="dk2"/>
                </a:solidFill>
                <a:latin typeface="Noto Sans Symbols"/>
                <a:ea typeface="Noto Sans Symbols"/>
                <a:cs typeface="Noto Sans Symbols"/>
                <a:sym typeface="Noto Sans Symbols"/>
              </a:rPr>
              <a:t>	π</a:t>
            </a:r>
            <a:r>
              <a:rPr b="0" i="0" lang="en-US" sz="2400" u="none">
                <a:solidFill>
                  <a:schemeClr val="dk2"/>
                </a:solidFill>
                <a:latin typeface="Arial"/>
                <a:ea typeface="Arial"/>
                <a:cs typeface="Arial"/>
                <a:sym typeface="Arial"/>
              </a:rPr>
              <a:t> </a:t>
            </a:r>
            <a:r>
              <a:rPr b="0" baseline="-25000" i="0" lang="en-US" sz="2400" u="none">
                <a:solidFill>
                  <a:schemeClr val="dk2"/>
                </a:solidFill>
                <a:latin typeface="Arial"/>
                <a:ea typeface="Arial"/>
                <a:cs typeface="Arial"/>
                <a:sym typeface="Arial"/>
              </a:rPr>
              <a:t>&lt;attribute list&gt;</a:t>
            </a:r>
            <a:r>
              <a:rPr b="0" i="0" lang="en-US" sz="2400" u="none">
                <a:solidFill>
                  <a:schemeClr val="dk2"/>
                </a:solidFill>
                <a:latin typeface="Arial"/>
                <a:ea typeface="Arial"/>
                <a:cs typeface="Arial"/>
                <a:sym typeface="Arial"/>
              </a:rPr>
              <a:t>(R)</a:t>
            </a:r>
            <a:endParaRPr/>
          </a:p>
          <a:p>
            <a:pPr indent="-457200" lvl="0" marL="457200" rtl="0" algn="l">
              <a:lnSpc>
                <a:spcPct val="80000"/>
              </a:lnSpc>
              <a:spcBef>
                <a:spcPts val="480"/>
              </a:spcBef>
              <a:spcAft>
                <a:spcPts val="0"/>
              </a:spcAft>
              <a:buSzPts val="1440"/>
              <a:buNone/>
            </a:pPr>
            <a:r>
              <a:t/>
            </a:r>
            <a:endParaRPr b="0" i="0" sz="2400" u="none">
              <a:solidFill>
                <a:schemeClr val="dk2"/>
              </a:solidFill>
              <a:latin typeface="Arial"/>
              <a:ea typeface="Arial"/>
              <a:cs typeface="Arial"/>
              <a:sym typeface="Arial"/>
            </a:endParaRPr>
          </a:p>
          <a:p>
            <a:pPr indent="-419100" lvl="1" marL="876300" rtl="0" algn="l">
              <a:lnSpc>
                <a:spcPct val="8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 If &lt;attribute list&gt; has a key of relation R, extract all tuples from R with only the values for the attributes in &lt;attribute list&gt;.</a:t>
            </a:r>
            <a:endParaRPr/>
          </a:p>
          <a:p>
            <a:pPr indent="-419100" lvl="1" marL="876300" rtl="0" algn="l">
              <a:lnSpc>
                <a:spcPct val="8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 If &lt;attribute list&gt; does NOT include a key of relation R, duplicated tuples must be removed from the results. </a:t>
            </a:r>
            <a:endParaRPr/>
          </a:p>
          <a:p>
            <a:pPr indent="-365760" lvl="0" marL="457200" rtl="0" algn="l">
              <a:lnSpc>
                <a:spcPct val="8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457200" lvl="0" marL="4572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Methods to remove duplicate tuples</a:t>
            </a:r>
            <a:endParaRPr/>
          </a:p>
          <a:p>
            <a:pPr indent="-419100" lvl="1" marL="876300" rtl="0" algn="l">
              <a:lnSpc>
                <a:spcPct val="8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 Sorting</a:t>
            </a:r>
            <a:endParaRPr/>
          </a:p>
          <a:p>
            <a:pPr indent="-419100" lvl="1" marL="876300" rtl="0" algn="l">
              <a:lnSpc>
                <a:spcPct val="8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 Hashing</a:t>
            </a:r>
            <a:endParaRPr/>
          </a:p>
          <a:p>
            <a:pPr indent="-259080" lvl="0" marL="342900" rtl="0" algn="l">
              <a:spcBef>
                <a:spcPts val="440"/>
              </a:spcBef>
              <a:spcAft>
                <a:spcPts val="0"/>
              </a:spcAft>
              <a:buSzPts val="1320"/>
              <a:buNone/>
            </a:pPr>
            <a:r>
              <a:t/>
            </a:r>
            <a:endParaRPr b="0" i="0" sz="2200" u="none">
              <a:solidFill>
                <a:srgbClr val="800000"/>
              </a:solidFill>
              <a:latin typeface="Arial"/>
              <a:ea typeface="Arial"/>
              <a:cs typeface="Arial"/>
              <a:sym typeface="Arial"/>
            </a:endParaRPr>
          </a:p>
        </p:txBody>
      </p:sp>
      <p:sp>
        <p:nvSpPr>
          <p:cNvPr id="422" name="Google Shape;422;p53"/>
          <p:cNvSpPr txBox="1"/>
          <p:nvPr/>
        </p:nvSpPr>
        <p:spPr>
          <a:xfrm>
            <a:off x="685800" y="1320800"/>
            <a:ext cx="8242300" cy="497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29" name="Google Shape;429;p5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PROJECT and SET Operations (2)</a:t>
            </a:r>
            <a:endParaRPr/>
          </a:p>
        </p:txBody>
      </p:sp>
      <p:sp>
        <p:nvSpPr>
          <p:cNvPr id="430" name="Google Shape;430;p5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Algorithm for SET operations</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Set operations</a:t>
            </a:r>
            <a:r>
              <a:rPr b="0" i="0" lang="en-US" sz="24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UNION, INTERSECTION, SET DIFFERENCE and CARTESIAN PRODUCT</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CARTESIAN PRODUCT</a:t>
            </a:r>
            <a:r>
              <a:rPr b="0" i="0" lang="en-US" sz="2400" u="none">
                <a:solidFill>
                  <a:schemeClr val="dk2"/>
                </a:solidFill>
                <a:latin typeface="Arial"/>
                <a:ea typeface="Arial"/>
                <a:cs typeface="Arial"/>
                <a:sym typeface="Arial"/>
              </a:rPr>
              <a:t> of relations R and S include all possible combinations of  records from R and S. The attribute of the result include all attributes of R and S. </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Cost analysis</a:t>
            </a:r>
            <a:r>
              <a:rPr b="0" i="0" lang="en-US" sz="2400" u="none">
                <a:solidFill>
                  <a:schemeClr val="dk2"/>
                </a:solidFill>
                <a:latin typeface="Arial"/>
                <a:ea typeface="Arial"/>
                <a:cs typeface="Arial"/>
                <a:sym typeface="Arial"/>
              </a:rPr>
              <a:t> of CARTESIAN PRODUCT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If R has n records and j attributes and S has m records and k attributes, the result relation will have n*m records and j+k attributes.</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CARTESIAN PRODUCT operation is </a:t>
            </a:r>
            <a:r>
              <a:rPr b="1" i="0" lang="en-US" sz="2400" u="none">
                <a:solidFill>
                  <a:schemeClr val="dk2"/>
                </a:solidFill>
                <a:latin typeface="Arial"/>
                <a:ea typeface="Arial"/>
                <a:cs typeface="Arial"/>
                <a:sym typeface="Arial"/>
              </a:rPr>
              <a:t>very</a:t>
            </a:r>
            <a:r>
              <a:rPr b="0" i="0" lang="en-US" sz="2400" u="none">
                <a:solidFill>
                  <a:schemeClr val="dk2"/>
                </a:solidFill>
                <a:latin typeface="Arial"/>
                <a:ea typeface="Arial"/>
                <a:cs typeface="Arial"/>
                <a:sym typeface="Arial"/>
              </a:rPr>
              <a:t> </a:t>
            </a:r>
            <a:r>
              <a:rPr b="1" i="0" lang="en-US" sz="2400" u="none">
                <a:solidFill>
                  <a:schemeClr val="dk2"/>
                </a:solidFill>
                <a:latin typeface="Arial"/>
                <a:ea typeface="Arial"/>
                <a:cs typeface="Arial"/>
                <a:sym typeface="Arial"/>
              </a:rPr>
              <a:t>expensive</a:t>
            </a:r>
            <a:r>
              <a:rPr b="0" i="0" lang="en-US" sz="2400" u="none">
                <a:solidFill>
                  <a:schemeClr val="dk2"/>
                </a:solidFill>
                <a:latin typeface="Arial"/>
                <a:ea typeface="Arial"/>
                <a:cs typeface="Arial"/>
                <a:sym typeface="Arial"/>
              </a:rPr>
              <a:t> and should be avoided if possible.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37" name="Google Shape;437;p5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PROJECT and SET Operations (3)</a:t>
            </a:r>
            <a:endParaRPr/>
          </a:p>
        </p:txBody>
      </p:sp>
      <p:sp>
        <p:nvSpPr>
          <p:cNvPr id="438" name="Google Shape;438;p5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Algorithm for SET operations (contd.)</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UNION</a:t>
            </a:r>
            <a:r>
              <a:rPr b="0" i="0" lang="en-US" sz="2400" u="none">
                <a:solidFill>
                  <a:schemeClr val="dk2"/>
                </a:solidFill>
                <a:latin typeface="Arial"/>
                <a:ea typeface="Arial"/>
                <a:cs typeface="Arial"/>
                <a:sym typeface="Arial"/>
              </a:rPr>
              <a:t> (See Figure 15.3c)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Sort the two relations on the same attributes.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Scan and merge both sorted files concurrently, whenever the same tuple exists in both relations, only one is kept in the merged results.</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INTERSECTION</a:t>
            </a:r>
            <a:r>
              <a:rPr b="0" i="0" lang="en-US" sz="2400" u="none">
                <a:solidFill>
                  <a:schemeClr val="dk2"/>
                </a:solidFill>
                <a:latin typeface="Arial"/>
                <a:ea typeface="Arial"/>
                <a:cs typeface="Arial"/>
                <a:sym typeface="Arial"/>
              </a:rPr>
              <a:t> (See Figure 15.3d)</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Sort the two relations on the same attributes.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Scan and merge both sorted files concurrently, keep in the merged results only those tuples that appear in both relations.</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SET DIFFERENCE R-S</a:t>
            </a:r>
            <a:r>
              <a:rPr b="0" i="0" lang="en-US" sz="2400" u="none">
                <a:solidFill>
                  <a:schemeClr val="dk2"/>
                </a:solidFill>
                <a:latin typeface="Arial"/>
                <a:ea typeface="Arial"/>
                <a:cs typeface="Arial"/>
                <a:sym typeface="Arial"/>
              </a:rPr>
              <a:t> (See Figure 15.3e)</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Keep in the merged results only those tuples that appear in relation R but not in relation 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45" name="Google Shape;445;p5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5. Implementing Aggregate Operations and Outer Joins (1)</a:t>
            </a:r>
            <a:endParaRPr/>
          </a:p>
        </p:txBody>
      </p:sp>
      <p:sp>
        <p:nvSpPr>
          <p:cNvPr id="446" name="Google Shape;446;p5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Implementing Aggregate Operations:</a:t>
            </a:r>
            <a:endParaRPr/>
          </a:p>
          <a:p>
            <a:pPr indent="-342900" lvl="0" marL="342900" rtl="0" algn="l">
              <a:lnSpc>
                <a:spcPct val="90000"/>
              </a:lnSpc>
              <a:spcBef>
                <a:spcPts val="40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Aggregate operators</a:t>
            </a:r>
            <a:r>
              <a:rPr b="0" i="0" lang="en-US" sz="2000" u="none">
                <a:solidFill>
                  <a:schemeClr val="dk2"/>
                </a:solidFill>
                <a:latin typeface="Arial"/>
                <a:ea typeface="Arial"/>
                <a:cs typeface="Arial"/>
                <a:sym typeface="Arial"/>
              </a:rPr>
              <a:t>:</a:t>
            </a:r>
            <a:endParaRPr/>
          </a:p>
          <a:p>
            <a:pPr indent="-285750" lvl="1" marL="742950" rtl="0" algn="l">
              <a:lnSpc>
                <a:spcPct val="9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MIN, MAX, SUM, COUNT </a:t>
            </a:r>
            <a:r>
              <a:rPr b="0" i="0" lang="en-US" sz="2000" u="none">
                <a:solidFill>
                  <a:srgbClr val="800000"/>
                </a:solidFill>
                <a:latin typeface="Arial"/>
                <a:ea typeface="Arial"/>
                <a:cs typeface="Arial"/>
                <a:sym typeface="Arial"/>
              </a:rPr>
              <a:t>and</a:t>
            </a:r>
            <a:r>
              <a:rPr b="1" i="0" lang="en-US" sz="2000" u="none">
                <a:solidFill>
                  <a:srgbClr val="800000"/>
                </a:solidFill>
                <a:latin typeface="Arial"/>
                <a:ea typeface="Arial"/>
                <a:cs typeface="Arial"/>
                <a:sym typeface="Arial"/>
              </a:rPr>
              <a:t> AVG </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Options to implement aggregate operators:</a:t>
            </a:r>
            <a:endParaRPr/>
          </a:p>
          <a:p>
            <a:pPr indent="-285750" lvl="1" marL="742950" rtl="0" algn="l">
              <a:lnSpc>
                <a:spcPct val="9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Table Scan</a:t>
            </a:r>
            <a:endParaRPr/>
          </a:p>
          <a:p>
            <a:pPr indent="-285750" lvl="1" marL="742950" rtl="0" algn="l">
              <a:lnSpc>
                <a:spcPct val="9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Index</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Example</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SELECT 	MAX (SALARY) </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FROM 	EMPLOYEE; </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If an (ascending) index on SALARY exists for the employee relation, then the optimizer could decide on traversing the index for the largest value, which would entail following the right most pointer in each index node from the root to a leaf. </a:t>
            </a:r>
            <a:endParaRPr/>
          </a:p>
          <a:p>
            <a:pPr indent="-266700" lvl="0" marL="342900" rtl="0" algn="l">
              <a:spcBef>
                <a:spcPts val="400"/>
              </a:spcBef>
              <a:spcAft>
                <a:spcPts val="0"/>
              </a:spcAft>
              <a:buSzPts val="1200"/>
              <a:buNone/>
            </a:pPr>
            <a:r>
              <a:t/>
            </a:r>
            <a:endParaRPr b="0" i="0" sz="2000" u="none">
              <a:solidFill>
                <a:schemeClr val="dk2"/>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53" name="Google Shape;453;p5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Implementing Aggregate Operations and Outer Joins (2)</a:t>
            </a:r>
            <a:endParaRPr/>
          </a:p>
        </p:txBody>
      </p:sp>
      <p:sp>
        <p:nvSpPr>
          <p:cNvPr id="454" name="Google Shape;454;p5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90000"/>
              </a:lnSpc>
              <a:spcBef>
                <a:spcPts val="0"/>
              </a:spcBef>
              <a:spcAft>
                <a:spcPts val="0"/>
              </a:spcAft>
              <a:buSzPts val="1200"/>
              <a:buNone/>
            </a:pPr>
            <a:r>
              <a:rPr b="0" i="0" lang="en-US" sz="2000" u="none">
                <a:solidFill>
                  <a:schemeClr val="dk2"/>
                </a:solidFill>
                <a:latin typeface="Arial"/>
                <a:ea typeface="Arial"/>
                <a:cs typeface="Arial"/>
                <a:sym typeface="Arial"/>
              </a:rPr>
              <a:t>Implementing Aggregate Operations (contd.):</a:t>
            </a:r>
            <a:endParaRPr/>
          </a:p>
          <a:p>
            <a:pPr indent="-76200" lvl="0" marL="0" rtl="0" algn="l">
              <a:lnSpc>
                <a:spcPct val="90000"/>
              </a:lnSpc>
              <a:spcBef>
                <a:spcPts val="40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SUM, COUNT and AVG  </a:t>
            </a:r>
            <a:endParaRPr/>
          </a:p>
          <a:p>
            <a:pPr indent="-76200" lvl="0" marL="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For a </a:t>
            </a:r>
            <a:r>
              <a:rPr b="1" i="0" lang="en-US" sz="2000" u="none">
                <a:solidFill>
                  <a:schemeClr val="dk2"/>
                </a:solidFill>
                <a:latin typeface="Arial"/>
                <a:ea typeface="Arial"/>
                <a:cs typeface="Arial"/>
                <a:sym typeface="Arial"/>
              </a:rPr>
              <a:t>dense index</a:t>
            </a:r>
            <a:r>
              <a:rPr b="0" i="0" lang="en-US" sz="2000" u="none">
                <a:solidFill>
                  <a:schemeClr val="dk2"/>
                </a:solidFill>
                <a:latin typeface="Arial"/>
                <a:ea typeface="Arial"/>
                <a:cs typeface="Arial"/>
                <a:sym typeface="Arial"/>
              </a:rPr>
              <a:t> (each record has one index entry):</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Apply the associated computation to the values in the index. </a:t>
            </a:r>
            <a:endParaRPr/>
          </a:p>
          <a:p>
            <a:pPr indent="-76200" lvl="0" marL="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For a </a:t>
            </a:r>
            <a:r>
              <a:rPr b="1" i="0" lang="en-US" sz="2000" u="none">
                <a:solidFill>
                  <a:schemeClr val="dk2"/>
                </a:solidFill>
                <a:latin typeface="Arial"/>
                <a:ea typeface="Arial"/>
                <a:cs typeface="Arial"/>
                <a:sym typeface="Arial"/>
              </a:rPr>
              <a:t>non-dense index</a:t>
            </a:r>
            <a:r>
              <a:rPr b="0" i="0" lang="en-US" sz="2000" u="none">
                <a:solidFill>
                  <a:schemeClr val="dk2"/>
                </a:solidFill>
                <a:latin typeface="Arial"/>
                <a:ea typeface="Arial"/>
                <a:cs typeface="Arial"/>
                <a:sym typeface="Arial"/>
              </a:rPr>
              <a:t>:</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Actual number of records associated with each index entry must be accounted for  </a:t>
            </a:r>
            <a:endParaRPr/>
          </a:p>
          <a:p>
            <a:pPr indent="-76200" lvl="0" marL="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With </a:t>
            </a:r>
            <a:r>
              <a:rPr b="1" i="0" lang="en-US" sz="2000" u="none">
                <a:solidFill>
                  <a:schemeClr val="dk2"/>
                </a:solidFill>
                <a:latin typeface="Arial"/>
                <a:ea typeface="Arial"/>
                <a:cs typeface="Arial"/>
                <a:sym typeface="Arial"/>
              </a:rPr>
              <a:t>GROUP BY</a:t>
            </a:r>
            <a:r>
              <a:rPr b="0" i="0" lang="en-US" sz="2000" u="none">
                <a:solidFill>
                  <a:schemeClr val="dk2"/>
                </a:solidFill>
                <a:latin typeface="Arial"/>
                <a:ea typeface="Arial"/>
                <a:cs typeface="Arial"/>
                <a:sym typeface="Arial"/>
              </a:rPr>
              <a:t>: the aggregate operator must be applied  separately to each group of tuples. </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Use sorting or hashing on the group attributes to partition the file into the appropriate groups;</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Computes the aggregate function for the tuples in each group. </a:t>
            </a:r>
            <a:endParaRPr/>
          </a:p>
          <a:p>
            <a:pPr indent="-266700" lvl="0" marL="342900" rtl="0" algn="l">
              <a:spcBef>
                <a:spcPts val="400"/>
              </a:spcBef>
              <a:spcAft>
                <a:spcPts val="0"/>
              </a:spcAft>
              <a:buSzPts val="1200"/>
              <a:buNone/>
            </a:pPr>
            <a:r>
              <a:t/>
            </a:r>
            <a:endParaRPr b="0" i="0" sz="2000" u="none">
              <a:solidFill>
                <a:srgbClr val="8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61" name="Google Shape;461;p5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Implementing Aggregate Operations and Outer Joins (3)</a:t>
            </a:r>
            <a:endParaRPr/>
          </a:p>
        </p:txBody>
      </p:sp>
      <p:sp>
        <p:nvSpPr>
          <p:cNvPr id="462" name="Google Shape;462;p5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80000"/>
              </a:lnSpc>
              <a:spcBef>
                <a:spcPts val="0"/>
              </a:spcBef>
              <a:spcAft>
                <a:spcPts val="0"/>
              </a:spcAft>
              <a:buSzPts val="1080"/>
              <a:buNone/>
            </a:pPr>
            <a:r>
              <a:rPr b="0" i="0" lang="en-US" sz="1800" u="none">
                <a:solidFill>
                  <a:schemeClr val="dk2"/>
                </a:solidFill>
                <a:latin typeface="Arial"/>
                <a:ea typeface="Arial"/>
                <a:cs typeface="Arial"/>
                <a:sym typeface="Arial"/>
              </a:rPr>
              <a:t>Implementing Outer Join:</a:t>
            </a:r>
            <a:endParaRPr/>
          </a:p>
          <a:p>
            <a:pPr indent="-68580" lvl="0" marL="0" rtl="0" algn="l">
              <a:lnSpc>
                <a:spcPct val="80000"/>
              </a:lnSpc>
              <a:spcBef>
                <a:spcPts val="360"/>
              </a:spcBef>
              <a:spcAft>
                <a:spcPts val="0"/>
              </a:spcAft>
              <a:buClr>
                <a:srgbClr val="990033"/>
              </a:buClr>
              <a:buSzPts val="1080"/>
              <a:buFont typeface="Noto Sans Symbols"/>
              <a:buChar char="■"/>
            </a:pPr>
            <a:r>
              <a:rPr b="1" i="0" lang="en-US" sz="1800" u="none">
                <a:solidFill>
                  <a:schemeClr val="dk2"/>
                </a:solidFill>
                <a:latin typeface="Arial"/>
                <a:ea typeface="Arial"/>
                <a:cs typeface="Arial"/>
                <a:sym typeface="Arial"/>
              </a:rPr>
              <a:t>Outer Join Operators</a:t>
            </a:r>
            <a:r>
              <a:rPr b="0" i="0" lang="en-US" sz="1800" u="none">
                <a:solidFill>
                  <a:schemeClr val="dk2"/>
                </a:solidFill>
                <a:latin typeface="Arial"/>
                <a:ea typeface="Arial"/>
                <a:cs typeface="Arial"/>
                <a:sym typeface="Arial"/>
              </a:rPr>
              <a:t>:</a:t>
            </a:r>
            <a:endParaRPr/>
          </a:p>
          <a:p>
            <a:pPr indent="-285750" lvl="1" marL="742950" rtl="0" algn="l">
              <a:lnSpc>
                <a:spcPct val="80000"/>
              </a:lnSpc>
              <a:spcBef>
                <a:spcPts val="340"/>
              </a:spcBef>
              <a:spcAft>
                <a:spcPts val="0"/>
              </a:spcAft>
              <a:buClr>
                <a:schemeClr val="dk2"/>
              </a:buClr>
              <a:buSzPts val="935"/>
              <a:buFont typeface="Noto Sans Symbols"/>
              <a:buChar char="■"/>
            </a:pPr>
            <a:r>
              <a:rPr b="1" i="0" lang="en-US" sz="1700" u="none">
                <a:solidFill>
                  <a:srgbClr val="800000"/>
                </a:solidFill>
                <a:latin typeface="Arial"/>
                <a:ea typeface="Arial"/>
                <a:cs typeface="Arial"/>
                <a:sym typeface="Arial"/>
              </a:rPr>
              <a:t>LEFT OUTER JOIN</a:t>
            </a:r>
            <a:endParaRPr/>
          </a:p>
          <a:p>
            <a:pPr indent="-285750" lvl="1" marL="742950" rtl="0" algn="l">
              <a:lnSpc>
                <a:spcPct val="80000"/>
              </a:lnSpc>
              <a:spcBef>
                <a:spcPts val="340"/>
              </a:spcBef>
              <a:spcAft>
                <a:spcPts val="0"/>
              </a:spcAft>
              <a:buClr>
                <a:schemeClr val="dk2"/>
              </a:buClr>
              <a:buSzPts val="935"/>
              <a:buFont typeface="Noto Sans Symbols"/>
              <a:buChar char="■"/>
            </a:pPr>
            <a:r>
              <a:rPr b="1" i="0" lang="en-US" sz="1700" u="none">
                <a:solidFill>
                  <a:srgbClr val="800000"/>
                </a:solidFill>
                <a:latin typeface="Arial"/>
                <a:ea typeface="Arial"/>
                <a:cs typeface="Arial"/>
                <a:sym typeface="Arial"/>
              </a:rPr>
              <a:t>RIGHT OUTER JOIN</a:t>
            </a:r>
            <a:endParaRPr/>
          </a:p>
          <a:p>
            <a:pPr indent="-285750" lvl="1" marL="742950" rtl="0" algn="l">
              <a:lnSpc>
                <a:spcPct val="80000"/>
              </a:lnSpc>
              <a:spcBef>
                <a:spcPts val="340"/>
              </a:spcBef>
              <a:spcAft>
                <a:spcPts val="0"/>
              </a:spcAft>
              <a:buClr>
                <a:schemeClr val="dk2"/>
              </a:buClr>
              <a:buSzPts val="935"/>
              <a:buFont typeface="Noto Sans Symbols"/>
              <a:buChar char="■"/>
            </a:pPr>
            <a:r>
              <a:rPr b="1" i="0" lang="en-US" sz="1700" u="none">
                <a:solidFill>
                  <a:srgbClr val="800000"/>
                </a:solidFill>
                <a:latin typeface="Arial"/>
                <a:ea typeface="Arial"/>
                <a:cs typeface="Arial"/>
                <a:sym typeface="Arial"/>
              </a:rPr>
              <a:t>FULL OUTER JOIN</a:t>
            </a:r>
            <a:r>
              <a:rPr b="0" i="0" lang="en-US" sz="1700" u="none">
                <a:solidFill>
                  <a:srgbClr val="800000"/>
                </a:solidFill>
                <a:latin typeface="Arial"/>
                <a:ea typeface="Arial"/>
                <a:cs typeface="Arial"/>
                <a:sym typeface="Arial"/>
              </a:rPr>
              <a:t>.</a:t>
            </a:r>
            <a:endParaRPr/>
          </a:p>
          <a:p>
            <a:pPr indent="-68580" lvl="0" marL="0" rtl="0" algn="l">
              <a:lnSpc>
                <a:spcPct val="80000"/>
              </a:lnSpc>
              <a:spcBef>
                <a:spcPts val="360"/>
              </a:spcBef>
              <a:spcAft>
                <a:spcPts val="0"/>
              </a:spcAft>
              <a:buClr>
                <a:srgbClr val="990033"/>
              </a:buClr>
              <a:buSzPts val="1080"/>
              <a:buFont typeface="Noto Sans Symbols"/>
              <a:buChar char="■"/>
            </a:pPr>
            <a:r>
              <a:rPr b="0" i="0" lang="en-US" sz="1800" u="none">
                <a:solidFill>
                  <a:schemeClr val="dk2"/>
                </a:solidFill>
                <a:latin typeface="Arial"/>
                <a:ea typeface="Arial"/>
                <a:cs typeface="Arial"/>
                <a:sym typeface="Arial"/>
              </a:rPr>
              <a:t>The full outer join produces a result which is equivalent to the union of the results of the left and right outer joins. </a:t>
            </a:r>
            <a:endParaRPr/>
          </a:p>
          <a:p>
            <a:pPr indent="-68580" lvl="0" marL="0" rtl="0" algn="l">
              <a:lnSpc>
                <a:spcPct val="80000"/>
              </a:lnSpc>
              <a:spcBef>
                <a:spcPts val="360"/>
              </a:spcBef>
              <a:spcAft>
                <a:spcPts val="0"/>
              </a:spcAft>
              <a:buClr>
                <a:srgbClr val="990033"/>
              </a:buClr>
              <a:buSzPts val="1080"/>
              <a:buFont typeface="Noto Sans Symbols"/>
              <a:buChar char="■"/>
            </a:pPr>
            <a:r>
              <a:rPr b="0" i="0" lang="en-US" sz="1800" u="none">
                <a:solidFill>
                  <a:schemeClr val="dk2"/>
                </a:solidFill>
                <a:latin typeface="Arial"/>
                <a:ea typeface="Arial"/>
                <a:cs typeface="Arial"/>
                <a:sym typeface="Arial"/>
              </a:rPr>
              <a:t>Example:</a:t>
            </a:r>
            <a:endParaRPr/>
          </a:p>
          <a:p>
            <a:pPr indent="-285750" lvl="1" marL="742950" rtl="0" algn="l">
              <a:lnSpc>
                <a:spcPct val="80000"/>
              </a:lnSpc>
              <a:spcBef>
                <a:spcPts val="340"/>
              </a:spcBef>
              <a:spcAft>
                <a:spcPts val="0"/>
              </a:spcAft>
              <a:buSzPts val="935"/>
              <a:buNone/>
            </a:pPr>
            <a:r>
              <a:rPr b="1" i="0" lang="en-US" sz="1700" u="none">
                <a:solidFill>
                  <a:schemeClr val="lt2"/>
                </a:solidFill>
                <a:latin typeface="Arial"/>
                <a:ea typeface="Arial"/>
                <a:cs typeface="Arial"/>
                <a:sym typeface="Arial"/>
              </a:rPr>
              <a:t>SELECT	</a:t>
            </a:r>
            <a:r>
              <a:rPr b="0" i="0" lang="en-US" sz="1700" u="none">
                <a:solidFill>
                  <a:schemeClr val="lt2"/>
                </a:solidFill>
                <a:latin typeface="Arial"/>
                <a:ea typeface="Arial"/>
                <a:cs typeface="Arial"/>
                <a:sym typeface="Arial"/>
              </a:rPr>
              <a:t>FNAME, DNAME </a:t>
            </a:r>
            <a:endParaRPr/>
          </a:p>
          <a:p>
            <a:pPr indent="-285750" lvl="1" marL="742950" rtl="0" algn="l">
              <a:lnSpc>
                <a:spcPct val="80000"/>
              </a:lnSpc>
              <a:spcBef>
                <a:spcPts val="340"/>
              </a:spcBef>
              <a:spcAft>
                <a:spcPts val="0"/>
              </a:spcAft>
              <a:buSzPts val="935"/>
              <a:buNone/>
            </a:pPr>
            <a:r>
              <a:rPr b="1" i="0" lang="en-US" sz="1700" u="none">
                <a:solidFill>
                  <a:schemeClr val="lt2"/>
                </a:solidFill>
                <a:latin typeface="Arial"/>
                <a:ea typeface="Arial"/>
                <a:cs typeface="Arial"/>
                <a:sym typeface="Arial"/>
              </a:rPr>
              <a:t>FROM	</a:t>
            </a:r>
            <a:r>
              <a:rPr b="0" i="0" lang="en-US" sz="1700" u="none">
                <a:solidFill>
                  <a:schemeClr val="lt2"/>
                </a:solidFill>
                <a:latin typeface="Arial"/>
                <a:ea typeface="Arial"/>
                <a:cs typeface="Arial"/>
                <a:sym typeface="Arial"/>
              </a:rPr>
              <a:t>(EMPLOYEE </a:t>
            </a:r>
            <a:r>
              <a:rPr b="1" i="0" lang="en-US" sz="1700" u="none">
                <a:solidFill>
                  <a:schemeClr val="lt2"/>
                </a:solidFill>
                <a:latin typeface="Arial"/>
                <a:ea typeface="Arial"/>
                <a:cs typeface="Arial"/>
                <a:sym typeface="Arial"/>
              </a:rPr>
              <a:t>LEFT OUTER JOIN</a:t>
            </a:r>
            <a:r>
              <a:rPr b="0" i="0" lang="en-US" sz="1700" u="none">
                <a:solidFill>
                  <a:schemeClr val="lt2"/>
                </a:solidFill>
                <a:latin typeface="Arial"/>
                <a:ea typeface="Arial"/>
                <a:cs typeface="Arial"/>
                <a:sym typeface="Arial"/>
              </a:rPr>
              <a:t> DEPARTMENT </a:t>
            </a:r>
            <a:endParaRPr/>
          </a:p>
          <a:p>
            <a:pPr indent="-285750" lvl="1" marL="742950" rtl="0" algn="l">
              <a:lnSpc>
                <a:spcPct val="80000"/>
              </a:lnSpc>
              <a:spcBef>
                <a:spcPts val="340"/>
              </a:spcBef>
              <a:spcAft>
                <a:spcPts val="0"/>
              </a:spcAft>
              <a:buSzPts val="935"/>
              <a:buNone/>
            </a:pPr>
            <a:r>
              <a:rPr b="0" i="0" lang="en-US" sz="1700" u="none">
                <a:solidFill>
                  <a:schemeClr val="lt2"/>
                </a:solidFill>
                <a:latin typeface="Arial"/>
                <a:ea typeface="Arial"/>
                <a:cs typeface="Arial"/>
                <a:sym typeface="Arial"/>
              </a:rPr>
              <a:t>               	</a:t>
            </a:r>
            <a:r>
              <a:rPr b="1" i="0" lang="en-US" sz="1700" u="none">
                <a:solidFill>
                  <a:schemeClr val="lt2"/>
                </a:solidFill>
                <a:latin typeface="Arial"/>
                <a:ea typeface="Arial"/>
                <a:cs typeface="Arial"/>
                <a:sym typeface="Arial"/>
              </a:rPr>
              <a:t>ON</a:t>
            </a:r>
            <a:r>
              <a:rPr b="0" i="0" lang="en-US" sz="1700" u="none">
                <a:solidFill>
                  <a:schemeClr val="lt2"/>
                </a:solidFill>
                <a:latin typeface="Arial"/>
                <a:ea typeface="Arial"/>
                <a:cs typeface="Arial"/>
                <a:sym typeface="Arial"/>
              </a:rPr>
              <a:t> DNO = DNUMBER); </a:t>
            </a:r>
            <a:endParaRPr b="0" i="0" sz="1700" u="none">
              <a:solidFill>
                <a:srgbClr val="800000"/>
              </a:solidFill>
              <a:latin typeface="Arial"/>
              <a:ea typeface="Arial"/>
              <a:cs typeface="Arial"/>
              <a:sym typeface="Arial"/>
            </a:endParaRPr>
          </a:p>
          <a:p>
            <a:pPr indent="-68580" lvl="0" marL="0" rtl="0" algn="l">
              <a:lnSpc>
                <a:spcPct val="80000"/>
              </a:lnSpc>
              <a:spcBef>
                <a:spcPts val="360"/>
              </a:spcBef>
              <a:spcAft>
                <a:spcPts val="0"/>
              </a:spcAft>
              <a:buClr>
                <a:srgbClr val="990033"/>
              </a:buClr>
              <a:buSzPts val="1080"/>
              <a:buFont typeface="Noto Sans Symbols"/>
              <a:buChar char="■"/>
            </a:pPr>
            <a:r>
              <a:rPr b="0" i="0" lang="en-US" sz="1800" u="none">
                <a:solidFill>
                  <a:schemeClr val="dk2"/>
                </a:solidFill>
                <a:latin typeface="Arial"/>
                <a:ea typeface="Arial"/>
                <a:cs typeface="Arial"/>
                <a:sym typeface="Arial"/>
              </a:rPr>
              <a:t>Note: The result of this query is a table of employee names and their associated departments. It is similar to a regular join result, with the exception that if an employee does  not have an associated department, the employee's name will still appear in the resulting table, although the department name would be indicated as null. </a:t>
            </a:r>
            <a:endParaRPr/>
          </a:p>
          <a:p>
            <a:pPr indent="-274320" lvl="0" marL="342900" rtl="0" algn="l">
              <a:spcBef>
                <a:spcPts val="360"/>
              </a:spcBef>
              <a:spcAft>
                <a:spcPts val="0"/>
              </a:spcAft>
              <a:buSzPts val="1080"/>
              <a:buNone/>
            </a:pPr>
            <a:r>
              <a:t/>
            </a:r>
            <a:endParaRPr b="0" i="0" sz="1800" u="none">
              <a:solidFill>
                <a:schemeClr val="dk2"/>
              </a:solidFill>
              <a:latin typeface="Arial"/>
              <a:ea typeface="Arial"/>
              <a:cs typeface="Arial"/>
              <a:sym typeface="Arial"/>
            </a:endParaRPr>
          </a:p>
        </p:txBody>
      </p:sp>
      <p:sp>
        <p:nvSpPr>
          <p:cNvPr id="463" name="Google Shape;463;p58"/>
          <p:cNvSpPr txBox="1"/>
          <p:nvPr/>
        </p:nvSpPr>
        <p:spPr>
          <a:xfrm>
            <a:off x="685800" y="1282700"/>
            <a:ext cx="8458200" cy="496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70" name="Google Shape;470;p5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Implementing Aggregate Operations and Outer Joins (4)</a:t>
            </a:r>
            <a:endParaRPr/>
          </a:p>
        </p:txBody>
      </p:sp>
      <p:sp>
        <p:nvSpPr>
          <p:cNvPr id="471" name="Google Shape;471;p5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440"/>
              <a:buNone/>
            </a:pPr>
            <a:r>
              <a:rPr b="0" i="0" lang="en-US" sz="2400" u="none">
                <a:solidFill>
                  <a:schemeClr val="dk2"/>
                </a:solidFill>
                <a:latin typeface="Arial"/>
                <a:ea typeface="Arial"/>
                <a:cs typeface="Arial"/>
                <a:sym typeface="Arial"/>
              </a:rPr>
              <a:t>Implementing Outer Join (contd.):</a:t>
            </a:r>
            <a:endParaRPr/>
          </a:p>
          <a:p>
            <a:pPr indent="-91440" lvl="0" marL="0" rtl="0" algn="l">
              <a:lnSpc>
                <a:spcPct val="10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Modifying Join Algorithms</a:t>
            </a:r>
            <a:r>
              <a:rPr b="0" i="0" lang="en-US" sz="2400" u="none">
                <a:solidFill>
                  <a:schemeClr val="dk2"/>
                </a:solidFill>
                <a:latin typeface="Arial"/>
                <a:ea typeface="Arial"/>
                <a:cs typeface="Arial"/>
                <a:sym typeface="Arial"/>
              </a:rPr>
              <a:t>:</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Nested Loop or Sort-Merge joins can be modified to implement outer join. E.g.,</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For left outer join, use the left relation as outer relation and construct result from every tuple in the left relation.</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there is a match, the concatenated tuple is saved in the result.</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However, if an outer tuple does not match, then the tuple is still included in the result but is padded with a null value(s).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78" name="Google Shape;478;p6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Implementing Aggregate Operations and Outer Joins (5)</a:t>
            </a:r>
            <a:endParaRPr/>
          </a:p>
        </p:txBody>
      </p:sp>
      <p:sp>
        <p:nvSpPr>
          <p:cNvPr id="479" name="Google Shape;479;p6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Implementing Outer Join (contd.):</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Executing  a  combination of   relational algebra operators. </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Implement the previous left outer join example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{Compute the JOIN of the EMPLOYEE and DEPARTMENT tables}</a:t>
            </a:r>
            <a:endParaRPr/>
          </a:p>
          <a:p>
            <a:pPr indent="-228600" lvl="2" marL="1143000" rtl="0" algn="l">
              <a:lnSpc>
                <a:spcPct val="80000"/>
              </a:lnSpc>
              <a:spcBef>
                <a:spcPts val="40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TEMP1←</a:t>
            </a:r>
            <a:r>
              <a:rPr b="1" i="0" lang="en-US" sz="2000" u="none">
                <a:solidFill>
                  <a:schemeClr val="dk2"/>
                </a:solidFill>
                <a:latin typeface="Noto Sans Symbols"/>
                <a:ea typeface="Noto Sans Symbols"/>
                <a:cs typeface="Noto Sans Symbols"/>
                <a:sym typeface="Noto Sans Symbols"/>
              </a:rPr>
              <a:t>π</a:t>
            </a:r>
            <a:r>
              <a:rPr b="0" baseline="-25000" i="0" lang="en-US" sz="1800" u="none">
                <a:solidFill>
                  <a:schemeClr val="dk2"/>
                </a:solidFill>
                <a:latin typeface="Arial"/>
                <a:ea typeface="Arial"/>
                <a:cs typeface="Arial"/>
                <a:sym typeface="Arial"/>
              </a:rPr>
              <a:t>FNAME,DNAME</a:t>
            </a:r>
            <a:r>
              <a:rPr b="0" i="0" lang="en-US" sz="1800" u="none">
                <a:solidFill>
                  <a:schemeClr val="dk2"/>
                </a:solidFill>
                <a:latin typeface="Arial"/>
                <a:ea typeface="Arial"/>
                <a:cs typeface="Arial"/>
                <a:sym typeface="Arial"/>
              </a:rPr>
              <a:t>(EMPLOYEE      </a:t>
            </a:r>
            <a:r>
              <a:rPr b="0" baseline="-25000" i="0" lang="en-US" sz="1800" u="none">
                <a:solidFill>
                  <a:schemeClr val="dk2"/>
                </a:solidFill>
                <a:latin typeface="Arial"/>
                <a:ea typeface="Arial"/>
                <a:cs typeface="Arial"/>
                <a:sym typeface="Arial"/>
              </a:rPr>
              <a:t>DNO=DNUMBER</a:t>
            </a:r>
            <a:r>
              <a:rPr b="0" i="0" lang="en-US" sz="1800" u="none">
                <a:solidFill>
                  <a:schemeClr val="dk2"/>
                </a:solidFill>
                <a:latin typeface="Arial"/>
                <a:ea typeface="Arial"/>
                <a:cs typeface="Arial"/>
                <a:sym typeface="Arial"/>
              </a:rPr>
              <a:t> DEPARTMENT)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{Find the EMPLOYEEs that do not appear in the JOIN}</a:t>
            </a:r>
            <a:endParaRPr/>
          </a:p>
          <a:p>
            <a:pPr indent="-228600" lvl="2" marL="1143000" rtl="0" algn="l">
              <a:lnSpc>
                <a:spcPct val="80000"/>
              </a:lnSpc>
              <a:spcBef>
                <a:spcPts val="40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TEMP2 ← </a:t>
            </a:r>
            <a:r>
              <a:rPr b="1" i="0" lang="en-US" sz="2000" u="none">
                <a:solidFill>
                  <a:schemeClr val="dk2"/>
                </a:solidFill>
                <a:latin typeface="Noto Sans Symbols"/>
                <a:ea typeface="Noto Sans Symbols"/>
                <a:cs typeface="Noto Sans Symbols"/>
                <a:sym typeface="Noto Sans Symbols"/>
              </a:rPr>
              <a:t>π</a:t>
            </a:r>
            <a:r>
              <a:rPr b="0" i="0" lang="en-US" sz="1800" u="none">
                <a:solidFill>
                  <a:schemeClr val="dk2"/>
                </a:solidFill>
                <a:latin typeface="Arial"/>
                <a:ea typeface="Arial"/>
                <a:cs typeface="Arial"/>
                <a:sym typeface="Arial"/>
              </a:rPr>
              <a:t> </a:t>
            </a:r>
            <a:r>
              <a:rPr b="0" baseline="-25000" i="0" lang="en-US" sz="1800" u="none">
                <a:solidFill>
                  <a:schemeClr val="dk2"/>
                </a:solidFill>
                <a:latin typeface="Arial"/>
                <a:ea typeface="Arial"/>
                <a:cs typeface="Arial"/>
                <a:sym typeface="Arial"/>
              </a:rPr>
              <a:t>FNAME</a:t>
            </a:r>
            <a:r>
              <a:rPr b="0" i="0" lang="en-US" sz="1800" u="none">
                <a:solidFill>
                  <a:schemeClr val="dk2"/>
                </a:solidFill>
                <a:latin typeface="Arial"/>
                <a:ea typeface="Arial"/>
                <a:cs typeface="Arial"/>
                <a:sym typeface="Arial"/>
              </a:rPr>
              <a:t> (EMPLOYEE)  - </a:t>
            </a:r>
            <a:r>
              <a:rPr b="1" i="0" lang="en-US" sz="2000" u="none">
                <a:solidFill>
                  <a:schemeClr val="dk2"/>
                </a:solidFill>
                <a:latin typeface="Noto Sans Symbols"/>
                <a:ea typeface="Noto Sans Symbols"/>
                <a:cs typeface="Noto Sans Symbols"/>
                <a:sym typeface="Noto Sans Symbols"/>
              </a:rPr>
              <a:t>π</a:t>
            </a:r>
            <a:r>
              <a:rPr b="0" baseline="-25000" i="0" lang="en-US" sz="1800" u="none">
                <a:solidFill>
                  <a:schemeClr val="dk2"/>
                </a:solidFill>
                <a:latin typeface="Arial"/>
                <a:ea typeface="Arial"/>
                <a:cs typeface="Arial"/>
                <a:sym typeface="Arial"/>
              </a:rPr>
              <a:t>FNAME</a:t>
            </a:r>
            <a:r>
              <a:rPr b="0" i="0" lang="en-US" sz="1800" u="none">
                <a:solidFill>
                  <a:schemeClr val="dk2"/>
                </a:solidFill>
                <a:latin typeface="Arial"/>
                <a:ea typeface="Arial"/>
                <a:cs typeface="Arial"/>
                <a:sym typeface="Arial"/>
              </a:rPr>
              <a:t> (Temp1)</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{Pad each tuple in TEMP2 with a null DNAME field} 		</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TEMP2 ←  TEMP2  x   'null'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{UNION  the temporary tables to produce the LEFT OUTER JOIN}                </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RESULT  ← TEMP1 </a:t>
            </a:r>
            <a:r>
              <a:rPr b="0" i="0" lang="en-US" sz="1800" u="none">
                <a:solidFill>
                  <a:schemeClr val="dk2"/>
                </a:solidFill>
                <a:latin typeface="Merriweather Sans"/>
                <a:ea typeface="Merriweather Sans"/>
                <a:cs typeface="Merriweather Sans"/>
                <a:sym typeface="Merriweather Sans"/>
              </a:rPr>
              <a:t>υ</a:t>
            </a:r>
            <a:r>
              <a:rPr b="0" i="0" lang="en-US" sz="1800" u="none">
                <a:solidFill>
                  <a:schemeClr val="dk2"/>
                </a:solidFill>
                <a:latin typeface="Arial"/>
                <a:ea typeface="Arial"/>
                <a:cs typeface="Arial"/>
                <a:sym typeface="Arial"/>
              </a:rPr>
              <a:t>  TEMP2 </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The cost of the outer join, as computed above, would include the cost of the  associated steps (i.e., join, projections and union).</a:t>
            </a:r>
            <a:endParaRPr/>
          </a:p>
        </p:txBody>
      </p:sp>
      <p:grpSp>
        <p:nvGrpSpPr>
          <p:cNvPr id="480" name="Google Shape;480;p60"/>
          <p:cNvGrpSpPr/>
          <p:nvPr/>
        </p:nvGrpSpPr>
        <p:grpSpPr>
          <a:xfrm>
            <a:off x="5114925" y="3101975"/>
            <a:ext cx="219075" cy="174625"/>
            <a:chOff x="377" y="2904"/>
            <a:chExt cx="154" cy="110"/>
          </a:xfrm>
        </p:grpSpPr>
        <p:cxnSp>
          <p:nvCxnSpPr>
            <p:cNvPr id="481" name="Google Shape;481;p6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482" name="Google Shape;482;p6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483" name="Google Shape;483;p6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484" name="Google Shape;484;p6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91" name="Google Shape;491;p6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6. Combining Operations using Pipelining (1)</a:t>
            </a:r>
            <a:endParaRPr/>
          </a:p>
        </p:txBody>
      </p:sp>
      <p:sp>
        <p:nvSpPr>
          <p:cNvPr id="492" name="Google Shape;492;p6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Motivation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query is mapped into a sequence of operations.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Each execution of an operation produces a temporary result.</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Generating and saving temporary files on disk is time consuming and expensive. </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Alternative: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Avoid constructing temporary results as much as possible.</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Pipeline the data through multiple operations - pass the result of a previous operator to the next without waiting to complete the previous operation. </a:t>
            </a:r>
            <a:endParaRPr/>
          </a:p>
          <a:p>
            <a:pPr indent="-259080" lvl="0" marL="342900" rtl="0" algn="l">
              <a:spcBef>
                <a:spcPts val="440"/>
              </a:spcBef>
              <a:spcAft>
                <a:spcPts val="0"/>
              </a:spcAft>
              <a:buSzPts val="1320"/>
              <a:buNone/>
            </a:pPr>
            <a:r>
              <a:t/>
            </a:r>
            <a:endParaRPr b="0" i="0" sz="2200" u="none">
              <a:solidFill>
                <a:srgbClr val="8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99" name="Google Shape;499;p6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Combining Operations using Pipelining (2)</a:t>
            </a:r>
            <a:endParaRPr/>
          </a:p>
        </p:txBody>
      </p:sp>
      <p:sp>
        <p:nvSpPr>
          <p:cNvPr id="500" name="Google Shape;500;p6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Example:</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For a 2-way join, combine the 2 selections on the input and one projection on the output with the Join.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Dynamic generation of code to allow for multiple operations to be pipelined.</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Results of a select operation are fed in a "Pipeline" to the join algorithm.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Also known as stream-based processing.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Introduction to Query Processing (2)</a:t>
            </a:r>
            <a:endParaRPr/>
          </a:p>
        </p:txBody>
      </p:sp>
      <p:sp>
        <p:nvSpPr>
          <p:cNvPr id="114" name="Google Shape;114;p1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15" name="Google Shape;115;p18"/>
          <p:cNvSpPr txBox="1"/>
          <p:nvPr/>
        </p:nvSpPr>
        <p:spPr>
          <a:xfrm>
            <a:off x="76200" y="1381125"/>
            <a:ext cx="8351837" cy="48942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Scanner – identifies language tokens- sql keywords, </a:t>
            </a:r>
            <a:endParaRPr/>
          </a:p>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relation,attributes names</a:t>
            </a:r>
            <a:endParaRPr/>
          </a:p>
          <a:p>
            <a:pPr indent="-3429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Parser –checks syntax of the query(grammar rules)</a:t>
            </a:r>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Validation- all attributes and relation names are valid and </a:t>
            </a:r>
            <a:endParaRPr/>
          </a:p>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semantically meaningful names as given in schema</a:t>
            </a:r>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Two internal representations of a query:</a:t>
            </a:r>
            <a:endParaRPr/>
          </a:p>
          <a:p>
            <a:pPr indent="0" lvl="1" marL="45720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Query Tree</a:t>
            </a:r>
            <a:endParaRPr/>
          </a:p>
          <a:p>
            <a:pPr indent="0" lvl="1" marL="45720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Query Graph</a:t>
            </a:r>
            <a:endParaRPr/>
          </a:p>
          <a:p>
            <a:pPr indent="-3429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07" name="Google Shape;507;p6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7. Using Heuristics in Query Optimization(1)</a:t>
            </a:r>
            <a:endParaRPr/>
          </a:p>
        </p:txBody>
      </p:sp>
      <p:sp>
        <p:nvSpPr>
          <p:cNvPr id="508" name="Google Shape;508;p6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457200" lvl="0" marL="4572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Process for heuristics optimization</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The parser of a high-level query generates an initial internal representation;</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Apply heuristics rules to optimize the internal representation.</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A query execution plan is generated to execute groups of operations based on the access paths available on the files involved in the query.</a:t>
            </a:r>
            <a:endParaRPr/>
          </a:p>
          <a:p>
            <a:pPr indent="-365760" lvl="0" marL="457200" rtl="0" algn="l">
              <a:lnSpc>
                <a:spcPct val="9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457200" lvl="0" marL="4572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The main heuristic is to apply first the operations that reduce the size of intermediate results. </a:t>
            </a:r>
            <a:endParaRPr/>
          </a:p>
          <a:p>
            <a:pPr indent="-419100" lvl="1" marL="87630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E.g., Apply  SELECT and PROJECT operations before applying the JOIN or other binary operations.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15" name="Google Shape;515;p6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(2)</a:t>
            </a:r>
            <a:endParaRPr/>
          </a:p>
        </p:txBody>
      </p:sp>
      <p:sp>
        <p:nvSpPr>
          <p:cNvPr id="516" name="Google Shape;516;p6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Query tree</a:t>
            </a:r>
            <a:r>
              <a:rPr b="0" i="0" lang="en-US" sz="24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tree data structure that corresponds to a relational algebra expression. It represents the input relations of the query as </a:t>
            </a:r>
            <a:r>
              <a:rPr b="1" i="0" lang="en-US" sz="2200" u="none">
                <a:solidFill>
                  <a:srgbClr val="800000"/>
                </a:solidFill>
                <a:latin typeface="Arial"/>
                <a:ea typeface="Arial"/>
                <a:cs typeface="Arial"/>
                <a:sym typeface="Arial"/>
              </a:rPr>
              <a:t>leaf nodes</a:t>
            </a:r>
            <a:r>
              <a:rPr b="0" i="0" lang="en-US" sz="2200" u="none">
                <a:solidFill>
                  <a:srgbClr val="800000"/>
                </a:solidFill>
                <a:latin typeface="Arial"/>
                <a:ea typeface="Arial"/>
                <a:cs typeface="Arial"/>
                <a:sym typeface="Arial"/>
              </a:rPr>
              <a:t> of the </a:t>
            </a:r>
            <a:r>
              <a:rPr b="1" i="0" lang="en-US" sz="2200" u="none">
                <a:solidFill>
                  <a:srgbClr val="800000"/>
                </a:solidFill>
                <a:latin typeface="Arial"/>
                <a:ea typeface="Arial"/>
                <a:cs typeface="Arial"/>
                <a:sym typeface="Arial"/>
              </a:rPr>
              <a:t>tree</a:t>
            </a:r>
            <a:r>
              <a:rPr b="0" i="0" lang="en-US" sz="2200" u="none">
                <a:solidFill>
                  <a:srgbClr val="800000"/>
                </a:solidFill>
                <a:latin typeface="Arial"/>
                <a:ea typeface="Arial"/>
                <a:cs typeface="Arial"/>
                <a:sym typeface="Arial"/>
              </a:rPr>
              <a:t>, and represents the relational algebra operations as internal nodes.  </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An execution of the query tree consists of executing an internal node operation whenever its operands are available and then replacing that internal node by the relation that results from executing the operation.</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Query graph</a:t>
            </a:r>
            <a:r>
              <a:rPr b="0" i="0" lang="en-US" sz="24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graph data structure that corresponds to a relational calculus expression. It does </a:t>
            </a:r>
            <a:r>
              <a:rPr b="0" i="1" lang="en-US" sz="2200" u="none">
                <a:solidFill>
                  <a:srgbClr val="800000"/>
                </a:solidFill>
                <a:latin typeface="Arial"/>
                <a:ea typeface="Arial"/>
                <a:cs typeface="Arial"/>
                <a:sym typeface="Arial"/>
              </a:rPr>
              <a:t>not</a:t>
            </a:r>
            <a:r>
              <a:rPr b="0" i="0" lang="en-US" sz="2200" u="none">
                <a:solidFill>
                  <a:srgbClr val="800000"/>
                </a:solidFill>
                <a:latin typeface="Arial"/>
                <a:ea typeface="Arial"/>
                <a:cs typeface="Arial"/>
                <a:sym typeface="Arial"/>
              </a:rPr>
              <a:t> indicate an order on which operations to perform first. There is only a </a:t>
            </a:r>
            <a:r>
              <a:rPr b="0" i="1" lang="en-US" sz="2200" u="none">
                <a:solidFill>
                  <a:srgbClr val="800000"/>
                </a:solidFill>
                <a:latin typeface="Arial"/>
                <a:ea typeface="Arial"/>
                <a:cs typeface="Arial"/>
                <a:sym typeface="Arial"/>
              </a:rPr>
              <a:t>single</a:t>
            </a:r>
            <a:r>
              <a:rPr b="0" i="0" lang="en-US" sz="2200" u="none">
                <a:solidFill>
                  <a:srgbClr val="800000"/>
                </a:solidFill>
                <a:latin typeface="Arial"/>
                <a:ea typeface="Arial"/>
                <a:cs typeface="Arial"/>
                <a:sym typeface="Arial"/>
              </a:rPr>
              <a:t> graph corresponding to each query.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522" name="Google Shape;522;p65"/>
          <p:cNvSpPr txBox="1"/>
          <p:nvPr>
            <p:ph idx="1" type="body"/>
          </p:nvPr>
        </p:nvSpPr>
        <p:spPr>
          <a:xfrm>
            <a:off x="239712" y="1600200"/>
            <a:ext cx="89042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Emp-</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 ( FNAME, LNAME, SSN, BDATE, ADDRESS,CITY, SUPERVISOR-SSN)</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DEPT</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-(DNAME, DNUMBER, MGR-SSN, START-DATE)</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WORKS- ON(ESSN,PNO,HOURS)</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PROJECT</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  (PNAME, PNUMBER,PLOCATION,DNUM)</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523" name="Google Shape;523;p6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30" name="Google Shape;530;p6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(3)</a:t>
            </a:r>
            <a:endParaRPr/>
          </a:p>
        </p:txBody>
      </p:sp>
      <p:sp>
        <p:nvSpPr>
          <p:cNvPr id="531" name="Google Shape;531;p66"/>
          <p:cNvSpPr txBox="1"/>
          <p:nvPr>
            <p:ph idx="1" type="body"/>
          </p:nvPr>
        </p:nvSpPr>
        <p:spPr>
          <a:xfrm>
            <a:off x="0" y="1447800"/>
            <a:ext cx="9144000" cy="51054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Example:</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For every project located in ‘Stafford’, retrieve the project number, the controlling department number and the department manager’s last name, address and birthdate.</a:t>
            </a:r>
            <a:endParaRPr/>
          </a:p>
          <a:p>
            <a:pPr indent="-266700" lvl="0" marL="342900" rtl="0" algn="l">
              <a:lnSpc>
                <a:spcPct val="80000"/>
              </a:lnSpc>
              <a:spcBef>
                <a:spcPts val="400"/>
              </a:spcBef>
              <a:spcAft>
                <a:spcPts val="0"/>
              </a:spcAft>
              <a:buClr>
                <a:srgbClr val="990033"/>
              </a:buClr>
              <a:buSzPts val="1200"/>
              <a:buFont typeface="Noto Sans Symbols"/>
              <a:buNone/>
            </a:pPr>
            <a:r>
              <a:t/>
            </a:r>
            <a:endParaRPr b="0" i="0" sz="2000" u="none">
              <a:solidFill>
                <a:schemeClr val="dk2"/>
              </a:solidFill>
              <a:latin typeface="Arial"/>
              <a:ea typeface="Arial"/>
              <a:cs typeface="Arial"/>
              <a:sym typeface="Arial"/>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SQL query:</a:t>
            </a:r>
            <a:endParaRPr/>
          </a:p>
          <a:p>
            <a:pPr indent="-285750" lvl="1" marL="742950" rtl="0" algn="l">
              <a:lnSpc>
                <a:spcPct val="150000"/>
              </a:lnSpc>
              <a:spcBef>
                <a:spcPts val="400"/>
              </a:spcBef>
              <a:spcAft>
                <a:spcPts val="0"/>
              </a:spcAft>
              <a:buSzPts val="1100"/>
              <a:buNone/>
            </a:pPr>
            <a:r>
              <a:rPr b="1" i="0" lang="en-US" sz="2000" u="none">
                <a:solidFill>
                  <a:srgbClr val="800000"/>
                </a:solidFill>
                <a:latin typeface="Times New Roman"/>
                <a:ea typeface="Times New Roman"/>
                <a:cs typeface="Times New Roman"/>
                <a:sym typeface="Times New Roman"/>
              </a:rPr>
              <a:t>Q2: 	SELECT  	P.NUMBER,P.DNUM,E.LNAME,</a:t>
            </a:r>
            <a:br>
              <a:rPr b="1" i="0" lang="en-US" sz="2000" u="none">
                <a:solidFill>
                  <a:srgbClr val="800000"/>
                </a:solidFill>
                <a:latin typeface="Times New Roman"/>
                <a:ea typeface="Times New Roman"/>
                <a:cs typeface="Times New Roman"/>
                <a:sym typeface="Times New Roman"/>
              </a:rPr>
            </a:br>
            <a:r>
              <a:rPr b="1" i="0" lang="en-US" sz="2000" u="none">
                <a:solidFill>
                  <a:srgbClr val="800000"/>
                </a:solidFill>
                <a:latin typeface="Times New Roman"/>
                <a:ea typeface="Times New Roman"/>
                <a:cs typeface="Times New Roman"/>
                <a:sym typeface="Times New Roman"/>
              </a:rPr>
              <a:t>				E.ADDRESS, E.BDATE</a:t>
            </a:r>
            <a:endParaRPr/>
          </a:p>
          <a:p>
            <a:pPr indent="-285750" lvl="1" marL="742950" rtl="0" algn="l">
              <a:lnSpc>
                <a:spcPct val="150000"/>
              </a:lnSpc>
              <a:spcBef>
                <a:spcPts val="400"/>
              </a:spcBef>
              <a:spcAft>
                <a:spcPts val="0"/>
              </a:spcAft>
              <a:buSzPts val="1100"/>
              <a:buNone/>
            </a:pPr>
            <a:r>
              <a:rPr b="1" i="0" lang="en-US" sz="2000" u="none">
                <a:solidFill>
                  <a:srgbClr val="800000"/>
                </a:solidFill>
                <a:latin typeface="Times New Roman"/>
                <a:ea typeface="Times New Roman"/>
                <a:cs typeface="Times New Roman"/>
                <a:sym typeface="Times New Roman"/>
              </a:rPr>
              <a:t>			FROM		PROJECT AS P,DEPARTMENT AS D, 					EMPLOYEE AS E</a:t>
            </a:r>
            <a:endParaRPr/>
          </a:p>
          <a:p>
            <a:pPr indent="-285750" lvl="1" marL="742950" rtl="0" algn="l">
              <a:lnSpc>
                <a:spcPct val="150000"/>
              </a:lnSpc>
              <a:spcBef>
                <a:spcPts val="400"/>
              </a:spcBef>
              <a:spcAft>
                <a:spcPts val="0"/>
              </a:spcAft>
              <a:buSzPts val="1100"/>
              <a:buNone/>
            </a:pPr>
            <a:r>
              <a:rPr b="1" i="0" lang="en-US" sz="2000" u="none">
                <a:solidFill>
                  <a:srgbClr val="800000"/>
                </a:solidFill>
                <a:latin typeface="Times New Roman"/>
                <a:ea typeface="Times New Roman"/>
                <a:cs typeface="Times New Roman"/>
                <a:sym typeface="Times New Roman"/>
              </a:rPr>
              <a:t>			WHERE  	P.DNUM=D.DNUMBER AND 						D.MGRSSN=E.SSN AND	</a:t>
            </a:r>
            <a:endParaRPr/>
          </a:p>
          <a:p>
            <a:pPr indent="-285750" lvl="1" marL="742950" rtl="0" algn="l">
              <a:lnSpc>
                <a:spcPct val="150000"/>
              </a:lnSpc>
              <a:spcBef>
                <a:spcPts val="400"/>
              </a:spcBef>
              <a:spcAft>
                <a:spcPts val="0"/>
              </a:spcAft>
              <a:buSzPts val="1100"/>
              <a:buNone/>
            </a:pPr>
            <a:r>
              <a:rPr b="1" i="0" lang="en-US" sz="2000" u="none">
                <a:solidFill>
                  <a:srgbClr val="800000"/>
                </a:solidFill>
                <a:latin typeface="Times New Roman"/>
                <a:ea typeface="Times New Roman"/>
                <a:cs typeface="Times New Roman"/>
                <a:sym typeface="Times New Roman"/>
              </a:rPr>
              <a:t>					P.PLOCATION=‘STAFFORD’;</a:t>
            </a:r>
            <a:endParaRPr/>
          </a:p>
        </p:txBody>
      </p:sp>
      <p:grpSp>
        <p:nvGrpSpPr>
          <p:cNvPr id="532" name="Google Shape;532;p66"/>
          <p:cNvGrpSpPr/>
          <p:nvPr/>
        </p:nvGrpSpPr>
        <p:grpSpPr>
          <a:xfrm>
            <a:off x="1000125" y="3406775"/>
            <a:ext cx="219075" cy="174625"/>
            <a:chOff x="377" y="2904"/>
            <a:chExt cx="154" cy="110"/>
          </a:xfrm>
        </p:grpSpPr>
        <p:cxnSp>
          <p:nvCxnSpPr>
            <p:cNvPr id="533" name="Google Shape;533;p66"/>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34" name="Google Shape;534;p66"/>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35" name="Google Shape;535;p66"/>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536" name="Google Shape;536;p66"/>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542" name="Google Shape;542;p6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236220" lvl="0" marL="342900" marR="0" rtl="0" algn="l">
              <a:spcBef>
                <a:spcPts val="0"/>
              </a:spcBef>
              <a:spcAft>
                <a:spcPts val="0"/>
              </a:spcAft>
              <a:buClr>
                <a:srgbClr val="990033"/>
              </a:buClr>
              <a:buSzPts val="1680"/>
              <a:buFont typeface="Noto Sans Symbols"/>
              <a:buNone/>
            </a:pPr>
            <a:r>
              <a:t/>
            </a:r>
            <a:endParaRPr sz="2800">
              <a:solidFill>
                <a:schemeClr val="dk2"/>
              </a:solidFill>
              <a:latin typeface="Arial"/>
              <a:ea typeface="Arial"/>
              <a:cs typeface="Arial"/>
              <a:sym typeface="Arial"/>
            </a:endParaRPr>
          </a:p>
        </p:txBody>
      </p:sp>
      <p:sp>
        <p:nvSpPr>
          <p:cNvPr id="543" name="Google Shape;543;p6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549" name="Google Shape;549;p68"/>
          <p:cNvSpPr txBox="1"/>
          <p:nvPr>
            <p:ph idx="1" type="body"/>
          </p:nvPr>
        </p:nvSpPr>
        <p:spPr>
          <a:xfrm>
            <a:off x="239712" y="1600200"/>
            <a:ext cx="88280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Relation algebra:</a:t>
            </a:r>
            <a:endParaRPr/>
          </a:p>
          <a:p>
            <a:pPr indent="-285750" lvl="1" marL="742950" marR="0" rtl="0" algn="l">
              <a:lnSpc>
                <a:spcPct val="80000"/>
              </a:lnSpc>
              <a:spcBef>
                <a:spcPts val="560"/>
              </a:spcBef>
              <a:spcAft>
                <a:spcPts val="0"/>
              </a:spcAft>
              <a:buClr>
                <a:schemeClr val="dk2"/>
              </a:buClr>
              <a:buSzPts val="1540"/>
              <a:buFont typeface="Noto Sans Symbols"/>
              <a:buNone/>
            </a:pPr>
            <a:r>
              <a:rPr b="0" i="0" lang="en-US" sz="2800" u="none" cap="none" strike="noStrike">
                <a:solidFill>
                  <a:srgbClr val="800000"/>
                </a:solidFill>
                <a:latin typeface="Times New Roman"/>
                <a:ea typeface="Times New Roman"/>
                <a:cs typeface="Times New Roman"/>
                <a:sym typeface="Times New Roman"/>
              </a:rPr>
              <a:t></a:t>
            </a:r>
            <a:r>
              <a:rPr b="0" baseline="-25000" i="0" lang="en-US" sz="2400" u="none" cap="none" strike="noStrike">
                <a:solidFill>
                  <a:srgbClr val="800000"/>
                </a:solidFill>
                <a:latin typeface="Times New Roman"/>
                <a:ea typeface="Times New Roman"/>
                <a:cs typeface="Times New Roman"/>
                <a:sym typeface="Times New Roman"/>
              </a:rPr>
              <a:t>PNUMBER, DNUM, LNAME, ADDRESS, BDATE</a:t>
            </a:r>
            <a:endParaRPr/>
          </a:p>
          <a:p>
            <a:pPr indent="-285750" lvl="1" marL="742950" marR="0" rtl="0" algn="l">
              <a:lnSpc>
                <a:spcPct val="80000"/>
              </a:lnSpc>
              <a:spcBef>
                <a:spcPts val="480"/>
              </a:spcBef>
              <a:spcAft>
                <a:spcPts val="0"/>
              </a:spcAft>
              <a:buClr>
                <a:schemeClr val="dk2"/>
              </a:buClr>
              <a:buSzPts val="1320"/>
              <a:buFont typeface="Noto Sans Symbols"/>
              <a:buNone/>
            </a:pPr>
            <a:r>
              <a:rPr b="0" i="0" lang="en-US" sz="2400" u="none" cap="none" strike="noStrike">
                <a:solidFill>
                  <a:srgbClr val="800000"/>
                </a:solidFill>
                <a:latin typeface="Times New Roman"/>
                <a:ea typeface="Times New Roman"/>
                <a:cs typeface="Times New Roman"/>
                <a:sym typeface="Times New Roman"/>
              </a:rPr>
              <a:t>(((</a:t>
            </a:r>
            <a:r>
              <a:rPr b="0" baseline="-25000" i="0" lang="en-US" sz="2400" u="none" cap="none" strike="noStrike">
                <a:solidFill>
                  <a:srgbClr val="800000"/>
                </a:solidFill>
                <a:latin typeface="Times New Roman"/>
                <a:ea typeface="Times New Roman"/>
                <a:cs typeface="Times New Roman"/>
                <a:sym typeface="Times New Roman"/>
              </a:rPr>
              <a:t>PLOCATION=‘STAFFORD’</a:t>
            </a:r>
            <a:r>
              <a:rPr b="0" i="0" lang="en-US" sz="2400" u="none" cap="none" strike="noStrike">
                <a:solidFill>
                  <a:srgbClr val="800000"/>
                </a:solidFill>
                <a:latin typeface="Times New Roman"/>
                <a:ea typeface="Times New Roman"/>
                <a:cs typeface="Times New Roman"/>
                <a:sym typeface="Times New Roman"/>
              </a:rPr>
              <a:t>(PROJECT))</a:t>
            </a:r>
            <a:br>
              <a:rPr b="0" i="0" lang="en-US" sz="2400" u="none" cap="none" strike="noStrike">
                <a:solidFill>
                  <a:srgbClr val="800000"/>
                </a:solidFill>
                <a:latin typeface="Times New Roman"/>
                <a:ea typeface="Times New Roman"/>
                <a:cs typeface="Times New Roman"/>
                <a:sym typeface="Times New Roman"/>
              </a:rPr>
            </a:br>
            <a:r>
              <a:rPr b="0" i="0" lang="en-US" sz="2400" u="none" cap="none" strike="noStrike">
                <a:solidFill>
                  <a:srgbClr val="800000"/>
                </a:solidFill>
                <a:latin typeface="Times New Roman"/>
                <a:ea typeface="Times New Roman"/>
                <a:cs typeface="Times New Roman"/>
                <a:sym typeface="Times New Roman"/>
              </a:rPr>
              <a:t>	</a:t>
            </a:r>
            <a:endParaRPr/>
          </a:p>
          <a:p>
            <a:pPr indent="-285750" lvl="1" marL="742950" marR="0" rtl="0" algn="l">
              <a:lnSpc>
                <a:spcPct val="80000"/>
              </a:lnSpc>
              <a:spcBef>
                <a:spcPts val="480"/>
              </a:spcBef>
              <a:spcAft>
                <a:spcPts val="0"/>
              </a:spcAft>
              <a:buClr>
                <a:schemeClr val="dk2"/>
              </a:buClr>
              <a:buSzPts val="1320"/>
              <a:buFont typeface="Noto Sans Symbols"/>
              <a:buNone/>
            </a:pPr>
            <a:r>
              <a:rPr b="0" baseline="-25000" i="0" lang="en-US" sz="2400" u="none" cap="none" strike="noStrike">
                <a:solidFill>
                  <a:srgbClr val="800000"/>
                </a:solidFill>
                <a:latin typeface="Times New Roman"/>
                <a:ea typeface="Times New Roman"/>
                <a:cs typeface="Times New Roman"/>
                <a:sym typeface="Times New Roman"/>
              </a:rPr>
              <a:t>DNUM=DNUMBER</a:t>
            </a:r>
            <a:r>
              <a:rPr b="0" i="0" lang="en-US" sz="2400" u="none" cap="none" strike="noStrike">
                <a:solidFill>
                  <a:srgbClr val="800000"/>
                </a:solidFill>
                <a:latin typeface="Times New Roman"/>
                <a:ea typeface="Times New Roman"/>
                <a:cs typeface="Times New Roman"/>
                <a:sym typeface="Times New Roman"/>
              </a:rPr>
              <a:t> (DEPARTMENT))    </a:t>
            </a:r>
            <a:r>
              <a:rPr b="0" baseline="-25000" i="0" lang="en-US" sz="2400" u="none" cap="none" strike="noStrike">
                <a:solidFill>
                  <a:srgbClr val="800000"/>
                </a:solidFill>
                <a:latin typeface="Times New Roman"/>
                <a:ea typeface="Times New Roman"/>
                <a:cs typeface="Times New Roman"/>
                <a:sym typeface="Times New Roman"/>
              </a:rPr>
              <a:t>  MGRSSN=SSN</a:t>
            </a:r>
            <a:r>
              <a:rPr b="0" i="0" lang="en-US" sz="2400" u="none" cap="none" strike="noStrike">
                <a:solidFill>
                  <a:srgbClr val="800000"/>
                </a:solidFill>
                <a:latin typeface="Times New Roman"/>
                <a:ea typeface="Times New Roman"/>
                <a:cs typeface="Times New Roman"/>
                <a:sym typeface="Times New Roman"/>
              </a:rPr>
              <a:t> (EMPLOYEE))</a:t>
            </a:r>
            <a:endParaRPr/>
          </a:p>
          <a:p>
            <a:pPr indent="-342900" lvl="0" marL="342900" marR="0" rtl="0" algn="l">
              <a:lnSpc>
                <a:spcPct val="80000"/>
              </a:lnSpc>
              <a:spcBef>
                <a:spcPts val="480"/>
              </a:spcBef>
              <a:spcAft>
                <a:spcPts val="0"/>
              </a:spcAft>
              <a:buClr>
                <a:srgbClr val="990033"/>
              </a:buClr>
              <a:buSzPts val="1440"/>
              <a:buFont typeface="Noto Sans Symbols"/>
              <a:buNone/>
            </a:pPr>
            <a:r>
              <a:rPr b="0" i="0" lang="en-US" sz="2400" u="none">
                <a:solidFill>
                  <a:schemeClr val="dk2"/>
                </a:solidFill>
                <a:latin typeface="Times New Roman"/>
                <a:ea typeface="Times New Roman"/>
                <a:cs typeface="Times New Roman"/>
                <a:sym typeface="Times New Roman"/>
              </a:rPr>
              <a:t>	</a:t>
            </a:r>
            <a:endParaRPr/>
          </a:p>
          <a:p>
            <a:pPr indent="-251459" lvl="0" marL="342900" marR="0" rtl="0" algn="l">
              <a:spcBef>
                <a:spcPts val="480"/>
              </a:spcBef>
              <a:spcAft>
                <a:spcPts val="0"/>
              </a:spcAft>
              <a:buClr>
                <a:srgbClr val="990033"/>
              </a:buClr>
              <a:buSzPts val="1440"/>
              <a:buFont typeface="Noto Sans Symbols"/>
              <a:buNone/>
            </a:pPr>
            <a:r>
              <a:t/>
            </a:r>
            <a:endParaRPr b="0" i="0" sz="2400" u="none">
              <a:solidFill>
                <a:schemeClr val="dk2"/>
              </a:solidFill>
              <a:latin typeface="Times New Roman"/>
              <a:ea typeface="Times New Roman"/>
              <a:cs typeface="Times New Roman"/>
              <a:sym typeface="Times New Roman"/>
            </a:endParaRPr>
          </a:p>
        </p:txBody>
      </p:sp>
      <p:sp>
        <p:nvSpPr>
          <p:cNvPr id="550" name="Google Shape;550;p6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grpSp>
        <p:nvGrpSpPr>
          <p:cNvPr id="551" name="Google Shape;551;p68"/>
          <p:cNvGrpSpPr/>
          <p:nvPr/>
        </p:nvGrpSpPr>
        <p:grpSpPr>
          <a:xfrm>
            <a:off x="4983162" y="3124200"/>
            <a:ext cx="219075" cy="174625"/>
            <a:chOff x="377" y="2904"/>
            <a:chExt cx="154" cy="110"/>
          </a:xfrm>
        </p:grpSpPr>
        <p:cxnSp>
          <p:nvCxnSpPr>
            <p:cNvPr id="552" name="Google Shape;552;p68"/>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3" name="Google Shape;553;p68"/>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4" name="Google Shape;554;p68"/>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5" name="Google Shape;555;p68"/>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556" name="Google Shape;556;p68"/>
          <p:cNvGrpSpPr/>
          <p:nvPr/>
        </p:nvGrpSpPr>
        <p:grpSpPr>
          <a:xfrm>
            <a:off x="5486400" y="2455862"/>
            <a:ext cx="219075" cy="174625"/>
            <a:chOff x="377" y="2904"/>
            <a:chExt cx="154" cy="110"/>
          </a:xfrm>
        </p:grpSpPr>
        <p:cxnSp>
          <p:nvCxnSpPr>
            <p:cNvPr id="557" name="Google Shape;557;p68"/>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8" name="Google Shape;558;p68"/>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9" name="Google Shape;559;p68"/>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560" name="Google Shape;560;p68"/>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67" name="Google Shape;567;p6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(4)</a:t>
            </a:r>
            <a:endParaRPr/>
          </a:p>
        </p:txBody>
      </p:sp>
      <p:pic>
        <p:nvPicPr>
          <p:cNvPr descr="fig15_04a" id="568" name="Google Shape;568;p69"/>
          <p:cNvPicPr preferRelativeResize="0"/>
          <p:nvPr/>
        </p:nvPicPr>
        <p:blipFill rotWithShape="1">
          <a:blip r:embed="rId3">
            <a:alphaModFix/>
          </a:blip>
          <a:srcRect b="0" l="0" r="0" t="0"/>
          <a:stretch/>
        </p:blipFill>
        <p:spPr>
          <a:xfrm>
            <a:off x="1905000" y="1646237"/>
            <a:ext cx="5562600" cy="470058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75" name="Google Shape;575;p7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(5)</a:t>
            </a:r>
            <a:endParaRPr/>
          </a:p>
        </p:txBody>
      </p:sp>
      <p:pic>
        <p:nvPicPr>
          <p:cNvPr descr="fig15_04b" id="576" name="Google Shape;576;p70"/>
          <p:cNvPicPr preferRelativeResize="0"/>
          <p:nvPr/>
        </p:nvPicPr>
        <p:blipFill rotWithShape="1">
          <a:blip r:embed="rId3">
            <a:alphaModFix/>
          </a:blip>
          <a:srcRect b="0" l="0" r="0" t="0"/>
          <a:stretch/>
        </p:blipFill>
        <p:spPr>
          <a:xfrm>
            <a:off x="257175" y="2590800"/>
            <a:ext cx="8353425" cy="270033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83" name="Google Shape;583;p7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(6)</a:t>
            </a:r>
            <a:endParaRPr/>
          </a:p>
        </p:txBody>
      </p:sp>
      <p:sp>
        <p:nvSpPr>
          <p:cNvPr id="584" name="Google Shape;584;p7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Heuristic Optimization of Query Trees: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same query could correspond to many different relational algebra expressions — and hence many different query trees.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task of heuristic optimization of query trees is to find a </a:t>
            </a:r>
            <a:r>
              <a:rPr b="1" i="0" lang="en-US" sz="2200" u="none">
                <a:solidFill>
                  <a:srgbClr val="800000"/>
                </a:solidFill>
                <a:latin typeface="Arial"/>
                <a:ea typeface="Arial"/>
                <a:cs typeface="Arial"/>
                <a:sym typeface="Arial"/>
              </a:rPr>
              <a:t>final query tree</a:t>
            </a:r>
            <a:r>
              <a:rPr b="0" i="0" lang="en-US" sz="2200" u="none">
                <a:solidFill>
                  <a:srgbClr val="800000"/>
                </a:solidFill>
                <a:latin typeface="Arial"/>
                <a:ea typeface="Arial"/>
                <a:cs typeface="Arial"/>
                <a:sym typeface="Arial"/>
              </a:rPr>
              <a:t> that is efficient to execute.</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a:t>
            </a:r>
            <a:endParaRPr/>
          </a:p>
          <a:p>
            <a:pPr indent="-285750" lvl="1" marL="742950" rtl="0" algn="l">
              <a:lnSpc>
                <a:spcPct val="90000"/>
              </a:lnSpc>
              <a:spcBef>
                <a:spcPts val="440"/>
              </a:spcBef>
              <a:spcAft>
                <a:spcPts val="0"/>
              </a:spcAft>
              <a:buSzPts val="1210"/>
              <a:buNone/>
            </a:pPr>
            <a:r>
              <a:rPr b="0" i="0" lang="en-US" sz="2200" u="none">
                <a:solidFill>
                  <a:srgbClr val="800000"/>
                </a:solidFill>
                <a:latin typeface="Arial"/>
                <a:ea typeface="Arial"/>
                <a:cs typeface="Arial"/>
                <a:sym typeface="Arial"/>
              </a:rPr>
              <a:t>Q: 	SELECT 	LNAME</a:t>
            </a:r>
            <a:endParaRPr/>
          </a:p>
          <a:p>
            <a:pPr indent="-285750" lvl="1" marL="742950" rtl="0" algn="l">
              <a:lnSpc>
                <a:spcPct val="90000"/>
              </a:lnSpc>
              <a:spcBef>
                <a:spcPts val="440"/>
              </a:spcBef>
              <a:spcAft>
                <a:spcPts val="0"/>
              </a:spcAft>
              <a:buSzPts val="1210"/>
              <a:buNone/>
            </a:pPr>
            <a:r>
              <a:rPr b="0" i="0" lang="en-US" sz="2200" u="none">
                <a:solidFill>
                  <a:srgbClr val="800000"/>
                </a:solidFill>
                <a:latin typeface="Arial"/>
                <a:ea typeface="Arial"/>
                <a:cs typeface="Arial"/>
                <a:sym typeface="Arial"/>
              </a:rPr>
              <a:t>		FROM 	  	EMPLOYEE, WORKS_ON, PROJECT</a:t>
            </a:r>
            <a:endParaRPr/>
          </a:p>
          <a:p>
            <a:pPr indent="-285750" lvl="1" marL="742950" rtl="0" algn="l">
              <a:lnSpc>
                <a:spcPct val="90000"/>
              </a:lnSpc>
              <a:spcBef>
                <a:spcPts val="440"/>
              </a:spcBef>
              <a:spcAft>
                <a:spcPts val="0"/>
              </a:spcAft>
              <a:buSzPts val="1210"/>
              <a:buNone/>
            </a:pPr>
            <a:r>
              <a:rPr b="0" i="0" lang="en-US" sz="2200" u="none">
                <a:solidFill>
                  <a:srgbClr val="800000"/>
                </a:solidFill>
                <a:latin typeface="Arial"/>
                <a:ea typeface="Arial"/>
                <a:cs typeface="Arial"/>
                <a:sym typeface="Arial"/>
              </a:rPr>
              <a:t>		WHERE  	PNAME = ‘AQUARIUS’ AND  				PNMUBER=PNO AND ESSN=SSN 				AND BDATE &gt; ‘1957-12-31’;</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91" name="Google Shape;591;p7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(7)</a:t>
            </a:r>
            <a:endParaRPr/>
          </a:p>
        </p:txBody>
      </p:sp>
      <p:pic>
        <p:nvPicPr>
          <p:cNvPr descr="fig15_05a" id="592" name="Google Shape;592;p72"/>
          <p:cNvPicPr preferRelativeResize="0"/>
          <p:nvPr/>
        </p:nvPicPr>
        <p:blipFill rotWithShape="1">
          <a:blip r:embed="rId3">
            <a:alphaModFix/>
          </a:blip>
          <a:srcRect b="0" l="0" r="0" t="0"/>
          <a:stretch/>
        </p:blipFill>
        <p:spPr>
          <a:xfrm>
            <a:off x="152400" y="-1219200"/>
            <a:ext cx="9829800" cy="614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22" name="Google Shape;122;p1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0. Introduction to Query Processing (1)</a:t>
            </a:r>
            <a:endParaRPr/>
          </a:p>
        </p:txBody>
      </p:sp>
      <p:sp>
        <p:nvSpPr>
          <p:cNvPr id="123" name="Google Shape;123;p1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Query optimization</a:t>
            </a:r>
            <a:r>
              <a:rPr b="0" i="0" lang="en-US" sz="2800" u="none">
                <a:solidFill>
                  <a:schemeClr val="dk2"/>
                </a:solidFill>
                <a:latin typeface="Arial"/>
                <a:ea typeface="Arial"/>
                <a:cs typeface="Arial"/>
                <a:sym typeface="Arial"/>
              </a:rPr>
              <a:t>:</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process of choosing a suitable execution strategy /plan for processing a query.</a:t>
            </a:r>
            <a:endParaRPr b="0" i="0" sz="2600" u="none">
              <a:solidFill>
                <a:srgbClr val="800000"/>
              </a:solidFill>
              <a:latin typeface="Arial"/>
              <a:ea typeface="Arial"/>
              <a:cs typeface="Arial"/>
              <a:sym typeface="Arial"/>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Query code generator</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Generators code to execute the plan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Runtime database processor</a:t>
            </a:r>
            <a:endParaRPr/>
          </a:p>
          <a:p>
            <a:pPr indent="-285750" lvl="1" marL="742950" rtl="0" algn="l">
              <a:lnSpc>
                <a:spcPct val="100000"/>
              </a:lnSpc>
              <a:spcBef>
                <a:spcPts val="520"/>
              </a:spcBef>
              <a:spcAft>
                <a:spcPts val="0"/>
              </a:spcAft>
              <a:buSzPts val="1430"/>
              <a:buNone/>
            </a:pPr>
            <a:r>
              <a:rPr b="0" i="0" lang="en-US" sz="2600" u="none">
                <a:solidFill>
                  <a:srgbClr val="800000"/>
                </a:solidFill>
                <a:latin typeface="Arial"/>
                <a:ea typeface="Arial"/>
                <a:cs typeface="Arial"/>
                <a:sym typeface="Arial"/>
              </a:rPr>
              <a:t>	runs the query code in compiled/interpreted mode to produce the query result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598" name="Google Shape;598;p7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05" name="Google Shape;605;p7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(7)</a:t>
            </a:r>
            <a:endParaRPr/>
          </a:p>
        </p:txBody>
      </p:sp>
      <p:pic>
        <p:nvPicPr>
          <p:cNvPr descr="fig15_05a" id="606" name="Google Shape;606;p74"/>
          <p:cNvPicPr preferRelativeResize="0"/>
          <p:nvPr/>
        </p:nvPicPr>
        <p:blipFill rotWithShape="1">
          <a:blip r:embed="rId3">
            <a:alphaModFix/>
          </a:blip>
          <a:srcRect b="0" l="0" r="0" t="0"/>
          <a:stretch/>
        </p:blipFill>
        <p:spPr>
          <a:xfrm>
            <a:off x="1981200" y="1524000"/>
            <a:ext cx="5562600" cy="502126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13" name="Google Shape;613;p7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(7)</a:t>
            </a:r>
            <a:endParaRPr/>
          </a:p>
        </p:txBody>
      </p:sp>
      <p:pic>
        <p:nvPicPr>
          <p:cNvPr descr="fig15_05a" id="614" name="Google Shape;614;p75"/>
          <p:cNvPicPr preferRelativeResize="0"/>
          <p:nvPr/>
        </p:nvPicPr>
        <p:blipFill rotWithShape="1">
          <a:blip r:embed="rId3">
            <a:alphaModFix/>
          </a:blip>
          <a:srcRect b="0" l="0" r="0" t="0"/>
          <a:stretch/>
        </p:blipFill>
        <p:spPr>
          <a:xfrm>
            <a:off x="1981200" y="1524000"/>
            <a:ext cx="5562600" cy="502126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21" name="Google Shape;621;p7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(7)</a:t>
            </a:r>
            <a:endParaRPr/>
          </a:p>
        </p:txBody>
      </p:sp>
      <p:pic>
        <p:nvPicPr>
          <p:cNvPr descr="fig15_05a" id="622" name="Google Shape;622;p76"/>
          <p:cNvPicPr preferRelativeResize="0"/>
          <p:nvPr/>
        </p:nvPicPr>
        <p:blipFill rotWithShape="1">
          <a:blip r:embed="rId3">
            <a:alphaModFix/>
          </a:blip>
          <a:srcRect b="0" l="0" r="0" t="0"/>
          <a:stretch/>
        </p:blipFill>
        <p:spPr>
          <a:xfrm>
            <a:off x="1981200" y="1524000"/>
            <a:ext cx="5562600" cy="502126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628" name="Google Shape;628;p7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35" name="Google Shape;635;p7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(8)</a:t>
            </a:r>
            <a:endParaRPr/>
          </a:p>
        </p:txBody>
      </p:sp>
      <p:pic>
        <p:nvPicPr>
          <p:cNvPr descr="fig15_05b" id="636" name="Google Shape;636;p78"/>
          <p:cNvPicPr preferRelativeResize="0"/>
          <p:nvPr/>
        </p:nvPicPr>
        <p:blipFill rotWithShape="1">
          <a:blip r:embed="rId3">
            <a:alphaModFix/>
          </a:blip>
          <a:srcRect b="0" l="0" r="0" t="0"/>
          <a:stretch/>
        </p:blipFill>
        <p:spPr>
          <a:xfrm>
            <a:off x="1143000" y="1662112"/>
            <a:ext cx="7239000" cy="481488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43" name="Google Shape;643;p7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(9)</a:t>
            </a:r>
            <a:endParaRPr/>
          </a:p>
        </p:txBody>
      </p:sp>
      <p:sp>
        <p:nvSpPr>
          <p:cNvPr id="644" name="Google Shape;644;p7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General Transformation Rules for Relational Algebra Operations:</a:t>
            </a:r>
            <a:endParaRPr/>
          </a:p>
          <a:p>
            <a:pPr indent="-342900" lvl="0" marL="342900" rtl="0" algn="l">
              <a:lnSpc>
                <a:spcPct val="80000"/>
              </a:lnSpc>
              <a:spcBef>
                <a:spcPts val="480"/>
              </a:spcBef>
              <a:spcAft>
                <a:spcPts val="0"/>
              </a:spcAft>
              <a:buSzPts val="1200"/>
              <a:buNone/>
            </a:pPr>
            <a:r>
              <a:rPr b="0" i="0" lang="en-US" sz="2000" u="none">
                <a:solidFill>
                  <a:schemeClr val="dk2"/>
                </a:solidFill>
                <a:latin typeface="Arial"/>
                <a:ea typeface="Arial"/>
                <a:cs typeface="Arial"/>
                <a:sym typeface="Arial"/>
              </a:rPr>
              <a:t>1. Cascade of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A conjunctive selection condition can be broken up into a cascade (sequence) of individual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operations:</a:t>
            </a:r>
            <a:endParaRPr/>
          </a:p>
          <a:p>
            <a:pPr indent="-285750" lvl="1" marL="742950" rtl="0" algn="l">
              <a:lnSpc>
                <a:spcPct val="8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σ</a:t>
            </a:r>
            <a:r>
              <a:rPr b="0" i="0" lang="en-US" sz="2000" u="none">
                <a:solidFill>
                  <a:srgbClr val="800000"/>
                </a:solidFill>
                <a:latin typeface="Arial"/>
                <a:ea typeface="Arial"/>
                <a:cs typeface="Arial"/>
                <a:sym typeface="Arial"/>
              </a:rPr>
              <a:t> </a:t>
            </a:r>
            <a:r>
              <a:rPr b="0" baseline="-25000" i="0" lang="en-US" sz="2000" u="none">
                <a:solidFill>
                  <a:srgbClr val="800000"/>
                </a:solidFill>
                <a:latin typeface="Arial"/>
                <a:ea typeface="Arial"/>
                <a:cs typeface="Arial"/>
                <a:sym typeface="Arial"/>
              </a:rPr>
              <a:t>c1 AND c2 AND ... AND cn</a:t>
            </a:r>
            <a:r>
              <a:rPr b="0" i="0" lang="en-US" sz="2000" u="none">
                <a:solidFill>
                  <a:srgbClr val="800000"/>
                </a:solidFill>
                <a:latin typeface="Arial"/>
                <a:ea typeface="Arial"/>
                <a:cs typeface="Arial"/>
                <a:sym typeface="Arial"/>
              </a:rPr>
              <a:t>(R)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c1</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c2</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cn</a:t>
            </a:r>
            <a:r>
              <a:rPr b="0" i="0" lang="en-US" sz="2000" u="none">
                <a:solidFill>
                  <a:srgbClr val="800000"/>
                </a:solidFill>
                <a:latin typeface="Arial"/>
                <a:ea typeface="Arial"/>
                <a:cs typeface="Arial"/>
                <a:sym typeface="Arial"/>
              </a:rPr>
              <a:t>(R))...) ) 	</a:t>
            </a:r>
            <a:endParaRPr/>
          </a:p>
          <a:p>
            <a:pPr indent="-342900" lvl="0" marL="342900" rtl="0" algn="l">
              <a:lnSpc>
                <a:spcPct val="80000"/>
              </a:lnSpc>
              <a:spcBef>
                <a:spcPts val="480"/>
              </a:spcBef>
              <a:spcAft>
                <a:spcPts val="0"/>
              </a:spcAft>
              <a:buSzPts val="1200"/>
              <a:buNone/>
            </a:pPr>
            <a:r>
              <a:rPr b="0" i="0" lang="en-US" sz="2000" u="none">
                <a:solidFill>
                  <a:schemeClr val="dk2"/>
                </a:solidFill>
                <a:latin typeface="Arial"/>
                <a:ea typeface="Arial"/>
                <a:cs typeface="Arial"/>
                <a:sym typeface="Arial"/>
              </a:rPr>
              <a:t>2. Commutativity of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The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operation is commutative:</a:t>
            </a:r>
            <a:endParaRPr/>
          </a:p>
          <a:p>
            <a:pPr indent="-285750" lvl="1" marL="742950" rtl="0" algn="l">
              <a:lnSpc>
                <a:spcPct val="8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c1</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c2</a:t>
            </a:r>
            <a:r>
              <a:rPr b="0" i="0" lang="en-US" sz="2000" u="none">
                <a:solidFill>
                  <a:srgbClr val="800000"/>
                </a:solidFill>
                <a:latin typeface="Arial"/>
                <a:ea typeface="Arial"/>
                <a:cs typeface="Arial"/>
                <a:sym typeface="Arial"/>
              </a:rPr>
              <a:t>(R))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c2</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c1</a:t>
            </a:r>
            <a:r>
              <a:rPr b="0" i="0" lang="en-US" sz="2000" u="none">
                <a:solidFill>
                  <a:srgbClr val="800000"/>
                </a:solidFill>
                <a:latin typeface="Arial"/>
                <a:ea typeface="Arial"/>
                <a:cs typeface="Arial"/>
                <a:sym typeface="Arial"/>
              </a:rPr>
              <a:t>(R)) </a:t>
            </a:r>
            <a:endParaRPr/>
          </a:p>
          <a:p>
            <a:pPr indent="-342900" lvl="0" marL="342900" rtl="0" algn="l">
              <a:lnSpc>
                <a:spcPct val="80000"/>
              </a:lnSpc>
              <a:spcBef>
                <a:spcPts val="480"/>
              </a:spcBef>
              <a:spcAft>
                <a:spcPts val="0"/>
              </a:spcAft>
              <a:buSzPts val="1200"/>
              <a:buNone/>
            </a:pPr>
            <a:r>
              <a:rPr b="0" i="0" lang="en-US" sz="2000" u="none">
                <a:solidFill>
                  <a:schemeClr val="dk2"/>
                </a:solidFill>
                <a:latin typeface="Arial"/>
                <a:ea typeface="Arial"/>
                <a:cs typeface="Arial"/>
                <a:sym typeface="Arial"/>
              </a:rPr>
              <a:t>3. Cascade of </a:t>
            </a:r>
            <a:r>
              <a:rPr b="0" i="0" lang="en-US" sz="2400" u="none">
                <a:solidFill>
                  <a:schemeClr val="dk2"/>
                </a:solidFill>
                <a:latin typeface="Noto Sans Symbols"/>
                <a:ea typeface="Noto Sans Symbols"/>
                <a:cs typeface="Noto Sans Symbols"/>
                <a:sym typeface="Noto Sans Symbols"/>
              </a:rPr>
              <a:t>π</a:t>
            </a:r>
            <a:r>
              <a:rPr b="0" i="0" lang="en-US" sz="2000" u="none">
                <a:solidFill>
                  <a:schemeClr val="dk2"/>
                </a:solidFill>
                <a:latin typeface="Arial"/>
                <a:ea typeface="Arial"/>
                <a:cs typeface="Arial"/>
                <a:sym typeface="Arial"/>
              </a:rPr>
              <a:t>: In a cascade (sequence) of </a:t>
            </a:r>
            <a:r>
              <a:rPr b="0" i="0" lang="en-US" sz="2400" u="none">
                <a:solidFill>
                  <a:schemeClr val="dk2"/>
                </a:solidFill>
                <a:latin typeface="Noto Sans Symbols"/>
                <a:ea typeface="Noto Sans Symbols"/>
                <a:cs typeface="Noto Sans Symbols"/>
                <a:sym typeface="Noto Sans Symbols"/>
              </a:rPr>
              <a:t>π</a:t>
            </a:r>
            <a:r>
              <a:rPr b="0" i="0" lang="en-US" sz="2000" u="none">
                <a:solidFill>
                  <a:schemeClr val="dk2"/>
                </a:solidFill>
                <a:latin typeface="Arial"/>
                <a:ea typeface="Arial"/>
                <a:cs typeface="Arial"/>
                <a:sym typeface="Arial"/>
              </a:rPr>
              <a:t> operations, all but the last one can be ignored: </a:t>
            </a:r>
            <a:endParaRPr/>
          </a:p>
          <a:p>
            <a:pPr indent="-285750" lvl="1" marL="742950" rtl="0" algn="l">
              <a:lnSpc>
                <a:spcPct val="8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List1</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List2</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Listn</a:t>
            </a:r>
            <a:r>
              <a:rPr b="0" i="0" lang="en-US" sz="2000" u="none">
                <a:solidFill>
                  <a:srgbClr val="800000"/>
                </a:solidFill>
                <a:latin typeface="Arial"/>
                <a:ea typeface="Arial"/>
                <a:cs typeface="Arial"/>
                <a:sym typeface="Arial"/>
              </a:rPr>
              <a:t>(R))...) ) = </a:t>
            </a: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List1</a:t>
            </a:r>
            <a:r>
              <a:rPr b="0" i="0" lang="en-US" sz="2000" u="none">
                <a:solidFill>
                  <a:srgbClr val="800000"/>
                </a:solidFill>
                <a:latin typeface="Arial"/>
                <a:ea typeface="Arial"/>
                <a:cs typeface="Arial"/>
                <a:sym typeface="Arial"/>
              </a:rPr>
              <a:t>(R) </a:t>
            </a:r>
            <a:endParaRPr/>
          </a:p>
          <a:p>
            <a:pPr indent="-342900" lvl="0" marL="342900" rtl="0" algn="l">
              <a:lnSpc>
                <a:spcPct val="80000"/>
              </a:lnSpc>
              <a:spcBef>
                <a:spcPts val="480"/>
              </a:spcBef>
              <a:spcAft>
                <a:spcPts val="0"/>
              </a:spcAft>
              <a:buSzPts val="1200"/>
              <a:buNone/>
            </a:pPr>
            <a:r>
              <a:rPr b="0" i="0" lang="en-US" sz="2000" u="none">
                <a:solidFill>
                  <a:schemeClr val="dk2"/>
                </a:solidFill>
                <a:latin typeface="Arial"/>
                <a:ea typeface="Arial"/>
                <a:cs typeface="Arial"/>
                <a:sym typeface="Arial"/>
              </a:rPr>
              <a:t>4. Commuting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with </a:t>
            </a:r>
            <a:r>
              <a:rPr b="0" i="0" lang="en-US" sz="2400" u="none">
                <a:solidFill>
                  <a:schemeClr val="dk2"/>
                </a:solidFill>
                <a:latin typeface="Noto Sans Symbols"/>
                <a:ea typeface="Noto Sans Symbols"/>
                <a:cs typeface="Noto Sans Symbols"/>
                <a:sym typeface="Noto Sans Symbols"/>
              </a:rPr>
              <a:t>π</a:t>
            </a:r>
            <a:r>
              <a:rPr b="0" i="0" lang="en-US" sz="2000" u="none">
                <a:solidFill>
                  <a:schemeClr val="dk2"/>
                </a:solidFill>
                <a:latin typeface="Arial"/>
                <a:ea typeface="Arial"/>
                <a:cs typeface="Arial"/>
                <a:sym typeface="Arial"/>
              </a:rPr>
              <a:t>: If the selection condition c involves only the attributes A1, ..., An in the projection list, the two operations can be commuted:</a:t>
            </a:r>
            <a:endParaRPr/>
          </a:p>
          <a:p>
            <a:pPr indent="-285750" lvl="1" marL="742950" rtl="0" algn="l">
              <a:lnSpc>
                <a:spcPct val="8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A1, A2, ..., An</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(R))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A1, A2, ..., An</a:t>
            </a:r>
            <a:r>
              <a:rPr b="0" i="0" lang="en-US" sz="2000" u="none">
                <a:solidFill>
                  <a:srgbClr val="800000"/>
                </a:solidFill>
                <a:latin typeface="Arial"/>
                <a:ea typeface="Arial"/>
                <a:cs typeface="Arial"/>
                <a:sym typeface="Arial"/>
              </a:rPr>
              <a:t> (R))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51" name="Google Shape;651;p8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(10)</a:t>
            </a:r>
            <a:endParaRPr/>
          </a:p>
        </p:txBody>
      </p:sp>
      <p:sp>
        <p:nvSpPr>
          <p:cNvPr id="652" name="Google Shape;652;p8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General Transformation Rules for Relational Algebra Operations (contd.):</a:t>
            </a:r>
            <a:endParaRPr/>
          </a:p>
          <a:p>
            <a:pPr indent="-342900" lvl="0" marL="3429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5. Commutativity of     ( and x ): The     operation is commutative as is the x operation:</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R    </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S = S    </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R;  R x  S = S x  R 	</a:t>
            </a:r>
            <a:endParaRPr/>
          </a:p>
          <a:p>
            <a:pPr indent="-342900" lvl="0" marL="342900" rtl="0" algn="l">
              <a:lnSpc>
                <a:spcPct val="90000"/>
              </a:lnSpc>
              <a:spcBef>
                <a:spcPts val="480"/>
              </a:spcBef>
              <a:spcAft>
                <a:spcPts val="0"/>
              </a:spcAft>
              <a:buSzPts val="1200"/>
              <a:buNone/>
            </a:pPr>
            <a:r>
              <a:rPr b="0" i="0" lang="en-US" sz="2000" u="none">
                <a:solidFill>
                  <a:schemeClr val="dk2"/>
                </a:solidFill>
                <a:latin typeface="Arial"/>
                <a:ea typeface="Arial"/>
                <a:cs typeface="Arial"/>
                <a:sym typeface="Arial"/>
              </a:rPr>
              <a:t>6. Commuting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with     (or x ): If all the attributes in the selection condition c involve only the attributes of one of the relations being joined—say, R—the two operations can be commuted as follows: </a:t>
            </a:r>
            <a:endParaRPr/>
          </a:p>
          <a:p>
            <a:pPr indent="-285750" lvl="1" marL="742950" rtl="0" algn="l">
              <a:lnSpc>
                <a:spcPct val="9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 R     S )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(R))     S</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Alternatively, if the selection condition c can be written as (c1 and c2), where condition c1 involves only the attributes of R and condition c2 involves only the attributes of S, the operations commute as follows: </a:t>
            </a:r>
            <a:endParaRPr/>
          </a:p>
          <a:p>
            <a:pPr indent="-285750" lvl="1" marL="742950" rtl="0" algn="l">
              <a:lnSpc>
                <a:spcPct val="9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 R     S )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c1</a:t>
            </a:r>
            <a:r>
              <a:rPr b="0" i="0" lang="en-US" sz="2000" u="none">
                <a:solidFill>
                  <a:srgbClr val="800000"/>
                </a:solidFill>
                <a:latin typeface="Arial"/>
                <a:ea typeface="Arial"/>
                <a:cs typeface="Arial"/>
                <a:sym typeface="Arial"/>
              </a:rPr>
              <a:t> (R))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c2</a:t>
            </a:r>
            <a:r>
              <a:rPr b="0" i="0" lang="en-US" sz="2000" u="none">
                <a:solidFill>
                  <a:srgbClr val="800000"/>
                </a:solidFill>
                <a:latin typeface="Arial"/>
                <a:ea typeface="Arial"/>
                <a:cs typeface="Arial"/>
                <a:sym typeface="Arial"/>
              </a:rPr>
              <a:t> (S)) </a:t>
            </a:r>
            <a:endParaRPr/>
          </a:p>
        </p:txBody>
      </p:sp>
      <p:grpSp>
        <p:nvGrpSpPr>
          <p:cNvPr id="653" name="Google Shape;653;p80"/>
          <p:cNvGrpSpPr/>
          <p:nvPr/>
        </p:nvGrpSpPr>
        <p:grpSpPr>
          <a:xfrm>
            <a:off x="4419600" y="2263775"/>
            <a:ext cx="219075" cy="174625"/>
            <a:chOff x="377" y="2904"/>
            <a:chExt cx="154" cy="110"/>
          </a:xfrm>
        </p:grpSpPr>
        <p:cxnSp>
          <p:nvCxnSpPr>
            <p:cNvPr id="654" name="Google Shape;654;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55" name="Google Shape;655;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56" name="Google Shape;656;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57" name="Google Shape;657;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58" name="Google Shape;658;p80"/>
          <p:cNvGrpSpPr/>
          <p:nvPr/>
        </p:nvGrpSpPr>
        <p:grpSpPr>
          <a:xfrm>
            <a:off x="2590800" y="2286000"/>
            <a:ext cx="219075" cy="174625"/>
            <a:chOff x="377" y="2904"/>
            <a:chExt cx="154" cy="110"/>
          </a:xfrm>
        </p:grpSpPr>
        <p:cxnSp>
          <p:nvCxnSpPr>
            <p:cNvPr id="659" name="Google Shape;659;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0" name="Google Shape;660;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1" name="Google Shape;661;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2" name="Google Shape;662;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63" name="Google Shape;663;p80"/>
          <p:cNvGrpSpPr/>
          <p:nvPr/>
        </p:nvGrpSpPr>
        <p:grpSpPr>
          <a:xfrm>
            <a:off x="1295400" y="2881312"/>
            <a:ext cx="212725" cy="174625"/>
            <a:chOff x="377" y="2904"/>
            <a:chExt cx="154" cy="110"/>
          </a:xfrm>
        </p:grpSpPr>
        <p:cxnSp>
          <p:nvCxnSpPr>
            <p:cNvPr id="664" name="Google Shape;664;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5" name="Google Shape;665;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6" name="Google Shape;666;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7" name="Google Shape;667;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68" name="Google Shape;668;p80"/>
          <p:cNvGrpSpPr/>
          <p:nvPr/>
        </p:nvGrpSpPr>
        <p:grpSpPr>
          <a:xfrm>
            <a:off x="2438400" y="2873375"/>
            <a:ext cx="219075" cy="174625"/>
            <a:chOff x="377" y="2904"/>
            <a:chExt cx="154" cy="110"/>
          </a:xfrm>
        </p:grpSpPr>
        <p:cxnSp>
          <p:nvCxnSpPr>
            <p:cNvPr id="669" name="Google Shape;669;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0" name="Google Shape;670;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1" name="Google Shape;671;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2" name="Google Shape;672;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73" name="Google Shape;673;p80"/>
          <p:cNvGrpSpPr/>
          <p:nvPr/>
        </p:nvGrpSpPr>
        <p:grpSpPr>
          <a:xfrm>
            <a:off x="2743200" y="3330575"/>
            <a:ext cx="219075" cy="174625"/>
            <a:chOff x="377" y="2904"/>
            <a:chExt cx="154" cy="110"/>
          </a:xfrm>
        </p:grpSpPr>
        <p:cxnSp>
          <p:nvCxnSpPr>
            <p:cNvPr id="674" name="Google Shape;674;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5" name="Google Shape;675;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6" name="Google Shape;676;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7" name="Google Shape;677;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78" name="Google Shape;678;p80"/>
          <p:cNvGrpSpPr/>
          <p:nvPr/>
        </p:nvGrpSpPr>
        <p:grpSpPr>
          <a:xfrm>
            <a:off x="1838325" y="4191000"/>
            <a:ext cx="219075" cy="174625"/>
            <a:chOff x="377" y="2904"/>
            <a:chExt cx="154" cy="110"/>
          </a:xfrm>
        </p:grpSpPr>
        <p:cxnSp>
          <p:nvCxnSpPr>
            <p:cNvPr id="679" name="Google Shape;679;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0" name="Google Shape;680;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1" name="Google Shape;681;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2" name="Google Shape;682;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83" name="Google Shape;683;p80"/>
          <p:cNvGrpSpPr/>
          <p:nvPr/>
        </p:nvGrpSpPr>
        <p:grpSpPr>
          <a:xfrm>
            <a:off x="3733800" y="4191000"/>
            <a:ext cx="219075" cy="174625"/>
            <a:chOff x="377" y="2904"/>
            <a:chExt cx="154" cy="110"/>
          </a:xfrm>
        </p:grpSpPr>
        <p:cxnSp>
          <p:nvCxnSpPr>
            <p:cNvPr id="684" name="Google Shape;684;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5" name="Google Shape;685;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6" name="Google Shape;686;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7" name="Google Shape;687;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88" name="Google Shape;688;p80"/>
          <p:cNvGrpSpPr/>
          <p:nvPr/>
        </p:nvGrpSpPr>
        <p:grpSpPr>
          <a:xfrm>
            <a:off x="3886200" y="5486400"/>
            <a:ext cx="219075" cy="174625"/>
            <a:chOff x="377" y="2904"/>
            <a:chExt cx="154" cy="110"/>
          </a:xfrm>
        </p:grpSpPr>
        <p:cxnSp>
          <p:nvCxnSpPr>
            <p:cNvPr id="689" name="Google Shape;689;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0" name="Google Shape;690;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1" name="Google Shape;691;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2" name="Google Shape;692;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93" name="Google Shape;693;p80"/>
          <p:cNvGrpSpPr/>
          <p:nvPr/>
        </p:nvGrpSpPr>
        <p:grpSpPr>
          <a:xfrm>
            <a:off x="1828800" y="5486400"/>
            <a:ext cx="219075" cy="174625"/>
            <a:chOff x="377" y="2904"/>
            <a:chExt cx="154" cy="110"/>
          </a:xfrm>
        </p:grpSpPr>
        <p:cxnSp>
          <p:nvCxnSpPr>
            <p:cNvPr id="694" name="Google Shape;694;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5" name="Google Shape;695;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6" name="Google Shape;696;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7" name="Google Shape;697;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04" name="Google Shape;704;p8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(11)</a:t>
            </a:r>
            <a:endParaRPr/>
          </a:p>
        </p:txBody>
      </p:sp>
      <p:sp>
        <p:nvSpPr>
          <p:cNvPr id="705" name="Google Shape;705;p8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General Transformation Rules for Relational Algebra Operations (contd.):</a:t>
            </a:r>
            <a:endParaRPr/>
          </a:p>
          <a:p>
            <a:pPr indent="-342900" lvl="0" marL="342900" rtl="0" algn="l">
              <a:lnSpc>
                <a:spcPct val="100000"/>
              </a:lnSpc>
              <a:spcBef>
                <a:spcPts val="560"/>
              </a:spcBef>
              <a:spcAft>
                <a:spcPts val="0"/>
              </a:spcAft>
              <a:buSzPts val="1440"/>
              <a:buNone/>
            </a:pPr>
            <a:r>
              <a:rPr b="0" i="0" lang="en-US" sz="2400" u="none">
                <a:solidFill>
                  <a:schemeClr val="dk2"/>
                </a:solidFill>
                <a:latin typeface="Arial"/>
                <a:ea typeface="Arial"/>
                <a:cs typeface="Arial"/>
                <a:sym typeface="Arial"/>
              </a:rPr>
              <a:t>7. Commuting </a:t>
            </a:r>
            <a:r>
              <a:rPr b="0" i="0" lang="en-US" sz="28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with    (or x): Suppose that the projection list is L = {A1, ..., An, B1, ..., Bm}, where A1, ..., An are attributes of R and B1, ..., Bm are attributes of S. If the join condition c involves only attributes in L, the two operations can be commuted as follows: 	</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Noto Sans Symbols"/>
                <a:ea typeface="Noto Sans Symbols"/>
                <a:cs typeface="Noto Sans Symbols"/>
                <a:sym typeface="Noto Sans Symbols"/>
              </a:rPr>
              <a:t>π</a:t>
            </a:r>
            <a:r>
              <a:rPr b="0" baseline="-25000" i="0" lang="en-US" sz="2200" u="none">
                <a:solidFill>
                  <a:srgbClr val="800000"/>
                </a:solidFill>
                <a:latin typeface="Arial"/>
                <a:ea typeface="Arial"/>
                <a:cs typeface="Arial"/>
                <a:sym typeface="Arial"/>
              </a:rPr>
              <a:t>L</a:t>
            </a:r>
            <a:r>
              <a:rPr b="0" i="0" lang="en-US" sz="2200" u="none">
                <a:solidFill>
                  <a:srgbClr val="800000"/>
                </a:solidFill>
                <a:latin typeface="Arial"/>
                <a:ea typeface="Arial"/>
                <a:cs typeface="Arial"/>
                <a:sym typeface="Arial"/>
              </a:rPr>
              <a:t> ( R    </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S )  = (</a:t>
            </a:r>
            <a:r>
              <a:rPr b="0" i="0" lang="en-US" sz="2600" u="none">
                <a:solidFill>
                  <a:srgbClr val="800000"/>
                </a:solidFill>
                <a:latin typeface="Noto Sans Symbols"/>
                <a:ea typeface="Noto Sans Symbols"/>
                <a:cs typeface="Noto Sans Symbols"/>
                <a:sym typeface="Noto Sans Symbols"/>
              </a:rPr>
              <a:t>π</a:t>
            </a:r>
            <a:r>
              <a:rPr b="0" baseline="-25000" i="0" lang="en-US" sz="2200" u="none">
                <a:solidFill>
                  <a:srgbClr val="800000"/>
                </a:solidFill>
                <a:latin typeface="Arial"/>
                <a:ea typeface="Arial"/>
                <a:cs typeface="Arial"/>
                <a:sym typeface="Arial"/>
              </a:rPr>
              <a:t>A1, ..., An</a:t>
            </a:r>
            <a:r>
              <a:rPr b="0" i="0" lang="en-US" sz="2200" u="none">
                <a:solidFill>
                  <a:srgbClr val="800000"/>
                </a:solidFill>
                <a:latin typeface="Arial"/>
                <a:ea typeface="Arial"/>
                <a:cs typeface="Arial"/>
                <a:sym typeface="Arial"/>
              </a:rPr>
              <a:t> (R))     </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a:t>
            </a:r>
            <a:r>
              <a:rPr b="0" i="0" lang="en-US" sz="2600" u="none">
                <a:solidFill>
                  <a:srgbClr val="800000"/>
                </a:solidFill>
                <a:latin typeface="Noto Sans Symbols"/>
                <a:ea typeface="Noto Sans Symbols"/>
                <a:cs typeface="Noto Sans Symbols"/>
                <a:sym typeface="Noto Sans Symbols"/>
              </a:rPr>
              <a:t>π</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B1, ..., Bm</a:t>
            </a:r>
            <a:r>
              <a:rPr b="0" i="0" lang="en-US" sz="2200" u="none">
                <a:solidFill>
                  <a:srgbClr val="800000"/>
                </a:solidFill>
                <a:latin typeface="Arial"/>
                <a:ea typeface="Arial"/>
                <a:cs typeface="Arial"/>
                <a:sym typeface="Arial"/>
              </a:rPr>
              <a:t> (S))</a:t>
            </a:r>
            <a:endParaRPr/>
          </a:p>
          <a:p>
            <a:pPr indent="-342900" lvl="0" marL="342900" rtl="0" algn="l">
              <a:lnSpc>
                <a:spcPct val="100000"/>
              </a:lnSpc>
              <a:spcBef>
                <a:spcPts val="56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If the join condition C contains additional attributes not in L, these must be added to the projection list, and a final </a:t>
            </a:r>
            <a:r>
              <a:rPr b="0" i="0" lang="en-US" sz="28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operation is needed. </a:t>
            </a:r>
            <a:endParaRPr/>
          </a:p>
        </p:txBody>
      </p:sp>
      <p:grpSp>
        <p:nvGrpSpPr>
          <p:cNvPr id="706" name="Google Shape;706;p81"/>
          <p:cNvGrpSpPr/>
          <p:nvPr/>
        </p:nvGrpSpPr>
        <p:grpSpPr>
          <a:xfrm>
            <a:off x="1828800" y="4549775"/>
            <a:ext cx="219075" cy="174625"/>
            <a:chOff x="377" y="2904"/>
            <a:chExt cx="154" cy="110"/>
          </a:xfrm>
        </p:grpSpPr>
        <p:cxnSp>
          <p:nvCxnSpPr>
            <p:cNvPr id="707" name="Google Shape;707;p81"/>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08" name="Google Shape;708;p81"/>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09" name="Google Shape;709;p81"/>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0" name="Google Shape;710;p81"/>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711" name="Google Shape;711;p81"/>
          <p:cNvGrpSpPr/>
          <p:nvPr/>
        </p:nvGrpSpPr>
        <p:grpSpPr>
          <a:xfrm>
            <a:off x="4876800" y="4549775"/>
            <a:ext cx="219075" cy="174625"/>
            <a:chOff x="377" y="2904"/>
            <a:chExt cx="154" cy="110"/>
          </a:xfrm>
        </p:grpSpPr>
        <p:cxnSp>
          <p:nvCxnSpPr>
            <p:cNvPr id="712" name="Google Shape;712;p81"/>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3" name="Google Shape;713;p81"/>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4" name="Google Shape;714;p81"/>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5" name="Google Shape;715;p81"/>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716" name="Google Shape;716;p81"/>
          <p:cNvGrpSpPr/>
          <p:nvPr/>
        </p:nvGrpSpPr>
        <p:grpSpPr>
          <a:xfrm>
            <a:off x="3200400" y="2644775"/>
            <a:ext cx="219075" cy="174625"/>
            <a:chOff x="377" y="2904"/>
            <a:chExt cx="154" cy="110"/>
          </a:xfrm>
        </p:grpSpPr>
        <p:cxnSp>
          <p:nvCxnSpPr>
            <p:cNvPr id="717" name="Google Shape;717;p81"/>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8" name="Google Shape;718;p81"/>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9" name="Google Shape;719;p81"/>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20" name="Google Shape;720;p81"/>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27" name="Google Shape;727;p8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(12)</a:t>
            </a:r>
            <a:endParaRPr/>
          </a:p>
        </p:txBody>
      </p:sp>
      <p:sp>
        <p:nvSpPr>
          <p:cNvPr id="728" name="Google Shape;728;p8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General Transformation Rules for Relational Algebra Operations (contd.):</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8. Commutativity of set operations: The set operations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and ∩ are commutative but “–” is not. </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9. Associativity of     , x,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and ∩ : These four operations are individually associative; that is, if </a:t>
            </a:r>
            <a:r>
              <a:rPr b="0" i="0" lang="en-US" sz="2400" u="none">
                <a:solidFill>
                  <a:schemeClr val="dk2"/>
                </a:solidFill>
                <a:latin typeface="Noto Sans Symbols"/>
                <a:ea typeface="Noto Sans Symbols"/>
                <a:cs typeface="Noto Sans Symbols"/>
                <a:sym typeface="Noto Sans Symbols"/>
              </a:rPr>
              <a:t>θ</a:t>
            </a:r>
            <a:r>
              <a:rPr b="0" i="0" lang="en-US" sz="2400" u="none">
                <a:solidFill>
                  <a:schemeClr val="dk2"/>
                </a:solidFill>
                <a:latin typeface="Arial"/>
                <a:ea typeface="Arial"/>
                <a:cs typeface="Arial"/>
                <a:sym typeface="Arial"/>
              </a:rPr>
              <a:t> stands for any one of these four operations (throughout the expression), we have</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 R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S )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T  =  R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 S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T ) </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10. Commuting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with set operations: The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operation commutes with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 ∩ , and –. If </a:t>
            </a:r>
            <a:r>
              <a:rPr b="0" i="0" lang="en-US" sz="2400" u="none">
                <a:solidFill>
                  <a:schemeClr val="dk2"/>
                </a:solidFill>
                <a:latin typeface="Noto Sans Symbols"/>
                <a:ea typeface="Noto Sans Symbols"/>
                <a:cs typeface="Noto Sans Symbols"/>
                <a:sym typeface="Noto Sans Symbols"/>
              </a:rPr>
              <a:t>θ</a:t>
            </a:r>
            <a:r>
              <a:rPr b="0" i="0" lang="en-US" sz="2400" u="none">
                <a:solidFill>
                  <a:schemeClr val="dk2"/>
                </a:solidFill>
                <a:latin typeface="Arial"/>
                <a:ea typeface="Arial"/>
                <a:cs typeface="Arial"/>
                <a:sym typeface="Arial"/>
              </a:rPr>
              <a:t> stands for any one of these three operations, we have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Noto Sans Symbols"/>
                <a:ea typeface="Noto Sans Symbols"/>
                <a:cs typeface="Noto Sans Symbols"/>
                <a:sym typeface="Noto Sans Symbols"/>
              </a:rPr>
              <a:t>σ</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 R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S )  =  (</a:t>
            </a:r>
            <a:r>
              <a:rPr b="0" i="0" lang="en-US" sz="2200" u="none">
                <a:solidFill>
                  <a:srgbClr val="800000"/>
                </a:solidFill>
                <a:latin typeface="Noto Sans Symbols"/>
                <a:ea typeface="Noto Sans Symbols"/>
                <a:cs typeface="Noto Sans Symbols"/>
                <a:sym typeface="Noto Sans Symbols"/>
              </a:rPr>
              <a:t>σ</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(R))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a:t>
            </a:r>
            <a:r>
              <a:rPr b="0" i="0" lang="en-US" sz="2200" u="none">
                <a:solidFill>
                  <a:srgbClr val="800000"/>
                </a:solidFill>
                <a:latin typeface="Noto Sans Symbols"/>
                <a:ea typeface="Noto Sans Symbols"/>
                <a:cs typeface="Noto Sans Symbols"/>
                <a:sym typeface="Noto Sans Symbols"/>
              </a:rPr>
              <a:t>σ</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(S)) </a:t>
            </a:r>
            <a:endParaRPr/>
          </a:p>
        </p:txBody>
      </p:sp>
      <p:grpSp>
        <p:nvGrpSpPr>
          <p:cNvPr id="729" name="Google Shape;729;p82"/>
          <p:cNvGrpSpPr/>
          <p:nvPr/>
        </p:nvGrpSpPr>
        <p:grpSpPr>
          <a:xfrm>
            <a:off x="2819400" y="3048000"/>
            <a:ext cx="219075" cy="174625"/>
            <a:chOff x="377" y="2904"/>
            <a:chExt cx="154" cy="110"/>
          </a:xfrm>
        </p:grpSpPr>
        <p:cxnSp>
          <p:nvCxnSpPr>
            <p:cNvPr id="730" name="Google Shape;730;p82"/>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31" name="Google Shape;731;p82"/>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32" name="Google Shape;732;p82"/>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33" name="Google Shape;733;p82"/>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129" name="Google Shape;129;p2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236220" lvl="0" marL="342900" marR="0" rtl="0" algn="l">
              <a:spcBef>
                <a:spcPts val="0"/>
              </a:spcBef>
              <a:spcAft>
                <a:spcPts val="0"/>
              </a:spcAft>
              <a:buClr>
                <a:srgbClr val="990033"/>
              </a:buClr>
              <a:buSzPts val="1680"/>
              <a:buFont typeface="Noto Sans Symbols"/>
              <a:buNone/>
            </a:pPr>
            <a:r>
              <a:t/>
            </a:r>
            <a:endParaRPr sz="2800">
              <a:solidFill>
                <a:schemeClr val="dk2"/>
              </a:solidFill>
              <a:latin typeface="Arial"/>
              <a:ea typeface="Arial"/>
              <a:cs typeface="Arial"/>
              <a:sym typeface="Arial"/>
            </a:endParaRPr>
          </a:p>
        </p:txBody>
      </p:sp>
      <p:sp>
        <p:nvSpPr>
          <p:cNvPr id="130" name="Google Shape;130;p2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31" name="Google Shape;131;p20"/>
          <p:cNvSpPr txBox="1"/>
          <p:nvPr/>
        </p:nvSpPr>
        <p:spPr>
          <a:xfrm>
            <a:off x="239712" y="1600200"/>
            <a:ext cx="8153400" cy="3046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Queries are translated into relational algebra queries</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and then optimized</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Optimization is done in two ways</a:t>
            </a:r>
            <a:endParaRPr/>
          </a:p>
          <a:p>
            <a:pPr indent="-152400" lvl="0" marL="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Heuristic rules and</a:t>
            </a:r>
            <a:endParaRPr/>
          </a:p>
          <a:p>
            <a:pPr indent="-152400" lvl="0" marL="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Systematic estimation(Lowest cost  estimate)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8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40" name="Google Shape;740;p8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(13)</a:t>
            </a:r>
            <a:endParaRPr/>
          </a:p>
        </p:txBody>
      </p:sp>
      <p:sp>
        <p:nvSpPr>
          <p:cNvPr id="741" name="Google Shape;741;p8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General Transformation Rules for Relational Algebra Operations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The </a:t>
            </a:r>
            <a:r>
              <a:rPr b="0" i="0" lang="en-US" sz="24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operation commutes with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a:t>
            </a:r>
            <a:r>
              <a:rPr b="0" i="0" lang="en-US" sz="24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L</a:t>
            </a:r>
            <a:r>
              <a:rPr b="0" i="0" lang="en-US" sz="2400" u="none">
                <a:solidFill>
                  <a:schemeClr val="dk2"/>
                </a:solidFill>
                <a:latin typeface="Arial"/>
                <a:ea typeface="Arial"/>
                <a:cs typeface="Arial"/>
                <a:sym typeface="Arial"/>
              </a:rPr>
              <a:t> ( R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S )  =  (</a:t>
            </a:r>
            <a:r>
              <a:rPr b="0" i="0" lang="en-US" sz="24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L</a:t>
            </a:r>
            <a:r>
              <a:rPr b="0" i="0" lang="en-US" sz="2400" u="none">
                <a:solidFill>
                  <a:schemeClr val="dk2"/>
                </a:solidFill>
                <a:latin typeface="Arial"/>
                <a:ea typeface="Arial"/>
                <a:cs typeface="Arial"/>
                <a:sym typeface="Arial"/>
              </a:rPr>
              <a:t> (R))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a:t>
            </a:r>
            <a:r>
              <a:rPr b="0" i="0" lang="en-US" sz="24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L</a:t>
            </a:r>
            <a:r>
              <a:rPr b="0" i="0" lang="en-US" sz="2400" u="none">
                <a:solidFill>
                  <a:schemeClr val="dk2"/>
                </a:solidFill>
                <a:latin typeface="Arial"/>
                <a:ea typeface="Arial"/>
                <a:cs typeface="Arial"/>
                <a:sym typeface="Arial"/>
              </a:rPr>
              <a:t> (S))  </a:t>
            </a:r>
            <a:endParaRPr/>
          </a:p>
          <a:p>
            <a:pPr indent="-251459" lvl="0" marL="34290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Converting a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x) sequence into    : If the condition c of a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that follows a  x Corresponds to a join condition, convert the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x) sequence into a      as follows:					 (</a:t>
            </a:r>
            <a:r>
              <a:rPr b="0" i="0" lang="en-US" sz="2400" u="none">
                <a:solidFill>
                  <a:schemeClr val="dk2"/>
                </a:solidFill>
                <a:latin typeface="Noto Sans Symbols"/>
                <a:ea typeface="Noto Sans Symbols"/>
                <a:cs typeface="Noto Sans Symbols"/>
                <a:sym typeface="Noto Sans Symbols"/>
              </a:rPr>
              <a:t>σ</a:t>
            </a:r>
            <a:r>
              <a:rPr b="0" baseline="-25000" i="0" lang="en-US" sz="2400" u="none">
                <a:solidFill>
                  <a:schemeClr val="dk2"/>
                </a:solidFill>
                <a:latin typeface="Arial"/>
                <a:ea typeface="Arial"/>
                <a:cs typeface="Arial"/>
                <a:sym typeface="Arial"/>
              </a:rPr>
              <a:t>C</a:t>
            </a:r>
            <a:r>
              <a:rPr b="0" i="0" lang="en-US" sz="2400" u="none">
                <a:solidFill>
                  <a:schemeClr val="dk2"/>
                </a:solidFill>
                <a:latin typeface="Arial"/>
                <a:ea typeface="Arial"/>
                <a:cs typeface="Arial"/>
                <a:sym typeface="Arial"/>
              </a:rPr>
              <a:t> (R x S))  =  (R    </a:t>
            </a:r>
            <a:r>
              <a:rPr b="0" baseline="-25000" i="0" lang="en-US" sz="2400" u="none">
                <a:solidFill>
                  <a:schemeClr val="dk2"/>
                </a:solidFill>
                <a:latin typeface="Arial"/>
                <a:ea typeface="Arial"/>
                <a:cs typeface="Arial"/>
                <a:sym typeface="Arial"/>
              </a:rPr>
              <a:t>C</a:t>
            </a:r>
            <a:r>
              <a:rPr b="0" i="0" lang="en-US" sz="2400" u="none">
                <a:solidFill>
                  <a:schemeClr val="dk2"/>
                </a:solidFill>
                <a:latin typeface="Arial"/>
                <a:ea typeface="Arial"/>
                <a:cs typeface="Arial"/>
                <a:sym typeface="Arial"/>
              </a:rPr>
              <a:t> S)</a:t>
            </a:r>
            <a:endParaRPr/>
          </a:p>
          <a:p>
            <a:pPr indent="-251459" lvl="0" marL="34290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Other transformations </a:t>
            </a:r>
            <a:endParaRPr/>
          </a:p>
        </p:txBody>
      </p:sp>
      <p:grpSp>
        <p:nvGrpSpPr>
          <p:cNvPr id="742" name="Google Shape;742;p83"/>
          <p:cNvGrpSpPr/>
          <p:nvPr/>
        </p:nvGrpSpPr>
        <p:grpSpPr>
          <a:xfrm>
            <a:off x="4352925" y="4549775"/>
            <a:ext cx="219075" cy="174625"/>
            <a:chOff x="377" y="2904"/>
            <a:chExt cx="154" cy="110"/>
          </a:xfrm>
        </p:grpSpPr>
        <p:cxnSp>
          <p:nvCxnSpPr>
            <p:cNvPr id="743" name="Google Shape;743;p8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44" name="Google Shape;744;p8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45" name="Google Shape;745;p8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46" name="Google Shape;746;p8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747" name="Google Shape;747;p83"/>
          <p:cNvGrpSpPr/>
          <p:nvPr/>
        </p:nvGrpSpPr>
        <p:grpSpPr>
          <a:xfrm>
            <a:off x="5648325" y="4876800"/>
            <a:ext cx="219075" cy="174625"/>
            <a:chOff x="377" y="2904"/>
            <a:chExt cx="154" cy="110"/>
          </a:xfrm>
        </p:grpSpPr>
        <p:cxnSp>
          <p:nvCxnSpPr>
            <p:cNvPr id="748" name="Google Shape;748;p8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49" name="Google Shape;749;p8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0" name="Google Shape;750;p8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1" name="Google Shape;751;p8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752" name="Google Shape;752;p83"/>
          <p:cNvGrpSpPr/>
          <p:nvPr/>
        </p:nvGrpSpPr>
        <p:grpSpPr>
          <a:xfrm>
            <a:off x="5245100" y="3863975"/>
            <a:ext cx="219075" cy="174625"/>
            <a:chOff x="377" y="2904"/>
            <a:chExt cx="154" cy="110"/>
          </a:xfrm>
        </p:grpSpPr>
        <p:cxnSp>
          <p:nvCxnSpPr>
            <p:cNvPr id="753" name="Google Shape;753;p8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4" name="Google Shape;754;p8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5" name="Google Shape;755;p8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6" name="Google Shape;756;p8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63" name="Google Shape;763;p8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(14)</a:t>
            </a:r>
            <a:endParaRPr/>
          </a:p>
        </p:txBody>
      </p:sp>
      <p:sp>
        <p:nvSpPr>
          <p:cNvPr id="764" name="Google Shape;764;p8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81000" lvl="0" marL="381000" rtl="0" algn="l">
              <a:lnSpc>
                <a:spcPct val="80000"/>
              </a:lnSpc>
              <a:spcBef>
                <a:spcPts val="0"/>
              </a:spcBef>
              <a:spcAft>
                <a:spcPts val="0"/>
              </a:spcAft>
              <a:buClr>
                <a:srgbClr val="990033"/>
              </a:buClr>
              <a:buSzPts val="1080"/>
              <a:buFont typeface="Noto Sans Symbols"/>
              <a:buChar char="■"/>
            </a:pPr>
            <a:r>
              <a:rPr b="0" i="0" lang="en-US" sz="1800" u="none">
                <a:solidFill>
                  <a:schemeClr val="dk2"/>
                </a:solidFill>
                <a:latin typeface="Arial"/>
                <a:ea typeface="Arial"/>
                <a:cs typeface="Arial"/>
                <a:sym typeface="Arial"/>
              </a:rPr>
              <a:t>Outline of a Heuristic Algebraic Optimization Algorithm:</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 1, break up any select operations with conjunctive conditions into a cascade of select operations.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rules 2, 4, 6, and 10 concerning the commutativity of select with other operations, move each select operation as far down the query tree as is permitted by the attributes involved in the select condition.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 9 concerning associativity of binary operations, rearrange the leaf nodes of the tree so that the leaf node relations with the most restrictive select operations are executed first in the query tree representation.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 12, combine a Cartesian product operation with a subsequent select operation in the tree into a join operation.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rules 3, 4, 7, and 11 concerning the cascading of project and the commuting of project with other operations, break down and move lists of projection attributes down the tree as far as possible by creating new project operations as needed.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Identify subtrees that represent groups of operations that can be executed by a single algorithm. </a:t>
            </a:r>
            <a:endParaRPr/>
          </a:p>
          <a:p>
            <a:pPr indent="-274320" lvl="0" marL="342900" rtl="0" algn="l">
              <a:spcBef>
                <a:spcPts val="360"/>
              </a:spcBef>
              <a:spcAft>
                <a:spcPts val="0"/>
              </a:spcAft>
              <a:buSzPts val="1080"/>
              <a:buNone/>
            </a:pPr>
            <a:r>
              <a:t/>
            </a:r>
            <a:endParaRPr b="0" i="0" sz="1800" u="none">
              <a:solidFill>
                <a:schemeClr val="dk2"/>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8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71" name="Google Shape;771;p8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(15)</a:t>
            </a:r>
            <a:endParaRPr/>
          </a:p>
        </p:txBody>
      </p:sp>
      <p:sp>
        <p:nvSpPr>
          <p:cNvPr id="772" name="Google Shape;772;p8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457200" lvl="0" marL="4572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Summary of Heuristics for Algebraic Optimization: </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The main heuristic is to apply first the operations that reduce the size of intermediate results. </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Perform select operations as early as possible to reduce the number of tuples and perform project operations as early as possible to reduce the number of attributes. (This is done by moving select and project operations as far down the tree as possible.)</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The select and join operations that are most restrictive should be executed before other similar operations. (This is done by reordering the leaf nodes of the tree among themselves and adjusting the rest of the tree appropriately.)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79" name="Google Shape;779;p8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(16)</a:t>
            </a:r>
            <a:endParaRPr/>
          </a:p>
        </p:txBody>
      </p:sp>
      <p:sp>
        <p:nvSpPr>
          <p:cNvPr id="780" name="Google Shape;780;p8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Query Execution Plans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An execution plan for a relational algebra query consists of a combination of the relational algebra query tree and information about the access methods  to be used for each relation as well as the methods to be used in computing the relational operators stored in the tree.</a:t>
            </a:r>
            <a:endParaRPr/>
          </a:p>
          <a:p>
            <a:pPr indent="-285750" lvl="1" marL="742950" rtl="0" algn="l">
              <a:lnSpc>
                <a:spcPct val="10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Materialized evaluation</a:t>
            </a:r>
            <a:r>
              <a:rPr b="0" i="0" lang="en-US" sz="2200" u="none">
                <a:solidFill>
                  <a:srgbClr val="800000"/>
                </a:solidFill>
                <a:latin typeface="Arial"/>
                <a:ea typeface="Arial"/>
                <a:cs typeface="Arial"/>
                <a:sym typeface="Arial"/>
              </a:rPr>
              <a:t>: the result of an operation is stored as a temporary relation.</a:t>
            </a:r>
            <a:endParaRPr/>
          </a:p>
          <a:p>
            <a:pPr indent="-285750" lvl="1" marL="742950" rtl="0" algn="l">
              <a:lnSpc>
                <a:spcPct val="10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Pipelined evaluation</a:t>
            </a:r>
            <a:r>
              <a:rPr b="0" i="0" lang="en-US" sz="2200" u="none">
                <a:solidFill>
                  <a:srgbClr val="800000"/>
                </a:solidFill>
                <a:latin typeface="Arial"/>
                <a:ea typeface="Arial"/>
                <a:cs typeface="Arial"/>
                <a:sym typeface="Arial"/>
              </a:rPr>
              <a:t>: as the result of an operator is  produced, it is forwarded to the next operator in sequence.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87" name="Google Shape;787;p8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8. Using Selectivity and Cost Estimates in Query Optimization (1)</a:t>
            </a:r>
            <a:endParaRPr/>
          </a:p>
        </p:txBody>
      </p:sp>
      <p:sp>
        <p:nvSpPr>
          <p:cNvPr id="788" name="Google Shape;788;p8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Cost-based query optimization</a:t>
            </a:r>
            <a:r>
              <a:rPr b="0" i="0" lang="en-US" sz="2800" u="none">
                <a:solidFill>
                  <a:schemeClr val="dk2"/>
                </a:solidFill>
                <a:latin typeface="Arial"/>
                <a:ea typeface="Arial"/>
                <a:cs typeface="Arial"/>
                <a:sym typeface="Arial"/>
              </a:rPr>
              <a:t>:</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Estimate and compare the costs of executing a query using different execution strategies and choose the strategy with the lowest cost estimate. </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(Compare to heuristic query optimization)</a:t>
            </a:r>
            <a:endParaRPr/>
          </a:p>
          <a:p>
            <a:pPr indent="-236220" lvl="0" marL="34290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Issues </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Cost function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Number of execution strategies to be considered</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8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95" name="Google Shape;795;p8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(2)</a:t>
            </a:r>
            <a:endParaRPr/>
          </a:p>
        </p:txBody>
      </p:sp>
      <p:sp>
        <p:nvSpPr>
          <p:cNvPr id="796" name="Google Shape;796;p8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533400" lvl="0" marL="5334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Cost Components for Query Execution</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Access cost to secondary storage</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Storage cost</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Computation cost</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Memory usage cost</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Communication cost</a:t>
            </a:r>
            <a:endParaRPr/>
          </a:p>
          <a:p>
            <a:pPr indent="-426719" lvl="0" marL="53340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533400" lvl="0" marL="5334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Note: Different database systems may focus on different cost components.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03" name="Google Shape;803;p8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(3)</a:t>
            </a:r>
            <a:endParaRPr/>
          </a:p>
        </p:txBody>
      </p:sp>
      <p:sp>
        <p:nvSpPr>
          <p:cNvPr id="804" name="Google Shape;804;p8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Catalog Information Used in Cost Functions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Information about the size of a file </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records (tuples) (r), </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record size (R), </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blocks (b) </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blocking factor (bfr)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Information about indexes and indexing attributes of a file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levels (x) of each multilevel index</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first-level index blocks (bI1)</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distinct values (d) of an attribute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Selectivity (sl) of an attribute is the fraction of records satisfying the equality condition on the attribute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Selection cardinality (s) of an attribute. (s = sl * r)</a:t>
            </a:r>
            <a:endParaRPr/>
          </a:p>
          <a:p>
            <a:pPr indent="-342900" lvl="0" marL="342900" rtl="0" algn="l">
              <a:lnSpc>
                <a:spcPct val="100000"/>
              </a:lnSpc>
              <a:spcBef>
                <a:spcPts val="480"/>
              </a:spcBef>
              <a:spcAft>
                <a:spcPts val="0"/>
              </a:spcAft>
              <a:buSzPts val="1440"/>
              <a:buNone/>
            </a:pPr>
            <a:r>
              <a:t/>
            </a:r>
            <a:endParaRPr b="0" i="0" sz="2400" u="none">
              <a:solidFill>
                <a:schemeClr val="dk2"/>
              </a:solidFill>
              <a:latin typeface="Arial"/>
              <a:ea typeface="Arial"/>
              <a:cs typeface="Arial"/>
              <a:sym typeface="Arial"/>
            </a:endParaRPr>
          </a:p>
          <a:p>
            <a:pPr indent="-251459" lvl="0" marL="342900" rtl="0" algn="l">
              <a:spcBef>
                <a:spcPts val="480"/>
              </a:spcBef>
              <a:spcAft>
                <a:spcPts val="0"/>
              </a:spcAft>
              <a:buSzPts val="1440"/>
              <a:buNone/>
            </a:pPr>
            <a:r>
              <a:t/>
            </a:r>
            <a:endParaRPr b="0" i="0" sz="2400" u="none">
              <a:solidFill>
                <a:schemeClr val="dk2"/>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9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11" name="Google Shape;811;p9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(4)</a:t>
            </a:r>
            <a:endParaRPr/>
          </a:p>
        </p:txBody>
      </p:sp>
      <p:sp>
        <p:nvSpPr>
          <p:cNvPr id="812" name="Google Shape;812;p9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SELECT</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S1. Linear search (brute force) approach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S1a</a:t>
            </a:r>
            <a:r>
              <a:rPr b="0" i="0" lang="en-US" sz="2200" u="none">
                <a:solidFill>
                  <a:srgbClr val="800000"/>
                </a:solidFill>
                <a:latin typeface="Arial"/>
                <a:ea typeface="Arial"/>
                <a:cs typeface="Arial"/>
                <a:sym typeface="Arial"/>
              </a:rPr>
              <a:t> = b;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an equality condition on a key, C</a:t>
            </a:r>
            <a:r>
              <a:rPr b="0" baseline="-25000" i="0" lang="en-US" sz="2200" u="none">
                <a:solidFill>
                  <a:srgbClr val="800000"/>
                </a:solidFill>
                <a:latin typeface="Arial"/>
                <a:ea typeface="Arial"/>
                <a:cs typeface="Arial"/>
                <a:sym typeface="Arial"/>
              </a:rPr>
              <a:t>S1a</a:t>
            </a:r>
            <a:r>
              <a:rPr b="0" i="0" lang="en-US" sz="2200" u="none">
                <a:solidFill>
                  <a:srgbClr val="800000"/>
                </a:solidFill>
                <a:latin typeface="Arial"/>
                <a:ea typeface="Arial"/>
                <a:cs typeface="Arial"/>
                <a:sym typeface="Arial"/>
              </a:rPr>
              <a:t> = (b/2) if the record is found; otherwise C</a:t>
            </a:r>
            <a:r>
              <a:rPr b="0" baseline="-25000" i="0" lang="en-US" sz="2200" u="none">
                <a:solidFill>
                  <a:srgbClr val="800000"/>
                </a:solidFill>
                <a:latin typeface="Arial"/>
                <a:ea typeface="Arial"/>
                <a:cs typeface="Arial"/>
                <a:sym typeface="Arial"/>
              </a:rPr>
              <a:t>S1a</a:t>
            </a:r>
            <a:r>
              <a:rPr b="0" i="0" lang="en-US" sz="2200" u="none">
                <a:solidFill>
                  <a:srgbClr val="800000"/>
                </a:solidFill>
                <a:latin typeface="Arial"/>
                <a:ea typeface="Arial"/>
                <a:cs typeface="Arial"/>
                <a:sym typeface="Arial"/>
              </a:rPr>
              <a:t> = b.</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S2. Binary search:</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S2</a:t>
            </a:r>
            <a:r>
              <a:rPr b="0" i="0" lang="en-US" sz="2200" u="none">
                <a:solidFill>
                  <a:srgbClr val="800000"/>
                </a:solidFill>
                <a:latin typeface="Arial"/>
                <a:ea typeface="Arial"/>
                <a:cs typeface="Arial"/>
                <a:sym typeface="Arial"/>
              </a:rPr>
              <a:t> = log</a:t>
            </a:r>
            <a:r>
              <a:rPr b="0" baseline="-25000" i="0" lang="en-US" sz="2200" u="none">
                <a:solidFill>
                  <a:srgbClr val="800000"/>
                </a:solidFill>
                <a:latin typeface="Arial"/>
                <a:ea typeface="Arial"/>
                <a:cs typeface="Arial"/>
                <a:sym typeface="Arial"/>
              </a:rPr>
              <a:t>2</a:t>
            </a:r>
            <a:r>
              <a:rPr b="0" i="0" lang="en-US" sz="2200" u="none">
                <a:solidFill>
                  <a:srgbClr val="800000"/>
                </a:solidFill>
                <a:latin typeface="Arial"/>
                <a:ea typeface="Arial"/>
                <a:cs typeface="Arial"/>
                <a:sym typeface="Arial"/>
              </a:rPr>
              <a:t>b + (s/bfr)⎤ –1</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an equality condition on a unique (key) attribute, C</a:t>
            </a:r>
            <a:r>
              <a:rPr b="0" baseline="-25000" i="0" lang="en-US" sz="2200" u="none">
                <a:solidFill>
                  <a:srgbClr val="800000"/>
                </a:solidFill>
                <a:latin typeface="Arial"/>
                <a:ea typeface="Arial"/>
                <a:cs typeface="Arial"/>
                <a:sym typeface="Arial"/>
              </a:rPr>
              <a:t>S2</a:t>
            </a:r>
            <a:r>
              <a:rPr b="0" i="0" lang="en-US" sz="2200" u="none">
                <a:solidFill>
                  <a:srgbClr val="800000"/>
                </a:solidFill>
                <a:latin typeface="Arial"/>
                <a:ea typeface="Arial"/>
                <a:cs typeface="Arial"/>
                <a:sym typeface="Arial"/>
              </a:rPr>
              <a:t> =log</a:t>
            </a:r>
            <a:r>
              <a:rPr b="0" baseline="-25000" i="0" lang="en-US" sz="2200" u="none">
                <a:solidFill>
                  <a:srgbClr val="800000"/>
                </a:solidFill>
                <a:latin typeface="Arial"/>
                <a:ea typeface="Arial"/>
                <a:cs typeface="Arial"/>
                <a:sym typeface="Arial"/>
              </a:rPr>
              <a:t>2</a:t>
            </a:r>
            <a:r>
              <a:rPr b="0" i="0" lang="en-US" sz="2200" u="none">
                <a:solidFill>
                  <a:srgbClr val="800000"/>
                </a:solidFill>
                <a:latin typeface="Arial"/>
                <a:ea typeface="Arial"/>
                <a:cs typeface="Arial"/>
                <a:sym typeface="Arial"/>
              </a:rPr>
              <a:t>b</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S3. Using a primary index (S3a) or hash key (S3b) to retrieve a single record</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S3a</a:t>
            </a:r>
            <a:r>
              <a:rPr b="0" i="0" lang="en-US" sz="2200" u="none">
                <a:solidFill>
                  <a:srgbClr val="800000"/>
                </a:solidFill>
                <a:latin typeface="Arial"/>
                <a:ea typeface="Arial"/>
                <a:cs typeface="Arial"/>
                <a:sym typeface="Arial"/>
              </a:rPr>
              <a:t> = x + 1;  C</a:t>
            </a:r>
            <a:r>
              <a:rPr b="0" baseline="-25000" i="0" lang="en-US" sz="2200" u="none">
                <a:solidFill>
                  <a:srgbClr val="800000"/>
                </a:solidFill>
                <a:latin typeface="Arial"/>
                <a:ea typeface="Arial"/>
                <a:cs typeface="Arial"/>
                <a:sym typeface="Arial"/>
              </a:rPr>
              <a:t>S3b</a:t>
            </a:r>
            <a:r>
              <a:rPr b="0" i="0" lang="en-US" sz="2200" u="none">
                <a:solidFill>
                  <a:srgbClr val="800000"/>
                </a:solidFill>
                <a:latin typeface="Arial"/>
                <a:ea typeface="Arial"/>
                <a:cs typeface="Arial"/>
                <a:sym typeface="Arial"/>
              </a:rPr>
              <a:t> = 1 for static or linear hashing;</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S3b</a:t>
            </a:r>
            <a:r>
              <a:rPr b="0" i="0" lang="en-US" sz="2200" u="none">
                <a:solidFill>
                  <a:srgbClr val="800000"/>
                </a:solidFill>
                <a:latin typeface="Arial"/>
                <a:ea typeface="Arial"/>
                <a:cs typeface="Arial"/>
                <a:sym typeface="Arial"/>
              </a:rPr>
              <a:t> = 1 for extendible hashing;</a:t>
            </a:r>
            <a:endParaRPr/>
          </a:p>
          <a:p>
            <a:pPr indent="-285750" lvl="1" marL="742950" rtl="0" algn="l">
              <a:lnSpc>
                <a:spcPct val="80000"/>
              </a:lnSpc>
              <a:spcBef>
                <a:spcPts val="440"/>
              </a:spcBef>
              <a:spcAft>
                <a:spcPts val="0"/>
              </a:spcAft>
              <a:buSzPts val="1210"/>
              <a:buNone/>
            </a:pPr>
            <a:r>
              <a:rPr b="0" i="0" lang="en-US" sz="2200" u="none">
                <a:solidFill>
                  <a:srgbClr val="800000"/>
                </a:solidFill>
                <a:latin typeface="Arial"/>
                <a:ea typeface="Arial"/>
                <a:cs typeface="Arial"/>
                <a:sym typeface="Arial"/>
              </a:rPr>
              <a:t> number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9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19" name="Google Shape;819;p9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(5)</a:t>
            </a:r>
            <a:endParaRPr/>
          </a:p>
        </p:txBody>
      </p:sp>
      <p:sp>
        <p:nvSpPr>
          <p:cNvPr id="820" name="Google Shape;820;p9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SELECT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S4. Using an ordering index to retrieve multiple records: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the comparison condition on a key field with an ordering index, C</a:t>
            </a:r>
            <a:r>
              <a:rPr b="0" baseline="-25000" i="0" lang="en-US" sz="2200" u="none">
                <a:solidFill>
                  <a:srgbClr val="800000"/>
                </a:solidFill>
                <a:latin typeface="Arial"/>
                <a:ea typeface="Arial"/>
                <a:cs typeface="Arial"/>
                <a:sym typeface="Arial"/>
              </a:rPr>
              <a:t>S4</a:t>
            </a:r>
            <a:r>
              <a:rPr b="0" i="0" lang="en-US" sz="2200" u="none">
                <a:solidFill>
                  <a:srgbClr val="800000"/>
                </a:solidFill>
                <a:latin typeface="Arial"/>
                <a:ea typeface="Arial"/>
                <a:cs typeface="Arial"/>
                <a:sym typeface="Arial"/>
              </a:rPr>
              <a:t> = x + (b/2) </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S5. Using a clustering index to retrieve multiple records: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S5</a:t>
            </a:r>
            <a:r>
              <a:rPr b="0" i="0" lang="en-US" sz="2200" u="none">
                <a:solidFill>
                  <a:srgbClr val="800000"/>
                </a:solidFill>
                <a:latin typeface="Arial"/>
                <a:ea typeface="Arial"/>
                <a:cs typeface="Arial"/>
                <a:sym typeface="Arial"/>
              </a:rPr>
              <a:t> = x + ┌ (s/bfr) ┐</a:t>
            </a:r>
            <a:endParaRPr b="0" i="0" sz="2200" u="none">
              <a:solidFill>
                <a:srgbClr val="800000"/>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S6. Using a secondary (B+-tree) index:</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an equality comparison, C</a:t>
            </a:r>
            <a:r>
              <a:rPr b="0" baseline="-25000" i="0" lang="en-US" sz="2200" u="none">
                <a:solidFill>
                  <a:srgbClr val="800000"/>
                </a:solidFill>
                <a:latin typeface="Arial"/>
                <a:ea typeface="Arial"/>
                <a:cs typeface="Arial"/>
                <a:sym typeface="Arial"/>
              </a:rPr>
              <a:t>S6a</a:t>
            </a:r>
            <a:r>
              <a:rPr b="0" i="0" lang="en-US" sz="2200" u="none">
                <a:solidFill>
                  <a:srgbClr val="800000"/>
                </a:solidFill>
                <a:latin typeface="Arial"/>
                <a:ea typeface="Arial"/>
                <a:cs typeface="Arial"/>
                <a:sym typeface="Arial"/>
              </a:rPr>
              <a:t> = x + s;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an comparison condition such as &gt;, &lt;, &gt;=, or &lt;=,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S6a</a:t>
            </a:r>
            <a:r>
              <a:rPr b="0" i="0" lang="en-US" sz="2200" u="none">
                <a:solidFill>
                  <a:srgbClr val="800000"/>
                </a:solidFill>
                <a:latin typeface="Arial"/>
                <a:ea typeface="Arial"/>
                <a:cs typeface="Arial"/>
                <a:sym typeface="Arial"/>
              </a:rPr>
              <a:t> = x + (b</a:t>
            </a:r>
            <a:r>
              <a:rPr b="0" baseline="-25000" i="0" lang="en-US" sz="2200" u="none">
                <a:solidFill>
                  <a:srgbClr val="800000"/>
                </a:solidFill>
                <a:latin typeface="Arial"/>
                <a:ea typeface="Arial"/>
                <a:cs typeface="Arial"/>
                <a:sym typeface="Arial"/>
              </a:rPr>
              <a:t>I1</a:t>
            </a:r>
            <a:r>
              <a:rPr b="0" i="0" lang="en-US" sz="2200" u="none">
                <a:solidFill>
                  <a:srgbClr val="800000"/>
                </a:solidFill>
                <a:latin typeface="Arial"/>
                <a:ea typeface="Arial"/>
                <a:cs typeface="Arial"/>
                <a:sym typeface="Arial"/>
              </a:rPr>
              <a:t>/2) + (r/2)</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9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27" name="Google Shape;827;p9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(6)</a:t>
            </a:r>
            <a:endParaRPr/>
          </a:p>
        </p:txBody>
      </p:sp>
      <p:sp>
        <p:nvSpPr>
          <p:cNvPr id="828" name="Google Shape;828;p9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SELECT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S7. Conjunctive selection: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Use either S1 or one of the methods S2 to S6 to solve.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the latter case, use one condition to retrieve the records and then check in the memory buffer whether each retrieved record satisfies the remaining conditions in the conjunction.</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S8. Conjunctive selection using a composite index:</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Same as S3a, S5 or S6a, depending on the type of index.</a:t>
            </a:r>
            <a:endParaRPr/>
          </a:p>
          <a:p>
            <a:pPr indent="-251459" lvl="0" marL="34290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using the cost functions.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38" name="Google Shape;138;p2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1. Translating SQL Queries into Relational Algebra (1)</a:t>
            </a:r>
            <a:endParaRPr/>
          </a:p>
        </p:txBody>
      </p:sp>
      <p:sp>
        <p:nvSpPr>
          <p:cNvPr id="139" name="Google Shape;139;p2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SQL query is translated into query blocks</a:t>
            </a:r>
            <a:endParaRPr/>
          </a:p>
          <a:p>
            <a:pPr indent="-342900" lvl="0" marL="342900" rtl="0" algn="l">
              <a:lnSpc>
                <a:spcPct val="90000"/>
              </a:lnSpc>
              <a:spcBef>
                <a:spcPts val="56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Query block</a:t>
            </a:r>
            <a:r>
              <a:rPr b="0" i="0" lang="en-US" sz="2800" u="none">
                <a:solidFill>
                  <a:schemeClr val="dk2"/>
                </a:solidFill>
                <a:latin typeface="Arial"/>
                <a:ea typeface="Arial"/>
                <a:cs typeface="Arial"/>
                <a:sym typeface="Arial"/>
              </a:rPr>
              <a:t>: </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basic unit that can be translated into the algebraic operators and optimized.</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9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35" name="Google Shape;835;p9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(7)</a:t>
            </a:r>
            <a:endParaRPr/>
          </a:p>
        </p:txBody>
      </p:sp>
      <p:sp>
        <p:nvSpPr>
          <p:cNvPr id="836" name="Google Shape;836;p9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Examples of Cost Functions for JOIN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Join selectivity (js)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js = | (R     </a:t>
            </a:r>
            <a:r>
              <a:rPr b="0" baseline="-25000" i="0" lang="en-US" sz="2600" u="none">
                <a:solidFill>
                  <a:srgbClr val="800000"/>
                </a:solidFill>
                <a:latin typeface="Arial"/>
                <a:ea typeface="Arial"/>
                <a:cs typeface="Arial"/>
                <a:sym typeface="Arial"/>
              </a:rPr>
              <a:t>C</a:t>
            </a:r>
            <a:r>
              <a:rPr b="0" i="0" lang="en-US" sz="2600" u="none">
                <a:solidFill>
                  <a:srgbClr val="800000"/>
                </a:solidFill>
                <a:latin typeface="Arial"/>
                <a:ea typeface="Arial"/>
                <a:cs typeface="Arial"/>
                <a:sym typeface="Arial"/>
              </a:rPr>
              <a:t> S) | / | R x  S | = | (R    </a:t>
            </a:r>
            <a:r>
              <a:rPr b="0" baseline="-25000" i="0" lang="en-US" sz="2600" u="none">
                <a:solidFill>
                  <a:srgbClr val="800000"/>
                </a:solidFill>
                <a:latin typeface="Arial"/>
                <a:ea typeface="Arial"/>
                <a:cs typeface="Arial"/>
                <a:sym typeface="Arial"/>
              </a:rPr>
              <a:t>C</a:t>
            </a:r>
            <a:r>
              <a:rPr b="0" i="0" lang="en-US" sz="2600" u="none">
                <a:solidFill>
                  <a:srgbClr val="800000"/>
                </a:solidFill>
                <a:latin typeface="Arial"/>
                <a:ea typeface="Arial"/>
                <a:cs typeface="Arial"/>
                <a:sym typeface="Arial"/>
              </a:rPr>
              <a:t> S) | / (|R| * |S |)</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If condition C does not exist, js = 1;</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If no tuples from the relations satisfy condition C, js = 0;</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Usually, 0 &lt;= js &lt;= 1;</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Size of the result file after join operation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 (R     </a:t>
            </a:r>
            <a:r>
              <a:rPr b="0" baseline="-25000" i="0" lang="en-US" sz="2600" u="none">
                <a:solidFill>
                  <a:srgbClr val="800000"/>
                </a:solidFill>
                <a:latin typeface="Arial"/>
                <a:ea typeface="Arial"/>
                <a:cs typeface="Arial"/>
                <a:sym typeface="Arial"/>
              </a:rPr>
              <a:t>C</a:t>
            </a:r>
            <a:r>
              <a:rPr b="0" i="0" lang="en-US" sz="2600" u="none">
                <a:solidFill>
                  <a:srgbClr val="800000"/>
                </a:solidFill>
                <a:latin typeface="Arial"/>
                <a:ea typeface="Arial"/>
                <a:cs typeface="Arial"/>
                <a:sym typeface="Arial"/>
              </a:rPr>
              <a:t> S) |  = js * |R| * |S |</a:t>
            </a:r>
            <a:endParaRPr/>
          </a:p>
        </p:txBody>
      </p:sp>
      <p:grpSp>
        <p:nvGrpSpPr>
          <p:cNvPr id="837" name="Google Shape;837;p93"/>
          <p:cNvGrpSpPr/>
          <p:nvPr/>
        </p:nvGrpSpPr>
        <p:grpSpPr>
          <a:xfrm>
            <a:off x="1752600" y="5845175"/>
            <a:ext cx="219075" cy="174625"/>
            <a:chOff x="377" y="2904"/>
            <a:chExt cx="154" cy="110"/>
          </a:xfrm>
        </p:grpSpPr>
        <p:cxnSp>
          <p:nvCxnSpPr>
            <p:cNvPr id="838" name="Google Shape;838;p9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39" name="Google Shape;839;p9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0" name="Google Shape;840;p9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1" name="Google Shape;841;p9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842" name="Google Shape;842;p93"/>
          <p:cNvGrpSpPr/>
          <p:nvPr/>
        </p:nvGrpSpPr>
        <p:grpSpPr>
          <a:xfrm>
            <a:off x="5953125" y="2720975"/>
            <a:ext cx="219075" cy="174625"/>
            <a:chOff x="377" y="2904"/>
            <a:chExt cx="154" cy="110"/>
          </a:xfrm>
        </p:grpSpPr>
        <p:cxnSp>
          <p:nvCxnSpPr>
            <p:cNvPr id="843" name="Google Shape;843;p9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4" name="Google Shape;844;p9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5" name="Google Shape;845;p9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6" name="Google Shape;846;p9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847" name="Google Shape;847;p93"/>
          <p:cNvGrpSpPr/>
          <p:nvPr/>
        </p:nvGrpSpPr>
        <p:grpSpPr>
          <a:xfrm>
            <a:off x="2371725" y="2720975"/>
            <a:ext cx="219075" cy="174625"/>
            <a:chOff x="377" y="2904"/>
            <a:chExt cx="154" cy="110"/>
          </a:xfrm>
        </p:grpSpPr>
        <p:cxnSp>
          <p:nvCxnSpPr>
            <p:cNvPr id="848" name="Google Shape;848;p9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9" name="Google Shape;849;p9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50" name="Google Shape;850;p9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851" name="Google Shape;851;p9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9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58" name="Google Shape;858;p9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(8)</a:t>
            </a:r>
            <a:endParaRPr/>
          </a:p>
        </p:txBody>
      </p:sp>
      <p:sp>
        <p:nvSpPr>
          <p:cNvPr id="859" name="Google Shape;859;p9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JOIN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J1. Nested-loop join: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J1</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 ((js* |R|* |S|)/bfr</a:t>
            </a:r>
            <a:r>
              <a:rPr b="0" baseline="-25000" i="0" lang="en-US" sz="2200" u="none">
                <a:solidFill>
                  <a:srgbClr val="800000"/>
                </a:solidFill>
                <a:latin typeface="Arial"/>
                <a:ea typeface="Arial"/>
                <a:cs typeface="Arial"/>
                <a:sym typeface="Arial"/>
              </a:rPr>
              <a:t>RS</a:t>
            </a:r>
            <a:r>
              <a:rPr b="0" i="0" lang="en-US" sz="2200" u="none">
                <a:solidFill>
                  <a:srgbClr val="800000"/>
                </a:solidFill>
                <a:latin typeface="Arial"/>
                <a:ea typeface="Arial"/>
                <a:cs typeface="Arial"/>
                <a:sym typeface="Arial"/>
              </a:rPr>
              <a:t>)</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(Use R for outer loop)</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J2. Single-loop join (using an access structure to retrieve the matching record(s))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If  an index exists for the join attribute B of S with index levels x</a:t>
            </a:r>
            <a:r>
              <a:rPr b="0" baseline="-25000" i="0" lang="en-US" sz="2200" u="none">
                <a:solidFill>
                  <a:srgbClr val="800000"/>
                </a:solidFill>
                <a:latin typeface="Arial"/>
                <a:ea typeface="Arial"/>
                <a:cs typeface="Arial"/>
                <a:sym typeface="Arial"/>
              </a:rPr>
              <a:t>B</a:t>
            </a:r>
            <a:r>
              <a:rPr b="0" i="0" lang="en-US" sz="2200" u="none">
                <a:solidFill>
                  <a:srgbClr val="800000"/>
                </a:solidFill>
                <a:latin typeface="Arial"/>
                <a:ea typeface="Arial"/>
                <a:cs typeface="Arial"/>
                <a:sym typeface="Arial"/>
              </a:rPr>
              <a:t>, we can retrieve each record s in R and then use the index to retrieve all the matching records t from S that satisfy t[B] = s[A].</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cost depends on the type of index.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9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66" name="Google Shape;866;p9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(9)</a:t>
            </a:r>
            <a:endParaRPr/>
          </a:p>
        </p:txBody>
      </p:sp>
      <p:sp>
        <p:nvSpPr>
          <p:cNvPr id="867" name="Google Shape;867;p9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JOIN (contd.)</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J2. Single-loop join (contd.)</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 secondary index, </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2000" u="none">
                <a:solidFill>
                  <a:schemeClr val="dk2"/>
                </a:solidFill>
                <a:latin typeface="Arial"/>
                <a:ea typeface="Arial"/>
                <a:cs typeface="Arial"/>
                <a:sym typeface="Arial"/>
              </a:rPr>
              <a:t>J2a</a:t>
            </a:r>
            <a:r>
              <a:rPr b="0" i="0" lang="en-US" sz="2000" u="none">
                <a:solidFill>
                  <a:schemeClr val="dk2"/>
                </a:solidFill>
                <a:latin typeface="Arial"/>
                <a:ea typeface="Arial"/>
                <a:cs typeface="Arial"/>
                <a:sym typeface="Arial"/>
              </a:rPr>
              <a:t> =  b</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(|R| * (x</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s</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((js* |R|* |S|)/bfr</a:t>
            </a:r>
            <a:r>
              <a:rPr b="0" baseline="-25000" i="0" lang="en-US" sz="20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 clustering index,</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2000" u="none">
                <a:solidFill>
                  <a:schemeClr val="dk2"/>
                </a:solidFill>
                <a:latin typeface="Arial"/>
                <a:ea typeface="Arial"/>
                <a:cs typeface="Arial"/>
                <a:sym typeface="Arial"/>
              </a:rPr>
              <a:t>J2b</a:t>
            </a:r>
            <a:r>
              <a:rPr b="0" i="0" lang="en-US" sz="2000" u="none">
                <a:solidFill>
                  <a:schemeClr val="dk2"/>
                </a:solidFill>
                <a:latin typeface="Arial"/>
                <a:ea typeface="Arial"/>
                <a:cs typeface="Arial"/>
                <a:sym typeface="Arial"/>
              </a:rPr>
              <a:t> =  b</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(|R| * (x</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(s</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/bfr</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((js* |R|* |S|)/bfr</a:t>
            </a:r>
            <a:r>
              <a:rPr b="0" baseline="-25000" i="0" lang="en-US" sz="20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 primary index,</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2000" u="none">
                <a:solidFill>
                  <a:schemeClr val="dk2"/>
                </a:solidFill>
                <a:latin typeface="Arial"/>
                <a:ea typeface="Arial"/>
                <a:cs typeface="Arial"/>
                <a:sym typeface="Arial"/>
              </a:rPr>
              <a:t>J2c</a:t>
            </a:r>
            <a:r>
              <a:rPr b="0" i="0" lang="en-US" sz="2000" u="none">
                <a:solidFill>
                  <a:schemeClr val="dk2"/>
                </a:solidFill>
                <a:latin typeface="Arial"/>
                <a:ea typeface="Arial"/>
                <a:cs typeface="Arial"/>
                <a:sym typeface="Arial"/>
              </a:rPr>
              <a:t> =  b</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(|R| * (x</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+ 1)) + ((js* |R|* |S|)/bfr</a:t>
            </a:r>
            <a:r>
              <a:rPr b="0" baseline="-25000" i="0" lang="en-US" sz="20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If a hash key exists for one of the two join attributes — B of S</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2000" u="none">
                <a:solidFill>
                  <a:schemeClr val="dk2"/>
                </a:solidFill>
                <a:latin typeface="Arial"/>
                <a:ea typeface="Arial"/>
                <a:cs typeface="Arial"/>
                <a:sym typeface="Arial"/>
              </a:rPr>
              <a:t>J2d</a:t>
            </a:r>
            <a:r>
              <a:rPr b="0" i="0" lang="en-US" sz="2000" u="none">
                <a:solidFill>
                  <a:schemeClr val="dk2"/>
                </a:solidFill>
                <a:latin typeface="Arial"/>
                <a:ea typeface="Arial"/>
                <a:cs typeface="Arial"/>
                <a:sym typeface="Arial"/>
              </a:rPr>
              <a:t> =  b</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(|R| * h) + ((js* |R|* |S|)/bfr</a:t>
            </a:r>
            <a:r>
              <a:rPr b="0" baseline="-25000" i="0" lang="en-US" sz="20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J3. Sort-merge join:</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1800" u="none">
                <a:solidFill>
                  <a:schemeClr val="dk2"/>
                </a:solidFill>
                <a:latin typeface="Arial"/>
                <a:ea typeface="Arial"/>
                <a:cs typeface="Arial"/>
                <a:sym typeface="Arial"/>
              </a:rPr>
              <a:t>J3a</a:t>
            </a:r>
            <a:r>
              <a:rPr b="0" i="0" lang="en-US" sz="2000" u="none">
                <a:solidFill>
                  <a:schemeClr val="dk2"/>
                </a:solidFill>
                <a:latin typeface="Arial"/>
                <a:ea typeface="Arial"/>
                <a:cs typeface="Arial"/>
                <a:sym typeface="Arial"/>
              </a:rPr>
              <a:t> =  C</a:t>
            </a:r>
            <a:r>
              <a:rPr b="0" baseline="-25000" i="0" lang="en-US" sz="1800" u="none">
                <a:solidFill>
                  <a:schemeClr val="dk2"/>
                </a:solidFill>
                <a:latin typeface="Arial"/>
                <a:ea typeface="Arial"/>
                <a:cs typeface="Arial"/>
                <a:sym typeface="Arial"/>
              </a:rPr>
              <a:t>S</a:t>
            </a:r>
            <a:r>
              <a:rPr b="0" i="0" lang="en-US" sz="2000" u="none">
                <a:solidFill>
                  <a:schemeClr val="dk2"/>
                </a:solidFill>
                <a:latin typeface="Arial"/>
                <a:ea typeface="Arial"/>
                <a:cs typeface="Arial"/>
                <a:sym typeface="Arial"/>
              </a:rPr>
              <a:t> + b</a:t>
            </a:r>
            <a:r>
              <a:rPr b="0" baseline="-25000" i="0" lang="en-US" sz="18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b</a:t>
            </a:r>
            <a:r>
              <a:rPr b="0" baseline="-25000" i="0" lang="en-US" sz="1800" u="none">
                <a:solidFill>
                  <a:schemeClr val="dk2"/>
                </a:solidFill>
                <a:latin typeface="Arial"/>
                <a:ea typeface="Arial"/>
                <a:cs typeface="Arial"/>
                <a:sym typeface="Arial"/>
              </a:rPr>
              <a:t>S</a:t>
            </a:r>
            <a:r>
              <a:rPr b="0" i="0" lang="en-US" sz="2000" u="none">
                <a:solidFill>
                  <a:schemeClr val="dk2"/>
                </a:solidFill>
                <a:latin typeface="Arial"/>
                <a:ea typeface="Arial"/>
                <a:cs typeface="Arial"/>
                <a:sym typeface="Arial"/>
              </a:rPr>
              <a:t> + ((js* |R|* |S|)/bfr</a:t>
            </a:r>
            <a:r>
              <a:rPr b="0" baseline="-25000" i="0" lang="en-US" sz="18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 	</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(CS: Cost for sorting files)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9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74" name="Google Shape;874;p9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(10)</a:t>
            </a:r>
            <a:endParaRPr/>
          </a:p>
        </p:txBody>
      </p:sp>
      <p:sp>
        <p:nvSpPr>
          <p:cNvPr id="875" name="Google Shape;875;p9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Multiple Relation Queries and Join Ordering</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query joining n relations will have n-1 join operations, and hence can have a large number of different join orders when we apply the algebraic transformation rules. </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Current query optimizers typically limit the structure of a (join) query tree to that of left-deep (or right-deep) trees.</a:t>
            </a:r>
            <a:endParaRPr/>
          </a:p>
          <a:p>
            <a:pPr indent="-251459" lvl="0" marL="342900" rtl="0" algn="l">
              <a:lnSpc>
                <a:spcPct val="9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9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Left-deep tree</a:t>
            </a:r>
            <a:r>
              <a:rPr b="0" i="0" lang="en-US" sz="2400" u="none">
                <a:solidFill>
                  <a:schemeClr val="dk2"/>
                </a:solidFill>
                <a:latin typeface="Arial"/>
                <a:ea typeface="Arial"/>
                <a:cs typeface="Arial"/>
                <a:sym typeface="Arial"/>
              </a:rPr>
              <a:t>:</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binary tree where the right child of each non-leaf node is always a base relation.</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Amenable to pipelining</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Could utilize any access paths on the base relation (the right child) when executing the join.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9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82" name="Google Shape;882;p9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9. Overview of Query Optimization in Oracle</a:t>
            </a:r>
            <a:endParaRPr/>
          </a:p>
        </p:txBody>
      </p:sp>
      <p:sp>
        <p:nvSpPr>
          <p:cNvPr id="883" name="Google Shape;883;p9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Oracle DBMS V8</a:t>
            </a:r>
            <a:endParaRPr/>
          </a:p>
          <a:p>
            <a:pPr indent="-285750" lvl="1" marL="742950" rtl="0" algn="l">
              <a:lnSpc>
                <a:spcPct val="9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Rule-based query optimization</a:t>
            </a:r>
            <a:r>
              <a:rPr b="0" i="0" lang="en-US" sz="2200" u="none">
                <a:solidFill>
                  <a:srgbClr val="800000"/>
                </a:solidFill>
                <a:latin typeface="Arial"/>
                <a:ea typeface="Arial"/>
                <a:cs typeface="Arial"/>
                <a:sym typeface="Arial"/>
              </a:rPr>
              <a:t>: the optimizer chooses execution plans based on heuristically ranked operations. </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(Currently it is being phased out) </a:t>
            </a:r>
            <a:endParaRPr/>
          </a:p>
          <a:p>
            <a:pPr indent="-285750" lvl="1" marL="742950" rtl="0" algn="l">
              <a:lnSpc>
                <a:spcPct val="9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Cost-based query optimization</a:t>
            </a:r>
            <a:r>
              <a:rPr b="0" i="0" lang="en-US" sz="2200" u="none">
                <a:solidFill>
                  <a:srgbClr val="800000"/>
                </a:solidFill>
                <a:latin typeface="Arial"/>
                <a:ea typeface="Arial"/>
                <a:cs typeface="Arial"/>
                <a:sym typeface="Arial"/>
              </a:rPr>
              <a:t>: the optimizer examines alternative access paths and operator algorithms and chooses the execution plan with lowest estimate cost.</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The query cost is calculated based on the estimated usage of resources such as I/O, CPU and memory needed.</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Application developers could specify hints to the ORACLE query optimizer.</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idea is that an application developer might know more information about the data.</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9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90" name="Google Shape;890;p9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10. Semantic Query Optimization</a:t>
            </a:r>
            <a:endParaRPr/>
          </a:p>
        </p:txBody>
      </p:sp>
      <p:sp>
        <p:nvSpPr>
          <p:cNvPr id="891" name="Google Shape;891;p9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Semantic Query Optimization</a:t>
            </a:r>
            <a:r>
              <a:rPr b="0" i="0" lang="en-US" sz="2000" u="none">
                <a:solidFill>
                  <a:schemeClr val="dk2"/>
                </a:solidFill>
                <a:latin typeface="Arial"/>
                <a:ea typeface="Arial"/>
                <a:cs typeface="Arial"/>
                <a:sym typeface="Arial"/>
              </a:rPr>
              <a:t>:</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Uses constraints specified on the database schema in order to modify one query into another query that is more efficient to execute. </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Consider the following SQL query,</a:t>
            </a:r>
            <a:endParaRPr/>
          </a:p>
          <a:p>
            <a:pPr indent="-342900" lvl="0" marL="342900" rtl="0" algn="l">
              <a:lnSpc>
                <a:spcPct val="80000"/>
              </a:lnSpc>
              <a:spcBef>
                <a:spcPts val="400"/>
              </a:spcBef>
              <a:spcAft>
                <a:spcPts val="0"/>
              </a:spcAft>
              <a:buSzPts val="1200"/>
              <a:buNone/>
            </a:pPr>
            <a:r>
              <a:rPr b="0" i="0" lang="en-US" sz="2000" u="none">
                <a:solidFill>
                  <a:schemeClr val="dk2"/>
                </a:solidFill>
                <a:latin typeface="Arial"/>
                <a:ea typeface="Arial"/>
                <a:cs typeface="Arial"/>
                <a:sym typeface="Arial"/>
              </a:rPr>
              <a:t>	SELECT	E.LNAME, M.LNAME</a:t>
            </a:r>
            <a:endParaRPr/>
          </a:p>
          <a:p>
            <a:pPr indent="-342900" lvl="0" marL="342900" rtl="0" algn="l">
              <a:lnSpc>
                <a:spcPct val="80000"/>
              </a:lnSpc>
              <a:spcBef>
                <a:spcPts val="400"/>
              </a:spcBef>
              <a:spcAft>
                <a:spcPts val="0"/>
              </a:spcAft>
              <a:buSzPts val="1200"/>
              <a:buNone/>
            </a:pPr>
            <a:r>
              <a:rPr b="0" i="0" lang="en-US" sz="2000" u="none">
                <a:solidFill>
                  <a:schemeClr val="dk2"/>
                </a:solidFill>
                <a:latin typeface="Arial"/>
                <a:ea typeface="Arial"/>
                <a:cs typeface="Arial"/>
                <a:sym typeface="Arial"/>
              </a:rPr>
              <a:t>	FROM	EMPLOYEE E M</a:t>
            </a:r>
            <a:endParaRPr/>
          </a:p>
          <a:p>
            <a:pPr indent="-342900" lvl="0" marL="342900" rtl="0" algn="l">
              <a:lnSpc>
                <a:spcPct val="80000"/>
              </a:lnSpc>
              <a:spcBef>
                <a:spcPts val="400"/>
              </a:spcBef>
              <a:spcAft>
                <a:spcPts val="0"/>
              </a:spcAft>
              <a:buSzPts val="1200"/>
              <a:buNone/>
            </a:pPr>
            <a:r>
              <a:rPr b="0" i="0" lang="en-US" sz="2000" u="none">
                <a:solidFill>
                  <a:schemeClr val="dk2"/>
                </a:solidFill>
                <a:latin typeface="Arial"/>
                <a:ea typeface="Arial"/>
                <a:cs typeface="Arial"/>
                <a:sym typeface="Arial"/>
              </a:rPr>
              <a:t>	WHERE	E.SUPERSSN=M.SSN AND E.SALARY&gt;M.SALARY </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Explanation:</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Suppose that we had a constraint on the database schema that stated that no employee can earn more than his or her direct supervisor. If the semantic query optimizer checks for the existence of this constraint, it need not execute the query at all because it knows that the result of the query will be empty. Techniques known as theorem proving can be used for this purpose.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9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98" name="Google Shape;898;p9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Summary</a:t>
            </a:r>
            <a:endParaRPr/>
          </a:p>
        </p:txBody>
      </p:sp>
      <p:sp>
        <p:nvSpPr>
          <p:cNvPr id="899" name="Google Shape;899;p9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SzPts val="1440"/>
              <a:buNone/>
            </a:pPr>
            <a:r>
              <a:rPr b="0" i="0" lang="en-US" sz="2400" u="none">
                <a:solidFill>
                  <a:schemeClr val="dk2"/>
                </a:solidFill>
                <a:latin typeface="Arial"/>
                <a:ea typeface="Arial"/>
                <a:cs typeface="Arial"/>
                <a:sym typeface="Arial"/>
              </a:rPr>
              <a:t>0. Introduction to Query Processing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 Translating SQL Queries into Relational Algebra </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2. Algorithms for External Sorting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3. Algorithms for SELECT and JOIN Operations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4. Algorithms for PROJECT and SET Operations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5. Implementing Aggregate Operations and Outer Joins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6. Combining Operations using Pipelining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7. Using Heuristics in Query Optimization</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8. Using Selectivity and Cost Estimates in Query Optimization</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9. Overview of Query Optimization in Oracle</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10. Semantic Query Optimization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Translating SQL Queries into Relational Algebra (1)</a:t>
            </a:r>
            <a:endParaRPr/>
          </a:p>
        </p:txBody>
      </p:sp>
      <p:sp>
        <p:nvSpPr>
          <p:cNvPr id="145" name="Google Shape;145;p2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 query block contains a single SELECT-FROM-WHERE expression, as well as GROUP BY and HAVING clause if these are part of the block.</a:t>
            </a:r>
            <a:endParaRPr/>
          </a:p>
          <a:p>
            <a:pPr indent="-342900" lvl="0" marL="342900" marR="0" rtl="0" algn="l">
              <a:lnSpc>
                <a:spcPct val="90000"/>
              </a:lnSpc>
              <a:spcBef>
                <a:spcPts val="56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Nested queries</a:t>
            </a:r>
            <a:r>
              <a:rPr b="0" i="0" lang="en-US" sz="2800" u="none">
                <a:solidFill>
                  <a:schemeClr val="dk2"/>
                </a:solidFill>
                <a:latin typeface="Arial"/>
                <a:ea typeface="Arial"/>
                <a:cs typeface="Arial"/>
                <a:sym typeface="Arial"/>
              </a:rPr>
              <a:t> within a query are identified as separate query blocks.</a:t>
            </a:r>
            <a:endParaRPr/>
          </a:p>
          <a:p>
            <a:pPr indent="-342900" lvl="0" marL="342900" marR="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Aggregate operators in SQL must be included in the extended algebra.</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146" name="Google Shape;146;p2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