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8" r:id="rId15"/>
    <p:sldId id="329" r:id="rId16"/>
    <p:sldId id="268" r:id="rId17"/>
    <p:sldId id="269" r:id="rId18"/>
    <p:sldId id="270" r:id="rId19"/>
    <p:sldId id="271" r:id="rId20"/>
    <p:sldId id="310" r:id="rId21"/>
    <p:sldId id="272" r:id="rId22"/>
    <p:sldId id="273" r:id="rId23"/>
    <p:sldId id="311" r:id="rId24"/>
    <p:sldId id="312" r:id="rId25"/>
    <p:sldId id="313" r:id="rId26"/>
    <p:sldId id="274" r:id="rId27"/>
    <p:sldId id="314" r:id="rId28"/>
    <p:sldId id="315" r:id="rId29"/>
    <p:sldId id="316" r:id="rId30"/>
    <p:sldId id="317" r:id="rId31"/>
    <p:sldId id="319" r:id="rId32"/>
    <p:sldId id="318" r:id="rId33"/>
    <p:sldId id="320" r:id="rId34"/>
    <p:sldId id="321" r:id="rId35"/>
    <p:sldId id="322" r:id="rId36"/>
    <p:sldId id="275" r:id="rId37"/>
    <p:sldId id="276" r:id="rId38"/>
    <p:sldId id="277" r:id="rId39"/>
    <p:sldId id="323" r:id="rId40"/>
    <p:sldId id="324" r:id="rId41"/>
    <p:sldId id="325" r:id="rId42"/>
    <p:sldId id="326" r:id="rId43"/>
    <p:sldId id="352" r:id="rId44"/>
    <p:sldId id="353" r:id="rId45"/>
    <p:sldId id="354" r:id="rId46"/>
    <p:sldId id="278" r:id="rId47"/>
    <p:sldId id="342" r:id="rId48"/>
    <p:sldId id="279" r:id="rId49"/>
    <p:sldId id="280" r:id="rId50"/>
    <p:sldId id="331" r:id="rId51"/>
    <p:sldId id="339" r:id="rId52"/>
    <p:sldId id="340" r:id="rId53"/>
    <p:sldId id="333" r:id="rId54"/>
    <p:sldId id="334" r:id="rId55"/>
    <p:sldId id="335" r:id="rId56"/>
    <p:sldId id="336" r:id="rId57"/>
    <p:sldId id="341" r:id="rId58"/>
    <p:sldId id="343" r:id="rId59"/>
    <p:sldId id="344" r:id="rId60"/>
    <p:sldId id="345" r:id="rId61"/>
    <p:sldId id="346" r:id="rId62"/>
    <p:sldId id="349" r:id="rId63"/>
    <p:sldId id="348" r:id="rId64"/>
  </p:sldIdLst>
  <p:sldSz cx="9144000" cy="6858000" type="screen4x3"/>
  <p:notesSz cx="6858000" cy="9144000"/>
  <p:embeddedFontLst>
    <p:embeddedFont>
      <p:font typeface="Inter" panose="020B0604020202020204" charset="0"/>
      <p:regular r:id="rId66"/>
      <p:bold r:id="rId67"/>
    </p:embeddedFont>
    <p:embeddedFont>
      <p:font typeface="Tahoma" panose="020B0604030504040204" pitchFamily="34" charset="0"/>
      <p:regular r:id="rId68"/>
      <p:bold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684" y="984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3.fntdata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1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4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5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381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529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UPDATE ANOMALY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Anomaly: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Changing the name of  project number P1 from “Billing” to “Customer-Accounting” may cause this update to be made for all 100 employees working on project P1.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INSERT ANOMALY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 Anomaly: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 insert a project unless an employee is assigned to it.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Conversely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 insert an employee unless an he/she is assigned to a project.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DELETE ANOMALY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Anomaly: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When a project is deleted, it will result in deleting all the employees who work on that project.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Alternately, if an employee is the sole employee on a project, deleting that employee would result in deleting the corresponding project.</a:t>
            </a:r>
            <a:endParaRPr/>
          </a:p>
          <a:p>
            <a:pPr marL="342900" lvl="0" indent="-24384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dirty="0"/>
              <a:t>Example of </a:t>
            </a:r>
            <a:r>
              <a:rPr lang="en-US" dirty="0" smtClean="0"/>
              <a:t>Anomalies</a:t>
            </a:r>
            <a:endParaRPr dirty="0"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1" i="0" dirty="0" smtClean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Insertion 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anomaly: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If a tuple is inserted in referencing relation and referencing attribute value is not present in referenced attribute, it will not allow inserting in referencing relation.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For Example, If we try to insert a record in STUDENT_COURSE with STUD_NO =7, it will not allow.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470" y="2987151"/>
            <a:ext cx="1541400" cy="201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81" y="1312317"/>
            <a:ext cx="49339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57" y="5100899"/>
            <a:ext cx="3248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15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buClr>
                <a:srgbClr val="273239"/>
              </a:buClr>
              <a:buSzPts val="2800"/>
              <a:buChar char="•"/>
            </a:pPr>
            <a:r>
              <a:rPr lang="en-US" b="1" dirty="0">
                <a:solidFill>
                  <a:srgbClr val="273239"/>
                </a:solidFill>
              </a:rPr>
              <a:t>Deletion and </a:t>
            </a:r>
            <a:r>
              <a:rPr lang="en-US" b="1" dirty="0" smtClean="0">
                <a:solidFill>
                  <a:srgbClr val="273239"/>
                </a:solidFill>
              </a:rPr>
              <a:t>Update </a:t>
            </a:r>
            <a:r>
              <a:rPr lang="en-US" b="1" dirty="0">
                <a:solidFill>
                  <a:srgbClr val="273239"/>
                </a:solidFill>
              </a:rPr>
              <a:t>anomaly:</a:t>
            </a:r>
            <a:r>
              <a:rPr lang="en-US" dirty="0">
                <a:solidFill>
                  <a:srgbClr val="273239"/>
                </a:solidFill>
              </a:rPr>
              <a:t> </a:t>
            </a:r>
            <a:endParaRPr lang="en-U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73239"/>
              </a:buClr>
              <a:buSzPts val="2800"/>
              <a:buChar char="•"/>
            </a:pPr>
            <a:r>
              <a:rPr lang="en-US" dirty="0">
                <a:solidFill>
                  <a:srgbClr val="273239"/>
                </a:solidFill>
              </a:rPr>
              <a:t>If a tuple is deleted or updated from referenced relation and referenced attribute value is used by referencing attribute in referencing relation, it will not allow deleting the tuple from referenced relation. </a:t>
            </a:r>
            <a:endParaRPr lang="en-U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73239"/>
              </a:buClr>
              <a:buSzPts val="2800"/>
              <a:buChar char="•"/>
            </a:pPr>
            <a:r>
              <a:rPr lang="en-US" dirty="0">
                <a:solidFill>
                  <a:srgbClr val="273239"/>
                </a:solidFill>
              </a:rPr>
              <a:t>For Example, If we try to delete a record from STUDENT with STUD_NO =1, it will not allow. 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10.3 Two relation schemas suffering from update anomalies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6" descr="fig10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25" y="2057400"/>
            <a:ext cx="8207375" cy="339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10.4 Example States for EMP_DEPT and EMP_PROJ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" y="2213453"/>
            <a:ext cx="8894909" cy="311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Guideline to Redundant Information in Tuples and Update Anomalies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2: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a schema that does not suffer from the insertion, deletion and update anomalies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there are any anomalies present, then note them so that applications can be made to take them into account.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1.3 Null Values in Tuples 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3: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 should be designed such that their tuples will have as few NULL values as possible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Attributes that are NULL frequently could be placed in separate relations (with the primary key</a:t>
            </a:r>
            <a:r>
              <a:rPr lang="en-US" sz="2600" b="0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dirty="0" smtClean="0">
                <a:solidFill>
                  <a:srgbClr val="FF0000"/>
                </a:solidFill>
              </a:rPr>
              <a:t>It causes confusion in COUNT  and SUM operation.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dirty="0" smtClean="0">
                <a:solidFill>
                  <a:srgbClr val="FF0000"/>
                </a:solidFill>
              </a:rPr>
              <a:t>If NULL value comes in </a:t>
            </a:r>
            <a:r>
              <a:rPr lang="en-US" dirty="0" err="1" smtClean="0">
                <a:solidFill>
                  <a:srgbClr val="FF0000"/>
                </a:solidFill>
              </a:rPr>
              <a:t>comparision</a:t>
            </a:r>
            <a:r>
              <a:rPr lang="en-US" dirty="0" smtClean="0">
                <a:solidFill>
                  <a:srgbClr val="FF0000"/>
                </a:solidFill>
              </a:rPr>
              <a:t> with SELECT or JOIN operation, the result will unpredictable.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3984" y="1870880"/>
            <a:ext cx="6144016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60"/>
              </a:spcBef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dirty="0">
                <a:solidFill>
                  <a:schemeClr val="dk2"/>
                </a:solidFill>
              </a:rPr>
              <a:t>Reasons for nulls:</a:t>
            </a:r>
            <a:endParaRPr lang="en-US" dirty="0"/>
          </a:p>
          <a:p>
            <a:pPr marL="742950" lvl="1" indent="-285750">
              <a:spcBef>
                <a:spcPts val="520"/>
              </a:spcBef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dirty="0">
                <a:solidFill>
                  <a:srgbClr val="800000"/>
                </a:solidFill>
              </a:rPr>
              <a:t>Attribute not applicable or invalid</a:t>
            </a:r>
            <a:endParaRPr lang="en-US" dirty="0"/>
          </a:p>
          <a:p>
            <a:pPr marL="742950" lvl="1" indent="-285750">
              <a:spcBef>
                <a:spcPts val="520"/>
              </a:spcBef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dirty="0">
                <a:solidFill>
                  <a:srgbClr val="800000"/>
                </a:solidFill>
              </a:rPr>
              <a:t>Attribute value unknown  (may exist)</a:t>
            </a:r>
            <a:endParaRPr lang="en-US" dirty="0"/>
          </a:p>
          <a:p>
            <a:pPr marL="742950" lvl="1" indent="-285750">
              <a:spcBef>
                <a:spcPts val="520"/>
              </a:spcBef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dirty="0">
                <a:solidFill>
                  <a:srgbClr val="800000"/>
                </a:solidFill>
              </a:rPr>
              <a:t>Value known to exist, but unavailable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9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and Normalization for Relational Databases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1.4 Spurious Tuples 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5994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 designs for a relational database may result in erroneous results for certain JOIN operations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"lossless join" property is used to guarantee meaningful results for join operations(LOS 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4: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relations should be designed to satisfy the lossless join condition i.means  No spurious tuples should be generated by doing a natural-join of any relations.</a:t>
            </a:r>
            <a:endParaRPr/>
          </a:p>
          <a:p>
            <a:pPr marL="342900" lvl="0" indent="-24384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Spurious Tuples (2)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two important properties of decompositions: </a:t>
            </a:r>
            <a:endParaRPr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AutoNum type="alphaLcParenR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Non-additive or losslessness of the corresponding join</a:t>
            </a:r>
            <a:endParaRPr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AutoNum type="alphaLcParenR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Preservation of the functional dependencies. </a:t>
            </a:r>
            <a:endParaRPr/>
          </a:p>
          <a:p>
            <a:pPr marL="457200" lvl="0" indent="-3657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that:</a:t>
            </a:r>
            <a:endParaRPr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Property (a) is extremely important and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be sacrificed.</a:t>
            </a:r>
            <a:endParaRPr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Property (b) is less stringent and may be sacrificed. (See Chapter 11).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The relation EMP_PROJ is decomposed into two relations: EMP_LOCS and EMP_PROJ1.</a:t>
            </a:r>
          </a:p>
          <a:p>
            <a:r>
              <a:rPr lang="en-US" sz="2400" dirty="0" smtClean="0"/>
              <a:t>by re-joining of these two relations will generate some spurious tuples.</a:t>
            </a:r>
          </a:p>
          <a:p>
            <a:r>
              <a:rPr lang="en-US" sz="2400" dirty="0" smtClean="0"/>
              <a:t>So the join operation will not get original </a:t>
            </a:r>
            <a:r>
              <a:rPr lang="en-US" sz="2400" dirty="0" err="1" smtClean="0"/>
              <a:t>EMP_Proj</a:t>
            </a:r>
            <a:r>
              <a:rPr lang="en-US" sz="2400" dirty="0" smtClean="0"/>
              <a:t> relation.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24" y="1521521"/>
            <a:ext cx="6762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24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 dirty="0"/>
              <a:t>Spurious Tuples Example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Consider the poorly designed relations EMP_PROJ1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This poorly designed table is split on the basis of </a:t>
            </a:r>
            <a:r>
              <a:rPr lang="en-IN" dirty="0" err="1"/>
              <a:t>ploc</a:t>
            </a:r>
            <a:r>
              <a:rPr lang="en-IN" dirty="0"/>
              <a:t>(non PK)We get EMP-LOC AND EMP-PROJ</a:t>
            </a:r>
            <a:endParaRPr dirty="0"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637" y="3189603"/>
            <a:ext cx="3421856" cy="153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25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 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NOW IF EMP-LOC AND EMP-PROJ JOINED ON THE BASIS OF PLOC, will not get proper output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 smtClean="0"/>
              <a:t>We </a:t>
            </a:r>
            <a:r>
              <a:rPr lang="en-IN" sz="2400" dirty="0"/>
              <a:t>will not get original </a:t>
            </a:r>
            <a:endParaRPr lang="en-IN" sz="24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dirty="0"/>
              <a:t> </a:t>
            </a:r>
            <a:r>
              <a:rPr lang="en-IN" sz="2400" dirty="0" smtClean="0"/>
              <a:t>  table</a:t>
            </a:r>
            <a:r>
              <a:rPr lang="en-IN" sz="2400" dirty="0"/>
              <a:t>.</a:t>
            </a:r>
            <a:endParaRPr sz="2400" dirty="0"/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31" y="932618"/>
            <a:ext cx="2384513" cy="272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8497" y="1076137"/>
            <a:ext cx="3259661" cy="24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27" y="4626932"/>
            <a:ext cx="37147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23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2.1  Functional Dependencies (1) 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(FDs)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Are used to specify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measures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"goodness" of relational designs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keys are used to define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for relations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that are derived from the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and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interrelationships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of the data attributes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set of attributes X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functionally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a set of attributes Y if the value of X determines a unique value for 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Superkey</a:t>
            </a:r>
            <a:r>
              <a:rPr lang="en-US" dirty="0" smtClean="0"/>
              <a:t>:</a:t>
            </a:r>
          </a:p>
          <a:p>
            <a:r>
              <a:rPr lang="en-US" dirty="0" smtClean="0"/>
              <a:t>All possible combination of keys are called </a:t>
            </a:r>
            <a:r>
              <a:rPr lang="en-US" dirty="0" err="1" smtClean="0"/>
              <a:t>superkeys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Uniquely identify record.</a:t>
            </a:r>
          </a:p>
          <a:p>
            <a:r>
              <a:rPr lang="en-US" dirty="0" err="1" smtClean="0"/>
              <a:t>Superkey</a:t>
            </a:r>
            <a:r>
              <a:rPr lang="en-US" dirty="0" smtClean="0"/>
              <a:t> is a superset, we can derive other keys from </a:t>
            </a:r>
            <a:r>
              <a:rPr lang="en-US" dirty="0" err="1" smtClean="0"/>
              <a:t>superkey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2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01" y="1143000"/>
            <a:ext cx="8294687" cy="4572000"/>
          </a:xfrm>
        </p:spPr>
        <p:txBody>
          <a:bodyPr/>
          <a:lstStyle/>
          <a:p>
            <a:r>
              <a:rPr lang="en-US" dirty="0" smtClean="0"/>
              <a:t>{ID},{SSN},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ID,Name</a:t>
            </a:r>
            <a:r>
              <a:rPr lang="en-US" dirty="0" smtClean="0"/>
              <a:t>},{</a:t>
            </a:r>
            <a:r>
              <a:rPr lang="en-US" dirty="0" err="1" smtClean="0"/>
              <a:t>Name,SSN</a:t>
            </a:r>
            <a:r>
              <a:rPr lang="en-US" dirty="0" smtClean="0"/>
              <a:t>}</a:t>
            </a:r>
          </a:p>
          <a:p>
            <a:r>
              <a:rPr lang="en-US" dirty="0" smtClean="0"/>
              <a:t>{ID,SSN},{</a:t>
            </a:r>
            <a:r>
              <a:rPr lang="en-US" dirty="0" err="1" smtClean="0"/>
              <a:t>ID,phone</a:t>
            </a:r>
            <a:r>
              <a:rPr lang="en-US" dirty="0" smtClean="0"/>
              <a:t>},</a:t>
            </a:r>
          </a:p>
          <a:p>
            <a:r>
              <a:rPr lang="en-US" dirty="0" err="1" smtClean="0"/>
              <a:t>ID,email</a:t>
            </a:r>
            <a:endParaRPr lang="en-US" dirty="0" smtClean="0"/>
          </a:p>
          <a:p>
            <a:r>
              <a:rPr lang="en-US" dirty="0" err="1" smtClean="0"/>
              <a:t>Name,email</a:t>
            </a:r>
            <a:endParaRPr lang="en-US" dirty="0" smtClean="0"/>
          </a:p>
          <a:p>
            <a:r>
              <a:rPr lang="en-US" dirty="0" err="1" smtClean="0"/>
              <a:t>Name,ssn,email</a:t>
            </a:r>
            <a:endParaRPr lang="en-US" dirty="0"/>
          </a:p>
          <a:p>
            <a:r>
              <a:rPr lang="en-US" dirty="0" err="1" smtClean="0"/>
              <a:t>Id,SSN,Phone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Name,Salary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Here, {</a:t>
            </a:r>
            <a:r>
              <a:rPr lang="en-US" b="1" dirty="0" err="1" smtClean="0"/>
              <a:t>Name,Salary</a:t>
            </a:r>
            <a:r>
              <a:rPr lang="en-US" b="1" dirty="0" smtClean="0"/>
              <a:t>} can’t become a </a:t>
            </a:r>
            <a:r>
              <a:rPr lang="en-US" b="1" dirty="0" err="1" smtClean="0"/>
              <a:t>superkey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38" y="1233031"/>
            <a:ext cx="37909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2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Minimal set of </a:t>
            </a:r>
            <a:r>
              <a:rPr lang="en-US" sz="2400" dirty="0" err="1" smtClean="0"/>
              <a:t>superkey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From the following set of </a:t>
            </a:r>
            <a:r>
              <a:rPr lang="en-US" sz="2400" dirty="0" err="1" smtClean="0"/>
              <a:t>superkeys</a:t>
            </a:r>
            <a:r>
              <a:rPr lang="en-US" sz="2400" dirty="0" smtClean="0"/>
              <a:t>:</a:t>
            </a:r>
          </a:p>
          <a:p>
            <a:pPr marL="622935" lvl="1" indent="0">
              <a:buNone/>
            </a:pPr>
            <a:r>
              <a:rPr lang="en-US" sz="2200" dirty="0"/>
              <a:t>{ID},{SSN},{</a:t>
            </a:r>
            <a:r>
              <a:rPr lang="en-US" sz="2200" dirty="0" err="1"/>
              <a:t>ID,Name</a:t>
            </a:r>
            <a:r>
              <a:rPr lang="en-US" sz="2200" dirty="0"/>
              <a:t>},{</a:t>
            </a:r>
            <a:r>
              <a:rPr lang="en-US" sz="2200" dirty="0" err="1"/>
              <a:t>Name,SSN</a:t>
            </a:r>
            <a:r>
              <a:rPr lang="en-US" sz="2200" dirty="0"/>
              <a:t>},{ID,SSN},{</a:t>
            </a:r>
            <a:r>
              <a:rPr lang="en-US" sz="2200" dirty="0" err="1"/>
              <a:t>ID,phone</a:t>
            </a:r>
            <a:r>
              <a:rPr lang="en-US" sz="2200" dirty="0"/>
              <a:t>},</a:t>
            </a:r>
          </a:p>
          <a:p>
            <a:pPr marL="622935" lvl="1" indent="0">
              <a:buNone/>
            </a:pPr>
            <a:r>
              <a:rPr lang="en-US" sz="2200" dirty="0"/>
              <a:t>{</a:t>
            </a:r>
            <a:r>
              <a:rPr lang="en-US" sz="2200" dirty="0" err="1"/>
              <a:t>ID,email</a:t>
            </a:r>
            <a:r>
              <a:rPr lang="en-US" sz="2200" dirty="0"/>
              <a:t>},{</a:t>
            </a:r>
            <a:r>
              <a:rPr lang="en-US" sz="2200" dirty="0" err="1"/>
              <a:t>Name,email</a:t>
            </a:r>
            <a:r>
              <a:rPr lang="en-US" sz="2200" dirty="0"/>
              <a:t>},{</a:t>
            </a:r>
            <a:r>
              <a:rPr lang="en-US" sz="2200" dirty="0" err="1"/>
              <a:t>Name,ssn,email</a:t>
            </a:r>
            <a:r>
              <a:rPr lang="en-US" sz="2200" dirty="0"/>
              <a:t>},{</a:t>
            </a:r>
            <a:r>
              <a:rPr lang="en-US" sz="2200" dirty="0" err="1"/>
              <a:t>Id,SSN,Phone</a:t>
            </a:r>
            <a:r>
              <a:rPr lang="en-US" sz="2200" dirty="0"/>
              <a:t>},</a:t>
            </a:r>
          </a:p>
          <a:p>
            <a:pPr marL="622935" lvl="1" indent="0">
              <a:buNone/>
            </a:pPr>
            <a:r>
              <a:rPr lang="en-US" sz="2200" dirty="0"/>
              <a:t>{</a:t>
            </a:r>
            <a:r>
              <a:rPr lang="en-US" sz="2200" dirty="0" err="1"/>
              <a:t>Name,Salary</a:t>
            </a:r>
            <a:r>
              <a:rPr lang="en-US" sz="2200" dirty="0"/>
              <a:t>}</a:t>
            </a:r>
          </a:p>
          <a:p>
            <a:r>
              <a:rPr lang="en-US" dirty="0" smtClean="0"/>
              <a:t>We can select candidate key (minimal set)</a:t>
            </a:r>
          </a:p>
          <a:p>
            <a:r>
              <a:rPr lang="en-US" dirty="0" smtClean="0"/>
              <a:t>Such as,</a:t>
            </a:r>
          </a:p>
          <a:p>
            <a:r>
              <a:rPr lang="en-US" dirty="0" smtClean="0"/>
              <a:t>{ID} and {SSN} can be a separate candidate keys. </a:t>
            </a:r>
          </a:p>
          <a:p>
            <a:r>
              <a:rPr lang="en-US" dirty="0" smtClean="0"/>
              <a:t>{email}, {</a:t>
            </a:r>
            <a:r>
              <a:rPr lang="en-US" dirty="0" err="1" smtClean="0"/>
              <a:t>Name,Phone</a:t>
            </a:r>
            <a:r>
              <a:rPr lang="en-US" dirty="0" smtClean="0"/>
              <a:t>}</a:t>
            </a:r>
          </a:p>
          <a:p>
            <a:r>
              <a:rPr lang="en-US" dirty="0"/>
              <a:t>{</a:t>
            </a:r>
            <a:r>
              <a:rPr lang="en-US" dirty="0" err="1"/>
              <a:t>ID,Name</a:t>
            </a:r>
            <a:r>
              <a:rPr lang="en-US" dirty="0" smtClean="0"/>
              <a:t>} cant be candidate key, </a:t>
            </a:r>
            <a:r>
              <a:rPr lang="en-US" dirty="0" err="1" smtClean="0"/>
              <a:t>bcz</a:t>
            </a:r>
            <a:r>
              <a:rPr lang="en-US" dirty="0" smtClean="0"/>
              <a:t> ID is a part of another candidate key.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key should be unique and not null</a:t>
            </a:r>
          </a:p>
          <a:p>
            <a:r>
              <a:rPr lang="en-US" dirty="0" smtClean="0"/>
              <a:t>Example:</a:t>
            </a:r>
          </a:p>
          <a:p>
            <a:pPr marL="160020" indent="0">
              <a:buNone/>
            </a:pPr>
            <a:r>
              <a:rPr lang="en-US" dirty="0" smtClean="0"/>
              <a:t>Candidate keys in above examples are:</a:t>
            </a:r>
          </a:p>
          <a:p>
            <a:pPr marL="160020" indent="0">
              <a:buNone/>
            </a:pPr>
            <a:r>
              <a:rPr lang="en-US" dirty="0" smtClean="0"/>
              <a:t>{ID},{SSN},{Email},{</a:t>
            </a:r>
            <a:r>
              <a:rPr lang="en-US" dirty="0" err="1" smtClean="0"/>
              <a:t>Name,phone</a:t>
            </a:r>
            <a:r>
              <a:rPr lang="en-US" dirty="0" smtClean="0"/>
              <a:t>}</a:t>
            </a:r>
          </a:p>
          <a:p>
            <a:pPr marL="160020" indent="0">
              <a:buNone/>
            </a:pPr>
            <a:r>
              <a:rPr lang="en-US" dirty="0" smtClean="0"/>
              <a:t>Primary key is :{ID} or {SSN}</a:t>
            </a:r>
          </a:p>
          <a:p>
            <a:pPr marL="160020" indent="0">
              <a:buNone/>
            </a:pPr>
            <a:r>
              <a:rPr lang="en-US" dirty="0" smtClean="0"/>
              <a:t>Not both. </a:t>
            </a:r>
          </a:p>
          <a:p>
            <a:pPr marL="160020" indent="0">
              <a:buNone/>
            </a:pPr>
            <a:r>
              <a:rPr lang="en-US" dirty="0" smtClean="0"/>
              <a:t>{ID} is preferred.</a:t>
            </a:r>
          </a:p>
          <a:p>
            <a:pPr marL="1600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Informal Design Guidelines for Relational Databases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1.1Semantics of the Relation Attributes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1.2 Redundant Information in Tuples and Update Anomalies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1.3 Null Values in Tuples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1.4 Spurious Tuples</a:t>
            </a:r>
            <a:endParaRPr/>
          </a:p>
          <a:p>
            <a:pPr marL="742950" lvl="1" indent="-20891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Functional Dependencies (FDs)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2.1 Definition of FD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2.2 Inference Rules for FDs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2.3 Equivalence of Sets of FDs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2.4 Minimal Sets of FDs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Alternate Keys </a:t>
            </a:r>
            <a:endParaRPr dirty="0"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28650" y="169068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The candidate key other than primary key are called alternate keys.</a:t>
            </a:r>
            <a:endParaRPr dirty="0"/>
          </a:p>
        </p:txBody>
      </p:sp>
      <p:pic>
        <p:nvPicPr>
          <p:cNvPr id="6" name="Google Shape;222;p21" descr="DBMS Key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698" y="2964958"/>
            <a:ext cx="3867994" cy="1839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1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key &amp; Composite key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should contain unique values, but accept NULL values.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Name,Phone</a:t>
            </a:r>
            <a:r>
              <a:rPr lang="en-US" dirty="0" smtClean="0"/>
              <a:t>} and {email} can be a unique keys.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Composite key:</a:t>
            </a:r>
          </a:p>
          <a:p>
            <a:r>
              <a:rPr lang="en-US" dirty="0"/>
              <a:t>Combination of Two or More attribute</a:t>
            </a:r>
            <a:endParaRPr lang="en-IN" dirty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{</a:t>
            </a:r>
            <a:r>
              <a:rPr lang="en-US" dirty="0" err="1"/>
              <a:t>Name,Phone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ID,Phone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ID,Name</a:t>
            </a:r>
            <a:r>
              <a:rPr lang="en-US" dirty="0" smtClean="0"/>
              <a:t>}..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foreign key in DBMS </a:t>
            </a:r>
            <a:r>
              <a:rPr lang="en-US" sz="2400" dirty="0" smtClean="0"/>
              <a:t>is </a:t>
            </a:r>
            <a:r>
              <a:rPr lang="en-US" sz="2400" dirty="0"/>
              <a:t>a field that establishes and maintains a link between two separate tables.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acts as a constraint ensuring data and referential integrity within relational databases. </a:t>
            </a:r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foreign keys ensures that the data stored in different tables are consistent, helping maintain the relationship between the two tables while preventing any unauthorized modifications.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addition, they can also be used to create connections among multiple entities to organize information for better retrieval from the database. 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9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71" y="1487466"/>
            <a:ext cx="8294687" cy="4572000"/>
          </a:xfrm>
        </p:spPr>
        <p:txBody>
          <a:bodyPr/>
          <a:lstStyle/>
          <a:p>
            <a:r>
              <a:rPr lang="en-US" sz="2000" dirty="0"/>
              <a:t>This foreign key relationship ensures referential integrity between the two tables.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means that every value in the </a:t>
            </a:r>
            <a:r>
              <a:rPr lang="en-US" sz="2000" dirty="0" err="1" smtClean="0"/>
              <a:t>Stud_id</a:t>
            </a:r>
            <a:r>
              <a:rPr lang="en-US" sz="2000" dirty="0" smtClean="0"/>
              <a:t> </a:t>
            </a:r>
            <a:r>
              <a:rPr lang="en-US" sz="2000" dirty="0"/>
              <a:t>column of the </a:t>
            </a:r>
            <a:r>
              <a:rPr lang="en-US" sz="2000" dirty="0" smtClean="0"/>
              <a:t>Department </a:t>
            </a:r>
            <a:r>
              <a:rPr lang="en-US" sz="2000" dirty="0"/>
              <a:t>table must correspond to a valid </a:t>
            </a:r>
            <a:r>
              <a:rPr lang="en-US" sz="2000" dirty="0" err="1" smtClean="0"/>
              <a:t>Stud_id</a:t>
            </a:r>
            <a:r>
              <a:rPr lang="en-US" sz="2000" dirty="0" smtClean="0"/>
              <a:t> </a:t>
            </a:r>
            <a:r>
              <a:rPr lang="en-US" sz="2000" dirty="0"/>
              <a:t>in the </a:t>
            </a:r>
            <a:r>
              <a:rPr lang="en-US" sz="2000" dirty="0" smtClean="0"/>
              <a:t>Student </a:t>
            </a:r>
            <a:r>
              <a:rPr lang="en-US" sz="2000" dirty="0"/>
              <a:t>table.</a:t>
            </a:r>
          </a:p>
          <a:p>
            <a:r>
              <a:rPr lang="en-US" sz="2000" dirty="0"/>
              <a:t>For example, you can't insert a record into the </a:t>
            </a:r>
            <a:r>
              <a:rPr lang="en-US" sz="2000" dirty="0" smtClean="0"/>
              <a:t>Department </a:t>
            </a:r>
            <a:r>
              <a:rPr lang="en-US" sz="2000" dirty="0"/>
              <a:t>table with a </a:t>
            </a:r>
            <a:r>
              <a:rPr lang="en-US" sz="2000" dirty="0" err="1" smtClean="0"/>
              <a:t>Stud_id</a:t>
            </a:r>
            <a:r>
              <a:rPr lang="en-US" sz="2000" dirty="0" smtClean="0"/>
              <a:t> </a:t>
            </a:r>
            <a:r>
              <a:rPr lang="en-US" sz="2000" dirty="0"/>
              <a:t>that doesn't exist in the Courses table. This </a:t>
            </a:r>
            <a:r>
              <a:rPr lang="en-US" sz="2000" dirty="0" smtClean="0"/>
              <a:t>helps to </a:t>
            </a:r>
            <a:r>
              <a:rPr lang="en-US" sz="2000" dirty="0"/>
              <a:t>maintain consistency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Foreign Key in 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9" y="3959381"/>
            <a:ext cx="7362216" cy="23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47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Proper subset: </a:t>
            </a: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 proper subset of a set A is a subset of A that is not equal to A.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In other words, if B is a proper subset of A, then all elements of B are in A but A contains at least one element that is not in B.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if A={1,3,5} then B={1,5} is a proper subset of A.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The set C={1,3,5} is a subset of A, but it is not a proper subset of A since C=A.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Example: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Let us consider in relation R(A,B,C,D),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If {A,B,C} is a super key, then proper subset of this super key are: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{A},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{B}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{C}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{A,B}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{A,C}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{B,C}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1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Functional Dependencies (2)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-&gt; Y holds if whenever two tuples have the same value for X, they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same value for 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any two tuples t1 and t2 in any relation instance r(R): If  t1[X]=t2[X],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t1[Y]=t2[Y]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-&gt; Y in R specifies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 all relation instances r(R)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Written as X -&gt; Y; can be displayed graphically on a relation schema as in Figures.  ( denoted by the arrow:  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FDs are derived from the real-world constraints on the attributes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 of FD constraints (1) 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Social security number determines employee name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ENAME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number determines project name and location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PNUMBER -&gt; {PNAME, PLOCATION}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ssn and project number determines the hours per week that the employee works on the project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HOURS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 of FD constraints (2)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FD is a property of the attributes in the schema 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constraint must hold on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 instance r(R)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K is a key of R, then K functionally determines all attributes in 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(since we never have two distinct tuples with t1[K]=t2[K])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Inter"/>
              <a:buNone/>
            </a:pPr>
            <a:r>
              <a:rPr lang="en-IN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functional dependency</a:t>
            </a: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IN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 functional dependency is a relationship that exists between two attributes, 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where one set can accurately determine the value of other sets.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is denoted as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X → Y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where X is a set of attributes that is capable of determining the value of Y.</a:t>
            </a:r>
            <a:endParaRPr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X 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called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Determinant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while on the right side,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Y 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called the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Dependent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910" y="5348614"/>
            <a:ext cx="2263704" cy="1282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3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IN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Assume we have an employee table with attributes: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IN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Emp_Id, Emp_Name, Emp_Address.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IN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Here Emp_Id attribute can uniquely identify the Emp_Name attribute of employee table because if we know the Emp_Id, we can tell that employee name associated with it.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IN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Functional dependency can be written as: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IN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Emp_Id → Emp_Name  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IN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We can say that Emp_Name is functionally dependent on Emp_Id.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6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Normal Forms Based on Primary Keys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3.1 Normalization of Relations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 Practical Use of Normal Forms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 Definitions of Keys and Attributes Participating in Keys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3.4 First Normal Form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3.5 Second Normal Form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3.6 Third Normal Form</a:t>
            </a:r>
            <a:endParaRPr/>
          </a:p>
          <a:p>
            <a:pPr marL="742950" lvl="1" indent="-20891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 General Normal Form Definitions (4NF For Multiple Keys)</a:t>
            </a:r>
            <a:endParaRPr/>
          </a:p>
          <a:p>
            <a:pPr marL="342900" lvl="0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 BCNF (Boyce-Codd Normal Form)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FD:  X   -&gt;  Y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FD:  if  t1.X = t2.X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        then </a:t>
            </a:r>
            <a:r>
              <a:rPr lang="en-IN" dirty="0" smtClean="0"/>
              <a:t>t1.Y </a:t>
            </a:r>
            <a:r>
              <a:rPr lang="en-IN" dirty="0"/>
              <a:t>= t2.Y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Here,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if  t1.x= 1   t2.x = 2    false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2"/>
          </p:nvPr>
        </p:nvSpPr>
        <p:spPr>
          <a:xfrm>
            <a:off x="4514850" y="1325217"/>
            <a:ext cx="4000500" cy="485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this example,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 t1.x= 2         t2.x = 2  true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Then t1.Y=1     t2.Y =5   false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32" y="2143116"/>
            <a:ext cx="964413" cy="161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6387" y="2043479"/>
            <a:ext cx="1128713" cy="180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body" idx="1"/>
          </p:nvPr>
        </p:nvSpPr>
        <p:spPr>
          <a:xfrm>
            <a:off x="407505" y="781878"/>
            <a:ext cx="3011557" cy="55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Consider the following table:</a:t>
            </a: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RNO  -&gt; Name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Name -&gt; RNO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doesn’t exist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RNO -&gt; 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exist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Name –Marks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exist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Dept -&gt; Course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doesn’t exist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Marks  -&gt; Dept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doesn’t exist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{RNO, Name} -&gt; 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 exist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{Name,  Marks} -&gt;  Dept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 doesn’t exist</a:t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3676" y="1146238"/>
            <a:ext cx="4579792" cy="2282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2.3 Equivalence of Sets of FDs 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sets of FDs F and G are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equivalent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FD in F can be inferred from G, and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FD in G can be inferred from F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F and G are equivalent if F</a:t>
            </a:r>
            <a:r>
              <a:rPr lang="en-US" sz="2200" b="0" i="0" u="none" baseline="30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=G</a:t>
            </a:r>
            <a:r>
              <a:rPr lang="en-US" sz="2200" b="0" i="0" u="none" baseline="30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Covers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covers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G if every FD in G can be inferred from F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(i.e., if G</a:t>
            </a:r>
            <a:r>
              <a:rPr lang="en-US" sz="20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 and G are equivalent if F covers G and G covers F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an algorithm for checking equivalence of sets of FDs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2.4 Minimal Sets of FDs (1)</a:t>
            </a: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set of FDs is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it satisfies the following conditions:</a:t>
            </a:r>
            <a:endParaRPr/>
          </a:p>
          <a:p>
            <a:pPr marL="95250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AutoNum type="arabicPeriod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dependency in F has a single attribute for its RHS.</a:t>
            </a:r>
            <a:endParaRPr/>
          </a:p>
          <a:p>
            <a:pPr marL="95250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AutoNum type="arabicPeriod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cannot remove any dependency from F and have a set of dependencies that is equivalent to F.</a:t>
            </a:r>
            <a:endParaRPr/>
          </a:p>
          <a:p>
            <a:pPr marL="95250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AutoNum type="arabicPeriod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cannot replace any dependency X -&gt; A in F with a dependency Y -&gt; A, where Y proper-subset-of X ( Y subset-of X) and still have a set of dependencies that is equivalent to F.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37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Minimal Sets of FDs (2)</a:t>
            </a:r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 set of FDs has an equivalent minimal set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can be several equivalent minimal sets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no simple algorithm for computing a minimal set of FDs that is equivalent to a set F of FDs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synthesize a set of relations, we assume that we start with a set of dependencies that is a minimal set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E.g., see algorithms 11.2 and 11.4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1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2.2 Inference Rules for FDs (1) 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 set of FDs F, we can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additional FDs that hold whenever the FDs in F hold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Armstrong's inference rules: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IR1. (</a:t>
            </a:r>
            <a:r>
              <a:rPr lang="en-US" sz="22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Reflexive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If Y </a:t>
            </a:r>
            <a:r>
              <a:rPr lang="en-US" sz="22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X, then X -&gt; </a:t>
            </a: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None/>
            </a:pPr>
            <a:r>
              <a:rPr lang="en-US" dirty="0" smtClean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X </a:t>
            </a:r>
            <a:r>
              <a:rPr lang="en-US" sz="200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⊆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Y then X  →  Y  </a:t>
            </a:r>
            <a:endParaRPr lang="en-US" sz="2000" dirty="0"/>
          </a:p>
          <a:p>
            <a:pPr marL="685800" lvl="1" indent="-228600" algn="just">
              <a:lnSpc>
                <a:spcPct val="90000"/>
              </a:lnSpc>
              <a:spcBef>
                <a:spcPts val="1000"/>
              </a:spcBef>
              <a:buClr>
                <a:srgbClr val="333333"/>
              </a:buClr>
              <a:buSzPct val="10000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Example:</a:t>
            </a:r>
            <a:endParaRPr lang="en-US" sz="2000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None/>
            </a:pP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{</a:t>
            </a:r>
            <a:r>
              <a:rPr lang="en-US" sz="2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Rno,Name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} -&gt; Name </a:t>
            </a:r>
            <a:endParaRPr lang="en-US" sz="2000" dirty="0"/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None/>
            </a:pP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Here 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name is a subset of {</a:t>
            </a:r>
            <a:r>
              <a:rPr lang="en-US" sz="2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rno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name}</a:t>
            </a:r>
          </a:p>
          <a:p>
            <a:pPr marL="457200" lvl="1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None/>
            </a:pP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IR2. (</a:t>
            </a:r>
            <a:r>
              <a:rPr lang="en-US" sz="22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If X -&gt; Y, then XZ -&gt; YZ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(Notation: XZ stands for X U Z</a:t>
            </a:r>
            <a:r>
              <a:rPr lang="en-US" sz="20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  <a:spcBef>
                <a:spcPts val="440"/>
              </a:spcBef>
              <a:buSzPts val="1210"/>
            </a:pPr>
            <a:r>
              <a:rPr lang="en-US" sz="2200" dirty="0"/>
              <a:t>IR3. (</a:t>
            </a:r>
            <a:r>
              <a:rPr lang="en-US" sz="2200" b="1" dirty="0"/>
              <a:t>Transitive</a:t>
            </a:r>
            <a:r>
              <a:rPr lang="en-US" sz="2200" dirty="0"/>
              <a:t>) If X -&gt; Y and Y -&gt; Z, then X -&gt; Z</a:t>
            </a:r>
            <a:endParaRPr lang="en-US" dirty="0"/>
          </a:p>
          <a:p>
            <a:pPr marL="342900" lvl="0" indent="-342900">
              <a:lnSpc>
                <a:spcPct val="90000"/>
              </a:lnSpc>
              <a:spcBef>
                <a:spcPts val="480"/>
              </a:spcBef>
              <a:buSzPts val="1440"/>
            </a:pPr>
            <a:endParaRPr lang="en-US" sz="2400" dirty="0" smtClean="0"/>
          </a:p>
          <a:p>
            <a:pPr marL="342900" lvl="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400" dirty="0" smtClean="0"/>
              <a:t>IR1</a:t>
            </a:r>
            <a:r>
              <a:rPr lang="en-US" sz="2400" dirty="0"/>
              <a:t>, IR2, IR3 form a </a:t>
            </a:r>
            <a:r>
              <a:rPr lang="en-US" sz="2400" b="1" dirty="0"/>
              <a:t>sound</a:t>
            </a:r>
            <a:r>
              <a:rPr lang="en-US" sz="2400" dirty="0"/>
              <a:t> and </a:t>
            </a:r>
            <a:r>
              <a:rPr lang="en-US" sz="2400" b="1" dirty="0"/>
              <a:t>complete</a:t>
            </a:r>
            <a:r>
              <a:rPr lang="en-US" sz="2400" dirty="0"/>
              <a:t> set of inference rules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0"/>
              </a:spcBef>
              <a:buSzPts val="1210"/>
            </a:pPr>
            <a:r>
              <a:rPr lang="en-US" sz="2200" dirty="0"/>
              <a:t>These are rules hold and all other rules that hold can be deduced from these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Inference Rules for FDs (2)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additional inference rules that are useful: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Decomposition: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X -&gt; YZ, then X -&gt; Y and X -&gt; Z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Union: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X -&gt; Y and X -&gt; Z, then X -&gt; YZ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Psuedotransitivity</a:t>
            </a:r>
            <a:r>
              <a:rPr lang="en-US" sz="26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X -&gt; Y and WY -&gt; Z, then WX -&gt; Z</a:t>
            </a: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last three inference rules, as well as any other inference rules, can be deduced from IR1, IR2, and IR3 (completeness property)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Inference Rules for FDs (3)</a:t>
            </a:r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set F of FDs is the set F</a:t>
            </a:r>
            <a:r>
              <a:rPr lang="en-US" sz="28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all FDs that can be inferred from F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set of attributes X with respect to F is the set X</a:t>
            </a:r>
            <a:r>
              <a:rPr lang="en-US" sz="28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all attributes that are functionally determined by X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be calculated by repeatedly applying IR1, IR2, IR3 using the FDs in F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4400"/>
              <a:buFont typeface="Arial"/>
              <a:buNone/>
            </a:pPr>
            <a:r>
              <a:rPr lang="en-IN" b="1" i="0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Types of Functional dependencies</a:t>
            </a: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Full dependency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Partial dependancy</a:t>
            </a:r>
            <a:endParaRPr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alibri"/>
              <a:buAutoNum type="arabicPeriod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Trivial functional dependency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alibri"/>
              <a:buAutoNum type="arabicPeriod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Non-Trivial functional dependency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alibri"/>
              <a:buAutoNum type="arabicPeriod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Multivalued functional dependency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alibri"/>
              <a:buAutoNum type="arabicPeriod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Transitive functional dependency</a:t>
            </a:r>
            <a:endParaRPr b="0" i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1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 Informal Design Guidelines for Relational Databases (1)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relational database design?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grouping of attributes to form "good" relation schemas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Two levels of relation schemas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logical "user view" level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storage "base relation" level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Design is concerned mainly with base relations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What are the criteria for "good" base relations? 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Fully functional dependency</a:t>
            </a: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629562" y="162919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An attribute is fully functional dependent on X and if Y is FD on X but not FD on any proper subset of X.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dirty="0" err="1" smtClean="0"/>
              <a:t>Eid</a:t>
            </a:r>
            <a:r>
              <a:rPr lang="en-US" dirty="0" smtClean="0"/>
              <a:t> -&gt; </a:t>
            </a:r>
            <a:r>
              <a:rPr lang="en-US" dirty="0" err="1" smtClean="0"/>
              <a:t>Dept</a:t>
            </a:r>
            <a:r>
              <a:rPr lang="en-US" dirty="0" smtClean="0"/>
              <a:t> and </a:t>
            </a:r>
            <a:r>
              <a:rPr lang="en-US" dirty="0" err="1" smtClean="0"/>
              <a:t>E_name</a:t>
            </a:r>
            <a:r>
              <a:rPr lang="en-US" dirty="0" smtClean="0"/>
              <a:t> -&gt;</a:t>
            </a:r>
            <a:r>
              <a:rPr lang="en-US" dirty="0" err="1" smtClean="0"/>
              <a:t>Dept</a:t>
            </a:r>
            <a:r>
              <a:rPr lang="en-US" dirty="0" smtClean="0"/>
              <a:t>, these 2 functional dependencies doesn’t exist.</a:t>
            </a:r>
          </a:p>
          <a:p>
            <a:endParaRPr lang="en-US" dirty="0"/>
          </a:p>
          <a:p>
            <a:r>
              <a:rPr lang="en-US" dirty="0" smtClean="0"/>
              <a:t>Hence , 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 is completely depend on {</a:t>
            </a:r>
            <a:r>
              <a:rPr lang="en-US" dirty="0" err="1" smtClean="0"/>
              <a:t>Eid,Ename</a:t>
            </a:r>
            <a:r>
              <a:rPr lang="en-US" dirty="0" smtClean="0"/>
              <a:t>}.</a:t>
            </a:r>
            <a:endParaRPr lang="en-IN" dirty="0"/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046" y="3757808"/>
            <a:ext cx="1778944" cy="1687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6156" y="5636712"/>
            <a:ext cx="2127861" cy="63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9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629562" y="33265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Partial functional </a:t>
            </a:r>
            <a:r>
              <a:rPr lang="en-IN" dirty="0"/>
              <a:t>dependency</a:t>
            </a:r>
            <a:endParaRPr dirty="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629562" y="1700808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An attribute is fully functional dependent on X and if Y is FD on X but not FD on any proper subset of X.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Here, </a:t>
            </a:r>
            <a:r>
              <a:rPr lang="en-US" dirty="0" err="1"/>
              <a:t>Eid</a:t>
            </a:r>
            <a:r>
              <a:rPr lang="en-US" dirty="0"/>
              <a:t> -&gt; </a:t>
            </a:r>
            <a:r>
              <a:rPr lang="en-US" dirty="0" err="1"/>
              <a:t>Dept</a:t>
            </a:r>
            <a:r>
              <a:rPr lang="en-US" dirty="0"/>
              <a:t> and </a:t>
            </a:r>
            <a:r>
              <a:rPr lang="en-US" dirty="0" err="1"/>
              <a:t>E_name</a:t>
            </a:r>
            <a:r>
              <a:rPr lang="en-US" dirty="0"/>
              <a:t> -&gt;</a:t>
            </a:r>
            <a:r>
              <a:rPr lang="en-US" dirty="0" err="1"/>
              <a:t>Dept</a:t>
            </a:r>
            <a:r>
              <a:rPr lang="en-US" dirty="0"/>
              <a:t>, these 2 functional </a:t>
            </a:r>
            <a:r>
              <a:rPr lang="en-US" dirty="0" smtClean="0"/>
              <a:t>dependencies exist (individually).</a:t>
            </a:r>
            <a:endParaRPr lang="en-US" dirty="0"/>
          </a:p>
          <a:p>
            <a:r>
              <a:rPr lang="en-US" dirty="0" smtClean="0"/>
              <a:t>That means either </a:t>
            </a:r>
            <a:r>
              <a:rPr lang="en-US" dirty="0" err="1" smtClean="0"/>
              <a:t>Eid</a:t>
            </a:r>
            <a:r>
              <a:rPr lang="en-US" dirty="0" smtClean="0"/>
              <a:t> or </a:t>
            </a:r>
            <a:r>
              <a:rPr lang="en-US" dirty="0" err="1" smtClean="0"/>
              <a:t>Ename</a:t>
            </a:r>
            <a:r>
              <a:rPr lang="en-US" dirty="0" smtClean="0"/>
              <a:t> can determine Dept.</a:t>
            </a:r>
            <a:endParaRPr lang="en-US" dirty="0"/>
          </a:p>
          <a:p>
            <a:r>
              <a:rPr lang="en-US" dirty="0"/>
              <a:t>Hence , </a:t>
            </a:r>
          </a:p>
          <a:p>
            <a:r>
              <a:rPr lang="en-US" dirty="0" err="1"/>
              <a:t>Dept</a:t>
            </a:r>
            <a:r>
              <a:rPr lang="en-US" dirty="0"/>
              <a:t> is </a:t>
            </a:r>
            <a:r>
              <a:rPr lang="en-US" dirty="0" smtClean="0"/>
              <a:t>partially </a:t>
            </a:r>
            <a:r>
              <a:rPr lang="en-US" dirty="0"/>
              <a:t>depend on {</a:t>
            </a:r>
            <a:r>
              <a:rPr lang="en-US" dirty="0" err="1"/>
              <a:t>Eid,Ename</a:t>
            </a:r>
            <a:r>
              <a:rPr lang="en-US" dirty="0"/>
              <a:t>}.</a:t>
            </a:r>
            <a:endParaRPr lang="en-IN" dirty="0"/>
          </a:p>
          <a:p>
            <a:endParaRPr lang="en-IN" dirty="0"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9652" y="3291422"/>
            <a:ext cx="20574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255" y="4889550"/>
            <a:ext cx="207883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8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4400"/>
              <a:buFont typeface="Arial"/>
              <a:buNone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Trivial Functional Dependency: </a:t>
            </a:r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 , a dependent is always a subset of the determinant.</a:t>
            </a:r>
            <a:r>
              <a:rPr lang="en-IN"/>
              <a:t/>
            </a:r>
            <a:br>
              <a:rPr lang="en-IN"/>
            </a:b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i.e. If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X → Y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Y is the subset of X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then it is called trivial functional dependency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For example,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Here,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{roll_no, name} → name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a trivial functional dependency, since the dependent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a subset of determinant set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{roll_no, name}</a:t>
            </a:r>
            <a:r>
              <a:rPr lang="en-IN"/>
              <a:t/>
            </a:r>
            <a:br>
              <a:rPr lang="en-IN"/>
            </a:b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Similarly,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roll_no → roll_no 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also an example of trivial functional dependency. 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1574" y="5261114"/>
            <a:ext cx="968202" cy="1379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1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4400"/>
              <a:buFont typeface="Arial"/>
              <a:buNone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Non-trivial</a:t>
            </a:r>
            <a:r>
              <a:rPr lang="en-IN" b="1" i="0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r>
              <a:rPr lang="en-IN" b="1" i="0" u="sng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Non-trivial functional dependency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the dependent is strictly not a subset of the determinant.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i.e. If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X → Y 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not a subset of X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then it is called Non-trivial functional dependency.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For example,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Here,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roll_no → name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a non-trivial functional dependency, since the dependent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not a subset of 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determinant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roll_no</a:t>
            </a:r>
            <a:r>
              <a:rPr lang="en-IN"/>
              <a:t/>
            </a:r>
            <a:br>
              <a:rPr lang="en-IN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Similarly,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{roll_no, name} → age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also a non-trivial functional dependency, since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not a subset of {roll_no, name} </a:t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2424" y="4341719"/>
            <a:ext cx="1304992" cy="1835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5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4400"/>
              <a:buFont typeface="Arial"/>
              <a:buNone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Multivalued Functional Dependency</a:t>
            </a:r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Multivalued functional dependency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attributes of the dependent set are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not dependent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on each other.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i.e. If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 → {b, c}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and there exists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 functional dependency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between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 and c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then it is called a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multivalued functional dependency.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Here,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roll_no → {name, age} 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a multivalued functional dependency, since the dependents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&amp;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are </a:t>
            </a: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not dependent</a:t>
            </a:r>
            <a:r>
              <a:rPr lang="en-IN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400"/>
              <a:buChar char="•"/>
            </a:pPr>
            <a:r>
              <a:rPr lang="en-IN" sz="24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each other(i.e. </a:t>
            </a:r>
            <a:r>
              <a:rPr lang="en-IN" sz="2400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name → age </a:t>
            </a:r>
            <a:r>
              <a:rPr lang="en-IN" sz="24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IN" sz="2400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age → name doesn’t exist !</a:t>
            </a:r>
            <a:r>
              <a:rPr lang="en-IN" sz="2400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0821" y="4447559"/>
            <a:ext cx="1131867" cy="2306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4400"/>
              <a:buFont typeface="Arial"/>
              <a:buNone/>
            </a:pPr>
            <a:r>
              <a:rPr lang="en-IN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Transitive Functional Dependency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 transitive functional dependency, dependent is indirectly dependent on determinant.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i.e. If 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 → b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&amp; 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 → c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then according to axiom of transitivity, 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 → c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 This is a 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transitive functional dependency 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Here, </a:t>
            </a:r>
            <a:r>
              <a:rPr lang="en-IN" b="1" i="0" dirty="0" err="1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enrol_no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IN" b="1" i="0" dirty="0" err="1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dept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IN" b="1" i="0" dirty="0" err="1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dept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IN" b="1" i="0" dirty="0" err="1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building_no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IN" dirty="0"/>
              <a:t/>
            </a:r>
            <a:br>
              <a:rPr lang="en-IN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Hence, according to the axiom of transitivity, </a:t>
            </a:r>
            <a:r>
              <a:rPr lang="en-IN" b="1" i="0" dirty="0" err="1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enrol_no</a:t>
            </a:r>
            <a:r>
              <a:rPr lang="en-IN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IN" b="1" i="0" dirty="0" err="1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building_no</a:t>
            </a: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a valid functional dependency.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•"/>
            </a:pPr>
            <a:r>
              <a:rPr lang="en-IN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This is an indirect functional dependency, hence called Transitive functional dependency.</a:t>
            </a:r>
            <a:endParaRPr dirty="0"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8708" y="1427333"/>
            <a:ext cx="1475291" cy="180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3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superkeys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4" y="1399784"/>
            <a:ext cx="8294687" cy="45720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have ‘N’ attributes with one candidate key then the number of possible </a:t>
            </a:r>
            <a:r>
              <a:rPr lang="en-US" dirty="0" err="1"/>
              <a:t>superkeys</a:t>
            </a:r>
            <a:r>
              <a:rPr lang="en-US" dirty="0"/>
              <a:t> is 2</a:t>
            </a:r>
            <a:r>
              <a:rPr lang="en-US" baseline="30000" dirty="0"/>
              <a:t>(N – 1</a:t>
            </a:r>
            <a:r>
              <a:rPr lang="en-US" baseline="30000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Let's say we have a relation R with attributes {a1, a2, a3} and a1 is the candidate key.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any superset of a1 is the super key. </a:t>
            </a:r>
            <a:endParaRPr lang="en-US" dirty="0" smtClean="0"/>
          </a:p>
          <a:p>
            <a:r>
              <a:rPr lang="en-US" dirty="0" smtClean="0"/>
              <a:t>Here n=3, thus</a:t>
            </a:r>
            <a:r>
              <a:rPr lang="en-US" dirty="0"/>
              <a:t>, we can have </a:t>
            </a:r>
            <a:r>
              <a:rPr lang="en-US" dirty="0" smtClean="0"/>
              <a:t>2</a:t>
            </a:r>
            <a:r>
              <a:rPr lang="en-US" baseline="30000" dirty="0" smtClean="0"/>
              <a:t>(3– </a:t>
            </a:r>
            <a:r>
              <a:rPr lang="en-US" baseline="30000" dirty="0"/>
              <a:t>1</a:t>
            </a:r>
            <a:r>
              <a:rPr lang="en-US" baseline="30000" dirty="0" smtClean="0"/>
              <a:t>)= </a:t>
            </a:r>
            <a:r>
              <a:rPr lang="en-US" dirty="0" smtClean="0"/>
              <a:t> 2</a:t>
            </a:r>
            <a:r>
              <a:rPr lang="en-US" baseline="30000" dirty="0" smtClean="0"/>
              <a:t>^2= 4 ,</a:t>
            </a:r>
          </a:p>
          <a:p>
            <a:r>
              <a:rPr lang="en-US" dirty="0" smtClean="0"/>
              <a:t>four </a:t>
            </a:r>
            <a:r>
              <a:rPr lang="en-US" dirty="0"/>
              <a:t>possible super keys: {a1, a1 a2, a1 a3, a1 a2 a3}.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Steps to Find the Attribute </a:t>
            </a:r>
            <a:r>
              <a:rPr lang="en-US" b="1" dirty="0" smtClean="0"/>
              <a:t>Closure:</a:t>
            </a:r>
          </a:p>
          <a:p>
            <a:pPr fontAlgn="base"/>
            <a:r>
              <a:rPr lang="en-US" b="1" dirty="0"/>
              <a:t>Given the FD set of a Relation R, The attribute closure set S is the set of Attribute Closure A</a:t>
            </a:r>
            <a:r>
              <a:rPr lang="en-US" b="1" dirty="0" smtClean="0"/>
              <a:t>.</a:t>
            </a:r>
          </a:p>
          <a:p>
            <a:pPr lvl="1" fontAlgn="base"/>
            <a:r>
              <a:rPr lang="en-US" sz="1400" dirty="0"/>
              <a:t>Add A to S.</a:t>
            </a:r>
          </a:p>
          <a:p>
            <a:pPr lvl="1" fontAlgn="base"/>
            <a:r>
              <a:rPr lang="en-US" sz="1400" dirty="0"/>
              <a:t>Recursively add attributes that can be functionally </a:t>
            </a:r>
          </a:p>
          <a:p>
            <a:pPr marL="622935" lvl="1" indent="0" fontAlgn="base">
              <a:buNone/>
            </a:pPr>
            <a:r>
              <a:rPr lang="en-US" sz="1400" dirty="0" smtClean="0"/>
              <a:t>      determined </a:t>
            </a:r>
            <a:r>
              <a:rPr lang="en-US" sz="1400" dirty="0"/>
              <a:t>from attributes of the set S until done</a:t>
            </a:r>
            <a:r>
              <a:rPr lang="en-US" dirty="0" smtClean="0"/>
              <a:t>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From </a:t>
            </a:r>
            <a:r>
              <a:rPr lang="en-IN" dirty="0"/>
              <a:t>Table 1, FDs are</a:t>
            </a:r>
          </a:p>
          <a:p>
            <a:r>
              <a:rPr lang="en-IN" sz="2000" b="1" dirty="0" smtClean="0"/>
              <a:t>Given </a:t>
            </a:r>
            <a:r>
              <a:rPr lang="en-IN" sz="2000" b="1" dirty="0"/>
              <a:t>R (</a:t>
            </a:r>
            <a:r>
              <a:rPr lang="en-IN" sz="2000" b="1" u="sng" dirty="0"/>
              <a:t>E-ID, E-NAME, E-CITY, E-STATE)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FDs = { E-ID-&gt;E-NAME, E-ID-&gt;E-CITY, E-ID-&gt;E-STATE, E-CITY-&gt;E-STATE }</a:t>
            </a:r>
            <a:endParaRPr lang="en-US" sz="2000" dirty="0"/>
          </a:p>
          <a:p>
            <a:pPr fontAlgn="base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43" y="3206663"/>
            <a:ext cx="2852531" cy="219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The attribute closure of E-ID can be calculated as:</a:t>
            </a:r>
          </a:p>
          <a:p>
            <a:pPr fontAlgn="base"/>
            <a:r>
              <a:rPr lang="en-US" dirty="0"/>
              <a:t>Add E-ID to the set {E-ID}</a:t>
            </a:r>
          </a:p>
          <a:p>
            <a:pPr fontAlgn="base"/>
            <a:r>
              <a:rPr lang="en-US" dirty="0"/>
              <a:t>Add Attributes that can be derived from any attribute of the set. </a:t>
            </a:r>
            <a:endParaRPr lang="en-US" dirty="0" smtClean="0"/>
          </a:p>
          <a:p>
            <a:pPr fontAlgn="base"/>
            <a:r>
              <a:rPr lang="en-US" dirty="0" smtClean="0"/>
              <a:t>As </a:t>
            </a:r>
            <a:r>
              <a:rPr lang="en-US" dirty="0"/>
              <a:t>there is one other attribute remaining in relation to be derived from E-ID. </a:t>
            </a:r>
            <a:endParaRPr lang="en-US" dirty="0" smtClean="0"/>
          </a:p>
          <a:p>
            <a:pPr fontAlgn="base"/>
            <a:r>
              <a:rPr lang="en-US" dirty="0" smtClean="0"/>
              <a:t>So </a:t>
            </a:r>
            <a:r>
              <a:rPr lang="en-US" dirty="0"/>
              <a:t>the result is:</a:t>
            </a:r>
          </a:p>
          <a:p>
            <a:r>
              <a:rPr lang="en-US" b="1" dirty="0"/>
              <a:t>(E-ID)</a:t>
            </a:r>
            <a:r>
              <a:rPr lang="en-US" b="1" baseline="30000" dirty="0"/>
              <a:t>+ = {E-ID, E-NAME, E-CITY, E-STATE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Similarly,</a:t>
            </a:r>
          </a:p>
          <a:p>
            <a:r>
              <a:rPr lang="en-US" b="1" dirty="0"/>
              <a:t>(E-NAME)</a:t>
            </a:r>
            <a:r>
              <a:rPr lang="en-US" b="1" baseline="30000" dirty="0"/>
              <a:t>+ = {E-NAME</a:t>
            </a:r>
            <a:r>
              <a:rPr lang="en-US" b="1" baseline="30000" dirty="0" smtClean="0"/>
              <a:t>}</a:t>
            </a:r>
          </a:p>
          <a:p>
            <a:endParaRPr lang="en-US" b="1" baseline="30000" dirty="0"/>
          </a:p>
          <a:p>
            <a:r>
              <a:rPr lang="en-US" b="1" dirty="0" smtClean="0"/>
              <a:t>(</a:t>
            </a:r>
            <a:r>
              <a:rPr lang="en-US" b="1" dirty="0"/>
              <a:t>E-CITY)</a:t>
            </a:r>
            <a:r>
              <a:rPr lang="en-US" b="1" baseline="30000" dirty="0"/>
              <a:t>+ = {E-CITY, E_STATE</a:t>
            </a:r>
            <a:r>
              <a:rPr lang="en-US" b="1" baseline="30000" dirty="0" smtClean="0"/>
              <a:t>}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(E-STATE)</a:t>
            </a:r>
            <a:r>
              <a:rPr lang="en-US" b="1" baseline="30000" dirty="0" smtClean="0"/>
              <a:t>+ </a:t>
            </a:r>
            <a:r>
              <a:rPr lang="en-US" b="1" baseline="30000" dirty="0"/>
              <a:t>= </a:t>
            </a:r>
            <a:r>
              <a:rPr lang="en-US" b="1" baseline="30000" dirty="0" smtClean="0"/>
              <a:t>{ </a:t>
            </a:r>
            <a:r>
              <a:rPr lang="en-US" b="1" baseline="30000" dirty="0"/>
              <a:t>E_STATE}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Relational Databases (2)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first discuss informal guidelines for good relational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we discuss formal concepts of functional dependencies and normal forms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- 1NF (First Normal Form)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- 2NF (Second Normal Form)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- 3NF (Third Normal Form)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BCNF (Boyce-Codd Normal Form)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types of dependencies, further normal forms, relational design algorithms by synthesis are discussed in Chapter 11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Find the attribute closures of </a:t>
            </a:r>
            <a:r>
              <a:rPr lang="en-US" dirty="0"/>
              <a:t>(B</a:t>
            </a:r>
            <a:r>
              <a:rPr lang="en-US" dirty="0" smtClean="0"/>
              <a:t>)</a:t>
            </a:r>
            <a:r>
              <a:rPr lang="en-US" baseline="30000" dirty="0" smtClean="0"/>
              <a:t>+</a:t>
            </a:r>
            <a:r>
              <a:rPr lang="en-IN" dirty="0" smtClean="0"/>
              <a:t> ,</a:t>
            </a:r>
            <a:r>
              <a:rPr lang="en-US" b="1" dirty="0" smtClean="0"/>
              <a:t>given </a:t>
            </a:r>
            <a:r>
              <a:rPr lang="en-US" b="1" dirty="0"/>
              <a:t>FDs R(ABCDE) = {AB-&gt;C, B-&gt;D, C-&gt;E, D-&gt;A</a:t>
            </a:r>
            <a:r>
              <a:rPr lang="en-US" b="1" dirty="0" smtClean="0"/>
              <a:t>}.</a:t>
            </a:r>
            <a:endParaRPr lang="en-US" b="1" dirty="0"/>
          </a:p>
          <a:p>
            <a:r>
              <a:rPr lang="en-US" dirty="0"/>
              <a:t>(B</a:t>
            </a:r>
            <a:r>
              <a:rPr lang="en-US" dirty="0" smtClean="0"/>
              <a:t>)</a:t>
            </a:r>
            <a:r>
              <a:rPr lang="en-US" baseline="30000" dirty="0" smtClean="0"/>
              <a:t>+</a:t>
            </a:r>
            <a:r>
              <a:rPr lang="en-IN" dirty="0" smtClean="0"/>
              <a:t> = {B}</a:t>
            </a:r>
          </a:p>
          <a:p>
            <a:pPr marL="1085850" lvl="2" indent="0">
              <a:buNone/>
            </a:pPr>
            <a:r>
              <a:rPr lang="en-US" dirty="0" smtClean="0"/>
              <a:t>= {B,D}</a:t>
            </a:r>
          </a:p>
          <a:p>
            <a:pPr marL="1085850" lvl="2" indent="0">
              <a:buNone/>
            </a:pPr>
            <a:r>
              <a:rPr lang="en-US" dirty="0" smtClean="0"/>
              <a:t>={ B,D,A}</a:t>
            </a:r>
          </a:p>
          <a:p>
            <a:pPr marL="1085850" lvl="2" indent="0">
              <a:buNone/>
            </a:pPr>
            <a:r>
              <a:rPr lang="en-US" dirty="0" smtClean="0"/>
              <a:t>={B,D,A,C}</a:t>
            </a:r>
          </a:p>
          <a:p>
            <a:pPr marL="1085850" lvl="2" indent="0">
              <a:buNone/>
            </a:pPr>
            <a:r>
              <a:rPr lang="en-US" dirty="0" smtClean="0"/>
              <a:t>={B,D,A,C,E}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98" y="2776538"/>
            <a:ext cx="2924175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8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Closure of FD EXAMPLE’S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40005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/>
              <a:t>Ex1</a:t>
            </a:r>
            <a:r>
              <a:rPr lang="en-IN" dirty="0"/>
              <a:t>. To find Candidate keys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R(ABCD)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FD: {A🡪B,B🡪C,C🡪D}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 err="1"/>
              <a:t>Ans</a:t>
            </a:r>
            <a:r>
              <a:rPr lang="en-IN" b="1" dirty="0"/>
              <a:t>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Closure of A means what A determines.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Find closure of all attributes: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</a:t>
            </a:r>
            <a:r>
              <a:rPr lang="en-IN" baseline="30000" dirty="0"/>
              <a:t>+</a:t>
            </a:r>
            <a:r>
              <a:rPr lang="en-IN" dirty="0"/>
              <a:t>= {A,B,C,D} S.K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B</a:t>
            </a:r>
            <a:r>
              <a:rPr lang="en-IN" baseline="30000" dirty="0"/>
              <a:t>+</a:t>
            </a:r>
            <a:r>
              <a:rPr lang="en-IN" dirty="0"/>
              <a:t>={B,C,D}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C</a:t>
            </a:r>
            <a:r>
              <a:rPr lang="en-IN" baseline="30000" dirty="0"/>
              <a:t>+</a:t>
            </a:r>
            <a:r>
              <a:rPr lang="en-IN" dirty="0"/>
              <a:t>={C,D}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D</a:t>
            </a:r>
            <a:r>
              <a:rPr lang="en-IN" baseline="30000" dirty="0"/>
              <a:t>+</a:t>
            </a:r>
            <a:r>
              <a:rPr lang="en-IN" dirty="0"/>
              <a:t>={D}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 smtClean="0"/>
              <a:t>AB</a:t>
            </a:r>
            <a:r>
              <a:rPr lang="en-IN" baseline="30000" dirty="0"/>
              <a:t>+</a:t>
            </a:r>
            <a:r>
              <a:rPr lang="en-IN" dirty="0"/>
              <a:t>={ABCD}  S.K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</a:t>
            </a:r>
            <a:r>
              <a:rPr lang="en-IN" baseline="30000" dirty="0"/>
              <a:t>+ </a:t>
            </a:r>
            <a:r>
              <a:rPr lang="en-IN" dirty="0"/>
              <a:t>= {ABCD} S.K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AD</a:t>
            </a:r>
            <a:r>
              <a:rPr lang="en-IN" baseline="30000" dirty="0"/>
              <a:t>+ </a:t>
            </a:r>
            <a:r>
              <a:rPr lang="en-IN" dirty="0"/>
              <a:t>= ABC</a:t>
            </a:r>
            <a:r>
              <a:rPr lang="en-IN" baseline="30000" dirty="0"/>
              <a:t>+ </a:t>
            </a:r>
            <a:r>
              <a:rPr lang="en-IN" dirty="0"/>
              <a:t>= ABD</a:t>
            </a:r>
            <a:r>
              <a:rPr lang="en-IN" baseline="30000" dirty="0"/>
              <a:t>+ </a:t>
            </a:r>
            <a:r>
              <a:rPr lang="en-IN" dirty="0"/>
              <a:t>= ACD</a:t>
            </a:r>
            <a:r>
              <a:rPr lang="en-IN" baseline="30000" dirty="0"/>
              <a:t>+ . . . </a:t>
            </a:r>
            <a:r>
              <a:rPr lang="en-IN" dirty="0" smtClean="0"/>
              <a:t>S.K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IN" b="1" dirty="0"/>
              <a:t>CK={A}</a:t>
            </a:r>
            <a:endParaRPr lang="en-IN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4000500" cy="450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PRIME ATTRIBUTE: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set of attributes makes candidate key are called prime attributes.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Here,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Prime attributes are : {A}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Non –prime: {B,C,D}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Hence, candidate key is 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51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Example </a:t>
            </a:r>
            <a:endParaRPr dirty="0"/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idx="1"/>
          </p:nvPr>
        </p:nvSpPr>
        <p:spPr>
          <a:xfrm>
            <a:off x="463463" y="1678488"/>
            <a:ext cx="8051887" cy="4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 smtClean="0"/>
              <a:t>Given Relation R(A,B,C,D,E</a:t>
            </a:r>
            <a:r>
              <a:rPr lang="en-IN" dirty="0"/>
              <a:t>) &amp; FD: {A🡪B, D🡪E</a:t>
            </a:r>
            <a:r>
              <a:rPr lang="en-IN" dirty="0" smtClean="0"/>
              <a:t>}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ABCDE</a:t>
            </a:r>
            <a:r>
              <a:rPr lang="en-IN" baseline="30000" dirty="0"/>
              <a:t>+ </a:t>
            </a:r>
            <a:r>
              <a:rPr lang="en-IN" dirty="0"/>
              <a:t> = {A,B,C,D,E} S.K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ACDE</a:t>
            </a:r>
            <a:r>
              <a:rPr lang="en-IN" baseline="30000" dirty="0"/>
              <a:t>+ </a:t>
            </a:r>
            <a:r>
              <a:rPr lang="en-IN" dirty="0"/>
              <a:t> = {A,B,C,D,E} S.K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ACD</a:t>
            </a:r>
            <a:r>
              <a:rPr lang="en-IN" baseline="30000" dirty="0"/>
              <a:t>+ </a:t>
            </a:r>
            <a:r>
              <a:rPr lang="en-IN" dirty="0"/>
              <a:t> = {A,B,C,D,E} S.K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How to check ACD is only the candidate key.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Prime attributes: {A,C,D}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Check any of the prime attribute is available in R.H.S of Functional Dependency </a:t>
            </a:r>
            <a:r>
              <a:rPr lang="en-IN" dirty="0" err="1"/>
              <a:t>i.e</a:t>
            </a:r>
            <a:r>
              <a:rPr lang="en-IN" dirty="0"/>
              <a:t> A,C &amp; 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No any prime attribute is present in RHS. So we can say that is the only candidate key {ACD}.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6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1.1	Semantics of the Relation Attributes 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GUIDELINE 1: Informally, each tuple in a relation should represent one entity or relationship instance. (Applies to individual relations and their attributes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different entities (EMPLOYEEs, DEPARTMENTs, PROJECTs) should not be mixed in the same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Only foreign keys should be used to refer to other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and relationship attributes should be kept apart as much as possible.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Bottom Line: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 schema that can be explained easily relation by relation. The semantics of attributes should be easy to interpret.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858000" y="62579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 A simplified COMPANY relational database schema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 descr="fig10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524000"/>
            <a:ext cx="5105400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1.2 Redundant Information in Tuples and Update Anomalies 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is stored redundantly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Wastes storage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Causes problems with update anomalies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anomalies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Deletion anomalies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Modification anomalies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3218</Words>
  <Application>Microsoft Office PowerPoint</Application>
  <PresentationFormat>On-screen Show (4:3)</PresentationFormat>
  <Paragraphs>508</Paragraphs>
  <Slides>62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Inter</vt:lpstr>
      <vt:lpstr>Tahoma</vt:lpstr>
      <vt:lpstr>Calibri</vt:lpstr>
      <vt:lpstr>Noto Sans Symbols</vt:lpstr>
      <vt:lpstr>Blends</vt:lpstr>
      <vt:lpstr>1_Blends</vt:lpstr>
      <vt:lpstr>/ </vt:lpstr>
      <vt:lpstr>Chapter 10</vt:lpstr>
      <vt:lpstr>Chapter Outline</vt:lpstr>
      <vt:lpstr>Chapter Outline</vt:lpstr>
      <vt:lpstr>1 Informal Design Guidelines for Relational Databases (1)</vt:lpstr>
      <vt:lpstr>Informal Design Guidelines for Relational Databases (2)</vt:lpstr>
      <vt:lpstr>1.1 Semantics of the Relation Attributes </vt:lpstr>
      <vt:lpstr>Figure 10.1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Example of Anomalies</vt:lpstr>
      <vt:lpstr>PowerPoint Presentation</vt:lpstr>
      <vt:lpstr>Figure 10.3 Two relation schemas suffering from update anomalies</vt:lpstr>
      <vt:lpstr>Figure 10.4 Example States for EMP_DEPT and EMP_PROJ</vt:lpstr>
      <vt:lpstr>Guideline to Redundant Information in Tuples and Update Anomalies</vt:lpstr>
      <vt:lpstr>1.3 Null Values in Tuples </vt:lpstr>
      <vt:lpstr>PowerPoint Presentation</vt:lpstr>
      <vt:lpstr>1.4 Spurious Tuples </vt:lpstr>
      <vt:lpstr>Spurious Tuples (2)</vt:lpstr>
      <vt:lpstr>Example:</vt:lpstr>
      <vt:lpstr>Example </vt:lpstr>
      <vt:lpstr>PowerPoint Presentation</vt:lpstr>
      <vt:lpstr>2.1  Functional Dependencies (1) </vt:lpstr>
      <vt:lpstr>Keys:</vt:lpstr>
      <vt:lpstr>PowerPoint Presentation</vt:lpstr>
      <vt:lpstr>Candidate key</vt:lpstr>
      <vt:lpstr>Primary key</vt:lpstr>
      <vt:lpstr>Alternate Keys </vt:lpstr>
      <vt:lpstr>Unique key &amp; Composite key</vt:lpstr>
      <vt:lpstr>Foreign key</vt:lpstr>
      <vt:lpstr>Example </vt:lpstr>
      <vt:lpstr>Proper subset: </vt:lpstr>
      <vt:lpstr>Functional Dependencies (2)</vt:lpstr>
      <vt:lpstr>Examples of FD constraints (1) </vt:lpstr>
      <vt:lpstr>Examples of FD constraints (2)</vt:lpstr>
      <vt:lpstr>functional dependency</vt:lpstr>
      <vt:lpstr>Example </vt:lpstr>
      <vt:lpstr>Example </vt:lpstr>
      <vt:lpstr>PowerPoint Presentation</vt:lpstr>
      <vt:lpstr>2.3 Equivalence of Sets of FDs </vt:lpstr>
      <vt:lpstr>2.4 Minimal Sets of FDs (1)</vt:lpstr>
      <vt:lpstr>Minimal Sets of FDs (2)</vt:lpstr>
      <vt:lpstr>2.2 Inference Rules for FDs (1) </vt:lpstr>
      <vt:lpstr>PowerPoint Presentation</vt:lpstr>
      <vt:lpstr>Inference Rules for FDs (2)</vt:lpstr>
      <vt:lpstr>Inference Rules for FDs (3)</vt:lpstr>
      <vt:lpstr>Types of Functional dependencies</vt:lpstr>
      <vt:lpstr>Fully functional dependency</vt:lpstr>
      <vt:lpstr>Partial functional dependency</vt:lpstr>
      <vt:lpstr>Trivial Functional Dependency: </vt:lpstr>
      <vt:lpstr>Non-trivial Functional Dependency</vt:lpstr>
      <vt:lpstr> Multivalued Functional Dependency</vt:lpstr>
      <vt:lpstr>Transitive Functional Dependency</vt:lpstr>
      <vt:lpstr>Find superkeys</vt:lpstr>
      <vt:lpstr>Examples</vt:lpstr>
      <vt:lpstr>PowerPoint Presentation</vt:lpstr>
      <vt:lpstr>PowerPoint Presentation</vt:lpstr>
      <vt:lpstr>Example </vt:lpstr>
      <vt:lpstr> Closure of FD EXAMPLE’S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 </dc:title>
  <dc:creator>kjscecomp</dc:creator>
  <cp:lastModifiedBy>kjscecomp</cp:lastModifiedBy>
  <cp:revision>33</cp:revision>
  <dcterms:modified xsi:type="dcterms:W3CDTF">2024-04-04T10:28:34Z</dcterms:modified>
</cp:coreProperties>
</file>