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4" r:id="rId17"/>
    <p:sldId id="290" r:id="rId18"/>
    <p:sldId id="265" r:id="rId19"/>
    <p:sldId id="266" r:id="rId20"/>
    <p:sldId id="267" r:id="rId21"/>
    <p:sldId id="268" r:id="rId22"/>
    <p:sldId id="293" r:id="rId23"/>
    <p:sldId id="292" r:id="rId24"/>
    <p:sldId id="269" r:id="rId25"/>
    <p:sldId id="270" r:id="rId26"/>
    <p:sldId id="271" r:id="rId27"/>
    <p:sldId id="272" r:id="rId28"/>
    <p:sldId id="273" r:id="rId29"/>
    <p:sldId id="298" r:id="rId30"/>
    <p:sldId id="299" r:id="rId31"/>
    <p:sldId id="274" r:id="rId32"/>
    <p:sldId id="275" r:id="rId33"/>
    <p:sldId id="276" r:id="rId34"/>
    <p:sldId id="277" r:id="rId35"/>
    <p:sldId id="294" r:id="rId36"/>
    <p:sldId id="295" r:id="rId37"/>
    <p:sldId id="296" r:id="rId38"/>
    <p:sldId id="297" r:id="rId39"/>
    <p:sldId id="278" r:id="rId40"/>
    <p:sldId id="279" r:id="rId41"/>
    <p:sldId id="280" r:id="rId42"/>
    <p:sldId id="281" r:id="rId43"/>
    <p:sldId id="282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06" r:id="rId55"/>
    <p:sldId id="31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7CE5-1940-41F2-8829-636E3081F82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D9C4-76FC-4BF7-A8D6-4EC1DD9E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4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5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F2BE-1044-4102-A9C1-3B42A02D3128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E320-F949-4A5B-A7FA-5E2CB4CE6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276872"/>
            <a:ext cx="6328792" cy="5040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5.3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272808" cy="300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due to redundancy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58" y="2708920"/>
            <a:ext cx="57340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anomaly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791472" cy="267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52863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r>
              <a:rPr lang="en-US" dirty="0" err="1" smtClean="0"/>
              <a:t>Anamoly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6" y="1484784"/>
            <a:ext cx="61055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86" y="4208481"/>
            <a:ext cx="5616624" cy="222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4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Updation</a:t>
            </a:r>
            <a:r>
              <a:rPr lang="en-US" dirty="0" smtClean="0"/>
              <a:t> </a:t>
            </a:r>
            <a:r>
              <a:rPr lang="en-US" dirty="0" err="1" smtClean="0"/>
              <a:t>Anamoly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91532"/>
            <a:ext cx="2828553" cy="52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364485" cy="262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4797946" cy="227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4037" y="4562547"/>
            <a:ext cx="321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updating the table, if one </a:t>
            </a:r>
          </a:p>
          <a:p>
            <a:r>
              <a:rPr lang="en-US" dirty="0" smtClean="0"/>
              <a:t>Of the row missed to update,</a:t>
            </a:r>
          </a:p>
          <a:p>
            <a:r>
              <a:rPr lang="en-US" dirty="0" smtClean="0"/>
              <a:t>Data inconsistency can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4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31" y="304056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7" y="1124744"/>
            <a:ext cx="844593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09" y="3645024"/>
            <a:ext cx="6200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343076" cy="404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 </a:t>
            </a:r>
            <a:endParaRPr dirty="0"/>
          </a:p>
        </p:txBody>
      </p:sp>
      <p:sp>
        <p:nvSpPr>
          <p:cNvPr id="364" name="Google Shape;364;p4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236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the attributes must have atomic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Disallows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composite attributes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multivalued attributes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nested relations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; attributes whose values for an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individual tuple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non-atomic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9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student table, subject column is multivalued attribute. </a:t>
            </a:r>
          </a:p>
          <a:p>
            <a:r>
              <a:rPr lang="en-US" dirty="0" smtClean="0"/>
              <a:t>Student table is not in 1NF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27300"/>
            <a:ext cx="4054996" cy="184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92896"/>
            <a:ext cx="2724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004048" y="4653136"/>
            <a:ext cx="61836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56175" y="619666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 into 1NF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en-US" sz="3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10.8 </a:t>
            </a: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Normalization into 1NF</a:t>
            </a:r>
            <a:endParaRPr dirty="0"/>
          </a:p>
        </p:txBody>
      </p:sp>
      <p:sp>
        <p:nvSpPr>
          <p:cNvPr id="372" name="Google Shape;372;p50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50" descr="fig10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096000" cy="467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5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10.9 Normalization nested relations into 1NF</a:t>
            </a:r>
            <a:endParaRPr/>
          </a:p>
        </p:txBody>
      </p:sp>
      <p:sp>
        <p:nvSpPr>
          <p:cNvPr id="381" name="Google Shape;381;p51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51" descr="fig10_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6106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7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 Normal Forms Based on Primary Keys </a:t>
            </a: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	Normalization of Relations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	Practical Use of Normal Forms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3.3	Definitions of Keys and Attributes Participating in Keys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3.4	First Normal Form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3.5	Second Normal Form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3.6	Third Normal Form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2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 (1) </a:t>
            </a:r>
            <a:endParaRPr dirty="0"/>
          </a:p>
        </p:txBody>
      </p:sp>
      <p:sp>
        <p:nvSpPr>
          <p:cNvPr id="390" name="Google Shape;390;p5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Uses the concepts of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FDs, primary key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Prime attribute: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 attribute that is member of the </a:t>
            </a: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candidate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K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Full functional dependency: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FD  </a:t>
            </a: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 removal of any attribute from </a:t>
            </a:r>
            <a:r>
              <a:rPr lang="en-US" sz="2200" dirty="0"/>
              <a:t>X</a:t>
            </a: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means the FD does not hold any more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HOURS is a full FD since neither SSN -&gt; HOURS nor PNUMBER -&gt; HOURS hold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ENAME is not  a full FD (it is called a partial dependency ) since SSN -&gt; ENAME also holds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1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 Normal Form (2)</a:t>
            </a:r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should be in 1NF.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endParaRPr lang="en-US" sz="2800" b="0" i="0" u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 schema R is in </a:t>
            </a: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every non-prime attribute A in R is fully functionally dependent on the primary key</a:t>
            </a:r>
            <a:endParaRPr dirty="0"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can be decomposed into 2NF relations via the process of 2NF normalization </a:t>
            </a: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8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2NF</a:t>
            </a:r>
            <a:endParaRPr/>
          </a:p>
        </p:txBody>
      </p:sp>
      <p:sp>
        <p:nvSpPr>
          <p:cNvPr id="439" name="Google Shape;439;p5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40" name="Google Shape;44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698" y="1474442"/>
            <a:ext cx="2200075" cy="324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498" y="730182"/>
            <a:ext cx="2407214" cy="302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498" y="4001295"/>
            <a:ext cx="2473004" cy="166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3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Example:</a:t>
            </a:r>
            <a:endParaRPr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1"/>
          </p:nvPr>
        </p:nvSpPr>
        <p:spPr>
          <a:xfrm>
            <a:off x="433668" y="1532965"/>
            <a:ext cx="4081182" cy="464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Check whether given relation is in 2NF 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R(ABCDEF)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FD: {C 🡪 F, E 🡪A, EC 🡪 D, A 🡪 B}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STEP 1: WHAT IS CANDIDATE KEYS?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CHECK L.H.S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 🡪 F,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 🡪A,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EC 🡪 D,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 🡪 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EC = {FADB}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Find closure of EC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EC+ =ECFADB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CK ={ EC}</a:t>
            </a:r>
            <a:endParaRPr/>
          </a:p>
        </p:txBody>
      </p:sp>
      <p:sp>
        <p:nvSpPr>
          <p:cNvPr id="449" name="Google Shape;449;p52"/>
          <p:cNvSpPr txBox="1">
            <a:spLocks noGrp="1"/>
          </p:cNvSpPr>
          <p:nvPr>
            <p:ph type="body" idx="2"/>
          </p:nvPr>
        </p:nvSpPr>
        <p:spPr>
          <a:xfrm>
            <a:off x="4514850" y="1532965"/>
            <a:ext cx="4000500" cy="464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STEP2: PRIME ATTRIBUTES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{E ,C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NON-PRIME ATTRIBUTES: {A,B,D,F}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CHECK PARTIAL DEPENDANCY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{LHS should be proper subset of CK and RHS should be a non primary key.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Part of candidate key determines non key attribute.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For C 🡪 F, C is a part od CK and it determines non-key attribute. It is not in 2NF.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 🡪A,  FD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🡪 B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Given relation is not in 2NF.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10.10 Normalizing into 2NF and 3NF</a:t>
            </a:r>
            <a:endParaRPr/>
          </a:p>
        </p:txBody>
      </p:sp>
      <p:sp>
        <p:nvSpPr>
          <p:cNvPr id="406" name="Google Shape;406;p54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54" descr="fig1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627187"/>
            <a:ext cx="8458200" cy="500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4"/>
          <p:cNvSpPr txBox="1"/>
          <p:nvPr/>
        </p:nvSpPr>
        <p:spPr>
          <a:xfrm>
            <a:off x="1219200" y="5124450"/>
            <a:ext cx="457200" cy="11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4"/>
          <p:cNvSpPr/>
          <p:nvPr/>
        </p:nvSpPr>
        <p:spPr>
          <a:xfrm>
            <a:off x="1331912" y="5124450"/>
            <a:ext cx="228600" cy="152400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5"/>
          <p:cNvSpPr txBox="1">
            <a:spLocks noGrp="1"/>
          </p:cNvSpPr>
          <p:nvPr>
            <p:ph type="title"/>
          </p:nvPr>
        </p:nvSpPr>
        <p:spPr>
          <a:xfrm>
            <a:off x="76200" y="38100"/>
            <a:ext cx="9067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10.11 Normalization into 2NF and 3NF</a:t>
            </a:r>
            <a:endParaRPr/>
          </a:p>
        </p:txBody>
      </p:sp>
      <p:sp>
        <p:nvSpPr>
          <p:cNvPr id="417" name="Google Shape;417;p55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55" descr="fig1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3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</a:t>
            </a: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 (1)</a:t>
            </a:r>
            <a:endParaRPr dirty="0"/>
          </a:p>
        </p:txBody>
      </p:sp>
      <p:sp>
        <p:nvSpPr>
          <p:cNvPr id="426" name="Google Shape;426;p5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 functional dependency: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FD  X -&gt; Z that can be derived from two FDs   X -&gt; Y and Y -&gt; Z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DMGRSSN is a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FD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SSN -&gt; DNUMBER and DNUMBER -&gt; DMGRSSN hold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ENAME is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non-transitive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there is no set of attributes X where SSN -&gt; X and X -&gt; ENAME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82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(2)</a:t>
            </a:r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it is in 2NF </a:t>
            </a:r>
            <a:r>
              <a:rPr lang="en-US" sz="24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 non-prime attribute A in R is transitively dependent on the primary key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can be decomposed into 3NF relations via the process of 3NF normalization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X -&gt; Y and Y -&gt; Z, with X as the primary key, we consider this a problem only if Y is not </a:t>
            </a:r>
            <a:r>
              <a:rPr lang="en-US" sz="2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part of a 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candidate key.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When Y is a candidate key, there is no problem with the transitive dependency 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E.g., Consider EMP (SSN,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#, Salary ).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Here, SSN -&gt; </a:t>
            </a:r>
            <a:r>
              <a:rPr lang="en-US" sz="20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 -&gt; Salary and </a:t>
            </a:r>
            <a:r>
              <a:rPr lang="en-US" sz="20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 is a candidate key.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6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Here,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IN" dirty="0"/>
              <a:t>CK/PK :{</a:t>
            </a:r>
            <a:r>
              <a:rPr lang="en-IN" dirty="0" err="1"/>
              <a:t>rollno</a:t>
            </a:r>
            <a:r>
              <a:rPr lang="en-IN" dirty="0"/>
              <a:t>}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IN" dirty="0"/>
              <a:t>FD: </a:t>
            </a:r>
            <a:r>
              <a:rPr lang="en-IN" dirty="0" err="1"/>
              <a:t>Rollno</a:t>
            </a:r>
            <a:r>
              <a:rPr lang="en-IN" dirty="0"/>
              <a:t> 🡪 State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r>
              <a:rPr lang="en-IN" dirty="0" smtClean="0"/>
              <a:t>         State </a:t>
            </a:r>
            <a:r>
              <a:rPr lang="en-IN" dirty="0"/>
              <a:t>🡪 </a:t>
            </a:r>
            <a:r>
              <a:rPr lang="en-IN" dirty="0" smtClean="0"/>
              <a:t>City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IN" dirty="0" smtClean="0"/>
              <a:t>state is a non-prime attribute, which is trivially dependent.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Given relation is not in 3NF.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Decompose relation as: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Stud(</a:t>
            </a:r>
            <a:r>
              <a:rPr lang="en-US" dirty="0" err="1" smtClean="0"/>
              <a:t>Rollno,City</a:t>
            </a:r>
            <a:r>
              <a:rPr lang="en-US" dirty="0" smtClean="0"/>
              <a:t>), City(</a:t>
            </a:r>
            <a:r>
              <a:rPr lang="en-US" dirty="0" err="1" smtClean="0"/>
              <a:t>city,state</a:t>
            </a:r>
            <a:r>
              <a:rPr lang="en-US" dirty="0" smtClean="0"/>
              <a:t>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Google Shape;45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3285" y="1655595"/>
            <a:ext cx="1878495" cy="2113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6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relation is not in 3NF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503082" cy="350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8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3.1 Normalization of Relations (1)</a:t>
            </a:r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process of decomposing unsatisfactory "bad" relations by breaking up their attributes into smaller relations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Condition using keys and FDs of a relation to certify whether a relation schema is in a particular normal form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9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Split the relation into two relations, such as-</a:t>
            </a:r>
            <a:endParaRPr lang="en-I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2104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2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Forms Defined Informally	</a:t>
            </a:r>
            <a:endParaRPr/>
          </a:p>
        </p:txBody>
      </p:sp>
      <p:sp>
        <p:nvSpPr>
          <p:cNvPr id="442" name="Google Shape;442;p5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depend on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key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depend on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whole key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depend on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nothing but the key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99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</a:t>
            </a:r>
            <a:r>
              <a:rPr lang="en-US" sz="3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 Definitions (For Multiple Keys) (1)</a:t>
            </a:r>
            <a:endParaRPr dirty="0"/>
          </a:p>
        </p:txBody>
      </p:sp>
      <p:sp>
        <p:nvSpPr>
          <p:cNvPr id="450" name="Google Shape;450;p5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above definitions consider the primary key only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following more general definitions take into account relations with multiple candidate keys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every non-prime attribute A in R is fully functionally dependent on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key  of R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1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8915400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Normal Form Definitions 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/>
          </a:p>
        </p:txBody>
      </p:sp>
      <p:sp>
        <p:nvSpPr>
          <p:cNvPr id="458" name="Google Shape;458;p60"/>
          <p:cNvSpPr txBox="1">
            <a:spLocks noGrp="1"/>
          </p:cNvSpPr>
          <p:nvPr>
            <p:ph type="body" idx="1"/>
          </p:nvPr>
        </p:nvSpPr>
        <p:spPr>
          <a:xfrm>
            <a:off x="28575" y="1600200"/>
            <a:ext cx="89630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relation schema R - a set of attributes S of R that contains a key of R</a:t>
            </a:r>
            <a:endParaRPr/>
          </a:p>
          <a:p>
            <a:pPr marL="742950" lvl="1" indent="-1949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whenever a FD X -&gt; A holds in R, then either: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 X is a key of R, or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(b) A is a prime attribute of R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2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BCNF </a:t>
            </a: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(Boyce-</a:t>
            </a:r>
            <a:r>
              <a:rPr lang="en-US" sz="3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Codd</a:t>
            </a: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Normal Form) </a:t>
            </a:r>
            <a:endParaRPr dirty="0"/>
          </a:p>
        </p:txBody>
      </p:sp>
      <p:sp>
        <p:nvSpPr>
          <p:cNvPr id="466" name="Google Shape;466;p6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Boyce-</a:t>
            </a:r>
            <a:r>
              <a:rPr lang="en-US" sz="24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Codd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 (BCNF)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whenever an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 X -&gt; A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holds in R, then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is a </a:t>
            </a:r>
            <a:r>
              <a:rPr lang="en-US" sz="24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  <a:p>
            <a:pPr>
              <a:spcBef>
                <a:spcPts val="0"/>
              </a:spcBef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dirty="0" smtClean="0"/>
              <a:t>In simple terms, for any case (say, X-&gt;Y), X can't be a non-prime attribute.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 is strictly stronger than the previous one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2NF relation is in 1NF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3NF relation is in 2NF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BCNF relation is in 3NF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exist relations that are in 3NF but not in BCNF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goal is to have each relation in BCNF (or 3NF)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2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54959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7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1NF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6" y="2251243"/>
            <a:ext cx="559150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6962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4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505475"/>
          </a:xfrm>
        </p:spPr>
        <p:txBody>
          <a:bodyPr/>
          <a:lstStyle/>
          <a:p>
            <a:r>
              <a:rPr lang="en-US" dirty="0" smtClean="0"/>
              <a:t>3NF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BCNF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7" y="4005064"/>
            <a:ext cx="55911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6" y="1052736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decompose the table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14022"/>
            <a:ext cx="2855210" cy="150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6600"/>
            <a:ext cx="3765779" cy="136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6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2"/>
          <p:cNvSpPr txBox="1">
            <a:spLocks noGrp="1"/>
          </p:cNvSpPr>
          <p:nvPr>
            <p:ph type="title"/>
          </p:nvPr>
        </p:nvSpPr>
        <p:spPr>
          <a:xfrm>
            <a:off x="381000" y="476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10.12 Boyce-Codd normal form</a:t>
            </a:r>
            <a:endParaRPr/>
          </a:p>
        </p:txBody>
      </p:sp>
      <p:sp>
        <p:nvSpPr>
          <p:cNvPr id="474" name="Google Shape;474;p62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62" descr="fig1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96950"/>
            <a:ext cx="9144000" cy="5618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0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10- </a:t>
            </a: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AutoShape 2" descr="DBMS Normalization: 1NF, 2NF, 3NF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DBMS Normalization: 1NF, 2NF, 3NF and BCNF with Example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" y="1954906"/>
            <a:ext cx="7658793" cy="37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10.13 a relation TEACH that is in 3NF but not in BCNF</a:t>
            </a:r>
            <a:endParaRPr/>
          </a:p>
        </p:txBody>
      </p:sp>
      <p:sp>
        <p:nvSpPr>
          <p:cNvPr id="483" name="Google Shape;483;p63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63" descr="fig1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" y="2057400"/>
            <a:ext cx="7505700" cy="386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9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Achieving the BCNF by Decomposition (1)</a:t>
            </a:r>
            <a:endParaRPr/>
          </a:p>
        </p:txBody>
      </p:sp>
      <p:sp>
        <p:nvSpPr>
          <p:cNvPr id="492" name="Google Shape;492;p6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FDs exist in the relation TEACH: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fd1: { student, course} -&gt; instructor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fd2: instructor  -&gt; course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{student, course} is a candidate key for this relation and that the dependencies shown follow the pattern in Figure 10.12 (b).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 this relation is in 3NF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but not in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BCNF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BCNF should be decomposed so as to meet this property, while possibly forgoing the preservation of all functional dependencies in the decomposed relations.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(See Algorithm 11.3)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2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500" name="Google Shape;500;p6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Relational Databases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(FDs)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Definition, Inference Rules, Equivalence of Sets of FDs, Minimal Sets of FDs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Normal Form Definitions (For Multiple Keys)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BCNF (Boyce-Codd Normal Form)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4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Achieving the BCNF by Decomposition (2)</a:t>
            </a:r>
            <a:endParaRPr/>
          </a:p>
        </p:txBody>
      </p:sp>
      <p:sp>
        <p:nvSpPr>
          <p:cNvPr id="508" name="Google Shape;508;p6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possible decompositions for relation TEACH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student, instructor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 and {</a:t>
            </a:r>
            <a:r>
              <a:rPr lang="en-US" sz="2000" b="0" i="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student, course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{course, </a:t>
            </a:r>
            <a:r>
              <a:rPr lang="en-US" sz="2000" b="0" i="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} and {</a:t>
            </a:r>
            <a:r>
              <a:rPr lang="en-US" sz="2000" b="0" i="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course, student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course } and {</a:t>
            </a:r>
            <a:r>
              <a:rPr lang="en-US" sz="2000" b="0" i="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instructor, student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three decompositions will lose fd1.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have to settle for sacrificing the functional dependency preservation. But we cannot sacrifice the non-additivity property after decomposition.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 of the above three, only the 3rd decomposition will not generate spurious tuples after join.(and hence has the non-additivity property).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test to determine whether a binary decomposition (decomposition into two relations) is non-additive (lossless) is discussed in section 11.1.4 under Property LJ1. Verify that the third decomposition above meets the property.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103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Fourth Normal Form (4NF)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MULTIVALUED DEPENDANCY</a:t>
            </a:r>
          </a:p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 B, is multivalued dependency if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14470"/>
            <a:ext cx="1297660" cy="80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583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3 conditions for Multivalued Dependency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B ,for a single value of A, more than one value of B exists.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Tables should have at least 3 columns.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(if table has only 2 columns, we can use 1NF to resolve it).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   For this table with A,B,C columns, B and C should be  independent.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If ALL THE 3 CONDITIONS ARE TRUE, THEN WE CAN SAY THAT THE TABLE MAY HAVE MULTI-VALUED DEPENDENCY.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51911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73016"/>
            <a:ext cx="5701680" cy="249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of the table: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55" y="2276872"/>
            <a:ext cx="6248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9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0770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0" y="4077072"/>
            <a:ext cx="6702176" cy="245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6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process of decomposition in DBMS helps us remove </a:t>
            </a:r>
            <a:endParaRPr lang="en-US" dirty="0" smtClean="0"/>
          </a:p>
          <a:p>
            <a:pPr lvl="1"/>
            <a:r>
              <a:rPr lang="en-US" dirty="0" smtClean="0"/>
              <a:t>redundancy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Inconsistencies, </a:t>
            </a:r>
          </a:p>
          <a:p>
            <a:pPr lvl="1"/>
            <a:r>
              <a:rPr lang="en-US" dirty="0" smtClean="0"/>
              <a:t>anomalies </a:t>
            </a:r>
            <a:r>
              <a:rPr lang="en-US" dirty="0" smtClean="0"/>
              <a:t>from </a:t>
            </a:r>
            <a:r>
              <a:rPr lang="en-US" dirty="0"/>
              <a:t>a database when we divide the table into numerous tables.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simpler words, the process of decomposition refers to dividing a relation X into {X1, X2,……</a:t>
            </a:r>
            <a:r>
              <a:rPr lang="en-US" dirty="0" err="1"/>
              <a:t>Xn</a:t>
            </a:r>
            <a:r>
              <a:rPr lang="en-US" dirty="0"/>
              <a:t>}.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Normalization of Relations (2)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2NF, 3NF, BCNF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keys and FDs of a relation schema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4NF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keys, multi-valued dependencies : MVDs; 5NF based on keys, join dependencies : JDs (Chapter 11)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properties may be needed to ensure a good relational design (lossless join, dependency preservation; Chapter 11)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2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b="1" u="sng" dirty="0"/>
              <a:t>Lossless Join </a:t>
            </a:r>
            <a:r>
              <a:rPr lang="en-IN" b="1" u="sng" dirty="0" smtClean="0"/>
              <a:t>Decomposition </a:t>
            </a:r>
            <a:r>
              <a:rPr lang="en-IN" b="1" u="sng" smtClean="0"/>
              <a:t>(Non-additive):</a:t>
            </a:r>
            <a:endParaRPr lang="en-IN" b="1" u="sng" dirty="0" smtClean="0"/>
          </a:p>
          <a:p>
            <a:r>
              <a:rPr lang="en-US" dirty="0"/>
              <a:t>Consider there is a relation R which is decomposed into sub relations R1 , R2 , …. , Rn.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decomposition is called lossless join decomposition when the join of the sub relations results in the same relation R that was decomposed.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/>
              <a:t>lossless join decomposition, we always </a:t>
            </a:r>
            <a:r>
              <a:rPr lang="en-US" dirty="0" smtClean="0"/>
              <a:t>have</a:t>
            </a:r>
          </a:p>
          <a:p>
            <a:pPr marL="0" indent="0">
              <a:buNone/>
            </a:pPr>
            <a:r>
              <a:rPr lang="pt-BR" dirty="0" smtClean="0"/>
              <a:t>    R1 </a:t>
            </a:r>
            <a:r>
              <a:rPr lang="pt-BR" dirty="0"/>
              <a:t>⋈ R2 ⋈ R3 ……. ⋈ Rn = </a:t>
            </a:r>
            <a:r>
              <a:rPr lang="pt-BR" dirty="0" smtClean="0"/>
              <a:t>R, </a:t>
            </a:r>
            <a:r>
              <a:rPr lang="en-US" dirty="0"/>
              <a:t>where ⋈ is a natural join </a:t>
            </a:r>
            <a:r>
              <a:rPr lang="en-US" dirty="0" smtClean="0"/>
              <a:t>  operator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00" y="1226452"/>
            <a:ext cx="4410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u="sng" dirty="0" err="1"/>
              <a:t>Lossy</a:t>
            </a:r>
            <a:r>
              <a:rPr lang="en-IN" b="1" u="sng" dirty="0"/>
              <a:t> Join </a:t>
            </a:r>
            <a:r>
              <a:rPr lang="en-IN" b="1" u="sng" dirty="0" smtClean="0"/>
              <a:t>Decomposition:</a:t>
            </a:r>
          </a:p>
          <a:p>
            <a:r>
              <a:rPr lang="en-US" sz="2600" dirty="0"/>
              <a:t>Consider there is a relation R which is decomposed into sub relations R1 , R2 , …. , Rn. 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decomposition is called </a:t>
            </a:r>
            <a:r>
              <a:rPr lang="en-US" sz="2600" dirty="0" err="1"/>
              <a:t>lossy</a:t>
            </a:r>
            <a:r>
              <a:rPr lang="en-US" sz="2600" dirty="0"/>
              <a:t> join decomposition when the join of the sub relations does not result in the same relation R that was decomposed. 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natural join of the sub relations is always found to have some extraneous tuples. </a:t>
            </a:r>
          </a:p>
          <a:p>
            <a:r>
              <a:rPr lang="en-US" sz="2600" dirty="0" smtClean="0"/>
              <a:t>For </a:t>
            </a:r>
            <a:r>
              <a:rPr lang="en-US" sz="2600" dirty="0" err="1"/>
              <a:t>lossy</a:t>
            </a:r>
            <a:r>
              <a:rPr lang="en-US" sz="2600" dirty="0"/>
              <a:t> join decomposition</a:t>
            </a:r>
            <a:r>
              <a:rPr lang="en-US" dirty="0"/>
              <a:t>, </a:t>
            </a:r>
            <a:r>
              <a:rPr lang="en-US" sz="2400" dirty="0"/>
              <a:t>we always have- </a:t>
            </a:r>
            <a:endParaRPr lang="en-US" sz="2400" dirty="0" smtClean="0"/>
          </a:p>
          <a:p>
            <a:r>
              <a:rPr lang="pt-BR" sz="2400" dirty="0"/>
              <a:t>R1 ⋈ R2 ⋈ R3 ……. ⋈ Rn ⊃ </a:t>
            </a:r>
            <a:r>
              <a:rPr lang="pt-BR" sz="2400" dirty="0" smtClean="0"/>
              <a:t>R, </a:t>
            </a:r>
            <a:r>
              <a:rPr lang="en-US" sz="2400" dirty="0"/>
              <a:t>where ⋈ is a natural join operator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245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Determining Whether Decomposition Is Lossless Or </a:t>
            </a:r>
            <a:r>
              <a:rPr lang="en-US" sz="2400" dirty="0" err="1"/>
              <a:t>Lossy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6413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a relation R is decomposed into two sub relations R1 and R2. Then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If </a:t>
            </a:r>
            <a:r>
              <a:rPr lang="en-US" dirty="0"/>
              <a:t>all the following conditions satisfy, then the decomposition is lossless. </a:t>
            </a:r>
          </a:p>
          <a:p>
            <a:r>
              <a:rPr lang="en-US" dirty="0" smtClean="0"/>
              <a:t>If </a:t>
            </a:r>
            <a:r>
              <a:rPr lang="en-US" dirty="0"/>
              <a:t>any of these conditions fail, then the decomposition is </a:t>
            </a:r>
            <a:r>
              <a:rPr lang="en-US" dirty="0" err="1"/>
              <a:t>lossy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Condition-01</a:t>
            </a:r>
          </a:p>
          <a:p>
            <a:r>
              <a:rPr lang="en-US" dirty="0" smtClean="0"/>
              <a:t>Union </a:t>
            </a:r>
            <a:r>
              <a:rPr lang="en-US" dirty="0"/>
              <a:t>of both the sub relations must contain all the attributes that are present in the original relation R.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R1 ∪ R2 =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0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Condition-02</a:t>
            </a:r>
          </a:p>
          <a:p>
            <a:r>
              <a:rPr lang="en-US" dirty="0" smtClean="0"/>
              <a:t>Intersection </a:t>
            </a:r>
            <a:r>
              <a:rPr lang="en-US" dirty="0"/>
              <a:t>of both the sub relations must not be null.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there must be some common attribute which is present in both the sub relations.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R1 ∩ R2 ≠ ∅ </a:t>
            </a:r>
            <a:endParaRPr lang="en-US" dirty="0" smtClean="0"/>
          </a:p>
          <a:p>
            <a:r>
              <a:rPr lang="en-US" b="1" dirty="0" smtClean="0"/>
              <a:t>Condition-03</a:t>
            </a:r>
          </a:p>
          <a:p>
            <a:r>
              <a:rPr lang="en-US" dirty="0" smtClean="0"/>
              <a:t>Intersection </a:t>
            </a:r>
            <a:r>
              <a:rPr lang="en-US" dirty="0"/>
              <a:t>of both the sub relations must be a super key of either R1 or R2 or both.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R1 ∩ R2 = Super key of R1 or 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4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80920" cy="4968552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Lossless: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All </a:t>
            </a:r>
            <a:r>
              <a:rPr lang="en-US" dirty="0"/>
              <a:t>the decomposition that we perform in Database management system should be lossless. </a:t>
            </a:r>
            <a:endParaRPr lang="en-US" dirty="0" smtClean="0"/>
          </a:p>
          <a:p>
            <a:pPr fontAlgn="base"/>
            <a:r>
              <a:rPr lang="en-US" dirty="0" smtClean="0"/>
              <a:t>All </a:t>
            </a:r>
            <a:r>
              <a:rPr lang="en-US" dirty="0"/>
              <a:t>the information should not be lost while performing the join on the sub-relation to get back the original relation. It helps to remove the redundant data from the database.</a:t>
            </a:r>
          </a:p>
          <a:p>
            <a:pPr fontAlgn="base"/>
            <a:r>
              <a:rPr lang="en-US" b="1" dirty="0"/>
              <a:t>Dependency Preservation: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Dependency </a:t>
            </a:r>
            <a:r>
              <a:rPr lang="en-US" dirty="0"/>
              <a:t>Preservation is an important technique in database management system.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ensures that the functional dependencies between the entities is maintained while performing decomposition.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helps to improve the database efficiency, maintain consistency and integrity.</a:t>
            </a:r>
          </a:p>
          <a:p>
            <a:pPr fontAlgn="base"/>
            <a:r>
              <a:rPr lang="en-US" b="1" dirty="0"/>
              <a:t>Lack of Data Redundancy: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Redundancy is generally termed as duplicate data or repeated data. </a:t>
            </a:r>
            <a:endParaRPr lang="en-US" dirty="0" smtClean="0"/>
          </a:p>
          <a:p>
            <a:pPr fontAlgn="base"/>
            <a:r>
              <a:rPr lang="en-US" dirty="0" smtClean="0"/>
              <a:t>This </a:t>
            </a:r>
            <a:r>
              <a:rPr lang="en-US" dirty="0"/>
              <a:t>property states that the decomposition performed should not suffer redundant data.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will help us to get rid of unwanted data and focus only on the useful data or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3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preservation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	Practical Use of Normal Forms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carried out in practice so that the resulting designs are of high quality and meet the desirable properties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practical utility of these normal forms becomes questionable when the constraints on which they are based are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 to understand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to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database designers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 not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normalize to the highest possible normal form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(usually up to 3NF, BCNF or 4NF)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process of storing the join of higher normal form relations as a base relation—which is in a lower normal form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01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	Definitions of Keys and Attributes 	Participating in Keys (1)</a:t>
            </a:r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relation schema R = {A1, A2, ...., An} is a set of attributes 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 with the property that no two tuples t1 and t2 in any legal relation state r of R will have t1[S] = t2[S]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Eg: {SSN},{SSN,ENAME}, {SSN,ENAME,SEX}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 is 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property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removal of any attribute from K will cause K not to be a superkey any more.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Eg:{SSN,ENAME}, {SSN,ENAME,SEX}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3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 strike="noStrike" cap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Definitions of Keys and Attributes 	Participating in Keys (2)</a:t>
            </a:r>
            <a:endParaRPr/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0" y="14478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relation schema has more than one key, each is called 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candidate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key.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of the candidate keys is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arbitrarily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designated to be the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the others are called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secondary keys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Eg: PRIMARY KEY = {SSN},  Secondary Key ={ESSN},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Prime attribute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must be a member of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candidate key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Eg: SSN, PNO of  Works-on {SSN,PNO}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Nonprime attribute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not a prime attribute—that is, it is not a member of any candidate key.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04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5988424" cy="442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2196</Words>
  <Application>Microsoft Office PowerPoint</Application>
  <PresentationFormat>On-screen Show (4:3)</PresentationFormat>
  <Paragraphs>316</Paragraphs>
  <Slides>55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Normalization</vt:lpstr>
      <vt:lpstr>3 Normal Forms Based on Primary Keys </vt:lpstr>
      <vt:lpstr>3.1 Normalization of Relations (1)</vt:lpstr>
      <vt:lpstr>PowerPoint Presentation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PowerPoint Presentation</vt:lpstr>
      <vt:lpstr>Problems due to redundancy</vt:lpstr>
      <vt:lpstr>Insertion anomaly</vt:lpstr>
      <vt:lpstr>Deletion Anamoly</vt:lpstr>
      <vt:lpstr>Updation Anamoly</vt:lpstr>
      <vt:lpstr>PowerPoint Presentation</vt:lpstr>
      <vt:lpstr>PowerPoint Presentation</vt:lpstr>
      <vt:lpstr>First Normal Form </vt:lpstr>
      <vt:lpstr>Example </vt:lpstr>
      <vt:lpstr>Figure 10.8 Normalization into 1NF</vt:lpstr>
      <vt:lpstr>Figure 10.9 Normalization nested relations into 1NF</vt:lpstr>
      <vt:lpstr>Second Normal Form (1) </vt:lpstr>
      <vt:lpstr>Second Normal Form (2)</vt:lpstr>
      <vt:lpstr>2NF</vt:lpstr>
      <vt:lpstr>Example:</vt:lpstr>
      <vt:lpstr>Figure 10.10 Normalizing into 2NF and 3NF</vt:lpstr>
      <vt:lpstr>Figure 10.11 Normalization into 2NF and 3NF</vt:lpstr>
      <vt:lpstr>Third Normal Form (1)</vt:lpstr>
      <vt:lpstr>Third Normal Form (2)</vt:lpstr>
      <vt:lpstr>Example 1</vt:lpstr>
      <vt:lpstr>Example 2</vt:lpstr>
      <vt:lpstr>PowerPoint Presentation</vt:lpstr>
      <vt:lpstr>Normal Forms Defined Informally </vt:lpstr>
      <vt:lpstr>General Normal Form Definitions (For Multiple Keys) (1)</vt:lpstr>
      <vt:lpstr>General Normal Form Definitions  Third normal form (3NF)</vt:lpstr>
      <vt:lpstr>BCNF (Boyce-Codd Normal Form) </vt:lpstr>
      <vt:lpstr>Example </vt:lpstr>
      <vt:lpstr>PowerPoint Presentation</vt:lpstr>
      <vt:lpstr>PowerPoint Presentation</vt:lpstr>
      <vt:lpstr>PowerPoint Presentation</vt:lpstr>
      <vt:lpstr>Figure 10.12 Boyce-Codd normal form</vt:lpstr>
      <vt:lpstr>Figure 10.13 a relation TEACH that is in 3NF but not in BCNF</vt:lpstr>
      <vt:lpstr>Achieving the BCNF by Decomposition (1)</vt:lpstr>
      <vt:lpstr>Chapter Outline</vt:lpstr>
      <vt:lpstr>Achieving the BCNF by Decomposition (2)</vt:lpstr>
      <vt:lpstr>Fourth Normal Form (4NF)</vt:lpstr>
      <vt:lpstr>3 conditions for Multivalued Dependency</vt:lpstr>
      <vt:lpstr>EXAMPLE 1</vt:lpstr>
      <vt:lpstr>PowerPoint Presentation</vt:lpstr>
      <vt:lpstr>Example 2</vt:lpstr>
      <vt:lpstr>Decomposition</vt:lpstr>
      <vt:lpstr>Types of Decomposition</vt:lpstr>
      <vt:lpstr>PowerPoint Presentation</vt:lpstr>
      <vt:lpstr>Determining Whether Decomposition Is Lossless Or Lossy</vt:lpstr>
      <vt:lpstr>Cntd…</vt:lpstr>
      <vt:lpstr>Properties of Decomposition</vt:lpstr>
      <vt:lpstr>Dependency preservation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kjscecomp</dc:creator>
  <cp:lastModifiedBy>kjscecomp</cp:lastModifiedBy>
  <cp:revision>26</cp:revision>
  <dcterms:created xsi:type="dcterms:W3CDTF">2024-04-04T04:39:24Z</dcterms:created>
  <dcterms:modified xsi:type="dcterms:W3CDTF">2024-04-10T04:12:59Z</dcterms:modified>
</cp:coreProperties>
</file>