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ikVwVDGobGIOM/UCfQMVSdMCEn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8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dirty="0"/>
              <a:t>What do you see? 12 blue circles or 2 columns of 6 circles each ?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dirty="0"/>
              <a:t>Human automatically group the patterns as circles, squares and </a:t>
            </a:r>
            <a:r>
              <a:rPr lang="en-IN" dirty="0" err="1"/>
              <a:t>octagaons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5da4d55cd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15da4d55c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da4d55cd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15da4d55cd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5da4d55cdc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15da4d55cdc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5da4d55cdc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15da4d55cdc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/>
              <a:t>Module 2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/>
              <a:t>Design principles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116N54C301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>
            <a:spLocks noGrp="1"/>
          </p:cNvSpPr>
          <p:nvPr>
            <p:ph type="title"/>
          </p:nvPr>
        </p:nvSpPr>
        <p:spPr>
          <a:xfrm>
            <a:off x="311700" y="5913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900" b="1">
                <a:solidFill>
                  <a:schemeClr val="dk2"/>
                </a:solidFill>
              </a:rPr>
              <a:t>Effective Data Visualization Design principles </a:t>
            </a:r>
            <a:endParaRPr sz="3311"/>
          </a:p>
        </p:txBody>
      </p:sp>
      <p:sp>
        <p:nvSpPr>
          <p:cNvPr id="130" name="Google Shape;130;p10"/>
          <p:cNvSpPr txBox="1">
            <a:spLocks noGrp="1"/>
          </p:cNvSpPr>
          <p:nvPr>
            <p:ph type="body" idx="1"/>
          </p:nvPr>
        </p:nvSpPr>
        <p:spPr>
          <a:xfrm>
            <a:off x="311700" y="80013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400" b="1">
                <a:solidFill>
                  <a:srgbClr val="0C5ADB"/>
                </a:solidFill>
              </a:rPr>
              <a:t>5. Proportion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Proportions can indicate the weight of different data sets and the relationship between their values.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/>
          </a:p>
        </p:txBody>
      </p:sp>
      <p:pic>
        <p:nvPicPr>
          <p:cNvPr id="131" name="Google Shape;13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494" y="2266951"/>
            <a:ext cx="3327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79274" y="2101851"/>
            <a:ext cx="3111500" cy="26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>
            <a:spLocks noGrp="1"/>
          </p:cNvSpPr>
          <p:nvPr>
            <p:ph type="title"/>
          </p:nvPr>
        </p:nvSpPr>
        <p:spPr>
          <a:xfrm>
            <a:off x="311700" y="5913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900" b="1">
                <a:solidFill>
                  <a:schemeClr val="dk2"/>
                </a:solidFill>
              </a:rPr>
              <a:t>Effective Data Visualization Design principles </a:t>
            </a:r>
            <a:endParaRPr sz="3311"/>
          </a:p>
        </p:txBody>
      </p:sp>
      <p:sp>
        <p:nvSpPr>
          <p:cNvPr id="138" name="Google Shape;138;p11"/>
          <p:cNvSpPr txBox="1">
            <a:spLocks noGrp="1"/>
          </p:cNvSpPr>
          <p:nvPr>
            <p:ph type="body" idx="1"/>
          </p:nvPr>
        </p:nvSpPr>
        <p:spPr>
          <a:xfrm>
            <a:off x="311700" y="80013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400" b="1">
                <a:solidFill>
                  <a:srgbClr val="0C5ADB"/>
                </a:solidFill>
              </a:rPr>
              <a:t>6. Proper Rhythm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Balanced rhythm when the design elements together create a pleasing movement to the eye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>
            <a:spLocks noGrp="1"/>
          </p:cNvSpPr>
          <p:nvPr>
            <p:ph type="title"/>
          </p:nvPr>
        </p:nvSpPr>
        <p:spPr>
          <a:xfrm>
            <a:off x="311700" y="5913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900" b="1">
                <a:solidFill>
                  <a:schemeClr val="dk2"/>
                </a:solidFill>
              </a:rPr>
              <a:t>Effective Data Visualization Design principles </a:t>
            </a:r>
            <a:endParaRPr sz="3311"/>
          </a:p>
        </p:txBody>
      </p:sp>
      <p:sp>
        <p:nvSpPr>
          <p:cNvPr id="144" name="Google Shape;144;p12"/>
          <p:cNvSpPr txBox="1">
            <a:spLocks noGrp="1"/>
          </p:cNvSpPr>
          <p:nvPr>
            <p:ph type="body" idx="1"/>
          </p:nvPr>
        </p:nvSpPr>
        <p:spPr>
          <a:xfrm>
            <a:off x="311700" y="80013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400" b="1">
                <a:solidFill>
                  <a:srgbClr val="0C5ADB"/>
                </a:solidFill>
              </a:rPr>
              <a:t>7. Variety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keeps viewers engaged and interested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not only eye-catching but also helps the viewer retain the information presented for longer.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500"/>
              <a:t>Use apt type of visuals , graphs suitable for the purpose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"/>
          <p:cNvSpPr txBox="1">
            <a:spLocks noGrp="1"/>
          </p:cNvSpPr>
          <p:nvPr>
            <p:ph type="title"/>
          </p:nvPr>
        </p:nvSpPr>
        <p:spPr>
          <a:xfrm>
            <a:off x="311700" y="5913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900" b="1">
                <a:solidFill>
                  <a:schemeClr val="dk2"/>
                </a:solidFill>
              </a:rPr>
              <a:t>Effective Data Visualization Design principles </a:t>
            </a:r>
            <a:endParaRPr sz="3311"/>
          </a:p>
        </p:txBody>
      </p:sp>
      <p:sp>
        <p:nvSpPr>
          <p:cNvPr id="150" name="Google Shape;150;p13"/>
          <p:cNvSpPr txBox="1">
            <a:spLocks noGrp="1"/>
          </p:cNvSpPr>
          <p:nvPr>
            <p:ph type="body" idx="1"/>
          </p:nvPr>
        </p:nvSpPr>
        <p:spPr>
          <a:xfrm>
            <a:off x="311700" y="80013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400" b="1">
                <a:solidFill>
                  <a:srgbClr val="0C5ADB"/>
                </a:solidFill>
              </a:rPr>
              <a:t>8. Theme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Design is consistent and follows a standard. 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Incorporate a theme for company or based on the niche of the visualization.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This helps connect with the user on a deeper level and augments the visual design.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/>
              <a:t>Gestalt Principles</a:t>
            </a:r>
            <a:br>
              <a:rPr lang="en-IN"/>
            </a:br>
            <a:endParaRPr/>
          </a:p>
        </p:txBody>
      </p:sp>
      <p:sp>
        <p:nvSpPr>
          <p:cNvPr id="156" name="Google Shape;156;p14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000" b="1"/>
              <a:t>Proximity: </a:t>
            </a:r>
            <a:endParaRPr/>
          </a:p>
          <a:p>
            <a:pPr marL="9144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The nearer the objects to each other, the more we logically think that these objects belong to the same group</a:t>
            </a:r>
            <a:endParaRPr/>
          </a:p>
          <a:p>
            <a:pPr marL="9144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placing visuals closer together encourages the users to think that the grouped visuals are in the same context. </a:t>
            </a:r>
            <a:endParaRPr/>
          </a:p>
          <a:p>
            <a:pPr marL="9144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The way the objects are positioned in relation to each other can also make the user unconsciously move their eyes from left to right and/or top to bottom.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IN"/>
            </a:br>
            <a:endParaRPr/>
          </a:p>
          <a:p>
            <a:pPr marL="9144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500"/>
          </a:p>
          <a:p>
            <a:pPr marL="9144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500"/>
          </a:p>
          <a:p>
            <a:pPr marL="9144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5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9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1900"/>
          </a:p>
        </p:txBody>
      </p:sp>
      <p:pic>
        <p:nvPicPr>
          <p:cNvPr id="157" name="Google Shape;157;p14" descr="https://marketing3.topcoder.com/wp-content/uploads/2019/08/image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8323" y="2431771"/>
            <a:ext cx="4067353" cy="2376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/>
              <a:t>Gestalt Principles</a:t>
            </a:r>
            <a:br>
              <a:rPr lang="en-IN"/>
            </a:br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body" idx="1"/>
          </p:nvPr>
        </p:nvSpPr>
        <p:spPr>
          <a:xfrm>
            <a:off x="311700" y="682691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800" b="1"/>
              <a:t>Similarity: </a:t>
            </a:r>
            <a:endParaRPr/>
          </a:p>
          <a:p>
            <a:pPr marL="9144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Objects of the same color, size, shape and orientation belong to the same group,</a:t>
            </a:r>
            <a:endParaRPr sz="15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9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1900"/>
          </a:p>
        </p:txBody>
      </p:sp>
      <p:pic>
        <p:nvPicPr>
          <p:cNvPr id="164" name="Google Shape;164;p15" descr="dotsi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1982" y="1577129"/>
            <a:ext cx="3276782" cy="3070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/>
              <a:t>Gestalt Principles</a:t>
            </a:r>
            <a:br>
              <a:rPr lang="en-IN"/>
            </a:br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body" idx="1"/>
          </p:nvPr>
        </p:nvSpPr>
        <p:spPr>
          <a:xfrm rot="-5400000">
            <a:off x="2601894" y="993084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400"/>
              <a:t>Grouping: </a:t>
            </a:r>
            <a:endParaRPr sz="1500"/>
          </a:p>
          <a:p>
            <a:pPr marL="9144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500"/>
              <a:t>Similarity: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9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1900"/>
          </a:p>
        </p:txBody>
      </p:sp>
      <p:pic>
        <p:nvPicPr>
          <p:cNvPr id="171" name="Google Shape;171;p16" descr="8gest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4739" y="670769"/>
            <a:ext cx="3334905" cy="1861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6" descr="Size Similarit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02352" y="2701284"/>
            <a:ext cx="1919681" cy="1919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6" descr="img013"/>
          <p:cNvPicPr preferRelativeResize="0"/>
          <p:nvPr/>
        </p:nvPicPr>
        <p:blipFill rotWithShape="1">
          <a:blip r:embed="rId5">
            <a:alphaModFix/>
          </a:blip>
          <a:srcRect l="16632" t="12324" r="23128" b="4168"/>
          <a:stretch/>
        </p:blipFill>
        <p:spPr>
          <a:xfrm rot="-5400000">
            <a:off x="2244057" y="1644226"/>
            <a:ext cx="2323753" cy="429516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6"/>
          <p:cNvSpPr txBox="1"/>
          <p:nvPr/>
        </p:nvSpPr>
        <p:spPr>
          <a:xfrm>
            <a:off x="545284" y="706446"/>
            <a:ext cx="42699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Similarity: </a:t>
            </a: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Shape, Scale and Color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/>
              <a:t>Gestalt Principles</a:t>
            </a:r>
            <a:br>
              <a:rPr lang="en-IN"/>
            </a:br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body" idx="1"/>
          </p:nvPr>
        </p:nvSpPr>
        <p:spPr>
          <a:xfrm>
            <a:off x="311700" y="640746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800"/>
              <a:t>Enclosure: </a:t>
            </a:r>
            <a:endParaRPr/>
          </a:p>
          <a:p>
            <a:pPr marL="9144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A group of objects can be enclosed by anything that forms a visual border around them</a:t>
            </a:r>
            <a:endParaRPr/>
          </a:p>
          <a:p>
            <a:pPr marL="9144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This enclosure causes the objects to appear to be set apart in a region that is distinct from the rest of what we see.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IN"/>
            </a:br>
            <a:endParaRPr sz="1500"/>
          </a:p>
          <a:p>
            <a:pPr marL="9144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5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9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1900"/>
          </a:p>
        </p:txBody>
      </p:sp>
      <p:pic>
        <p:nvPicPr>
          <p:cNvPr id="181" name="Google Shape;181;p17" descr="https://marketing3.topcoder.com/wp-content/uploads/2019/08/image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7973" y="2143457"/>
            <a:ext cx="3576623" cy="258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/>
              <a:t>Gestalt Principles</a:t>
            </a:r>
            <a:br>
              <a:rPr lang="en-IN"/>
            </a:br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1"/>
          </p:nvPr>
        </p:nvSpPr>
        <p:spPr>
          <a:xfrm>
            <a:off x="311700" y="46457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800"/>
              <a:t>Closure: </a:t>
            </a:r>
            <a:endParaRPr/>
          </a:p>
          <a:p>
            <a:pPr marL="9144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Our eyes tend to add any missing pieces of a familiar shape</a:t>
            </a:r>
            <a:endParaRPr sz="15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9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1900"/>
          </a:p>
        </p:txBody>
      </p:sp>
      <p:pic>
        <p:nvPicPr>
          <p:cNvPr id="188" name="Google Shape;18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540" y="1489569"/>
            <a:ext cx="2774892" cy="2081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8"/>
          <p:cNvPicPr preferRelativeResize="0"/>
          <p:nvPr/>
        </p:nvPicPr>
        <p:blipFill rotWithShape="1">
          <a:blip r:embed="rId4">
            <a:alphaModFix/>
          </a:blip>
          <a:srcRect l="-3816" b="38167"/>
          <a:stretch/>
        </p:blipFill>
        <p:spPr>
          <a:xfrm>
            <a:off x="2996453" y="1489569"/>
            <a:ext cx="2966557" cy="1766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32CA20-F061-DEB0-198D-79D5B48AD5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6499" y="1037277"/>
            <a:ext cx="1786837" cy="2690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/>
              <a:t>Gestalt Principles</a:t>
            </a:r>
            <a:br>
              <a:rPr lang="en-IN"/>
            </a:br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body" idx="1"/>
          </p:nvPr>
        </p:nvSpPr>
        <p:spPr>
          <a:xfrm>
            <a:off x="311700" y="46457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800"/>
              <a:t>Continuity: </a:t>
            </a:r>
            <a:endParaRPr/>
          </a:p>
          <a:p>
            <a:pPr marL="9144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We perceive objects as belonging together, as part of a single whole, if they are aligned with one another or appear to form a continuation of one another. </a:t>
            </a:r>
            <a:endParaRPr/>
          </a:p>
          <a:p>
            <a:pPr marL="9144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It’s like the closure principle, but besides the visual connection to form shape, we also attach visual direction as part of the continuation.</a:t>
            </a:r>
            <a:endParaRPr sz="19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1900"/>
          </a:p>
        </p:txBody>
      </p:sp>
      <p:pic>
        <p:nvPicPr>
          <p:cNvPr id="196" name="Google Shape;19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1390" y="2075480"/>
            <a:ext cx="39624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3480" y="2146176"/>
            <a:ext cx="1734801" cy="173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9268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 b="1"/>
              <a:t>Design guiding principles </a:t>
            </a:r>
            <a:br>
              <a:rPr lang="en-IN" b="1"/>
            </a:br>
            <a:endParaRPr/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311700" y="665387"/>
            <a:ext cx="8520600" cy="3903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800" b="1" dirty="0">
                <a:solidFill>
                  <a:srgbClr val="083C92"/>
                </a:solidFill>
              </a:rPr>
              <a:t>Categorical </a:t>
            </a:r>
            <a:endParaRPr sz="2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IN" b="1" dirty="0"/>
              <a:t>Balance</a:t>
            </a:r>
            <a:endParaRPr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IN" b="1" dirty="0"/>
              <a:t>Hierarchy</a:t>
            </a:r>
            <a:endParaRPr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IN" b="1" dirty="0"/>
              <a:t>Scale/Proportion</a:t>
            </a:r>
            <a:endParaRPr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IN" b="1" dirty="0"/>
              <a:t>Dominance/Emphasis</a:t>
            </a:r>
            <a:endParaRPr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IN" b="1" dirty="0"/>
              <a:t>Similarity &amp; Contrast</a:t>
            </a:r>
            <a:r>
              <a:rPr lang="en-IN" dirty="0"/>
              <a:t>.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200" b="1" dirty="0"/>
              <a:t>Simple colours, minimal text and white space work together to tell a clear story.</a:t>
            </a:r>
            <a:endParaRPr sz="22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/>
              <a:t>Gestalt Principles</a:t>
            </a:r>
            <a:br>
              <a:rPr lang="en-IN"/>
            </a:br>
            <a:endParaRPr/>
          </a:p>
        </p:txBody>
      </p:sp>
      <p:sp>
        <p:nvSpPr>
          <p:cNvPr id="203" name="Google Shape;203;p20"/>
          <p:cNvSpPr txBox="1">
            <a:spLocks noGrp="1"/>
          </p:cNvSpPr>
          <p:nvPr>
            <p:ph type="body" idx="1"/>
          </p:nvPr>
        </p:nvSpPr>
        <p:spPr>
          <a:xfrm>
            <a:off x="311700" y="46457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800"/>
              <a:t>Connection: </a:t>
            </a:r>
            <a:endParaRPr/>
          </a:p>
          <a:p>
            <a:pPr marL="9144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We perceive objects that are connected in some way, such as by a line, as part of the same group</a:t>
            </a:r>
            <a:endParaRPr sz="1900"/>
          </a:p>
        </p:txBody>
      </p:sp>
      <p:pic>
        <p:nvPicPr>
          <p:cNvPr id="204" name="Google Shape;204;p20" descr="https://marketing3.topcoder.com/wp-content/uploads/2019/08/image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820" y="1680014"/>
            <a:ext cx="3542375" cy="2053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80320" y="1391066"/>
            <a:ext cx="2978855" cy="2954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/>
              <a:t>Gestalt Principles</a:t>
            </a:r>
            <a:br>
              <a:rPr lang="en-IN"/>
            </a:br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body" idx="1"/>
          </p:nvPr>
        </p:nvSpPr>
        <p:spPr>
          <a:xfrm>
            <a:off x="311700" y="46457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800"/>
              <a:t>Figure and Ground</a:t>
            </a:r>
            <a:endParaRPr/>
          </a:p>
          <a:p>
            <a:pPr marL="9144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We add information based on our imagination</a:t>
            </a:r>
            <a:endParaRPr sz="1900"/>
          </a:p>
        </p:txBody>
      </p:sp>
      <p:pic>
        <p:nvPicPr>
          <p:cNvPr id="213" name="Google Shape;21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1447" y="1818256"/>
            <a:ext cx="3378200" cy="24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181" y="292179"/>
            <a:ext cx="7366246" cy="4559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5da4d55cdc_1_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6870"/>
              <a:buNone/>
            </a:pPr>
            <a:r>
              <a:rPr lang="en-IN" sz="2911"/>
              <a:t>7 Key Design Principles</a:t>
            </a:r>
            <a:endParaRPr/>
          </a:p>
        </p:txBody>
      </p:sp>
      <p:sp>
        <p:nvSpPr>
          <p:cNvPr id="225" name="Google Shape;225;g15da4d55cdc_1_0"/>
          <p:cNvSpPr txBox="1">
            <a:spLocks noGrp="1"/>
          </p:cNvSpPr>
          <p:nvPr>
            <p:ph type="body" idx="1"/>
          </p:nvPr>
        </p:nvSpPr>
        <p:spPr>
          <a:xfrm>
            <a:off x="311700" y="649950"/>
            <a:ext cx="8520600" cy="41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5125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50"/>
              <a:buAutoNum type="arabicPeriod"/>
            </a:pPr>
            <a:r>
              <a:rPr lang="en-IN" sz="2150" b="1" dirty="0">
                <a:solidFill>
                  <a:srgbClr val="0000FF"/>
                </a:solidFill>
              </a:rPr>
              <a:t>Identifying The Target Audience</a:t>
            </a:r>
            <a:endParaRPr sz="2150" b="1" dirty="0">
              <a:solidFill>
                <a:srgbClr val="0000FF"/>
              </a:solidFill>
            </a:endParaRPr>
          </a:p>
          <a:p>
            <a:pPr marL="914400" lvl="0" indent="-361950" algn="l" rtl="0">
              <a:spcBef>
                <a:spcPts val="0"/>
              </a:spcBef>
              <a:spcAft>
                <a:spcPts val="0"/>
              </a:spcAft>
              <a:buClr>
                <a:srgbClr val="171D22"/>
              </a:buClr>
              <a:buSzPts val="2100"/>
              <a:buChar char="●"/>
            </a:pPr>
            <a:r>
              <a:rPr lang="en-IN" sz="2100" dirty="0">
                <a:solidFill>
                  <a:srgbClr val="171D22"/>
                </a:solidFill>
              </a:rPr>
              <a:t>Be clear on the target market and their levels of literacy</a:t>
            </a:r>
            <a:endParaRPr sz="2100" dirty="0">
              <a:solidFill>
                <a:srgbClr val="171D22"/>
              </a:solidFill>
            </a:endParaRPr>
          </a:p>
          <a:p>
            <a:pPr marL="914400" lvl="0" indent="-361950" algn="l" rtl="0">
              <a:spcBef>
                <a:spcPts val="0"/>
              </a:spcBef>
              <a:spcAft>
                <a:spcPts val="0"/>
              </a:spcAft>
              <a:buClr>
                <a:srgbClr val="171D22"/>
              </a:buClr>
              <a:buSzPts val="2100"/>
              <a:buChar char="●"/>
            </a:pPr>
            <a:r>
              <a:rPr lang="en-IN" sz="2100" dirty="0">
                <a:solidFill>
                  <a:srgbClr val="171D22"/>
                </a:solidFill>
              </a:rPr>
              <a:t>Have a good idea of the message or messages they want to convey. </a:t>
            </a:r>
            <a:endParaRPr sz="2100" dirty="0">
              <a:solidFill>
                <a:srgbClr val="171D22"/>
              </a:solidFill>
            </a:endParaRPr>
          </a:p>
          <a:p>
            <a:pPr marL="914400" lvl="0" indent="-361950" algn="l" rtl="0">
              <a:spcBef>
                <a:spcPts val="0"/>
              </a:spcBef>
              <a:spcAft>
                <a:spcPts val="0"/>
              </a:spcAft>
              <a:buClr>
                <a:srgbClr val="171D22"/>
              </a:buClr>
              <a:buSzPts val="2100"/>
              <a:buChar char="●"/>
            </a:pPr>
            <a:r>
              <a:rPr lang="en-IN" sz="2100" dirty="0">
                <a:solidFill>
                  <a:srgbClr val="171D22"/>
                </a:solidFill>
              </a:rPr>
              <a:t>Take into account ethnicity and cultural values.</a:t>
            </a:r>
            <a:endParaRPr sz="2100" dirty="0">
              <a:solidFill>
                <a:srgbClr val="171D22"/>
              </a:solidFill>
            </a:endParaRPr>
          </a:p>
          <a:p>
            <a:pPr marL="92075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50"/>
              <a:buNone/>
            </a:pPr>
            <a:r>
              <a:rPr lang="en-IN" sz="2150" b="1">
                <a:solidFill>
                  <a:srgbClr val="0000FF"/>
                </a:solidFill>
              </a:rPr>
              <a:t>2. Focusing On Focus</a:t>
            </a:r>
            <a:endParaRPr sz="2150" b="1" dirty="0">
              <a:solidFill>
                <a:srgbClr val="0000FF"/>
              </a:solidFill>
            </a:endParaRPr>
          </a:p>
          <a:p>
            <a:pPr marL="9144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D22"/>
              </a:buClr>
              <a:buSzPts val="2100"/>
              <a:buChar char="●"/>
            </a:pPr>
            <a:r>
              <a:rPr lang="en-IN" sz="2100" dirty="0">
                <a:solidFill>
                  <a:srgbClr val="171D22"/>
                </a:solidFill>
              </a:rPr>
              <a:t>Create a visual hierarchy or focus on key areas using : size, contrasting </a:t>
            </a:r>
            <a:r>
              <a:rPr lang="en-IN" sz="2100" dirty="0" err="1">
                <a:solidFill>
                  <a:srgbClr val="171D22"/>
                </a:solidFill>
              </a:rPr>
              <a:t>colors</a:t>
            </a:r>
            <a:r>
              <a:rPr lang="en-IN" sz="2100" dirty="0">
                <a:solidFill>
                  <a:srgbClr val="171D22"/>
                </a:solidFill>
              </a:rPr>
              <a:t>, and position.</a:t>
            </a:r>
            <a:endParaRPr sz="2100" dirty="0">
              <a:solidFill>
                <a:srgbClr val="171D22"/>
              </a:solidFill>
            </a:endParaRPr>
          </a:p>
          <a:p>
            <a:pPr marL="9144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D22"/>
              </a:buClr>
              <a:buSzPts val="2100"/>
              <a:buChar char="●"/>
            </a:pPr>
            <a:r>
              <a:rPr lang="en-IN" sz="2100" dirty="0">
                <a:solidFill>
                  <a:srgbClr val="171D22"/>
                </a:solidFill>
              </a:rPr>
              <a:t> Take into account “eye flow”, the way the eye moves from left to right and then down and left to right again.</a:t>
            </a:r>
            <a:r>
              <a:rPr lang="en-IN" sz="1500" dirty="0">
                <a:solidFill>
                  <a:srgbClr val="171D22"/>
                </a:solidFill>
              </a:rPr>
              <a:t> 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5da4d55cdc_1_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6870"/>
              <a:buNone/>
            </a:pPr>
            <a:r>
              <a:rPr lang="en-IN" sz="2911"/>
              <a:t>7 Key Design Principles</a:t>
            </a:r>
            <a:endParaRPr/>
          </a:p>
        </p:txBody>
      </p:sp>
      <p:sp>
        <p:nvSpPr>
          <p:cNvPr id="231" name="Google Shape;231;g15da4d55cdc_1_8"/>
          <p:cNvSpPr txBox="1">
            <a:spLocks noGrp="1"/>
          </p:cNvSpPr>
          <p:nvPr>
            <p:ph type="body" idx="1"/>
          </p:nvPr>
        </p:nvSpPr>
        <p:spPr>
          <a:xfrm>
            <a:off x="311700" y="649950"/>
            <a:ext cx="8520600" cy="41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50" b="1">
                <a:solidFill>
                  <a:srgbClr val="0000FF"/>
                </a:solidFill>
              </a:rPr>
              <a:t>3. Keeping It Simple</a:t>
            </a:r>
            <a:endParaRPr sz="2150" b="1">
              <a:solidFill>
                <a:srgbClr val="0000FF"/>
              </a:solidFill>
            </a:endParaRPr>
          </a:p>
          <a:p>
            <a:pPr marL="9144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D22"/>
              </a:buClr>
              <a:buSzPts val="2100"/>
              <a:buChar char="●"/>
            </a:pPr>
            <a:r>
              <a:rPr lang="en-IN" sz="2100">
                <a:solidFill>
                  <a:srgbClr val="171D22"/>
                </a:solidFill>
              </a:rPr>
              <a:t>Break data down into digestible bites</a:t>
            </a:r>
            <a:endParaRPr sz="2100">
              <a:solidFill>
                <a:srgbClr val="171D22"/>
              </a:solidFill>
            </a:endParaRPr>
          </a:p>
          <a:p>
            <a:pPr marL="9144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D22"/>
              </a:buClr>
              <a:buSzPts val="2100"/>
              <a:buChar char="●"/>
            </a:pPr>
            <a:r>
              <a:rPr lang="en-IN" sz="2100">
                <a:solidFill>
                  <a:srgbClr val="171D22"/>
                </a:solidFill>
              </a:rPr>
              <a:t>Make information easy for people to understand at a quick glance </a:t>
            </a:r>
            <a:endParaRPr sz="2100">
              <a:solidFill>
                <a:srgbClr val="171D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50" b="1">
                <a:solidFill>
                  <a:srgbClr val="0000FF"/>
                </a:solidFill>
              </a:rPr>
              <a:t>4. Balancing Layouts </a:t>
            </a:r>
            <a:endParaRPr sz="2150" b="1">
              <a:solidFill>
                <a:srgbClr val="0000FF"/>
              </a:solidFill>
            </a:endParaRPr>
          </a:p>
          <a:p>
            <a:pPr marL="9144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D22"/>
              </a:buClr>
              <a:buSzPts val="2100"/>
              <a:buChar char="●"/>
            </a:pPr>
            <a:r>
              <a:rPr lang="en-IN" sz="2100">
                <a:solidFill>
                  <a:srgbClr val="171D22"/>
                </a:solidFill>
              </a:rPr>
              <a:t>Balanced and elegant presentation accomplished by using a grid as the underlying skeleton of the design. </a:t>
            </a:r>
            <a:endParaRPr sz="2100">
              <a:solidFill>
                <a:srgbClr val="171D22"/>
              </a:solidFill>
            </a:endParaRPr>
          </a:p>
          <a:p>
            <a:pPr marL="9144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D22"/>
              </a:buClr>
              <a:buSzPts val="2100"/>
              <a:buChar char="●"/>
            </a:pPr>
            <a:r>
              <a:rPr lang="en-IN" sz="2100">
                <a:solidFill>
                  <a:srgbClr val="171D22"/>
                </a:solidFill>
              </a:rPr>
              <a:t>A common element used are columns to organize information, much like the style of newspapers, magazines, and documents.</a:t>
            </a:r>
            <a:endParaRPr sz="1500">
              <a:solidFill>
                <a:srgbClr val="171D2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5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5da4d55cdc_1_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6870"/>
              <a:buNone/>
            </a:pPr>
            <a:r>
              <a:rPr lang="en-IN" sz="2911"/>
              <a:t>7 Key Design Principles</a:t>
            </a:r>
            <a:endParaRPr/>
          </a:p>
        </p:txBody>
      </p:sp>
      <p:sp>
        <p:nvSpPr>
          <p:cNvPr id="237" name="Google Shape;237;g15da4d55cdc_1_14"/>
          <p:cNvSpPr txBox="1">
            <a:spLocks noGrp="1"/>
          </p:cNvSpPr>
          <p:nvPr>
            <p:ph type="body" idx="1"/>
          </p:nvPr>
        </p:nvSpPr>
        <p:spPr>
          <a:xfrm>
            <a:off x="311700" y="649950"/>
            <a:ext cx="8520600" cy="41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>
                <a:solidFill>
                  <a:srgbClr val="0000FF"/>
                </a:solidFill>
              </a:rPr>
              <a:t>5. Organizing Alignment</a:t>
            </a:r>
            <a:endParaRPr sz="2500" b="1">
              <a:solidFill>
                <a:srgbClr val="0000FF"/>
              </a:solidFill>
            </a:endParaRPr>
          </a:p>
          <a:p>
            <a:pPr marL="914400" marR="0" lvl="0" indent="-34194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D22"/>
              </a:buClr>
              <a:buSzPct val="100000"/>
              <a:buChar char="●"/>
            </a:pPr>
            <a:r>
              <a:rPr lang="en-IN" sz="2100">
                <a:solidFill>
                  <a:srgbClr val="171D22"/>
                </a:solidFill>
              </a:rPr>
              <a:t>Group related content together and separate unrelated content</a:t>
            </a:r>
            <a:endParaRPr sz="2100">
              <a:solidFill>
                <a:srgbClr val="171D22"/>
              </a:solidFill>
            </a:endParaRPr>
          </a:p>
          <a:p>
            <a:pPr marL="914400" marR="0" lvl="0" indent="-34194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D22"/>
              </a:buClr>
              <a:buSzPct val="100000"/>
              <a:buChar char="●"/>
            </a:pPr>
            <a:r>
              <a:rPr lang="en-IN" sz="2100">
                <a:solidFill>
                  <a:srgbClr val="171D22"/>
                </a:solidFill>
              </a:rPr>
              <a:t>Use lines, backgrounds, and boxes to show connections or related content. </a:t>
            </a:r>
            <a:endParaRPr sz="2100">
              <a:solidFill>
                <a:srgbClr val="171D22"/>
              </a:solidFill>
            </a:endParaRPr>
          </a:p>
          <a:p>
            <a:pPr marL="914400" marR="0" lvl="0" indent="-34194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D22"/>
              </a:buClr>
              <a:buSzPct val="100000"/>
              <a:buChar char="●"/>
            </a:pPr>
            <a:r>
              <a:rPr lang="en-IN" sz="2100">
                <a:solidFill>
                  <a:srgbClr val="171D22"/>
                </a:solidFill>
              </a:rPr>
              <a:t>Separate unrelated information using spacing and enclosures, such as boxes, color, and backgrounds. </a:t>
            </a:r>
            <a:endParaRPr sz="2100">
              <a:solidFill>
                <a:srgbClr val="171D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>
                <a:solidFill>
                  <a:srgbClr val="0000FF"/>
                </a:solidFill>
              </a:rPr>
              <a:t>6. Creating Consistency</a:t>
            </a:r>
            <a:endParaRPr sz="2500" b="1">
              <a:solidFill>
                <a:srgbClr val="0000FF"/>
              </a:solidFill>
            </a:endParaRPr>
          </a:p>
          <a:p>
            <a:pPr marL="914400" marR="0" lvl="0" indent="-34194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D22"/>
              </a:buClr>
              <a:buSzPct val="100000"/>
              <a:buChar char="●"/>
            </a:pPr>
            <a:r>
              <a:rPr lang="en-IN" sz="2100">
                <a:solidFill>
                  <a:srgbClr val="171D22"/>
                </a:solidFill>
              </a:rPr>
              <a:t>Design elements must all remain the same , use standard font and point size</a:t>
            </a:r>
            <a:endParaRPr sz="2100">
              <a:solidFill>
                <a:srgbClr val="171D22"/>
              </a:solidFill>
            </a:endParaRPr>
          </a:p>
          <a:p>
            <a:pPr marL="914400" marR="0" lvl="0" indent="-34194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D22"/>
              </a:buClr>
              <a:buSzPct val="100000"/>
              <a:buChar char="●"/>
            </a:pPr>
            <a:r>
              <a:rPr lang="en-IN" sz="2100">
                <a:solidFill>
                  <a:srgbClr val="171D22"/>
                </a:solidFill>
              </a:rPr>
              <a:t>Consistent use of color for graphical elements, and keeping an eye out for consistency in the visual hierarchy. </a:t>
            </a:r>
            <a:endParaRPr sz="2100">
              <a:solidFill>
                <a:srgbClr val="171D22"/>
              </a:solidFill>
            </a:endParaRPr>
          </a:p>
          <a:p>
            <a:pPr marL="914400" marR="0" lvl="0" indent="-34194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D22"/>
              </a:buClr>
              <a:buSzPct val="100000"/>
              <a:buChar char="●"/>
            </a:pPr>
            <a:r>
              <a:rPr lang="en-IN" sz="2100">
                <a:solidFill>
                  <a:srgbClr val="171D22"/>
                </a:solidFill>
              </a:rPr>
              <a:t>Stick to a considered design standard if the client has a corporate identity or branding guidelines . Balanced and elegant presentation accomplished by using a grid as the underlying skeleton of the design. </a:t>
            </a:r>
            <a:endParaRPr sz="195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5da4d55cdc_1_1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6870"/>
              <a:buNone/>
            </a:pPr>
            <a:r>
              <a:rPr lang="en-IN" sz="2911"/>
              <a:t>7 Key Design Principles</a:t>
            </a:r>
            <a:endParaRPr/>
          </a:p>
        </p:txBody>
      </p:sp>
      <p:sp>
        <p:nvSpPr>
          <p:cNvPr id="243" name="Google Shape;243;g15da4d55cdc_1_19"/>
          <p:cNvSpPr txBox="1">
            <a:spLocks noGrp="1"/>
          </p:cNvSpPr>
          <p:nvPr>
            <p:ph type="body" idx="1"/>
          </p:nvPr>
        </p:nvSpPr>
        <p:spPr>
          <a:xfrm>
            <a:off x="311700" y="649950"/>
            <a:ext cx="8520600" cy="41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50" b="1">
                <a:solidFill>
                  <a:srgbClr val="0000FF"/>
                </a:solidFill>
              </a:rPr>
              <a:t>7. Elevating Engagement</a:t>
            </a:r>
            <a:endParaRPr sz="2150" b="1">
              <a:solidFill>
                <a:srgbClr val="0000FF"/>
              </a:solidFill>
            </a:endParaRPr>
          </a:p>
          <a:p>
            <a:pPr marL="9144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D22"/>
              </a:buClr>
              <a:buSzPts val="2100"/>
              <a:buChar char="●"/>
            </a:pPr>
            <a:r>
              <a:rPr lang="en-IN" sz="2100">
                <a:solidFill>
                  <a:srgbClr val="171D22"/>
                </a:solidFill>
              </a:rPr>
              <a:t>Form should follow function. </a:t>
            </a:r>
            <a:endParaRPr sz="2100">
              <a:solidFill>
                <a:srgbClr val="171D22"/>
              </a:solidFill>
            </a:endParaRPr>
          </a:p>
          <a:p>
            <a:pPr marL="9144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D22"/>
              </a:buClr>
              <a:buSzPts val="2100"/>
              <a:buChar char="●"/>
            </a:pPr>
            <a:r>
              <a:rPr lang="en-IN" sz="2100">
                <a:solidFill>
                  <a:srgbClr val="171D22"/>
                </a:solidFill>
              </a:rPr>
              <a:t>Consider balance, movement, and interactivity. </a:t>
            </a:r>
            <a:endParaRPr sz="2100">
              <a:solidFill>
                <a:srgbClr val="171D22"/>
              </a:solidFill>
            </a:endParaRPr>
          </a:p>
          <a:p>
            <a:pPr marL="9144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D22"/>
              </a:buClr>
              <a:buSzPts val="2100"/>
              <a:buChar char="●"/>
            </a:pPr>
            <a:r>
              <a:rPr lang="en-IN" sz="2100">
                <a:solidFill>
                  <a:srgbClr val="171D22"/>
                </a:solidFill>
              </a:rPr>
              <a:t>Keep the target audience interested, engaged, and invested in the message means success. </a:t>
            </a:r>
            <a:endParaRPr sz="195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9290"/>
              <a:buNone/>
            </a:pPr>
            <a:r>
              <a:rPr lang="en-IN" sz="3133">
                <a:solidFill>
                  <a:srgbClr val="0000FF"/>
                </a:solidFill>
              </a:rPr>
              <a:t>Time series based design principles</a:t>
            </a:r>
            <a:br>
              <a:rPr lang="en-IN"/>
            </a:br>
            <a:endParaRPr/>
          </a:p>
        </p:txBody>
      </p:sp>
      <p:sp>
        <p:nvSpPr>
          <p:cNvPr id="249" name="Google Shape;249;p23"/>
          <p:cNvSpPr txBox="1">
            <a:spLocks noGrp="1"/>
          </p:cNvSpPr>
          <p:nvPr>
            <p:ph type="body" idx="1"/>
          </p:nvPr>
        </p:nvSpPr>
        <p:spPr>
          <a:xfrm>
            <a:off x="311700" y="6499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lvl="0" indent="-2857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series data is any type of information presented as an ordered sequence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 of observations for a single subject assembled over different, generally equally spaced, time intervals.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time intervals applied to assemble the collected data in a chronological order are called the time series frequency.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960" y="495038"/>
            <a:ext cx="6417578" cy="4270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311700" y="5913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900" b="1">
                <a:solidFill>
                  <a:schemeClr val="dk2"/>
                </a:solidFill>
              </a:rPr>
              <a:t>Effective Data Visualization Design principles </a:t>
            </a:r>
            <a:endParaRPr sz="3311"/>
          </a:p>
        </p:txBody>
      </p:sp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311700" y="80013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400" b="1" dirty="0">
                <a:solidFill>
                  <a:srgbClr val="0C5ADB"/>
                </a:solidFill>
              </a:rPr>
              <a:t>1. Balance the Design: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dirty="0"/>
              <a:t>Equally distribute the visual elements like shape, colour, negative space, and texture across the plot. 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b="1" dirty="0"/>
              <a:t>Types of balances in design:</a:t>
            </a:r>
            <a:endParaRPr dirty="0"/>
          </a:p>
          <a:p>
            <a:pPr marL="59690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800" b="1" dirty="0">
                <a:solidFill>
                  <a:srgbClr val="0C5ADB"/>
                </a:solidFill>
              </a:rPr>
              <a:t>1.1. Symmetrical</a:t>
            </a:r>
            <a:r>
              <a:rPr lang="en-IN" dirty="0"/>
              <a:t>–Each side of the visual is the same as the other</a:t>
            </a: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59690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500" dirty="0"/>
          </a:p>
        </p:txBody>
      </p:sp>
      <p:sp>
        <p:nvSpPr>
          <p:cNvPr id="73" name="Google Shape;73;p4"/>
          <p:cNvSpPr/>
          <p:nvPr/>
        </p:nvSpPr>
        <p:spPr>
          <a:xfrm>
            <a:off x="2164360" y="2625754"/>
            <a:ext cx="1157680" cy="95634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3491218" y="2625754"/>
            <a:ext cx="1157680" cy="95634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2148980" y="3726111"/>
            <a:ext cx="1157680" cy="95634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3482831" y="3734500"/>
            <a:ext cx="1157680" cy="95634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061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3">
            <a:alphaModFix/>
          </a:blip>
          <a:srcRect t="1" r="49117" b="-209"/>
          <a:stretch/>
        </p:blipFill>
        <p:spPr>
          <a:xfrm>
            <a:off x="4965720" y="2421505"/>
            <a:ext cx="3028988" cy="248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311700" y="5913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900" b="1">
                <a:solidFill>
                  <a:schemeClr val="dk2"/>
                </a:solidFill>
              </a:rPr>
              <a:t>Effective Data Visualization Design principles </a:t>
            </a:r>
            <a:endParaRPr sz="3311"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311700" y="80013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400" b="1" dirty="0">
                <a:solidFill>
                  <a:srgbClr val="0C5ADB"/>
                </a:solidFill>
              </a:rPr>
              <a:t>1. Balance the Design:</a:t>
            </a:r>
            <a:endParaRPr b="1" dirty="0"/>
          </a:p>
          <a:p>
            <a:pPr marL="59690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800" b="1" dirty="0">
                <a:solidFill>
                  <a:srgbClr val="0C5ADB"/>
                </a:solidFill>
              </a:rPr>
              <a:t>1.2. Asymmetrical</a:t>
            </a:r>
            <a:r>
              <a:rPr lang="en-IN" dirty="0">
                <a:solidFill>
                  <a:srgbClr val="0C5ADB"/>
                </a:solidFill>
              </a:rPr>
              <a:t>–</a:t>
            </a:r>
            <a:r>
              <a:rPr lang="en-IN" dirty="0"/>
              <a:t>Both sides are different but still have a similar visual weight</a:t>
            </a: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500" dirty="0"/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8529" y="1850589"/>
            <a:ext cx="4292600" cy="189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5"/>
          <p:cNvPicPr preferRelativeResize="0"/>
          <p:nvPr/>
        </p:nvPicPr>
        <p:blipFill rotWithShape="1">
          <a:blip r:embed="rId4">
            <a:alphaModFix/>
          </a:blip>
          <a:srcRect l="49620" b="4246"/>
          <a:stretch/>
        </p:blipFill>
        <p:spPr>
          <a:xfrm>
            <a:off x="5871128" y="1626677"/>
            <a:ext cx="2576585" cy="2040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>
            <a:spLocks noGrp="1"/>
          </p:cNvSpPr>
          <p:nvPr>
            <p:ph type="title"/>
          </p:nvPr>
        </p:nvSpPr>
        <p:spPr>
          <a:xfrm>
            <a:off x="311700" y="5913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900" b="1">
                <a:solidFill>
                  <a:schemeClr val="dk2"/>
                </a:solidFill>
              </a:rPr>
              <a:t>Effective Data Visualization Design principles </a:t>
            </a:r>
            <a:endParaRPr sz="3311"/>
          </a:p>
        </p:txBody>
      </p:sp>
      <p:sp>
        <p:nvSpPr>
          <p:cNvPr id="91" name="Google Shape;91;p6"/>
          <p:cNvSpPr txBox="1">
            <a:spLocks noGrp="1"/>
          </p:cNvSpPr>
          <p:nvPr>
            <p:ph type="body" idx="1"/>
          </p:nvPr>
        </p:nvSpPr>
        <p:spPr>
          <a:xfrm>
            <a:off x="311700" y="631831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400" b="1" dirty="0">
                <a:solidFill>
                  <a:srgbClr val="0C5ADB"/>
                </a:solidFill>
              </a:rPr>
              <a:t>1. Balance the Design:</a:t>
            </a:r>
            <a:endParaRPr b="1" dirty="0"/>
          </a:p>
          <a:p>
            <a:pPr marL="59690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800" b="1" dirty="0">
                <a:solidFill>
                  <a:srgbClr val="0C5ADB"/>
                </a:solidFill>
              </a:rPr>
              <a:t>1.3. Radial–</a:t>
            </a:r>
            <a:r>
              <a:rPr lang="en-IN" dirty="0"/>
              <a:t>Elements are placed around a central object which acts as an anchor</a:t>
            </a: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500" dirty="0"/>
          </a:p>
        </p:txBody>
      </p:sp>
      <p:grpSp>
        <p:nvGrpSpPr>
          <p:cNvPr id="92" name="Google Shape;92;p6"/>
          <p:cNvGrpSpPr/>
          <p:nvPr/>
        </p:nvGrpSpPr>
        <p:grpSpPr>
          <a:xfrm>
            <a:off x="2812120" y="1457356"/>
            <a:ext cx="3550519" cy="3550519"/>
            <a:chOff x="868670" y="351"/>
            <a:chExt cx="3550519" cy="3550519"/>
          </a:xfrm>
        </p:grpSpPr>
        <p:sp>
          <p:nvSpPr>
            <p:cNvPr id="93" name="Google Shape;93;p6"/>
            <p:cNvSpPr/>
            <p:nvPr/>
          </p:nvSpPr>
          <p:spPr>
            <a:xfrm>
              <a:off x="1659020" y="790701"/>
              <a:ext cx="1969819" cy="1969819"/>
            </a:xfrm>
            <a:prstGeom prst="ellipse">
              <a:avLst/>
            </a:prstGeom>
            <a:solidFill>
              <a:srgbClr val="4185F2">
                <a:alpha val="49803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 txBox="1"/>
            <p:nvPr/>
          </p:nvSpPr>
          <p:spPr>
            <a:xfrm>
              <a:off x="1947493" y="1079174"/>
              <a:ext cx="1392873" cy="13928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8400" tIns="58400" rIns="58400" bIns="5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600"/>
                <a:buFont typeface="Arial"/>
                <a:buNone/>
              </a:pPr>
              <a:r>
                <a:rPr lang="en-IN" sz="4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Main</a:t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2151475" y="351"/>
              <a:ext cx="984909" cy="984909"/>
            </a:xfrm>
            <a:prstGeom prst="ellipse">
              <a:avLst/>
            </a:prstGeom>
            <a:solidFill>
              <a:srgbClr val="4185F2">
                <a:alpha val="49803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 txBox="1"/>
            <p:nvPr/>
          </p:nvSpPr>
          <p:spPr>
            <a:xfrm>
              <a:off x="2295712" y="144588"/>
              <a:ext cx="696435" cy="6964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IN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Option1</a:t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3434280" y="1283156"/>
              <a:ext cx="984909" cy="984909"/>
            </a:xfrm>
            <a:prstGeom prst="ellipse">
              <a:avLst/>
            </a:prstGeom>
            <a:solidFill>
              <a:srgbClr val="4185F2">
                <a:alpha val="49803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 txBox="1"/>
            <p:nvPr/>
          </p:nvSpPr>
          <p:spPr>
            <a:xfrm>
              <a:off x="3578517" y="1427393"/>
              <a:ext cx="696435" cy="6964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IN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Option2</a:t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2151475" y="2565961"/>
              <a:ext cx="984909" cy="984909"/>
            </a:xfrm>
            <a:prstGeom prst="ellipse">
              <a:avLst/>
            </a:prstGeom>
            <a:solidFill>
              <a:srgbClr val="4185F2">
                <a:alpha val="49803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 txBox="1"/>
            <p:nvPr/>
          </p:nvSpPr>
          <p:spPr>
            <a:xfrm>
              <a:off x="2295712" y="2710198"/>
              <a:ext cx="696435" cy="6964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IN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Option3</a:t>
              </a: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868670" y="1283156"/>
              <a:ext cx="984909" cy="984909"/>
            </a:xfrm>
            <a:prstGeom prst="ellipse">
              <a:avLst/>
            </a:prstGeom>
            <a:solidFill>
              <a:srgbClr val="4185F2">
                <a:alpha val="49803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 txBox="1"/>
            <p:nvPr/>
          </p:nvSpPr>
          <p:spPr>
            <a:xfrm>
              <a:off x="1012907" y="1427393"/>
              <a:ext cx="696435" cy="6964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IN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Option4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>
            <a:spLocks noGrp="1"/>
          </p:cNvSpPr>
          <p:nvPr>
            <p:ph type="title"/>
          </p:nvPr>
        </p:nvSpPr>
        <p:spPr>
          <a:xfrm>
            <a:off x="311700" y="5913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900" b="1">
                <a:solidFill>
                  <a:schemeClr val="dk2"/>
                </a:solidFill>
              </a:rPr>
              <a:t>Effective Data Visualization Design principles </a:t>
            </a:r>
            <a:endParaRPr sz="3311"/>
          </a:p>
        </p:txBody>
      </p:sp>
      <p:sp>
        <p:nvSpPr>
          <p:cNvPr id="108" name="Google Shape;108;p7"/>
          <p:cNvSpPr txBox="1">
            <a:spLocks noGrp="1"/>
          </p:cNvSpPr>
          <p:nvPr>
            <p:ph type="body" idx="1"/>
          </p:nvPr>
        </p:nvSpPr>
        <p:spPr>
          <a:xfrm>
            <a:off x="311700" y="80013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400" b="1">
                <a:solidFill>
                  <a:srgbClr val="0C5ADB"/>
                </a:solidFill>
              </a:rPr>
              <a:t>2. Emphasise the Key Areas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/>
              <a:t>Ensure important data will not get unnoticed 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/>
              <a:t>Draw the user’s attention to the right data points by carefully choosing the size, colours, contrast, and negative space.  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500"/>
          </a:p>
        </p:txBody>
      </p:sp>
      <p:pic>
        <p:nvPicPr>
          <p:cNvPr id="109" name="Google Shape;10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9970" y="2317983"/>
            <a:ext cx="355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5210" y="2140183"/>
            <a:ext cx="3289300" cy="24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7"/>
          <p:cNvSpPr txBox="1"/>
          <p:nvPr/>
        </p:nvSpPr>
        <p:spPr>
          <a:xfrm>
            <a:off x="5092117" y="4681057"/>
            <a:ext cx="34138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Negative Space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>
            <a:spLocks noGrp="1"/>
          </p:cNvSpPr>
          <p:nvPr>
            <p:ph type="title"/>
          </p:nvPr>
        </p:nvSpPr>
        <p:spPr>
          <a:xfrm>
            <a:off x="311700" y="5913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900" b="1">
                <a:solidFill>
                  <a:schemeClr val="dk2"/>
                </a:solidFill>
              </a:rPr>
              <a:t>Effective Data Visualization Design principles </a:t>
            </a:r>
            <a:endParaRPr sz="3311"/>
          </a:p>
        </p:txBody>
      </p:sp>
      <p:sp>
        <p:nvSpPr>
          <p:cNvPr id="117" name="Google Shape;117;p8"/>
          <p:cNvSpPr txBox="1">
            <a:spLocks noGrp="1"/>
          </p:cNvSpPr>
          <p:nvPr>
            <p:ph type="body" idx="1"/>
          </p:nvPr>
        </p:nvSpPr>
        <p:spPr>
          <a:xfrm>
            <a:off x="311700" y="80013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400" b="1">
                <a:solidFill>
                  <a:srgbClr val="0C5ADB"/>
                </a:solidFill>
              </a:rPr>
              <a:t>3. Illustrating Movement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/>
              <a:t>Movement directs the user’s attention in a certain direction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/>
              <a:t>Visual elements should mimic movement in an “F” pattern, which is how people read.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/>
              <a:t>Starting from top left to right, and gradually down the page.</a:t>
            </a:r>
            <a:endParaRPr sz="1500"/>
          </a:p>
        </p:txBody>
      </p:sp>
      <p:sp>
        <p:nvSpPr>
          <p:cNvPr id="118" name="Google Shape;118;p8"/>
          <p:cNvSpPr txBox="1"/>
          <p:nvPr/>
        </p:nvSpPr>
        <p:spPr>
          <a:xfrm>
            <a:off x="1392572" y="2382473"/>
            <a:ext cx="6367245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	  2	  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>
            <a:spLocks noGrp="1"/>
          </p:cNvSpPr>
          <p:nvPr>
            <p:ph type="title"/>
          </p:nvPr>
        </p:nvSpPr>
        <p:spPr>
          <a:xfrm>
            <a:off x="311700" y="5913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900" b="1">
                <a:solidFill>
                  <a:schemeClr val="dk2"/>
                </a:solidFill>
              </a:rPr>
              <a:t>Effective Data Visualization Design principles </a:t>
            </a:r>
            <a:endParaRPr sz="3311"/>
          </a:p>
        </p:txBody>
      </p:sp>
      <p:sp>
        <p:nvSpPr>
          <p:cNvPr id="124" name="Google Shape;124;p9"/>
          <p:cNvSpPr txBox="1">
            <a:spLocks noGrp="1"/>
          </p:cNvSpPr>
          <p:nvPr>
            <p:ph type="body" idx="1"/>
          </p:nvPr>
        </p:nvSpPr>
        <p:spPr>
          <a:xfrm>
            <a:off x="311700" y="80013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400" b="1">
                <a:solidFill>
                  <a:srgbClr val="0C5ADB"/>
                </a:solidFill>
              </a:rPr>
              <a:t>4. Smart Use of Patterns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Repeated design elements form a pattern.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Patterns make for a great way to display similar types of information spread across the page as one.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Using similar colours, chart types and elements are the way to go.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Easier to communicate an anomaly, since any disruption in the pattern will naturally draw the viewer’s attention and curiosity.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Using patterns is one of the simplest and most effective design principles when it comes to data visualization.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IN"/>
            </a:b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1152</Words>
  <Application>Microsoft Office PowerPoint</Application>
  <PresentationFormat>On-screen Show (16:9)</PresentationFormat>
  <Paragraphs>142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Times New Roman</vt:lpstr>
      <vt:lpstr>Simple Light</vt:lpstr>
      <vt:lpstr>Module 2  Design principles</vt:lpstr>
      <vt:lpstr>Design guiding principles  </vt:lpstr>
      <vt:lpstr>PowerPoint Presentation</vt:lpstr>
      <vt:lpstr>Effective Data Visualization Design principles </vt:lpstr>
      <vt:lpstr>Effective Data Visualization Design principles </vt:lpstr>
      <vt:lpstr>Effective Data Visualization Design principles </vt:lpstr>
      <vt:lpstr>Effective Data Visualization Design principles </vt:lpstr>
      <vt:lpstr>Effective Data Visualization Design principles </vt:lpstr>
      <vt:lpstr>Effective Data Visualization Design principles </vt:lpstr>
      <vt:lpstr>Effective Data Visualization Design principles </vt:lpstr>
      <vt:lpstr>Effective Data Visualization Design principles </vt:lpstr>
      <vt:lpstr>Effective Data Visualization Design principles </vt:lpstr>
      <vt:lpstr>Effective Data Visualization Design principles </vt:lpstr>
      <vt:lpstr>Gestalt Principles </vt:lpstr>
      <vt:lpstr>Gestalt Principles </vt:lpstr>
      <vt:lpstr>Gestalt Principles </vt:lpstr>
      <vt:lpstr>Gestalt Principles </vt:lpstr>
      <vt:lpstr>Gestalt Principles </vt:lpstr>
      <vt:lpstr>Gestalt Principles </vt:lpstr>
      <vt:lpstr>Gestalt Principles </vt:lpstr>
      <vt:lpstr>Gestalt Principles </vt:lpstr>
      <vt:lpstr>PowerPoint Presentation</vt:lpstr>
      <vt:lpstr>7 Key Design Principles</vt:lpstr>
      <vt:lpstr>7 Key Design Principles</vt:lpstr>
      <vt:lpstr>7 Key Design Principles</vt:lpstr>
      <vt:lpstr>7 Key Design Principles</vt:lpstr>
      <vt:lpstr>Time series based design principles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  Design principles</dc:title>
  <cp:lastModifiedBy>Uday Joshi</cp:lastModifiedBy>
  <cp:revision>3</cp:revision>
  <dcterms:modified xsi:type="dcterms:W3CDTF">2023-08-10T03:27:22Z</dcterms:modified>
</cp:coreProperties>
</file>