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Tahoma"/>
      <p:regular r:id="rId44"/>
      <p:bold r:id="rId45"/>
    </p:embeddedFont>
    <p:embeddedFont>
      <p:font typeface="Noto Sans Symbols"/>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8" roundtripDataSignature="AMtx7mi0ksrndIYIOAI9DZgYLnU9qfso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Tahoma-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NotoSansSymbols-regular.fntdata"/><Relationship Id="rId23" Type="http://schemas.openxmlformats.org/officeDocument/2006/relationships/slide" Target="slides/slide19.xml"/><Relationship Id="rId45" Type="http://schemas.openxmlformats.org/officeDocument/2006/relationships/font" Target="fonts/Tahom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NotoSansSymbols-bold.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17" name="Google Shape;21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26" name="Google Shape;2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35" name="Google Shape;23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44" name="Google Shape;2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53" name="Google Shape;2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64" name="Google Shape;2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75" name="Google Shape;2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86" name="Google Shape;28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95" name="Google Shape;29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04" name="Google Shape;3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13" name="Google Shape;3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22" name="Google Shape;32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31" name="Google Shape;33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40" name="Google Shape;34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49" name="Google Shape;34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58" name="Google Shape;35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69" name="Google Shape;36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80" name="Google Shape;38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389" name="Google Shape;38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400" name="Google Shape;40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409" name="Google Shape;40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418" name="Google Shape;41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427" name="Google Shape;42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436" name="Google Shape;43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445" name="Google Shape;44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9"/>
          <p:cNvSpPr/>
          <p:nvPr>
            <p:ph idx="2" type="pic"/>
          </p:nvPr>
        </p:nvSpPr>
        <p:spPr>
          <a:xfrm>
            <a:off x="5183188" y="987425"/>
            <a:ext cx="6172200" cy="4873625"/>
          </a:xfrm>
          <a:prstGeom prst="rect">
            <a:avLst/>
          </a:prstGeom>
          <a:noFill/>
          <a:ln>
            <a:noFill/>
          </a:ln>
        </p:spPr>
      </p:sp>
      <p:sp>
        <p:nvSpPr>
          <p:cNvPr id="68" name="Google Shape;68;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Relational Database Management System</a:t>
            </a:r>
            <a:br>
              <a:rPr lang="en-US"/>
            </a:br>
            <a:r>
              <a:rPr lang="en-US"/>
              <a:t>116U01C403</a:t>
            </a:r>
            <a:endParaRPr/>
          </a:p>
        </p:txBody>
      </p:sp>
      <p:sp>
        <p:nvSpPr>
          <p:cNvPr id="89" name="Google Shape;89;p1"/>
          <p:cNvSpPr txBox="1"/>
          <p:nvPr>
            <p:ph idx="1" type="subTitle"/>
          </p:nvPr>
        </p:nvSpPr>
        <p:spPr>
          <a:xfrm>
            <a:off x="1524000" y="3603812"/>
            <a:ext cx="9144000" cy="165398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1 </a:t>
            </a:r>
            <a:endParaRPr/>
          </a:p>
          <a:p>
            <a:pPr indent="0" lvl="0" marL="0" rtl="0" algn="ctr">
              <a:lnSpc>
                <a:spcPct val="90000"/>
              </a:lnSpc>
              <a:spcBef>
                <a:spcPts val="1000"/>
              </a:spcBef>
              <a:spcAft>
                <a:spcPts val="0"/>
              </a:spcAft>
              <a:buClr>
                <a:schemeClr val="dk1"/>
              </a:buClr>
              <a:buSzPts val="2400"/>
              <a:buNone/>
            </a:pPr>
            <a:r>
              <a:rPr lang="en-US"/>
              <a:t>Jan 2024-May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Calibri"/>
              <a:buNone/>
            </a:pPr>
            <a:r>
              <a:rPr b="1" lang="en-US" sz="3600">
                <a:solidFill>
                  <a:schemeClr val="accent1"/>
                </a:solidFill>
                <a:latin typeface="Calibri"/>
                <a:ea typeface="Calibri"/>
                <a:cs typeface="Calibri"/>
                <a:sym typeface="Calibri"/>
              </a:rPr>
              <a:t>Applications interact with a database by generating</a:t>
            </a:r>
            <a:endParaRPr/>
          </a:p>
        </p:txBody>
      </p:sp>
      <p:sp>
        <p:nvSpPr>
          <p:cNvPr id="176" name="Google Shape;176;p10"/>
          <p:cNvSpPr txBox="1"/>
          <p:nvPr>
            <p:ph idx="1" type="body"/>
          </p:nvPr>
        </p:nvSpPr>
        <p:spPr>
          <a:xfrm>
            <a:off x="838200" y="1535010"/>
            <a:ext cx="10515600" cy="435133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3200"/>
              <a:buFont typeface="Calibri"/>
              <a:buChar char="-"/>
            </a:pPr>
            <a:r>
              <a:rPr b="1" lang="en-US" sz="3200"/>
              <a:t>Queries: </a:t>
            </a:r>
            <a:r>
              <a:rPr lang="en-US" sz="3200"/>
              <a:t>that access different parts of data and formulate the result of a request</a:t>
            </a:r>
            <a:endParaRPr/>
          </a:p>
          <a:p>
            <a:pPr indent="0" lvl="1" marL="457200" rtl="0" algn="l">
              <a:lnSpc>
                <a:spcPct val="90000"/>
              </a:lnSpc>
              <a:spcBef>
                <a:spcPts val="500"/>
              </a:spcBef>
              <a:spcAft>
                <a:spcPts val="0"/>
              </a:spcAft>
              <a:buClr>
                <a:schemeClr val="dk1"/>
              </a:buClr>
              <a:buSzPts val="3200"/>
              <a:buNone/>
            </a:pPr>
            <a:r>
              <a:t/>
            </a:r>
            <a:endParaRPr sz="3200"/>
          </a:p>
          <a:p>
            <a:pPr indent="-228600" lvl="1" marL="685800" rtl="0" algn="l">
              <a:lnSpc>
                <a:spcPct val="90000"/>
              </a:lnSpc>
              <a:spcBef>
                <a:spcPts val="500"/>
              </a:spcBef>
              <a:spcAft>
                <a:spcPts val="0"/>
              </a:spcAft>
              <a:buClr>
                <a:schemeClr val="dk1"/>
              </a:buClr>
              <a:buSzPts val="3200"/>
              <a:buFont typeface="Noto Sans Symbols"/>
              <a:buNone/>
            </a:pPr>
            <a:r>
              <a:rPr b="1" lang="en-US" sz="3200"/>
              <a:t>- Transactions</a:t>
            </a:r>
            <a:r>
              <a:rPr lang="en-US" sz="3200"/>
              <a:t>: that may read some data and “update” certain values or generate new data and store that in the database</a:t>
            </a:r>
            <a:endParaRPr/>
          </a:p>
        </p:txBody>
      </p:sp>
      <p:sp>
        <p:nvSpPr>
          <p:cNvPr id="177" name="Google Shape;17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178" name="Google Shape;17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Calibri"/>
              <a:buNone/>
            </a:pPr>
            <a:r>
              <a:rPr b="1" lang="en-US" sz="4000">
                <a:solidFill>
                  <a:schemeClr val="accent1"/>
                </a:solidFill>
                <a:latin typeface="Calibri"/>
                <a:ea typeface="Calibri"/>
                <a:cs typeface="Calibri"/>
                <a:sym typeface="Calibri"/>
              </a:rPr>
              <a:t>Characteristics of the Database Approach</a:t>
            </a:r>
            <a:endParaRPr/>
          </a:p>
        </p:txBody>
      </p:sp>
      <p:sp>
        <p:nvSpPr>
          <p:cNvPr id="185" name="Google Shape;185;p11"/>
          <p:cNvSpPr txBox="1"/>
          <p:nvPr>
            <p:ph idx="1" type="body"/>
          </p:nvPr>
        </p:nvSpPr>
        <p:spPr>
          <a:xfrm>
            <a:off x="838200" y="1194099"/>
            <a:ext cx="10515600" cy="51622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b="1" lang="en-US" sz="3200"/>
              <a:t>Self-describing nature of a database system:</a:t>
            </a:r>
            <a:endParaRPr/>
          </a:p>
          <a:p>
            <a:pPr indent="-228600" lvl="1" marL="685800" rtl="0" algn="l">
              <a:lnSpc>
                <a:spcPct val="90000"/>
              </a:lnSpc>
              <a:spcBef>
                <a:spcPts val="500"/>
              </a:spcBef>
              <a:spcAft>
                <a:spcPts val="0"/>
              </a:spcAft>
              <a:buClr>
                <a:schemeClr val="dk1"/>
              </a:buClr>
              <a:buSzPts val="2800"/>
              <a:buChar char="•"/>
            </a:pPr>
            <a:r>
              <a:rPr lang="en-US" sz="2800"/>
              <a:t>A DBMS </a:t>
            </a:r>
            <a:r>
              <a:rPr b="1" lang="en-US" sz="2800"/>
              <a:t>catalog</a:t>
            </a:r>
            <a:r>
              <a:rPr lang="en-US" sz="2800"/>
              <a:t> stores the description of a particular database (e.g. data structures, types, and constraints)</a:t>
            </a:r>
            <a:endParaRPr/>
          </a:p>
          <a:p>
            <a:pPr indent="-228600" lvl="1" marL="685800" rtl="0" algn="l">
              <a:lnSpc>
                <a:spcPct val="90000"/>
              </a:lnSpc>
              <a:spcBef>
                <a:spcPts val="500"/>
              </a:spcBef>
              <a:spcAft>
                <a:spcPts val="0"/>
              </a:spcAft>
              <a:buClr>
                <a:schemeClr val="dk1"/>
              </a:buClr>
              <a:buSzPts val="2800"/>
              <a:buChar char="•"/>
            </a:pPr>
            <a:r>
              <a:rPr lang="en-US" sz="2800"/>
              <a:t>The description is called </a:t>
            </a:r>
            <a:r>
              <a:rPr b="1" lang="en-US" sz="2800"/>
              <a:t>meta-data*</a:t>
            </a:r>
            <a:r>
              <a:rPr lang="en-US" sz="2800"/>
              <a:t>.</a:t>
            </a:r>
            <a:endParaRPr/>
          </a:p>
          <a:p>
            <a:pPr indent="-228600" lvl="1" marL="685800" rtl="0" algn="l">
              <a:lnSpc>
                <a:spcPct val="90000"/>
              </a:lnSpc>
              <a:spcBef>
                <a:spcPts val="500"/>
              </a:spcBef>
              <a:spcAft>
                <a:spcPts val="0"/>
              </a:spcAft>
              <a:buClr>
                <a:schemeClr val="dk1"/>
              </a:buClr>
              <a:buSzPts val="2800"/>
              <a:buChar char="•"/>
            </a:pPr>
            <a:r>
              <a:rPr lang="en-US" sz="2800"/>
              <a:t>This allows the DBMS software to work with different database applications.</a:t>
            </a:r>
            <a:endParaRPr/>
          </a:p>
          <a:p>
            <a:pPr indent="-228600" lvl="0" marL="228600" rtl="0" algn="l">
              <a:lnSpc>
                <a:spcPct val="90000"/>
              </a:lnSpc>
              <a:spcBef>
                <a:spcPts val="1600"/>
              </a:spcBef>
              <a:spcAft>
                <a:spcPts val="0"/>
              </a:spcAft>
              <a:buClr>
                <a:schemeClr val="dk1"/>
              </a:buClr>
              <a:buSzPts val="3200"/>
              <a:buChar char="•"/>
            </a:pPr>
            <a:r>
              <a:rPr b="1" lang="en-US" sz="3200"/>
              <a:t>Insulation between programs and data:</a:t>
            </a:r>
            <a:endParaRPr/>
          </a:p>
          <a:p>
            <a:pPr indent="-228600" lvl="1" marL="685800" rtl="0" algn="l">
              <a:lnSpc>
                <a:spcPct val="90000"/>
              </a:lnSpc>
              <a:spcBef>
                <a:spcPts val="500"/>
              </a:spcBef>
              <a:spcAft>
                <a:spcPts val="0"/>
              </a:spcAft>
              <a:buClr>
                <a:schemeClr val="dk1"/>
              </a:buClr>
              <a:buSzPts val="2800"/>
              <a:buChar char="•"/>
            </a:pPr>
            <a:r>
              <a:rPr lang="en-US" sz="2800"/>
              <a:t>Called </a:t>
            </a:r>
            <a:r>
              <a:rPr b="1" lang="en-US" sz="2800"/>
              <a:t>program-data independence</a:t>
            </a:r>
            <a:r>
              <a:rPr lang="en-US" sz="2800"/>
              <a:t>.</a:t>
            </a:r>
            <a:endParaRPr/>
          </a:p>
          <a:p>
            <a:pPr indent="-228600" lvl="1" marL="685800" rtl="0" algn="l">
              <a:lnSpc>
                <a:spcPct val="90000"/>
              </a:lnSpc>
              <a:spcBef>
                <a:spcPts val="500"/>
              </a:spcBef>
              <a:spcAft>
                <a:spcPts val="0"/>
              </a:spcAft>
              <a:buClr>
                <a:schemeClr val="dk1"/>
              </a:buClr>
              <a:buSzPts val="2800"/>
              <a:buChar char="•"/>
            </a:pPr>
            <a:r>
              <a:rPr lang="en-US" sz="2800"/>
              <a:t>Allows changing data structures and storage organization without having to change the DBMS access programs</a:t>
            </a:r>
            <a:endParaRPr/>
          </a:p>
          <a:p>
            <a:pPr indent="-228600" lvl="2" marL="1143000" rtl="0" algn="l">
              <a:lnSpc>
                <a:spcPct val="90000"/>
              </a:lnSpc>
              <a:spcBef>
                <a:spcPts val="500"/>
              </a:spcBef>
              <a:spcAft>
                <a:spcPts val="0"/>
              </a:spcAft>
              <a:buClr>
                <a:schemeClr val="dk1"/>
              </a:buClr>
              <a:buSzPts val="2800"/>
              <a:buChar char="•"/>
            </a:pPr>
            <a:r>
              <a:rPr lang="en-US" sz="2800"/>
              <a:t>E.g., ADTs</a:t>
            </a:r>
            <a:endParaRPr/>
          </a:p>
        </p:txBody>
      </p:sp>
      <p:sp>
        <p:nvSpPr>
          <p:cNvPr id="186" name="Google Shape;18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187" name="Google Shape;1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b="1" lang="en-US" sz="4000">
                <a:solidFill>
                  <a:schemeClr val="accent1"/>
                </a:solidFill>
                <a:latin typeface="Calibri"/>
                <a:ea typeface="Calibri"/>
                <a:cs typeface="Calibri"/>
                <a:sym typeface="Calibri"/>
              </a:rPr>
              <a:t>Characteristics of the Database Approach (..contd)</a:t>
            </a:r>
            <a:endParaRPr/>
          </a:p>
        </p:txBody>
      </p:sp>
      <p:sp>
        <p:nvSpPr>
          <p:cNvPr id="194" name="Google Shape;194;p12"/>
          <p:cNvSpPr txBox="1"/>
          <p:nvPr>
            <p:ph idx="1" type="body"/>
          </p:nvPr>
        </p:nvSpPr>
        <p:spPr>
          <a:xfrm>
            <a:off x="838200" y="1194099"/>
            <a:ext cx="10515600" cy="51622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Data abstraction: </a:t>
            </a:r>
            <a:endParaRPr/>
          </a:p>
          <a:p>
            <a:pPr indent="-228600" lvl="1" marL="685800" rtl="0" algn="l">
              <a:lnSpc>
                <a:spcPct val="90000"/>
              </a:lnSpc>
              <a:spcBef>
                <a:spcPts val="500"/>
              </a:spcBef>
              <a:spcAft>
                <a:spcPts val="0"/>
              </a:spcAft>
              <a:buClr>
                <a:schemeClr val="dk1"/>
              </a:buClr>
              <a:buSzPts val="2400"/>
              <a:buChar char="•"/>
            </a:pPr>
            <a:r>
              <a:rPr lang="en-US"/>
              <a:t>A </a:t>
            </a:r>
            <a:r>
              <a:rPr b="1" lang="en-US"/>
              <a:t>data model</a:t>
            </a:r>
            <a:r>
              <a:rPr lang="en-US"/>
              <a:t> is used to hide storage details and present the users with a conceptual view  of the database.</a:t>
            </a:r>
            <a:endParaRPr/>
          </a:p>
          <a:p>
            <a:pPr indent="-228600" lvl="1" marL="685800" rtl="0" algn="l">
              <a:lnSpc>
                <a:spcPct val="90000"/>
              </a:lnSpc>
              <a:spcBef>
                <a:spcPts val="500"/>
              </a:spcBef>
              <a:spcAft>
                <a:spcPts val="0"/>
              </a:spcAft>
              <a:buClr>
                <a:schemeClr val="dk1"/>
              </a:buClr>
              <a:buSzPts val="2400"/>
              <a:buChar char="•"/>
            </a:pPr>
            <a:r>
              <a:rPr lang="en-US"/>
              <a:t>Programs refer to the data model constructs rather than data storage details</a:t>
            </a:r>
            <a:endParaRPr/>
          </a:p>
          <a:p>
            <a:pPr indent="-228600" lvl="0" marL="228600" rtl="0" algn="l">
              <a:lnSpc>
                <a:spcPct val="90000"/>
              </a:lnSpc>
              <a:spcBef>
                <a:spcPts val="1600"/>
              </a:spcBef>
              <a:spcAft>
                <a:spcPts val="0"/>
              </a:spcAft>
              <a:buClr>
                <a:schemeClr val="dk1"/>
              </a:buClr>
              <a:buSzPts val="2800"/>
              <a:buChar char="•"/>
            </a:pPr>
            <a:r>
              <a:rPr b="1" lang="en-US"/>
              <a:t>Support of multiple views of the data:</a:t>
            </a:r>
            <a:endParaRPr/>
          </a:p>
          <a:p>
            <a:pPr indent="-228600" lvl="1" marL="685800" rtl="0" algn="l">
              <a:lnSpc>
                <a:spcPct val="90000"/>
              </a:lnSpc>
              <a:spcBef>
                <a:spcPts val="500"/>
              </a:spcBef>
              <a:spcAft>
                <a:spcPts val="0"/>
              </a:spcAft>
              <a:buClr>
                <a:schemeClr val="dk1"/>
              </a:buClr>
              <a:buSzPts val="2400"/>
              <a:buChar char="•"/>
            </a:pPr>
            <a:r>
              <a:rPr lang="en-US"/>
              <a:t>Each user may see a different view of the database, which describes </a:t>
            </a:r>
            <a:r>
              <a:rPr b="1" lang="en-US"/>
              <a:t>only</a:t>
            </a:r>
            <a:r>
              <a:rPr lang="en-US"/>
              <a:t> the data of interest to that user.</a:t>
            </a:r>
            <a:endParaRPr/>
          </a:p>
        </p:txBody>
      </p:sp>
      <p:sp>
        <p:nvSpPr>
          <p:cNvPr id="195" name="Google Shape;19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196" name="Google Shape;19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alibri"/>
              <a:buNone/>
            </a:pPr>
            <a:r>
              <a:rPr b="1" lang="en-US" sz="4000">
                <a:solidFill>
                  <a:schemeClr val="accent1"/>
                </a:solidFill>
                <a:latin typeface="Calibri"/>
                <a:ea typeface="Calibri"/>
                <a:cs typeface="Calibri"/>
                <a:sym typeface="Calibri"/>
              </a:rPr>
              <a:t>Characteristics of the Database Approach (..contd)</a:t>
            </a:r>
            <a:endParaRPr/>
          </a:p>
        </p:txBody>
      </p:sp>
      <p:sp>
        <p:nvSpPr>
          <p:cNvPr id="203" name="Google Shape;203;p13"/>
          <p:cNvSpPr txBox="1"/>
          <p:nvPr>
            <p:ph idx="1" type="body"/>
          </p:nvPr>
        </p:nvSpPr>
        <p:spPr>
          <a:xfrm>
            <a:off x="838200" y="1194099"/>
            <a:ext cx="10515600" cy="51622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Sharing of data and multi-user transaction processing:</a:t>
            </a:r>
            <a:endParaRPr/>
          </a:p>
          <a:p>
            <a:pPr indent="-228600" lvl="1" marL="685800" rtl="0" algn="l">
              <a:lnSpc>
                <a:spcPct val="90000"/>
              </a:lnSpc>
              <a:spcBef>
                <a:spcPts val="500"/>
              </a:spcBef>
              <a:spcAft>
                <a:spcPts val="0"/>
              </a:spcAft>
              <a:buClr>
                <a:schemeClr val="dk1"/>
              </a:buClr>
              <a:buSzPts val="2200"/>
              <a:buChar char="•"/>
            </a:pPr>
            <a:r>
              <a:rPr lang="en-US" sz="2200"/>
              <a:t>Allowing a set of </a:t>
            </a:r>
            <a:r>
              <a:rPr b="1" lang="en-US" sz="2200"/>
              <a:t>concurrent users</a:t>
            </a:r>
            <a:r>
              <a:rPr lang="en-US" sz="2200"/>
              <a:t> to retrieve from and to update the database.</a:t>
            </a:r>
            <a:endParaRPr/>
          </a:p>
          <a:p>
            <a:pPr indent="-228600" lvl="1" marL="685800" rtl="0" algn="l">
              <a:lnSpc>
                <a:spcPct val="90000"/>
              </a:lnSpc>
              <a:spcBef>
                <a:spcPts val="500"/>
              </a:spcBef>
              <a:spcAft>
                <a:spcPts val="0"/>
              </a:spcAft>
              <a:buClr>
                <a:schemeClr val="dk1"/>
              </a:buClr>
              <a:buSzPts val="2200"/>
              <a:buChar char="•"/>
            </a:pPr>
            <a:r>
              <a:rPr i="1" lang="en-US" sz="2200"/>
              <a:t>Concurrency control</a:t>
            </a:r>
            <a:r>
              <a:rPr lang="en-US" sz="2200"/>
              <a:t> within the DBMS guarantees that each transaction is correctly executed or aborted</a:t>
            </a:r>
            <a:endParaRPr/>
          </a:p>
          <a:p>
            <a:pPr indent="-228600" lvl="1" marL="685800" rtl="0" algn="l">
              <a:lnSpc>
                <a:spcPct val="90000"/>
              </a:lnSpc>
              <a:spcBef>
                <a:spcPts val="500"/>
              </a:spcBef>
              <a:spcAft>
                <a:spcPts val="0"/>
              </a:spcAft>
              <a:buClr>
                <a:schemeClr val="dk1"/>
              </a:buClr>
              <a:buSzPts val="2200"/>
              <a:buChar char="•"/>
            </a:pPr>
            <a:r>
              <a:rPr i="1" lang="en-US" sz="2200"/>
              <a:t>Recovery</a:t>
            </a:r>
            <a:r>
              <a:rPr lang="en-US" sz="2200"/>
              <a:t> subsystem ensures each completed transaction has its effect permanently recorded in the database</a:t>
            </a:r>
            <a:endParaRPr/>
          </a:p>
          <a:p>
            <a:pPr indent="-228600" lvl="1" marL="685800" rtl="0" algn="l">
              <a:lnSpc>
                <a:spcPct val="90000"/>
              </a:lnSpc>
              <a:spcBef>
                <a:spcPts val="500"/>
              </a:spcBef>
              <a:spcAft>
                <a:spcPts val="0"/>
              </a:spcAft>
              <a:buClr>
                <a:schemeClr val="dk1"/>
              </a:buClr>
              <a:buSzPts val="2200"/>
              <a:buChar char="•"/>
            </a:pPr>
            <a:r>
              <a:rPr b="1" lang="en-US" sz="2200"/>
              <a:t>OLTP</a:t>
            </a:r>
            <a:r>
              <a:rPr lang="en-US" sz="2200"/>
              <a:t> (Online Transaction Processing) is a major part of database applications; allows hundreds of concurrent transactions to execute per second.</a:t>
            </a:r>
            <a:endParaRPr/>
          </a:p>
        </p:txBody>
      </p:sp>
      <p:sp>
        <p:nvSpPr>
          <p:cNvPr id="204" name="Google Shape;20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205" name="Google Shape;20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Font typeface="Calibri"/>
              <a:buNone/>
            </a:pPr>
            <a:r>
              <a:rPr b="1" lang="en-US" sz="4000">
                <a:solidFill>
                  <a:schemeClr val="accent1"/>
                </a:solidFill>
                <a:latin typeface="Calibri"/>
                <a:ea typeface="Calibri"/>
                <a:cs typeface="Calibri"/>
                <a:sym typeface="Calibri"/>
              </a:rPr>
              <a:t>Database users</a:t>
            </a:r>
            <a:endParaRPr/>
          </a:p>
        </p:txBody>
      </p:sp>
      <p:sp>
        <p:nvSpPr>
          <p:cNvPr id="212" name="Google Shape;212;p14"/>
          <p:cNvSpPr txBox="1"/>
          <p:nvPr>
            <p:ph idx="1" type="body"/>
          </p:nvPr>
        </p:nvSpPr>
        <p:spPr>
          <a:xfrm>
            <a:off x="838200" y="1194099"/>
            <a:ext cx="10515600" cy="51622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800"/>
              <a:buChar char="•"/>
            </a:pPr>
            <a:r>
              <a:rPr b="1" lang="en-US">
                <a:solidFill>
                  <a:schemeClr val="accent1"/>
                </a:solidFill>
              </a:rPr>
              <a:t>Users may be divided into</a:t>
            </a:r>
            <a:endParaRPr/>
          </a:p>
          <a:p>
            <a:pPr indent="-457200" lvl="1" marL="914400" rtl="0" algn="l">
              <a:lnSpc>
                <a:spcPct val="90000"/>
              </a:lnSpc>
              <a:spcBef>
                <a:spcPts val="500"/>
              </a:spcBef>
              <a:spcAft>
                <a:spcPts val="0"/>
              </a:spcAft>
              <a:buClr>
                <a:schemeClr val="dk1"/>
              </a:buClr>
              <a:buSzPts val="2400"/>
              <a:buFont typeface="Calibri"/>
              <a:buAutoNum type="arabicPeriod"/>
            </a:pPr>
            <a:r>
              <a:rPr lang="en-US"/>
              <a:t>Those who actually use and control the database content, and those who design, develop and maintain database applications (called “</a:t>
            </a:r>
            <a:r>
              <a:rPr i="1" lang="en-US"/>
              <a:t>Actors on the Scene</a:t>
            </a:r>
            <a:r>
              <a:rPr lang="en-US"/>
              <a:t>”)</a:t>
            </a:r>
            <a:endParaRPr/>
          </a:p>
          <a:p>
            <a:pPr indent="-457200" lvl="1" marL="914400" rtl="0" algn="l">
              <a:lnSpc>
                <a:spcPct val="90000"/>
              </a:lnSpc>
              <a:spcBef>
                <a:spcPts val="2300"/>
              </a:spcBef>
              <a:spcAft>
                <a:spcPts val="0"/>
              </a:spcAft>
              <a:buClr>
                <a:schemeClr val="dk1"/>
              </a:buClr>
              <a:buSzPts val="2400"/>
              <a:buFont typeface="Calibri"/>
              <a:buAutoNum type="arabicPeriod"/>
            </a:pPr>
            <a:r>
              <a:rPr lang="en-US"/>
              <a:t>Those who design and develop the DBMS software and related tools, and the computer systems operators (called “</a:t>
            </a:r>
            <a:r>
              <a:rPr i="1" lang="en-US"/>
              <a:t>Workers Behind the Scene</a:t>
            </a:r>
            <a:r>
              <a:rPr lang="en-US"/>
              <a:t>”).</a:t>
            </a:r>
            <a:endParaRPr/>
          </a:p>
        </p:txBody>
      </p:sp>
      <p:sp>
        <p:nvSpPr>
          <p:cNvPr id="213" name="Google Shape;2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214" name="Google Shape;2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Font typeface="Calibri"/>
              <a:buNone/>
            </a:pPr>
            <a:r>
              <a:rPr b="1" lang="en-US" sz="4000">
                <a:solidFill>
                  <a:schemeClr val="accent1"/>
                </a:solidFill>
                <a:latin typeface="Calibri"/>
                <a:ea typeface="Calibri"/>
                <a:cs typeface="Calibri"/>
                <a:sym typeface="Calibri"/>
              </a:rPr>
              <a:t>Database users: Actors on the scene</a:t>
            </a:r>
            <a:endParaRPr/>
          </a:p>
        </p:txBody>
      </p:sp>
      <p:sp>
        <p:nvSpPr>
          <p:cNvPr id="221" name="Google Shape;221;p15"/>
          <p:cNvSpPr txBox="1"/>
          <p:nvPr>
            <p:ph idx="1" type="body"/>
          </p:nvPr>
        </p:nvSpPr>
        <p:spPr>
          <a:xfrm>
            <a:off x="838200" y="1194099"/>
            <a:ext cx="10515600" cy="5162251"/>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accent1"/>
              </a:buClr>
              <a:buSzPts val="2400"/>
              <a:buChar char="•"/>
            </a:pPr>
            <a:r>
              <a:rPr b="1" lang="en-US">
                <a:solidFill>
                  <a:schemeClr val="accent1"/>
                </a:solidFill>
              </a:rPr>
              <a:t>Database administrators</a:t>
            </a:r>
            <a:endParaRPr/>
          </a:p>
          <a:p>
            <a:pPr indent="-228600" lvl="2" marL="1143000" rtl="0" algn="just">
              <a:lnSpc>
                <a:spcPct val="90000"/>
              </a:lnSpc>
              <a:spcBef>
                <a:spcPts val="500"/>
              </a:spcBef>
              <a:spcAft>
                <a:spcPts val="0"/>
              </a:spcAft>
              <a:buClr>
                <a:schemeClr val="dk1"/>
              </a:buClr>
              <a:buSzPts val="2000"/>
              <a:buChar char="•"/>
            </a:pPr>
            <a:r>
              <a:rPr lang="en-US"/>
              <a:t>Responsible for authorizing access to the database, for coordinating and monitoring its use, acquiring software and hardware resources, controlling its use and monitoring efficiency of operations.</a:t>
            </a:r>
            <a:endParaRPr/>
          </a:p>
          <a:p>
            <a:pPr indent="-228600" lvl="1" marL="685800" rtl="0" algn="l">
              <a:lnSpc>
                <a:spcPct val="90000"/>
              </a:lnSpc>
              <a:spcBef>
                <a:spcPts val="1700"/>
              </a:spcBef>
              <a:spcAft>
                <a:spcPts val="0"/>
              </a:spcAft>
              <a:buClr>
                <a:schemeClr val="accent1"/>
              </a:buClr>
              <a:buSzPts val="2400"/>
              <a:buChar char="•"/>
            </a:pPr>
            <a:r>
              <a:rPr b="1" lang="en-US">
                <a:solidFill>
                  <a:schemeClr val="accent1"/>
                </a:solidFill>
              </a:rPr>
              <a:t>Database designers</a:t>
            </a:r>
            <a:endParaRPr/>
          </a:p>
          <a:p>
            <a:pPr indent="-228600" lvl="2" marL="1143000" rtl="0" algn="just">
              <a:lnSpc>
                <a:spcPct val="90000"/>
              </a:lnSpc>
              <a:spcBef>
                <a:spcPts val="500"/>
              </a:spcBef>
              <a:spcAft>
                <a:spcPts val="0"/>
              </a:spcAft>
              <a:buClr>
                <a:schemeClr val="dk1"/>
              </a:buClr>
              <a:buSzPts val="2000"/>
              <a:buChar char="•"/>
            </a:pPr>
            <a:r>
              <a:rPr lang="en-US"/>
              <a:t>Responsible to define the content, the structure, the constraints, and functions or transactions against the database. They must communicate with the end-users and understand their needs.</a:t>
            </a:r>
            <a:endParaRPr/>
          </a:p>
        </p:txBody>
      </p:sp>
      <p:sp>
        <p:nvSpPr>
          <p:cNvPr id="222" name="Google Shape;22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223" name="Google Shape;22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Font typeface="Calibri"/>
              <a:buNone/>
            </a:pPr>
            <a:r>
              <a:rPr b="1" lang="en-US" sz="4000">
                <a:solidFill>
                  <a:schemeClr val="accent1"/>
                </a:solidFill>
                <a:latin typeface="Calibri"/>
                <a:ea typeface="Calibri"/>
                <a:cs typeface="Calibri"/>
                <a:sym typeface="Calibri"/>
              </a:rPr>
              <a:t>Database users: Actors on the scene</a:t>
            </a:r>
            <a:endParaRPr/>
          </a:p>
        </p:txBody>
      </p:sp>
      <p:sp>
        <p:nvSpPr>
          <p:cNvPr id="230" name="Google Shape;230;p16"/>
          <p:cNvSpPr txBox="1"/>
          <p:nvPr>
            <p:ph idx="1" type="body"/>
          </p:nvPr>
        </p:nvSpPr>
        <p:spPr>
          <a:xfrm>
            <a:off x="838200" y="1194099"/>
            <a:ext cx="10515600" cy="5162251"/>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accent1"/>
              </a:buClr>
              <a:buSzPts val="2400"/>
              <a:buChar char="•"/>
            </a:pPr>
            <a:r>
              <a:rPr b="1" lang="en-US">
                <a:solidFill>
                  <a:schemeClr val="accent1"/>
                </a:solidFill>
              </a:rPr>
              <a:t>End-users: </a:t>
            </a:r>
            <a:r>
              <a:rPr lang="en-US"/>
              <a:t>They use the data for queries, reports and some of them update the database content. End-users can be categorized into:</a:t>
            </a:r>
            <a:endParaRPr/>
          </a:p>
          <a:p>
            <a:pPr indent="-228600" lvl="2" marL="1143000" rtl="0" algn="l">
              <a:lnSpc>
                <a:spcPct val="90000"/>
              </a:lnSpc>
              <a:spcBef>
                <a:spcPts val="500"/>
              </a:spcBef>
              <a:spcAft>
                <a:spcPts val="0"/>
              </a:spcAft>
              <a:buClr>
                <a:schemeClr val="accent1"/>
              </a:buClr>
              <a:buSzPts val="2000"/>
              <a:buChar char="•"/>
            </a:pPr>
            <a:r>
              <a:rPr b="1" lang="en-US">
                <a:solidFill>
                  <a:schemeClr val="accent1"/>
                </a:solidFill>
              </a:rPr>
              <a:t>Casual</a:t>
            </a:r>
            <a:r>
              <a:rPr lang="en-US">
                <a:solidFill>
                  <a:schemeClr val="accent1"/>
                </a:solidFill>
              </a:rPr>
              <a:t>: </a:t>
            </a:r>
            <a:r>
              <a:rPr lang="en-US"/>
              <a:t>access database occasionally when needed</a:t>
            </a:r>
            <a:endParaRPr/>
          </a:p>
          <a:p>
            <a:pPr indent="-228600" lvl="2" marL="1143000" rtl="0" algn="l">
              <a:lnSpc>
                <a:spcPct val="90000"/>
              </a:lnSpc>
              <a:spcBef>
                <a:spcPts val="500"/>
              </a:spcBef>
              <a:spcAft>
                <a:spcPts val="0"/>
              </a:spcAft>
              <a:buClr>
                <a:schemeClr val="accent1"/>
              </a:buClr>
              <a:buSzPts val="2000"/>
              <a:buChar char="•"/>
            </a:pPr>
            <a:r>
              <a:rPr b="1" lang="en-US">
                <a:solidFill>
                  <a:schemeClr val="accent1"/>
                </a:solidFill>
              </a:rPr>
              <a:t>Naïve</a:t>
            </a:r>
            <a:r>
              <a:rPr lang="en-US">
                <a:solidFill>
                  <a:schemeClr val="accent1"/>
                </a:solidFill>
              </a:rPr>
              <a:t> or parametric: </a:t>
            </a:r>
            <a:r>
              <a:rPr lang="en-US"/>
              <a:t>they make up a large section of the end-user population.</a:t>
            </a:r>
            <a:endParaRPr/>
          </a:p>
          <a:p>
            <a:pPr indent="-228600" lvl="3" marL="1600200" rtl="0" algn="l">
              <a:lnSpc>
                <a:spcPct val="90000"/>
              </a:lnSpc>
              <a:spcBef>
                <a:spcPts val="500"/>
              </a:spcBef>
              <a:spcAft>
                <a:spcPts val="0"/>
              </a:spcAft>
              <a:buClr>
                <a:schemeClr val="dk1"/>
              </a:buClr>
              <a:buSzPts val="1800"/>
              <a:buChar char="•"/>
            </a:pPr>
            <a:r>
              <a:rPr lang="en-US"/>
              <a:t>They use previously well-defined functions in the form of  “canned transactions” against the database.</a:t>
            </a:r>
            <a:endParaRPr/>
          </a:p>
          <a:p>
            <a:pPr indent="-228600" lvl="3" marL="1600200" rtl="0" algn="l">
              <a:lnSpc>
                <a:spcPct val="90000"/>
              </a:lnSpc>
              <a:spcBef>
                <a:spcPts val="500"/>
              </a:spcBef>
              <a:spcAft>
                <a:spcPts val="0"/>
              </a:spcAft>
              <a:buClr>
                <a:schemeClr val="dk1"/>
              </a:buClr>
              <a:buSzPts val="1800"/>
              <a:buChar char="•"/>
            </a:pPr>
            <a:r>
              <a:rPr lang="en-US"/>
              <a:t>Users of mobile apps mostly fall in this category</a:t>
            </a:r>
            <a:endParaRPr/>
          </a:p>
          <a:p>
            <a:pPr indent="-228600" lvl="3" marL="1600200" rtl="0" algn="l">
              <a:lnSpc>
                <a:spcPct val="90000"/>
              </a:lnSpc>
              <a:spcBef>
                <a:spcPts val="500"/>
              </a:spcBef>
              <a:spcAft>
                <a:spcPts val="0"/>
              </a:spcAft>
              <a:buClr>
                <a:schemeClr val="dk1"/>
              </a:buClr>
              <a:buSzPts val="1800"/>
              <a:buChar char="•"/>
            </a:pPr>
            <a:r>
              <a:rPr lang="en-US"/>
              <a:t>Bank-tellers or reservation clerks are parametric users who do this activity for an entire shift of operations.</a:t>
            </a:r>
            <a:endParaRPr/>
          </a:p>
          <a:p>
            <a:pPr indent="-228600" lvl="3" marL="1600200" rtl="0" algn="l">
              <a:lnSpc>
                <a:spcPct val="90000"/>
              </a:lnSpc>
              <a:spcBef>
                <a:spcPts val="500"/>
              </a:spcBef>
              <a:spcAft>
                <a:spcPts val="0"/>
              </a:spcAft>
              <a:buClr>
                <a:schemeClr val="dk1"/>
              </a:buClr>
              <a:buSzPts val="1800"/>
              <a:buChar char="•"/>
            </a:pPr>
            <a:r>
              <a:rPr lang="en-US"/>
              <a:t>Social media users post and read information from websites</a:t>
            </a:r>
            <a:endParaRPr/>
          </a:p>
        </p:txBody>
      </p:sp>
      <p:sp>
        <p:nvSpPr>
          <p:cNvPr id="231" name="Google Shape;2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232" name="Google Shape;2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7"/>
          <p:cNvSpPr txBox="1"/>
          <p:nvPr>
            <p:ph type="title"/>
          </p:nvPr>
        </p:nvSpPr>
        <p:spPr>
          <a:xfrm>
            <a:off x="838200" y="129092"/>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Font typeface="Calibri"/>
              <a:buNone/>
            </a:pPr>
            <a:r>
              <a:rPr b="1" lang="en-US" sz="4000">
                <a:solidFill>
                  <a:schemeClr val="accent1"/>
                </a:solidFill>
                <a:latin typeface="Calibri"/>
                <a:ea typeface="Calibri"/>
                <a:cs typeface="Calibri"/>
                <a:sym typeface="Calibri"/>
              </a:rPr>
              <a:t>Database users: Actors on the scene</a:t>
            </a:r>
            <a:endParaRPr/>
          </a:p>
        </p:txBody>
      </p:sp>
      <p:sp>
        <p:nvSpPr>
          <p:cNvPr id="239" name="Google Shape;239;p17"/>
          <p:cNvSpPr txBox="1"/>
          <p:nvPr>
            <p:ph idx="1" type="body"/>
          </p:nvPr>
        </p:nvSpPr>
        <p:spPr>
          <a:xfrm>
            <a:off x="838200" y="1194099"/>
            <a:ext cx="10515600" cy="51622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800"/>
              <a:buChar char="•"/>
            </a:pPr>
            <a:r>
              <a:rPr b="1" lang="en-US">
                <a:solidFill>
                  <a:schemeClr val="accent1"/>
                </a:solidFill>
              </a:rPr>
              <a:t>Sophisticated:</a:t>
            </a:r>
            <a:endParaRPr/>
          </a:p>
          <a:p>
            <a:pPr indent="-228600" lvl="1" marL="685800" rtl="0" algn="l">
              <a:lnSpc>
                <a:spcPct val="90000"/>
              </a:lnSpc>
              <a:spcBef>
                <a:spcPts val="500"/>
              </a:spcBef>
              <a:spcAft>
                <a:spcPts val="0"/>
              </a:spcAft>
              <a:buClr>
                <a:schemeClr val="dk1"/>
              </a:buClr>
              <a:buSzPts val="2400"/>
              <a:buChar char="•"/>
            </a:pPr>
            <a:r>
              <a:rPr lang="en-US"/>
              <a:t>These include business analysts, scientists, engineers, others thoroughly familiar with the system capabilities.</a:t>
            </a:r>
            <a:endParaRPr/>
          </a:p>
          <a:p>
            <a:pPr indent="-228600" lvl="1" marL="685800" rtl="0" algn="l">
              <a:lnSpc>
                <a:spcPct val="90000"/>
              </a:lnSpc>
              <a:spcBef>
                <a:spcPts val="500"/>
              </a:spcBef>
              <a:spcAft>
                <a:spcPts val="0"/>
              </a:spcAft>
              <a:buClr>
                <a:schemeClr val="dk1"/>
              </a:buClr>
              <a:buSzPts val="2400"/>
              <a:buChar char="•"/>
            </a:pPr>
            <a:r>
              <a:rPr lang="en-US"/>
              <a:t>Many use tools in the form of software packages that work closely with the stored database.</a:t>
            </a:r>
            <a:endParaRPr/>
          </a:p>
          <a:p>
            <a:pPr indent="-228600" lvl="0" marL="228600" rtl="0" algn="l">
              <a:lnSpc>
                <a:spcPct val="90000"/>
              </a:lnSpc>
              <a:spcBef>
                <a:spcPts val="1000"/>
              </a:spcBef>
              <a:spcAft>
                <a:spcPts val="0"/>
              </a:spcAft>
              <a:buClr>
                <a:schemeClr val="accent1"/>
              </a:buClr>
              <a:buSzPts val="2800"/>
              <a:buChar char="•"/>
            </a:pPr>
            <a:r>
              <a:rPr b="1" lang="en-US">
                <a:solidFill>
                  <a:schemeClr val="accent1"/>
                </a:solidFill>
              </a:rPr>
              <a:t>Stand-alone:</a:t>
            </a:r>
            <a:endParaRPr/>
          </a:p>
          <a:p>
            <a:pPr indent="-228600" lvl="1" marL="685800" rtl="0" algn="l">
              <a:lnSpc>
                <a:spcPct val="90000"/>
              </a:lnSpc>
              <a:spcBef>
                <a:spcPts val="500"/>
              </a:spcBef>
              <a:spcAft>
                <a:spcPts val="0"/>
              </a:spcAft>
              <a:buClr>
                <a:schemeClr val="dk1"/>
              </a:buClr>
              <a:buSzPts val="2400"/>
              <a:buChar char="•"/>
            </a:pPr>
            <a:r>
              <a:rPr lang="en-US"/>
              <a:t>Mostly maintain personal databases using ready-to-use packaged applications.</a:t>
            </a:r>
            <a:endParaRPr/>
          </a:p>
          <a:p>
            <a:pPr indent="-228600" lvl="1" marL="685800" rtl="0" algn="l">
              <a:lnSpc>
                <a:spcPct val="90000"/>
              </a:lnSpc>
              <a:spcBef>
                <a:spcPts val="500"/>
              </a:spcBef>
              <a:spcAft>
                <a:spcPts val="0"/>
              </a:spcAft>
              <a:buClr>
                <a:schemeClr val="dk1"/>
              </a:buClr>
              <a:buSzPts val="2400"/>
              <a:buChar char="•"/>
            </a:pPr>
            <a:r>
              <a:rPr lang="en-US"/>
              <a:t>An example is the user of a tax program that creates its own internal database.</a:t>
            </a:r>
            <a:endParaRPr/>
          </a:p>
          <a:p>
            <a:pPr indent="-228600" lvl="1" marL="685800" rtl="0" algn="l">
              <a:lnSpc>
                <a:spcPct val="90000"/>
              </a:lnSpc>
              <a:spcBef>
                <a:spcPts val="500"/>
              </a:spcBef>
              <a:spcAft>
                <a:spcPts val="0"/>
              </a:spcAft>
              <a:buClr>
                <a:schemeClr val="dk1"/>
              </a:buClr>
              <a:buSzPts val="2400"/>
              <a:buChar char="•"/>
            </a:pPr>
            <a:r>
              <a:rPr lang="en-US"/>
              <a:t>Another example is a user that maintains a database of personal photos and videos.</a:t>
            </a:r>
            <a:endParaRPr/>
          </a:p>
        </p:txBody>
      </p:sp>
      <p:sp>
        <p:nvSpPr>
          <p:cNvPr id="240" name="Google Shape;24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241" name="Google Shape;24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838200" y="129092"/>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Font typeface="Calibri"/>
              <a:buNone/>
            </a:pPr>
            <a:r>
              <a:rPr b="1" lang="en-US" sz="4000">
                <a:solidFill>
                  <a:schemeClr val="accent1"/>
                </a:solidFill>
                <a:latin typeface="Calibri"/>
                <a:ea typeface="Calibri"/>
                <a:cs typeface="Calibri"/>
                <a:sym typeface="Calibri"/>
              </a:rPr>
              <a:t>Database users: Actors on the scene</a:t>
            </a:r>
            <a:endParaRPr/>
          </a:p>
        </p:txBody>
      </p:sp>
      <p:sp>
        <p:nvSpPr>
          <p:cNvPr id="248" name="Google Shape;248;p18"/>
          <p:cNvSpPr txBox="1"/>
          <p:nvPr>
            <p:ph idx="1" type="body"/>
          </p:nvPr>
        </p:nvSpPr>
        <p:spPr>
          <a:xfrm>
            <a:off x="838200" y="1194099"/>
            <a:ext cx="10515600" cy="51622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800"/>
              <a:buChar char="•"/>
            </a:pPr>
            <a:r>
              <a:rPr b="1" lang="en-US">
                <a:solidFill>
                  <a:schemeClr val="accent1"/>
                </a:solidFill>
              </a:rPr>
              <a:t>System analysts and application developers</a:t>
            </a:r>
            <a:endParaRPr/>
          </a:p>
          <a:p>
            <a:pPr indent="-228600" lvl="1" marL="685800" rtl="0" algn="l">
              <a:lnSpc>
                <a:spcPct val="90000"/>
              </a:lnSpc>
              <a:spcBef>
                <a:spcPts val="500"/>
              </a:spcBef>
              <a:spcAft>
                <a:spcPts val="0"/>
              </a:spcAft>
              <a:buClr>
                <a:schemeClr val="dk1"/>
              </a:buClr>
              <a:buSzPts val="2400"/>
              <a:buChar char="•"/>
            </a:pPr>
            <a:r>
              <a:rPr lang="en-US"/>
              <a:t>System analysts: They understand the user requirements of naïve and sophisticated users and design applications including canned  transactions to meet those requirements. </a:t>
            </a:r>
            <a:endParaRPr/>
          </a:p>
          <a:p>
            <a:pPr indent="-228600" lvl="1" marL="685800" rtl="0" algn="l">
              <a:lnSpc>
                <a:spcPct val="90000"/>
              </a:lnSpc>
              <a:spcBef>
                <a:spcPts val="500"/>
              </a:spcBef>
              <a:spcAft>
                <a:spcPts val="0"/>
              </a:spcAft>
              <a:buClr>
                <a:schemeClr val="dk1"/>
              </a:buClr>
              <a:buSzPts val="2400"/>
              <a:buChar char="•"/>
            </a:pPr>
            <a:r>
              <a:rPr lang="en-US"/>
              <a:t>Application programmers: Implement the specifications developed by analysts and test and debug them before deployment.</a:t>
            </a:r>
            <a:endParaRPr/>
          </a:p>
          <a:p>
            <a:pPr indent="-228600" lvl="1" marL="685800" rtl="0" algn="l">
              <a:lnSpc>
                <a:spcPct val="90000"/>
              </a:lnSpc>
              <a:spcBef>
                <a:spcPts val="500"/>
              </a:spcBef>
              <a:spcAft>
                <a:spcPts val="0"/>
              </a:spcAft>
              <a:buClr>
                <a:schemeClr val="dk1"/>
              </a:buClr>
              <a:buSzPts val="2400"/>
              <a:buChar char="•"/>
            </a:pPr>
            <a:r>
              <a:rPr lang="en-US"/>
              <a:t>Business analysts: There is an increasing need for such people who can analyze vast amounts of business data and real-time data (“Big Data”) for better decision making related to planning, advertising, marketing etc. </a:t>
            </a:r>
            <a:endParaRPr/>
          </a:p>
          <a:p>
            <a:pPr indent="-76200" lvl="1" marL="685800" rtl="0" algn="l">
              <a:lnSpc>
                <a:spcPct val="90000"/>
              </a:lnSpc>
              <a:spcBef>
                <a:spcPts val="500"/>
              </a:spcBef>
              <a:spcAft>
                <a:spcPts val="0"/>
              </a:spcAft>
              <a:buClr>
                <a:schemeClr val="dk1"/>
              </a:buClr>
              <a:buSzPts val="2400"/>
              <a:buNone/>
            </a:pPr>
            <a:r>
              <a:t/>
            </a:r>
            <a:endParaRPr/>
          </a:p>
        </p:txBody>
      </p:sp>
      <p:sp>
        <p:nvSpPr>
          <p:cNvPr id="249" name="Google Shape;24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250" name="Google Shape;25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txBox="1"/>
          <p:nvPr>
            <p:ph type="title"/>
          </p:nvPr>
        </p:nvSpPr>
        <p:spPr>
          <a:xfrm>
            <a:off x="838200" y="129092"/>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Font typeface="Calibri"/>
              <a:buNone/>
            </a:pPr>
            <a:r>
              <a:rPr b="1" lang="en-US" sz="4000">
                <a:solidFill>
                  <a:schemeClr val="accent1"/>
                </a:solidFill>
                <a:latin typeface="Calibri"/>
                <a:ea typeface="Calibri"/>
                <a:cs typeface="Calibri"/>
                <a:sym typeface="Calibri"/>
              </a:rPr>
              <a:t>Database users: Actors behind the scene</a:t>
            </a:r>
            <a:endParaRPr/>
          </a:p>
        </p:txBody>
      </p:sp>
      <p:sp>
        <p:nvSpPr>
          <p:cNvPr id="257" name="Google Shape;257;p19"/>
          <p:cNvSpPr txBox="1"/>
          <p:nvPr>
            <p:ph idx="1" type="body"/>
          </p:nvPr>
        </p:nvSpPr>
        <p:spPr>
          <a:xfrm>
            <a:off x="838200" y="968189"/>
            <a:ext cx="10515600" cy="53881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b="1" lang="en-US">
                <a:solidFill>
                  <a:srgbClr val="2F5496"/>
                </a:solidFill>
              </a:rPr>
              <a:t>System designers and implementors: </a:t>
            </a:r>
            <a:endParaRPr/>
          </a:p>
          <a:p>
            <a:pPr indent="-228600" lvl="1" marL="685800" rtl="0" algn="l">
              <a:lnSpc>
                <a:spcPct val="90000"/>
              </a:lnSpc>
              <a:spcBef>
                <a:spcPts val="500"/>
              </a:spcBef>
              <a:spcAft>
                <a:spcPts val="0"/>
              </a:spcAft>
              <a:buClr>
                <a:schemeClr val="dk1"/>
              </a:buClr>
              <a:buSzPts val="2400"/>
              <a:buChar char="•"/>
            </a:pPr>
            <a:r>
              <a:rPr lang="en-US"/>
              <a:t>Design and implement DBMS packages in the form of modules and interfaces and test and debug them. The DBMS must interface with applications, language compilers, operating system components, etc.</a:t>
            </a:r>
            <a:endParaRPr/>
          </a:p>
          <a:p>
            <a:pPr indent="-228600" lvl="0" marL="228600" rtl="0" algn="l">
              <a:lnSpc>
                <a:spcPct val="90000"/>
              </a:lnSpc>
              <a:spcBef>
                <a:spcPts val="1000"/>
              </a:spcBef>
              <a:spcAft>
                <a:spcPts val="0"/>
              </a:spcAft>
              <a:buClr>
                <a:srgbClr val="2F5496"/>
              </a:buClr>
              <a:buSzPts val="2800"/>
              <a:buChar char="•"/>
            </a:pPr>
            <a:r>
              <a:rPr b="1" lang="en-US">
                <a:solidFill>
                  <a:srgbClr val="2F5496"/>
                </a:solidFill>
              </a:rPr>
              <a:t>Tool developers</a:t>
            </a:r>
            <a:r>
              <a:rPr lang="en-US">
                <a:solidFill>
                  <a:srgbClr val="2F5496"/>
                </a:solidFill>
              </a:rPr>
              <a:t>: </a:t>
            </a:r>
            <a:endParaRPr/>
          </a:p>
          <a:p>
            <a:pPr indent="-228600" lvl="1" marL="685800" rtl="0" algn="l">
              <a:lnSpc>
                <a:spcPct val="90000"/>
              </a:lnSpc>
              <a:spcBef>
                <a:spcPts val="500"/>
              </a:spcBef>
              <a:spcAft>
                <a:spcPts val="0"/>
              </a:spcAft>
              <a:buClr>
                <a:schemeClr val="dk1"/>
              </a:buClr>
              <a:buSzPts val="2400"/>
              <a:buChar char="•"/>
            </a:pPr>
            <a:r>
              <a:rPr lang="en-US"/>
              <a:t>Design and implement software systems called  tools for modeling and designing databases, performance monitoring, prototyping, test data generation, user interface creation, simulation etc. that facilitate building of applications and allow using database effectively.  </a:t>
            </a:r>
            <a:endParaRPr/>
          </a:p>
          <a:p>
            <a:pPr indent="-228600" lvl="0" marL="228600" rtl="0" algn="l">
              <a:lnSpc>
                <a:spcPct val="90000"/>
              </a:lnSpc>
              <a:spcBef>
                <a:spcPts val="1000"/>
              </a:spcBef>
              <a:spcAft>
                <a:spcPts val="0"/>
              </a:spcAft>
              <a:buClr>
                <a:srgbClr val="2F5496"/>
              </a:buClr>
              <a:buSzPts val="2800"/>
              <a:buChar char="•"/>
            </a:pPr>
            <a:r>
              <a:rPr b="1" lang="en-US">
                <a:solidFill>
                  <a:srgbClr val="2F5496"/>
                </a:solidFill>
              </a:rPr>
              <a:t>Operators and maintenance personnel</a:t>
            </a:r>
            <a:r>
              <a:rPr b="1" lang="en-US" sz="3600">
                <a:solidFill>
                  <a:srgbClr val="2F5496"/>
                </a:solidFill>
              </a:rPr>
              <a:t>: </a:t>
            </a:r>
            <a:endParaRPr/>
          </a:p>
          <a:p>
            <a:pPr indent="-228600" lvl="1" marL="685800" rtl="0" algn="l">
              <a:lnSpc>
                <a:spcPct val="90000"/>
              </a:lnSpc>
              <a:spcBef>
                <a:spcPts val="500"/>
              </a:spcBef>
              <a:spcAft>
                <a:spcPts val="0"/>
              </a:spcAft>
              <a:buClr>
                <a:schemeClr val="dk1"/>
              </a:buClr>
              <a:buSzPts val="2400"/>
              <a:buChar char="•"/>
            </a:pPr>
            <a:r>
              <a:rPr lang="en-US"/>
              <a:t>They manage the actual running and maintenance of the database system hardware and software environment.</a:t>
            </a:r>
            <a:endParaRPr/>
          </a:p>
          <a:p>
            <a:pPr indent="-76200" lvl="1" marL="685800" rtl="0" algn="l">
              <a:lnSpc>
                <a:spcPct val="90000"/>
              </a:lnSpc>
              <a:spcBef>
                <a:spcPts val="500"/>
              </a:spcBef>
              <a:spcAft>
                <a:spcPts val="0"/>
              </a:spcAft>
              <a:buClr>
                <a:schemeClr val="dk1"/>
              </a:buClr>
              <a:buSzPts val="2400"/>
              <a:buNone/>
            </a:pPr>
            <a:r>
              <a:t/>
            </a:r>
            <a:endParaRPr/>
          </a:p>
        </p:txBody>
      </p:sp>
      <p:sp>
        <p:nvSpPr>
          <p:cNvPr id="258" name="Google Shape;25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259" name="Google Shape;25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p19"/>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61" name="Google Shape;261;p19"/>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7967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800"/>
              <a:buFont typeface="Calibri"/>
              <a:buNone/>
            </a:pPr>
            <a:r>
              <a:rPr b="1" lang="en-US" sz="4800">
                <a:solidFill>
                  <a:srgbClr val="0070C0"/>
                </a:solidFill>
                <a:latin typeface="Calibri"/>
                <a:ea typeface="Calibri"/>
                <a:cs typeface="Calibri"/>
                <a:sym typeface="Calibri"/>
              </a:rPr>
              <a:t>Introduction    </a:t>
            </a:r>
            <a:r>
              <a:rPr b="1" lang="en-US" sz="2000">
                <a:solidFill>
                  <a:srgbClr val="0070C0"/>
                </a:solidFill>
                <a:latin typeface="Calibri"/>
                <a:ea typeface="Calibri"/>
                <a:cs typeface="Calibri"/>
                <a:sym typeface="Calibri"/>
              </a:rPr>
              <a:t>(5)</a:t>
            </a:r>
            <a:endParaRPr b="1" sz="4800">
              <a:solidFill>
                <a:srgbClr val="0070C0"/>
              </a:solidFill>
              <a:latin typeface="Calibri"/>
              <a:ea typeface="Calibri"/>
              <a:cs typeface="Calibri"/>
              <a:sym typeface="Calibri"/>
            </a:endParaRPr>
          </a:p>
        </p:txBody>
      </p:sp>
      <p:sp>
        <p:nvSpPr>
          <p:cNvPr id="95" name="Google Shape;9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96" name="Google Shape;9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2"/>
          <p:cNvSpPr txBox="1"/>
          <p:nvPr>
            <p:ph idx="1" type="body"/>
          </p:nvPr>
        </p:nvSpPr>
        <p:spPr>
          <a:xfrm>
            <a:off x="838200" y="1210166"/>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800"/>
              <a:buChar char="•"/>
            </a:pPr>
            <a:r>
              <a:rPr b="1" lang="en-US">
                <a:latin typeface="Times New Roman"/>
                <a:ea typeface="Times New Roman"/>
                <a:cs typeface="Times New Roman"/>
                <a:sym typeface="Times New Roman"/>
              </a:rPr>
              <a:t>Introduction</a:t>
            </a:r>
            <a:endParaRPr/>
          </a:p>
          <a:p>
            <a:pPr indent="-342900" lvl="0" marL="3429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Characteristics of databases</a:t>
            </a:r>
            <a:endParaRPr/>
          </a:p>
          <a:p>
            <a:pPr indent="-342900" lvl="0" marL="3429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Comparison of File system and Database approach </a:t>
            </a:r>
            <a:endParaRPr/>
          </a:p>
          <a:p>
            <a:pPr indent="-342900" lvl="0" marL="3429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Users of Database system</a:t>
            </a:r>
            <a:endParaRPr/>
          </a:p>
          <a:p>
            <a:pPr indent="-342900" lvl="0" marL="3429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Concerns when using an enterprise database</a:t>
            </a:r>
            <a:endParaRPr/>
          </a:p>
          <a:p>
            <a:pPr indent="-342900" lvl="0" marL="3429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Data Independence</a:t>
            </a:r>
            <a:endParaRPr/>
          </a:p>
          <a:p>
            <a:pPr indent="-342900" lvl="0" marL="3429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DBMS system architecture</a:t>
            </a:r>
            <a:endParaRPr/>
          </a:p>
          <a:p>
            <a:pPr indent="-342900" lvl="0" marL="3429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Database Administrator</a:t>
            </a:r>
            <a:endParaRPr/>
          </a:p>
          <a:p>
            <a:pPr indent="-190500" lvl="0" marL="342900" rtl="0" algn="l">
              <a:lnSpc>
                <a:spcPct val="90000"/>
              </a:lnSpc>
              <a:spcBef>
                <a:spcPts val="1000"/>
              </a:spcBef>
              <a:spcAft>
                <a:spcPts val="0"/>
              </a:spcAft>
              <a:buClr>
                <a:schemeClr val="dk1"/>
              </a:buClr>
              <a:buSzPts val="2400"/>
              <a:buNone/>
            </a:pPr>
            <a:r>
              <a:t/>
            </a:r>
            <a:endParaRPr b="1" sz="24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838200" y="129092"/>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Font typeface="Calibri"/>
              <a:buNone/>
            </a:pPr>
            <a:r>
              <a:rPr b="1" lang="en-US" sz="4000">
                <a:solidFill>
                  <a:schemeClr val="accent1"/>
                </a:solidFill>
                <a:latin typeface="Calibri"/>
                <a:ea typeface="Calibri"/>
                <a:cs typeface="Calibri"/>
                <a:sym typeface="Calibri"/>
              </a:rPr>
              <a:t>Database users</a:t>
            </a:r>
            <a:endParaRPr/>
          </a:p>
        </p:txBody>
      </p:sp>
      <p:sp>
        <p:nvSpPr>
          <p:cNvPr id="268" name="Google Shape;268;p20"/>
          <p:cNvSpPr txBox="1"/>
          <p:nvPr>
            <p:ph idx="1" type="body"/>
          </p:nvPr>
        </p:nvSpPr>
        <p:spPr>
          <a:xfrm>
            <a:off x="838200" y="968189"/>
            <a:ext cx="10515600" cy="53881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70C0"/>
              </a:buClr>
              <a:buSzPts val="2800"/>
              <a:buChar char="•"/>
            </a:pPr>
            <a:r>
              <a:rPr lang="en-US">
                <a:solidFill>
                  <a:srgbClr val="0070C0"/>
                </a:solidFill>
              </a:rPr>
              <a:t>Application Programmer: </a:t>
            </a:r>
            <a:r>
              <a:rPr lang="en-US"/>
              <a:t>interact with system through DML calls</a:t>
            </a:r>
            <a:endParaRPr/>
          </a:p>
          <a:p>
            <a:pPr indent="-228600" lvl="0" marL="228600" rtl="0" algn="l">
              <a:lnSpc>
                <a:spcPct val="90000"/>
              </a:lnSpc>
              <a:spcBef>
                <a:spcPts val="2200"/>
              </a:spcBef>
              <a:spcAft>
                <a:spcPts val="0"/>
              </a:spcAft>
              <a:buClr>
                <a:srgbClr val="0070C0"/>
              </a:buClr>
              <a:buSzPts val="2800"/>
              <a:buChar char="•"/>
            </a:pPr>
            <a:r>
              <a:rPr lang="en-US">
                <a:solidFill>
                  <a:srgbClr val="0070C0"/>
                </a:solidFill>
              </a:rPr>
              <a:t>Sophisticated users: </a:t>
            </a:r>
            <a:r>
              <a:rPr lang="en-US"/>
              <a:t>form requests in a database query language</a:t>
            </a:r>
            <a:endParaRPr/>
          </a:p>
          <a:p>
            <a:pPr indent="-228600" lvl="0" marL="228600" rtl="0" algn="l">
              <a:lnSpc>
                <a:spcPct val="90000"/>
              </a:lnSpc>
              <a:spcBef>
                <a:spcPts val="2200"/>
              </a:spcBef>
              <a:spcAft>
                <a:spcPts val="0"/>
              </a:spcAft>
              <a:buClr>
                <a:srgbClr val="0070C0"/>
              </a:buClr>
              <a:buSzPts val="2800"/>
              <a:buChar char="•"/>
            </a:pPr>
            <a:r>
              <a:rPr lang="en-US">
                <a:solidFill>
                  <a:srgbClr val="0070C0"/>
                </a:solidFill>
              </a:rPr>
              <a:t>Specialized users: </a:t>
            </a:r>
            <a:r>
              <a:rPr lang="en-US"/>
              <a:t>write specialized database applications that do not fit into the traditional database processing framework  	</a:t>
            </a:r>
            <a:endParaRPr/>
          </a:p>
          <a:p>
            <a:pPr indent="-228600" lvl="0" marL="228600" rtl="0" algn="l">
              <a:lnSpc>
                <a:spcPct val="90000"/>
              </a:lnSpc>
              <a:spcBef>
                <a:spcPts val="2200"/>
              </a:spcBef>
              <a:spcAft>
                <a:spcPts val="0"/>
              </a:spcAft>
              <a:buClr>
                <a:srgbClr val="0070C0"/>
              </a:buClr>
              <a:buSzPts val="2800"/>
              <a:buChar char="•"/>
            </a:pPr>
            <a:r>
              <a:rPr lang="en-US">
                <a:solidFill>
                  <a:srgbClr val="0070C0"/>
                </a:solidFill>
              </a:rPr>
              <a:t>Naïve users: </a:t>
            </a:r>
            <a:r>
              <a:rPr lang="en-US"/>
              <a:t>invoke one of the permanent application programs that have been written permanently</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
        <p:nvSpPr>
          <p:cNvPr id="269" name="Google Shape;26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270" name="Google Shape;27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20"/>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72" name="Google Shape;272;p20"/>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txBox="1"/>
          <p:nvPr>
            <p:ph type="title"/>
          </p:nvPr>
        </p:nvSpPr>
        <p:spPr>
          <a:xfrm>
            <a:off x="838200" y="129092"/>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000"/>
              <a:buFont typeface="Calibri"/>
              <a:buNone/>
            </a:pPr>
            <a:r>
              <a:rPr b="1" lang="en-US" sz="4000">
                <a:solidFill>
                  <a:schemeClr val="accent1"/>
                </a:solidFill>
                <a:latin typeface="Calibri"/>
                <a:ea typeface="Calibri"/>
                <a:cs typeface="Calibri"/>
                <a:sym typeface="Calibri"/>
              </a:rPr>
              <a:t>Database Administrator</a:t>
            </a:r>
            <a:endParaRPr/>
          </a:p>
        </p:txBody>
      </p:sp>
      <p:sp>
        <p:nvSpPr>
          <p:cNvPr id="279" name="Google Shape;279;p21"/>
          <p:cNvSpPr txBox="1"/>
          <p:nvPr>
            <p:ph idx="1" type="body"/>
          </p:nvPr>
        </p:nvSpPr>
        <p:spPr>
          <a:xfrm>
            <a:off x="838200" y="968189"/>
            <a:ext cx="10515600" cy="53881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Coordinates all activities related to database systems</a:t>
            </a:r>
            <a:endParaRPr/>
          </a:p>
          <a:p>
            <a:pPr indent="-228600" lvl="0" marL="228600" rtl="0" algn="l">
              <a:lnSpc>
                <a:spcPct val="90000"/>
              </a:lnSpc>
              <a:spcBef>
                <a:spcPts val="1000"/>
              </a:spcBef>
              <a:spcAft>
                <a:spcPts val="0"/>
              </a:spcAft>
              <a:buClr>
                <a:schemeClr val="dk1"/>
              </a:buClr>
              <a:buSzPts val="2800"/>
              <a:buChar char="•"/>
            </a:pPr>
            <a:r>
              <a:rPr lang="en-US"/>
              <a:t>Has good understanding of the enterprise’s information </a:t>
            </a:r>
            <a:endParaRPr/>
          </a:p>
          <a:p>
            <a:pPr indent="-228600" lvl="0" marL="228600" rtl="0" algn="l">
              <a:lnSpc>
                <a:spcPct val="90000"/>
              </a:lnSpc>
              <a:spcBef>
                <a:spcPts val="1000"/>
              </a:spcBef>
              <a:spcAft>
                <a:spcPts val="0"/>
              </a:spcAft>
              <a:buClr>
                <a:schemeClr val="dk1"/>
              </a:buClr>
              <a:buSzPts val="2800"/>
              <a:buChar char="•"/>
            </a:pPr>
            <a:r>
              <a:rPr lang="en-US"/>
              <a:t>Administrator's duties include:</a:t>
            </a:r>
            <a:endParaRPr/>
          </a:p>
          <a:p>
            <a:pPr indent="-228600" lvl="1" marL="685800" rtl="0" algn="l">
              <a:lnSpc>
                <a:spcPct val="90000"/>
              </a:lnSpc>
              <a:spcBef>
                <a:spcPts val="500"/>
              </a:spcBef>
              <a:spcAft>
                <a:spcPts val="0"/>
              </a:spcAft>
              <a:buClr>
                <a:schemeClr val="dk1"/>
              </a:buClr>
              <a:buSzPts val="2400"/>
              <a:buChar char="•"/>
            </a:pPr>
            <a:r>
              <a:rPr lang="en-US"/>
              <a:t>Schema definition </a:t>
            </a:r>
            <a:endParaRPr/>
          </a:p>
          <a:p>
            <a:pPr indent="-228600" lvl="1" marL="685800" rtl="0" algn="l">
              <a:lnSpc>
                <a:spcPct val="90000"/>
              </a:lnSpc>
              <a:spcBef>
                <a:spcPts val="500"/>
              </a:spcBef>
              <a:spcAft>
                <a:spcPts val="0"/>
              </a:spcAft>
              <a:buClr>
                <a:schemeClr val="dk1"/>
              </a:buClr>
              <a:buSzPts val="2400"/>
              <a:buChar char="•"/>
            </a:pPr>
            <a:r>
              <a:rPr lang="en-US"/>
              <a:t>Storage structure and access method definition</a:t>
            </a:r>
            <a:endParaRPr/>
          </a:p>
          <a:p>
            <a:pPr indent="-228600" lvl="1" marL="685800" rtl="0" algn="l">
              <a:lnSpc>
                <a:spcPct val="90000"/>
              </a:lnSpc>
              <a:spcBef>
                <a:spcPts val="500"/>
              </a:spcBef>
              <a:spcAft>
                <a:spcPts val="0"/>
              </a:spcAft>
              <a:buClr>
                <a:schemeClr val="dk1"/>
              </a:buClr>
              <a:buSzPts val="2400"/>
              <a:buChar char="•"/>
            </a:pPr>
            <a:r>
              <a:rPr lang="en-US"/>
              <a:t>Schema and physical organization modification</a:t>
            </a:r>
            <a:endParaRPr/>
          </a:p>
          <a:p>
            <a:pPr indent="-228600" lvl="1" marL="685800" rtl="0" algn="l">
              <a:lnSpc>
                <a:spcPct val="90000"/>
              </a:lnSpc>
              <a:spcBef>
                <a:spcPts val="500"/>
              </a:spcBef>
              <a:spcAft>
                <a:spcPts val="0"/>
              </a:spcAft>
              <a:buClr>
                <a:schemeClr val="dk1"/>
              </a:buClr>
              <a:buSzPts val="2400"/>
              <a:buChar char="•"/>
            </a:pPr>
            <a:r>
              <a:rPr lang="en-US"/>
              <a:t>Granting user authorities to access database </a:t>
            </a:r>
            <a:endParaRPr/>
          </a:p>
          <a:p>
            <a:pPr indent="-228600" lvl="1" marL="685800" rtl="0" algn="l">
              <a:lnSpc>
                <a:spcPct val="90000"/>
              </a:lnSpc>
              <a:spcBef>
                <a:spcPts val="500"/>
              </a:spcBef>
              <a:spcAft>
                <a:spcPts val="0"/>
              </a:spcAft>
              <a:buClr>
                <a:schemeClr val="dk1"/>
              </a:buClr>
              <a:buSzPts val="2400"/>
              <a:buChar char="•"/>
            </a:pPr>
            <a:r>
              <a:rPr lang="en-US"/>
              <a:t>Specifying integrity constraints</a:t>
            </a:r>
            <a:endParaRPr/>
          </a:p>
          <a:p>
            <a:pPr indent="-228600" lvl="1" marL="685800" rtl="0" algn="l">
              <a:lnSpc>
                <a:spcPct val="90000"/>
              </a:lnSpc>
              <a:spcBef>
                <a:spcPts val="500"/>
              </a:spcBef>
              <a:spcAft>
                <a:spcPts val="0"/>
              </a:spcAft>
              <a:buClr>
                <a:schemeClr val="dk1"/>
              </a:buClr>
              <a:buSzPts val="2400"/>
              <a:buChar char="•"/>
            </a:pPr>
            <a:r>
              <a:rPr lang="en-US"/>
              <a:t>Acting as liaison with users</a:t>
            </a:r>
            <a:endParaRPr/>
          </a:p>
          <a:p>
            <a:pPr indent="-228600" lvl="1" marL="685800" rtl="0" algn="l">
              <a:lnSpc>
                <a:spcPct val="90000"/>
              </a:lnSpc>
              <a:spcBef>
                <a:spcPts val="500"/>
              </a:spcBef>
              <a:spcAft>
                <a:spcPts val="0"/>
              </a:spcAft>
              <a:buClr>
                <a:schemeClr val="dk1"/>
              </a:buClr>
              <a:buSzPts val="2400"/>
              <a:buChar char="•"/>
            </a:pPr>
            <a:r>
              <a:rPr lang="en-US"/>
              <a:t>Monitoring performance and responding to changes in requirements </a:t>
            </a:r>
            <a:endParaRPr/>
          </a:p>
          <a:p>
            <a:pPr indent="-76200" lvl="1" marL="685800" rtl="0" algn="l">
              <a:lnSpc>
                <a:spcPct val="90000"/>
              </a:lnSpc>
              <a:spcBef>
                <a:spcPts val="500"/>
              </a:spcBef>
              <a:spcAft>
                <a:spcPts val="0"/>
              </a:spcAft>
              <a:buClr>
                <a:schemeClr val="dk1"/>
              </a:buClr>
              <a:buSzPts val="2400"/>
              <a:buNone/>
            </a:pPr>
            <a:r>
              <a:t/>
            </a:r>
            <a:endParaRPr/>
          </a:p>
        </p:txBody>
      </p:sp>
      <p:sp>
        <p:nvSpPr>
          <p:cNvPr id="280" name="Google Shape;28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281" name="Google Shape;28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21"/>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3" name="Google Shape;283;p21"/>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type="title"/>
          </p:nvPr>
        </p:nvSpPr>
        <p:spPr>
          <a:xfrm>
            <a:off x="838200" y="129092"/>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000"/>
              <a:buFont typeface="Calibri"/>
              <a:buNone/>
            </a:pPr>
            <a:r>
              <a:rPr b="1" lang="en-US" sz="4000">
                <a:solidFill>
                  <a:srgbClr val="2F5496"/>
                </a:solidFill>
                <a:latin typeface="Calibri"/>
                <a:ea typeface="Calibri"/>
                <a:cs typeface="Calibri"/>
                <a:sym typeface="Calibri"/>
              </a:rPr>
              <a:t>Advantages of Using the Database Approach</a:t>
            </a:r>
            <a:endParaRPr/>
          </a:p>
        </p:txBody>
      </p:sp>
      <p:sp>
        <p:nvSpPr>
          <p:cNvPr id="290" name="Google Shape;290;p22"/>
          <p:cNvSpPr txBox="1"/>
          <p:nvPr>
            <p:ph idx="1" type="body"/>
          </p:nvPr>
        </p:nvSpPr>
        <p:spPr>
          <a:xfrm>
            <a:off x="838200" y="968189"/>
            <a:ext cx="10515600" cy="538816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Controlling redundancy in data storage and in development and maintenance efforts.</a:t>
            </a:r>
            <a:endParaRPr/>
          </a:p>
          <a:p>
            <a:pPr indent="-228600" lvl="1" marL="685800" rtl="0" algn="l">
              <a:lnSpc>
                <a:spcPct val="90000"/>
              </a:lnSpc>
              <a:spcBef>
                <a:spcPts val="500"/>
              </a:spcBef>
              <a:spcAft>
                <a:spcPts val="0"/>
              </a:spcAft>
              <a:buClr>
                <a:schemeClr val="dk1"/>
              </a:buClr>
              <a:buSzPct val="100000"/>
              <a:buChar char="•"/>
            </a:pPr>
            <a:r>
              <a:rPr lang="en-US"/>
              <a:t>Sharing of data among multiple users.</a:t>
            </a:r>
            <a:endParaRPr/>
          </a:p>
          <a:p>
            <a:pPr indent="-228600" lvl="0" marL="228600" rtl="0" algn="l">
              <a:lnSpc>
                <a:spcPct val="90000"/>
              </a:lnSpc>
              <a:spcBef>
                <a:spcPts val="1600"/>
              </a:spcBef>
              <a:spcAft>
                <a:spcPts val="0"/>
              </a:spcAft>
              <a:buClr>
                <a:schemeClr val="dk1"/>
              </a:buClr>
              <a:buSzPct val="100000"/>
              <a:buChar char="•"/>
            </a:pPr>
            <a:r>
              <a:rPr lang="en-US"/>
              <a:t>Restricting unauthorized access to data. Only the DBA staff uses privileged commands and facilities.</a:t>
            </a:r>
            <a:endParaRPr/>
          </a:p>
          <a:p>
            <a:pPr indent="-228600" lvl="0" marL="228600" rtl="0" algn="l">
              <a:lnSpc>
                <a:spcPct val="90000"/>
              </a:lnSpc>
              <a:spcBef>
                <a:spcPts val="1600"/>
              </a:spcBef>
              <a:spcAft>
                <a:spcPts val="0"/>
              </a:spcAft>
              <a:buClr>
                <a:schemeClr val="dk1"/>
              </a:buClr>
              <a:buSzPct val="100000"/>
              <a:buChar char="•"/>
            </a:pPr>
            <a:r>
              <a:rPr lang="en-US"/>
              <a:t>Providing persistent storage for program Objects</a:t>
            </a:r>
            <a:endParaRPr/>
          </a:p>
          <a:p>
            <a:pPr indent="-228600" lvl="1" marL="685800" rtl="0" algn="l">
              <a:lnSpc>
                <a:spcPct val="90000"/>
              </a:lnSpc>
              <a:spcBef>
                <a:spcPts val="500"/>
              </a:spcBef>
              <a:spcAft>
                <a:spcPts val="0"/>
              </a:spcAft>
              <a:buClr>
                <a:schemeClr val="dk1"/>
              </a:buClr>
              <a:buSzPct val="100000"/>
              <a:buChar char="•"/>
            </a:pPr>
            <a:r>
              <a:rPr lang="en-US"/>
              <a:t>E.g., Object-oriented DBMSs make program objects persistent</a:t>
            </a:r>
            <a:endParaRPr/>
          </a:p>
          <a:p>
            <a:pPr indent="-228600" lvl="1" marL="685800" rtl="0" algn="l">
              <a:lnSpc>
                <a:spcPct val="90000"/>
              </a:lnSpc>
              <a:spcBef>
                <a:spcPts val="500"/>
              </a:spcBef>
              <a:spcAft>
                <a:spcPts val="0"/>
              </a:spcAft>
              <a:buClr>
                <a:schemeClr val="dk1"/>
              </a:buClr>
              <a:buSzPct val="100000"/>
              <a:buChar char="•"/>
            </a:pPr>
            <a:r>
              <a:rPr lang="en-US"/>
              <a:t>Providing storage structures (e.g. indexes) for efficient query</a:t>
            </a:r>
            <a:endParaRPr/>
          </a:p>
          <a:p>
            <a:pPr indent="-228600" lvl="0" marL="228600" rtl="0" algn="l">
              <a:lnSpc>
                <a:spcPct val="90000"/>
              </a:lnSpc>
              <a:spcBef>
                <a:spcPts val="1000"/>
              </a:spcBef>
              <a:spcAft>
                <a:spcPts val="0"/>
              </a:spcAft>
              <a:buClr>
                <a:schemeClr val="dk1"/>
              </a:buClr>
              <a:buSzPct val="100000"/>
              <a:buChar char="•"/>
            </a:pPr>
            <a:r>
              <a:rPr lang="en-US"/>
              <a:t>Providing optimization of queries for efficient processing</a:t>
            </a:r>
            <a:endParaRPr/>
          </a:p>
          <a:p>
            <a:pPr indent="-228600" lvl="0" marL="228600" rtl="0" algn="l">
              <a:lnSpc>
                <a:spcPct val="90000"/>
              </a:lnSpc>
              <a:spcBef>
                <a:spcPts val="1000"/>
              </a:spcBef>
              <a:spcAft>
                <a:spcPts val="0"/>
              </a:spcAft>
              <a:buClr>
                <a:schemeClr val="dk1"/>
              </a:buClr>
              <a:buSzPct val="100000"/>
              <a:buChar char="•"/>
            </a:pPr>
            <a:r>
              <a:rPr lang="en-US"/>
              <a:t>Providing backup and recovery services</a:t>
            </a:r>
            <a:endParaRPr/>
          </a:p>
          <a:p>
            <a:pPr indent="-228600" lvl="0" marL="228600" rtl="0" algn="l">
              <a:lnSpc>
                <a:spcPct val="90000"/>
              </a:lnSpc>
              <a:spcBef>
                <a:spcPts val="1000"/>
              </a:spcBef>
              <a:spcAft>
                <a:spcPts val="0"/>
              </a:spcAft>
              <a:buClr>
                <a:schemeClr val="dk1"/>
              </a:buClr>
              <a:buSzPct val="100000"/>
              <a:buChar char="•"/>
            </a:pPr>
            <a:r>
              <a:rPr lang="en-US"/>
              <a:t>Providing multiple interfaces to different classes of users</a:t>
            </a:r>
            <a:endParaRPr/>
          </a:p>
          <a:p>
            <a:pPr indent="-228600" lvl="0" marL="228600" rtl="0" algn="l">
              <a:lnSpc>
                <a:spcPct val="90000"/>
              </a:lnSpc>
              <a:spcBef>
                <a:spcPts val="1000"/>
              </a:spcBef>
              <a:spcAft>
                <a:spcPts val="0"/>
              </a:spcAft>
              <a:buClr>
                <a:schemeClr val="dk1"/>
              </a:buClr>
              <a:buSzPct val="100000"/>
              <a:buChar char="•"/>
            </a:pPr>
            <a:r>
              <a:rPr lang="en-US"/>
              <a:t>Representing complex relationships among data</a:t>
            </a:r>
            <a:endParaRPr/>
          </a:p>
          <a:p>
            <a:pPr indent="-228600" lvl="0" marL="228600" rtl="0" algn="l">
              <a:lnSpc>
                <a:spcPct val="90000"/>
              </a:lnSpc>
              <a:spcBef>
                <a:spcPts val="1000"/>
              </a:spcBef>
              <a:spcAft>
                <a:spcPts val="0"/>
              </a:spcAft>
              <a:buClr>
                <a:schemeClr val="dk1"/>
              </a:buClr>
              <a:buSzPct val="100000"/>
              <a:buChar char="•"/>
            </a:pPr>
            <a:r>
              <a:rPr lang="en-US"/>
              <a:t>Enforcing integrity constraints on the database</a:t>
            </a:r>
            <a:endParaRPr/>
          </a:p>
          <a:p>
            <a:pPr indent="-228600" lvl="0" marL="228600" rtl="0" algn="l">
              <a:lnSpc>
                <a:spcPct val="90000"/>
              </a:lnSpc>
              <a:spcBef>
                <a:spcPts val="1000"/>
              </a:spcBef>
              <a:spcAft>
                <a:spcPts val="0"/>
              </a:spcAft>
              <a:buClr>
                <a:schemeClr val="dk1"/>
              </a:buClr>
              <a:buSzPct val="100000"/>
              <a:buChar char="•"/>
            </a:pPr>
            <a:r>
              <a:rPr lang="en-US"/>
              <a:t>Drawing inferences and actions from the stored data using deductive and active rules and triggers</a:t>
            </a:r>
            <a:endParaRPr/>
          </a:p>
          <a:p>
            <a:pPr indent="-99059" lvl="1" marL="685800" rtl="0" algn="l">
              <a:lnSpc>
                <a:spcPct val="90000"/>
              </a:lnSpc>
              <a:spcBef>
                <a:spcPts val="500"/>
              </a:spcBef>
              <a:spcAft>
                <a:spcPts val="0"/>
              </a:spcAft>
              <a:buClr>
                <a:schemeClr val="dk1"/>
              </a:buClr>
              <a:buSzPct val="100000"/>
              <a:buNone/>
            </a:pPr>
            <a:r>
              <a:t/>
            </a:r>
            <a:endParaRPr/>
          </a:p>
        </p:txBody>
      </p:sp>
      <p:sp>
        <p:nvSpPr>
          <p:cNvPr id="291" name="Google Shape;29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292" name="Google Shape;29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838200" y="129092"/>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000"/>
              <a:buFont typeface="Calibri"/>
              <a:buNone/>
            </a:pPr>
            <a:r>
              <a:rPr b="1" lang="en-US" sz="4000">
                <a:solidFill>
                  <a:srgbClr val="2F5496"/>
                </a:solidFill>
                <a:latin typeface="Calibri"/>
                <a:ea typeface="Calibri"/>
                <a:cs typeface="Calibri"/>
                <a:sym typeface="Calibri"/>
              </a:rPr>
              <a:t>Advantages of Using the Database Approach</a:t>
            </a:r>
            <a:endParaRPr/>
          </a:p>
        </p:txBody>
      </p:sp>
      <p:sp>
        <p:nvSpPr>
          <p:cNvPr id="299" name="Google Shape;299;p23"/>
          <p:cNvSpPr txBox="1"/>
          <p:nvPr>
            <p:ph idx="1" type="body"/>
          </p:nvPr>
        </p:nvSpPr>
        <p:spPr>
          <a:xfrm>
            <a:off x="838200" y="968189"/>
            <a:ext cx="10515600" cy="538816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Potential for enforcing standards:</a:t>
            </a:r>
            <a:endParaRPr/>
          </a:p>
          <a:p>
            <a:pPr indent="-228600" lvl="1" marL="685800" rtl="0" algn="l">
              <a:lnSpc>
                <a:spcPct val="90000"/>
              </a:lnSpc>
              <a:spcBef>
                <a:spcPts val="500"/>
              </a:spcBef>
              <a:spcAft>
                <a:spcPts val="0"/>
              </a:spcAft>
              <a:buClr>
                <a:schemeClr val="dk1"/>
              </a:buClr>
              <a:buSzPts val="2400"/>
              <a:buChar char="•"/>
            </a:pPr>
            <a:r>
              <a:rPr b="1" lang="en-US"/>
              <a:t>Standards</a:t>
            </a:r>
            <a:r>
              <a:rPr lang="en-US"/>
              <a:t> refer to data item names, display formats, screens, report structures, meta-data (description of data), Web page layouts, etc.</a:t>
            </a:r>
            <a:endParaRPr/>
          </a:p>
          <a:p>
            <a:pPr indent="-228600" lvl="0" marL="228600" rtl="0" algn="l">
              <a:lnSpc>
                <a:spcPct val="90000"/>
              </a:lnSpc>
              <a:spcBef>
                <a:spcPts val="1000"/>
              </a:spcBef>
              <a:spcAft>
                <a:spcPts val="0"/>
              </a:spcAft>
              <a:buClr>
                <a:schemeClr val="dk1"/>
              </a:buClr>
              <a:buSzPts val="2800"/>
              <a:buChar char="•"/>
            </a:pPr>
            <a:r>
              <a:rPr lang="en-US"/>
              <a:t>Reduced application development time:</a:t>
            </a:r>
            <a:endParaRPr/>
          </a:p>
          <a:p>
            <a:pPr indent="-228600" lvl="1" marL="685800" rtl="0" algn="l">
              <a:lnSpc>
                <a:spcPct val="90000"/>
              </a:lnSpc>
              <a:spcBef>
                <a:spcPts val="500"/>
              </a:spcBef>
              <a:spcAft>
                <a:spcPts val="0"/>
              </a:spcAft>
              <a:buClr>
                <a:schemeClr val="dk1"/>
              </a:buClr>
              <a:buSzPts val="2400"/>
              <a:buChar char="•"/>
            </a:pPr>
            <a:r>
              <a:rPr lang="en-US"/>
              <a:t>Incremental time to add each new application is reduced.</a:t>
            </a:r>
            <a:endParaRPr/>
          </a:p>
          <a:p>
            <a:pPr indent="-228600" lvl="0" marL="228600" rtl="0" algn="l">
              <a:lnSpc>
                <a:spcPct val="90000"/>
              </a:lnSpc>
              <a:spcBef>
                <a:spcPts val="1000"/>
              </a:spcBef>
              <a:spcAft>
                <a:spcPts val="0"/>
              </a:spcAft>
              <a:buClr>
                <a:schemeClr val="dk1"/>
              </a:buClr>
              <a:buSzPts val="2800"/>
              <a:buChar char="•"/>
            </a:pPr>
            <a:r>
              <a:rPr lang="en-US"/>
              <a:t>Flexibility to change data structures:</a:t>
            </a:r>
            <a:endParaRPr/>
          </a:p>
          <a:p>
            <a:pPr indent="-228600" lvl="1" marL="685800" rtl="0" algn="l">
              <a:lnSpc>
                <a:spcPct val="90000"/>
              </a:lnSpc>
              <a:spcBef>
                <a:spcPts val="500"/>
              </a:spcBef>
              <a:spcAft>
                <a:spcPts val="0"/>
              </a:spcAft>
              <a:buClr>
                <a:schemeClr val="dk1"/>
              </a:buClr>
              <a:buSzPts val="2400"/>
              <a:buChar char="•"/>
            </a:pPr>
            <a:r>
              <a:rPr lang="en-US"/>
              <a:t>Database structure may evolve as new requirements are defined. </a:t>
            </a:r>
            <a:endParaRPr/>
          </a:p>
          <a:p>
            <a:pPr indent="-228600" lvl="0" marL="228600" rtl="0" algn="l">
              <a:lnSpc>
                <a:spcPct val="90000"/>
              </a:lnSpc>
              <a:spcBef>
                <a:spcPts val="1000"/>
              </a:spcBef>
              <a:spcAft>
                <a:spcPts val="0"/>
              </a:spcAft>
              <a:buClr>
                <a:schemeClr val="dk1"/>
              </a:buClr>
              <a:buSzPts val="2800"/>
              <a:buChar char="•"/>
            </a:pPr>
            <a:r>
              <a:rPr lang="en-US"/>
              <a:t>Availability of current information:</a:t>
            </a:r>
            <a:endParaRPr/>
          </a:p>
          <a:p>
            <a:pPr indent="-228600" lvl="1" marL="685800" rtl="0" algn="l">
              <a:lnSpc>
                <a:spcPct val="90000"/>
              </a:lnSpc>
              <a:spcBef>
                <a:spcPts val="500"/>
              </a:spcBef>
              <a:spcAft>
                <a:spcPts val="0"/>
              </a:spcAft>
              <a:buClr>
                <a:schemeClr val="dk1"/>
              </a:buClr>
              <a:buSzPts val="2400"/>
              <a:buChar char="•"/>
            </a:pPr>
            <a:r>
              <a:rPr lang="en-US"/>
              <a:t>Extremely important for on-line transaction systems such as shopping, airline, hotel, car reservations.</a:t>
            </a:r>
            <a:endParaRPr/>
          </a:p>
          <a:p>
            <a:pPr indent="-228600" lvl="0" marL="228600" rtl="0" algn="l">
              <a:lnSpc>
                <a:spcPct val="90000"/>
              </a:lnSpc>
              <a:spcBef>
                <a:spcPts val="1000"/>
              </a:spcBef>
              <a:spcAft>
                <a:spcPts val="0"/>
              </a:spcAft>
              <a:buClr>
                <a:schemeClr val="dk1"/>
              </a:buClr>
              <a:buSzPts val="2800"/>
              <a:buChar char="•"/>
            </a:pPr>
            <a:r>
              <a:rPr lang="en-US"/>
              <a:t>Economies of scale:</a:t>
            </a:r>
            <a:endParaRPr/>
          </a:p>
          <a:p>
            <a:pPr indent="-228600" lvl="1" marL="685800" rtl="0" algn="l">
              <a:lnSpc>
                <a:spcPct val="90000"/>
              </a:lnSpc>
              <a:spcBef>
                <a:spcPts val="500"/>
              </a:spcBef>
              <a:spcAft>
                <a:spcPts val="0"/>
              </a:spcAft>
              <a:buClr>
                <a:schemeClr val="dk1"/>
              </a:buClr>
              <a:buSzPts val="2400"/>
              <a:buChar char="•"/>
            </a:pPr>
            <a:r>
              <a:rPr lang="en-US"/>
              <a:t>Wasteful overlap of resources and personnel can be avoided by consolidating data and applications across departments.</a:t>
            </a:r>
            <a:endParaRPr/>
          </a:p>
          <a:p>
            <a:pPr indent="-76200" lvl="1" marL="685800" rtl="0" algn="l">
              <a:lnSpc>
                <a:spcPct val="90000"/>
              </a:lnSpc>
              <a:spcBef>
                <a:spcPts val="500"/>
              </a:spcBef>
              <a:spcAft>
                <a:spcPts val="0"/>
              </a:spcAft>
              <a:buClr>
                <a:schemeClr val="dk1"/>
              </a:buClr>
              <a:buSzPts val="2400"/>
              <a:buNone/>
            </a:pPr>
            <a:r>
              <a:t/>
            </a:r>
            <a:endParaRPr/>
          </a:p>
          <a:p>
            <a:pPr indent="0" lvl="1" marL="457200" rtl="0" algn="l">
              <a:lnSpc>
                <a:spcPct val="90000"/>
              </a:lnSpc>
              <a:spcBef>
                <a:spcPts val="500"/>
              </a:spcBef>
              <a:spcAft>
                <a:spcPts val="0"/>
              </a:spcAft>
              <a:buClr>
                <a:schemeClr val="dk1"/>
              </a:buClr>
              <a:buSzPts val="2400"/>
              <a:buNone/>
            </a:pPr>
            <a:r>
              <a:t/>
            </a:r>
            <a:endParaRPr/>
          </a:p>
        </p:txBody>
      </p:sp>
      <p:sp>
        <p:nvSpPr>
          <p:cNvPr id="300" name="Google Shape;30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01" name="Google Shape;30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4"/>
          <p:cNvSpPr txBox="1"/>
          <p:nvPr>
            <p:ph type="title"/>
          </p:nvPr>
        </p:nvSpPr>
        <p:spPr>
          <a:xfrm>
            <a:off x="838200" y="129092"/>
            <a:ext cx="10515600" cy="6998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000"/>
              <a:buFont typeface="Calibri"/>
              <a:buNone/>
            </a:pPr>
            <a:r>
              <a:rPr b="1" lang="en-US" sz="4000">
                <a:solidFill>
                  <a:srgbClr val="2F5496"/>
                </a:solidFill>
                <a:latin typeface="Calibri"/>
                <a:ea typeface="Calibri"/>
                <a:cs typeface="Calibri"/>
                <a:sym typeface="Calibri"/>
              </a:rPr>
              <a:t>Limitations of the Database Approach</a:t>
            </a:r>
            <a:endParaRPr/>
          </a:p>
        </p:txBody>
      </p:sp>
      <p:sp>
        <p:nvSpPr>
          <p:cNvPr id="308" name="Google Shape;308;p24"/>
          <p:cNvSpPr txBox="1"/>
          <p:nvPr>
            <p:ph idx="1" type="body"/>
          </p:nvPr>
        </p:nvSpPr>
        <p:spPr>
          <a:xfrm>
            <a:off x="838200" y="828974"/>
            <a:ext cx="10515600" cy="53881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100"/>
              <a:buChar char="•"/>
            </a:pPr>
            <a:r>
              <a:rPr lang="en-US" sz="2100"/>
              <a:t>Main inhibitors (costs) of using a DBMS:</a:t>
            </a:r>
            <a:endParaRPr/>
          </a:p>
          <a:p>
            <a:pPr indent="-228600" lvl="1" marL="685800" rtl="0" algn="l">
              <a:lnSpc>
                <a:spcPct val="90000"/>
              </a:lnSpc>
              <a:spcBef>
                <a:spcPts val="500"/>
              </a:spcBef>
              <a:spcAft>
                <a:spcPts val="0"/>
              </a:spcAft>
              <a:buClr>
                <a:schemeClr val="dk1"/>
              </a:buClr>
              <a:buSzPts val="2100"/>
              <a:buChar char="•"/>
            </a:pPr>
            <a:r>
              <a:rPr lang="en-US" sz="2100"/>
              <a:t>High initial investment and possible need for additional hardware</a:t>
            </a:r>
            <a:endParaRPr/>
          </a:p>
          <a:p>
            <a:pPr indent="-228600" lvl="1" marL="685800" rtl="0" algn="l">
              <a:lnSpc>
                <a:spcPct val="90000"/>
              </a:lnSpc>
              <a:spcBef>
                <a:spcPts val="500"/>
              </a:spcBef>
              <a:spcAft>
                <a:spcPts val="0"/>
              </a:spcAft>
              <a:buClr>
                <a:schemeClr val="dk1"/>
              </a:buClr>
              <a:buSzPts val="2100"/>
              <a:buChar char="•"/>
            </a:pPr>
            <a:r>
              <a:rPr lang="en-US" sz="2100"/>
              <a:t>Overhead for providing generality, security, concurrency control, recovery, and  integrity functions</a:t>
            </a:r>
            <a:endParaRPr/>
          </a:p>
          <a:p>
            <a:pPr indent="-228600" lvl="0" marL="228600" rtl="0" algn="l">
              <a:lnSpc>
                <a:spcPct val="90000"/>
              </a:lnSpc>
              <a:spcBef>
                <a:spcPts val="1000"/>
              </a:spcBef>
              <a:spcAft>
                <a:spcPts val="0"/>
              </a:spcAft>
              <a:buClr>
                <a:schemeClr val="dk1"/>
              </a:buClr>
              <a:buSzPts val="2100"/>
              <a:buChar char="•"/>
            </a:pPr>
            <a:r>
              <a:rPr lang="en-US" sz="2100"/>
              <a:t>When a DBMS may be unnecessary:</a:t>
            </a:r>
            <a:endParaRPr/>
          </a:p>
          <a:p>
            <a:pPr indent="-228600" lvl="1" marL="685800" rtl="0" algn="l">
              <a:lnSpc>
                <a:spcPct val="90000"/>
              </a:lnSpc>
              <a:spcBef>
                <a:spcPts val="500"/>
              </a:spcBef>
              <a:spcAft>
                <a:spcPts val="0"/>
              </a:spcAft>
              <a:buClr>
                <a:schemeClr val="dk1"/>
              </a:buClr>
              <a:buSzPts val="2100"/>
              <a:buChar char="•"/>
            </a:pPr>
            <a:r>
              <a:rPr lang="en-US" sz="2100"/>
              <a:t>If the database and applications are simple, well defined, and not expected to change</a:t>
            </a:r>
            <a:endParaRPr/>
          </a:p>
          <a:p>
            <a:pPr indent="-228600" lvl="1" marL="685800" rtl="0" algn="l">
              <a:lnSpc>
                <a:spcPct val="90000"/>
              </a:lnSpc>
              <a:spcBef>
                <a:spcPts val="500"/>
              </a:spcBef>
              <a:spcAft>
                <a:spcPts val="0"/>
              </a:spcAft>
              <a:buClr>
                <a:schemeClr val="dk1"/>
              </a:buClr>
              <a:buSzPts val="2100"/>
              <a:buChar char="•"/>
            </a:pPr>
            <a:r>
              <a:rPr lang="en-US" sz="2100"/>
              <a:t>If access to data by multiple users is not required</a:t>
            </a:r>
            <a:endParaRPr/>
          </a:p>
          <a:p>
            <a:pPr indent="-228600" lvl="0" marL="228600" rtl="0" algn="l">
              <a:lnSpc>
                <a:spcPct val="90000"/>
              </a:lnSpc>
              <a:spcBef>
                <a:spcPts val="1000"/>
              </a:spcBef>
              <a:spcAft>
                <a:spcPts val="0"/>
              </a:spcAft>
              <a:buClr>
                <a:schemeClr val="dk1"/>
              </a:buClr>
              <a:buSzPts val="2100"/>
              <a:buChar char="•"/>
            </a:pPr>
            <a:r>
              <a:rPr lang="en-US" sz="2100"/>
              <a:t>When a DBMS may be infeasible</a:t>
            </a:r>
            <a:endParaRPr/>
          </a:p>
          <a:p>
            <a:pPr indent="-228600" lvl="1" marL="685800" rtl="0" algn="l">
              <a:lnSpc>
                <a:spcPct val="90000"/>
              </a:lnSpc>
              <a:spcBef>
                <a:spcPts val="500"/>
              </a:spcBef>
              <a:spcAft>
                <a:spcPts val="0"/>
              </a:spcAft>
              <a:buClr>
                <a:schemeClr val="dk1"/>
              </a:buClr>
              <a:buSzPts val="2100"/>
              <a:buChar char="•"/>
            </a:pPr>
            <a:r>
              <a:rPr lang="en-US" sz="2100"/>
              <a:t>In embedded systems where a general-purpose DBMS may not fit in available storage</a:t>
            </a:r>
            <a:endParaRPr/>
          </a:p>
          <a:p>
            <a:pPr indent="-228600" lvl="0" marL="228600" rtl="0" algn="l">
              <a:lnSpc>
                <a:spcPct val="90000"/>
              </a:lnSpc>
              <a:spcBef>
                <a:spcPts val="1000"/>
              </a:spcBef>
              <a:spcAft>
                <a:spcPts val="0"/>
              </a:spcAft>
              <a:buClr>
                <a:schemeClr val="dk1"/>
              </a:buClr>
              <a:buSzPts val="2100"/>
              <a:buChar char="•"/>
            </a:pPr>
            <a:r>
              <a:rPr lang="en-US" sz="2100"/>
              <a:t>When no DBMS may suffice:</a:t>
            </a:r>
            <a:endParaRPr/>
          </a:p>
          <a:p>
            <a:pPr indent="-228600" lvl="1" marL="685800" rtl="0" algn="l">
              <a:lnSpc>
                <a:spcPct val="90000"/>
              </a:lnSpc>
              <a:spcBef>
                <a:spcPts val="500"/>
              </a:spcBef>
              <a:spcAft>
                <a:spcPts val="0"/>
              </a:spcAft>
              <a:buClr>
                <a:schemeClr val="dk1"/>
              </a:buClr>
              <a:buSzPts val="2100"/>
              <a:buChar char="•"/>
            </a:pPr>
            <a:r>
              <a:rPr lang="en-US" sz="2100"/>
              <a:t>If there are stringent real-time requirements that may not be met because of DBMS overhead (e.g., telephone switching systems)</a:t>
            </a:r>
            <a:endParaRPr/>
          </a:p>
          <a:p>
            <a:pPr indent="-228600" lvl="1" marL="685800" rtl="0" algn="l">
              <a:lnSpc>
                <a:spcPct val="90000"/>
              </a:lnSpc>
              <a:spcBef>
                <a:spcPts val="500"/>
              </a:spcBef>
              <a:spcAft>
                <a:spcPts val="0"/>
              </a:spcAft>
              <a:buClr>
                <a:schemeClr val="dk1"/>
              </a:buClr>
              <a:buSzPts val="2100"/>
              <a:buChar char="•"/>
            </a:pPr>
            <a:r>
              <a:rPr lang="en-US" sz="2100"/>
              <a:t>If the database system is not able to handle the complexity of data because of modeling limitations</a:t>
            </a:r>
            <a:endParaRPr/>
          </a:p>
          <a:p>
            <a:pPr indent="-228600" lvl="1" marL="685800" rtl="0" algn="l">
              <a:lnSpc>
                <a:spcPct val="90000"/>
              </a:lnSpc>
              <a:spcBef>
                <a:spcPts val="500"/>
              </a:spcBef>
              <a:spcAft>
                <a:spcPts val="0"/>
              </a:spcAft>
              <a:buClr>
                <a:schemeClr val="dk1"/>
              </a:buClr>
              <a:buSzPts val="2100"/>
              <a:buChar char="•"/>
            </a:pPr>
            <a:r>
              <a:rPr lang="en-US" sz="2100"/>
              <a:t>If the database users need special operations not supported by the DBMS</a:t>
            </a:r>
            <a:endParaRPr/>
          </a:p>
          <a:p>
            <a:pPr indent="-95250" lvl="1" marL="685800" rtl="0" algn="l">
              <a:lnSpc>
                <a:spcPct val="90000"/>
              </a:lnSpc>
              <a:spcBef>
                <a:spcPts val="500"/>
              </a:spcBef>
              <a:spcAft>
                <a:spcPts val="0"/>
              </a:spcAft>
              <a:buClr>
                <a:schemeClr val="dk1"/>
              </a:buClr>
              <a:buSzPts val="2100"/>
              <a:buNone/>
            </a:pPr>
            <a:r>
              <a:t/>
            </a:r>
            <a:endParaRPr sz="2100"/>
          </a:p>
          <a:p>
            <a:pPr indent="0" lvl="1" marL="457200" rtl="0" algn="l">
              <a:lnSpc>
                <a:spcPct val="90000"/>
              </a:lnSpc>
              <a:spcBef>
                <a:spcPts val="500"/>
              </a:spcBef>
              <a:spcAft>
                <a:spcPts val="0"/>
              </a:spcAft>
              <a:buClr>
                <a:schemeClr val="dk1"/>
              </a:buClr>
              <a:buSzPts val="2100"/>
              <a:buNone/>
            </a:pPr>
            <a:r>
              <a:t/>
            </a:r>
            <a:endParaRPr sz="2100"/>
          </a:p>
          <a:p>
            <a:pPr indent="0" lvl="1" marL="457200" rtl="0" algn="l">
              <a:lnSpc>
                <a:spcPct val="90000"/>
              </a:lnSpc>
              <a:spcBef>
                <a:spcPts val="500"/>
              </a:spcBef>
              <a:spcAft>
                <a:spcPts val="0"/>
              </a:spcAft>
              <a:buClr>
                <a:schemeClr val="dk1"/>
              </a:buClr>
              <a:buSzPts val="2100"/>
              <a:buNone/>
            </a:pPr>
            <a:r>
              <a:t/>
            </a:r>
            <a:endParaRPr sz="2100"/>
          </a:p>
        </p:txBody>
      </p:sp>
      <p:sp>
        <p:nvSpPr>
          <p:cNvPr id="309" name="Google Shape;30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10" name="Google Shape;3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838200" y="10123"/>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Data Model</a:t>
            </a:r>
            <a:endParaRPr/>
          </a:p>
        </p:txBody>
      </p:sp>
      <p:sp>
        <p:nvSpPr>
          <p:cNvPr id="317" name="Google Shape;31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18" name="Google Shape;31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9" name="Google Shape;319;p25"/>
          <p:cNvSpPr/>
          <p:nvPr/>
        </p:nvSpPr>
        <p:spPr>
          <a:xfrm>
            <a:off x="912259" y="710005"/>
            <a:ext cx="10790006" cy="6731586"/>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333399"/>
              </a:buClr>
              <a:buSzPts val="2400"/>
              <a:buFont typeface="Arial"/>
              <a:buChar char="•"/>
            </a:pPr>
            <a:r>
              <a:rPr b="1" lang="en-US" sz="2400">
                <a:solidFill>
                  <a:srgbClr val="333399"/>
                </a:solidFill>
                <a:latin typeface="Arial"/>
                <a:ea typeface="Arial"/>
                <a:cs typeface="Arial"/>
                <a:sym typeface="Arial"/>
              </a:rPr>
              <a:t>Data Model:</a:t>
            </a:r>
            <a:endParaRPr b="1" sz="1440">
              <a:solidFill>
                <a:srgbClr val="990033"/>
              </a:solidFill>
              <a:latin typeface="Noto Sans Symbols"/>
              <a:ea typeface="Noto Sans Symbols"/>
              <a:cs typeface="Noto Sans Symbols"/>
              <a:sym typeface="Noto Sans Symbols"/>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 set of concepts to describe the </a:t>
            </a:r>
            <a:r>
              <a:rPr b="1" i="1" lang="en-US" sz="2200" u="none" cap="none" strike="noStrike">
                <a:solidFill>
                  <a:schemeClr val="dk1"/>
                </a:solidFill>
                <a:latin typeface="Arial"/>
                <a:ea typeface="Arial"/>
                <a:cs typeface="Arial"/>
                <a:sym typeface="Arial"/>
              </a:rPr>
              <a:t>structure</a:t>
            </a:r>
            <a:r>
              <a:rPr b="0" i="0" lang="en-US" sz="2200" u="none" cap="none" strike="noStrike">
                <a:solidFill>
                  <a:schemeClr val="dk1"/>
                </a:solidFill>
                <a:latin typeface="Arial"/>
                <a:ea typeface="Arial"/>
                <a:cs typeface="Arial"/>
                <a:sym typeface="Arial"/>
              </a:rPr>
              <a:t> of a database, the </a:t>
            </a:r>
            <a:r>
              <a:rPr b="1" i="1" lang="en-US" sz="2200" u="none" cap="none" strike="noStrike">
                <a:solidFill>
                  <a:schemeClr val="dk1"/>
                </a:solidFill>
                <a:latin typeface="Arial"/>
                <a:ea typeface="Arial"/>
                <a:cs typeface="Arial"/>
                <a:sym typeface="Arial"/>
              </a:rPr>
              <a:t>operations </a:t>
            </a:r>
            <a:r>
              <a:rPr b="0" i="0" lang="en-US" sz="2200" u="none" cap="none" strike="noStrike">
                <a:solidFill>
                  <a:schemeClr val="dk1"/>
                </a:solidFill>
                <a:latin typeface="Arial"/>
                <a:ea typeface="Arial"/>
                <a:cs typeface="Arial"/>
                <a:sym typeface="Arial"/>
              </a:rPr>
              <a:t>for manipulating these structures, and certain </a:t>
            </a:r>
            <a:r>
              <a:rPr b="1" i="1" lang="en-US" sz="2200" u="none" cap="none" strike="noStrike">
                <a:solidFill>
                  <a:schemeClr val="dk1"/>
                </a:solidFill>
                <a:latin typeface="Arial"/>
                <a:ea typeface="Arial"/>
                <a:cs typeface="Arial"/>
                <a:sym typeface="Arial"/>
              </a:rPr>
              <a:t>constraints</a:t>
            </a:r>
            <a:r>
              <a:rPr b="0" i="0" lang="en-US" sz="2200" u="none" cap="none" strike="noStrike">
                <a:solidFill>
                  <a:schemeClr val="dk1"/>
                </a:solidFill>
                <a:latin typeface="Arial"/>
                <a:ea typeface="Arial"/>
                <a:cs typeface="Arial"/>
                <a:sym typeface="Arial"/>
              </a:rPr>
              <a:t> that the database should obey.</a:t>
            </a:r>
            <a:endParaRPr b="0" i="0" sz="1210" u="none" cap="none" strike="noStrike">
              <a:solidFill>
                <a:schemeClr val="dk1"/>
              </a:solidFill>
              <a:latin typeface="Noto Sans Symbols"/>
              <a:ea typeface="Noto Sans Symbols"/>
              <a:cs typeface="Noto Sans Symbols"/>
              <a:sym typeface="Noto Sans Symbols"/>
            </a:endParaRPr>
          </a:p>
          <a:p>
            <a:pPr indent="-152400" lvl="0" marL="0" marR="0" rtl="0" algn="l">
              <a:spcBef>
                <a:spcPts val="480"/>
              </a:spcBef>
              <a:spcAft>
                <a:spcPts val="0"/>
              </a:spcAft>
              <a:buClr>
                <a:srgbClr val="333399"/>
              </a:buClr>
              <a:buSzPts val="2400"/>
              <a:buFont typeface="Arial"/>
              <a:buChar char="•"/>
            </a:pPr>
            <a:r>
              <a:rPr b="1" lang="en-US" sz="2400">
                <a:solidFill>
                  <a:srgbClr val="333399"/>
                </a:solidFill>
                <a:latin typeface="Arial"/>
                <a:ea typeface="Arial"/>
                <a:cs typeface="Arial"/>
                <a:sym typeface="Arial"/>
              </a:rPr>
              <a:t>Data Model Structure and Constraints:</a:t>
            </a:r>
            <a:endParaRPr b="1" sz="1440">
              <a:solidFill>
                <a:srgbClr val="990033"/>
              </a:solidFill>
              <a:latin typeface="Noto Sans Symbols"/>
              <a:ea typeface="Noto Sans Symbols"/>
              <a:cs typeface="Noto Sans Symbols"/>
              <a:sym typeface="Noto Sans Symbols"/>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Constructs are used to define the database structure</a:t>
            </a:r>
            <a:endParaRPr b="0" i="0" sz="1210" u="none" cap="none" strike="noStrike">
              <a:solidFill>
                <a:schemeClr val="dk1"/>
              </a:solidFill>
              <a:latin typeface="Noto Sans Symbols"/>
              <a:ea typeface="Noto Sans Symbols"/>
              <a:cs typeface="Noto Sans Symbols"/>
              <a:sym typeface="Noto Sans Symbols"/>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Constructs typically include </a:t>
            </a:r>
            <a:r>
              <a:rPr b="1" i="1" lang="en-US" sz="2200" u="none" cap="none" strike="noStrike">
                <a:solidFill>
                  <a:schemeClr val="dk1"/>
                </a:solidFill>
                <a:latin typeface="Arial"/>
                <a:ea typeface="Arial"/>
                <a:cs typeface="Arial"/>
                <a:sym typeface="Arial"/>
              </a:rPr>
              <a:t>elements </a:t>
            </a:r>
            <a:r>
              <a:rPr b="0" i="0" lang="en-US" sz="2200" u="none" cap="none" strike="noStrike">
                <a:solidFill>
                  <a:schemeClr val="dk1"/>
                </a:solidFill>
                <a:latin typeface="Arial"/>
                <a:ea typeface="Arial"/>
                <a:cs typeface="Arial"/>
                <a:sym typeface="Arial"/>
              </a:rPr>
              <a:t>(and their </a:t>
            </a:r>
            <a:r>
              <a:rPr b="1" i="1" lang="en-US" sz="2200" u="none" cap="none" strike="noStrike">
                <a:solidFill>
                  <a:schemeClr val="dk1"/>
                </a:solidFill>
                <a:latin typeface="Arial"/>
                <a:ea typeface="Arial"/>
                <a:cs typeface="Arial"/>
                <a:sym typeface="Arial"/>
              </a:rPr>
              <a:t>data types</a:t>
            </a:r>
            <a:r>
              <a:rPr b="0" i="0" lang="en-US" sz="2200" u="none" cap="none" strike="noStrike">
                <a:solidFill>
                  <a:schemeClr val="dk1"/>
                </a:solidFill>
                <a:latin typeface="Arial"/>
                <a:ea typeface="Arial"/>
                <a:cs typeface="Arial"/>
                <a:sym typeface="Arial"/>
              </a:rPr>
              <a:t>) as well as groups of elements (e.g. </a:t>
            </a:r>
            <a:r>
              <a:rPr b="1" i="1" lang="en-US" sz="2200" u="none" cap="none" strike="noStrike">
                <a:solidFill>
                  <a:schemeClr val="dk1"/>
                </a:solidFill>
                <a:latin typeface="Arial"/>
                <a:ea typeface="Arial"/>
                <a:cs typeface="Arial"/>
                <a:sym typeface="Arial"/>
              </a:rPr>
              <a:t>entity, record, table</a:t>
            </a:r>
            <a:r>
              <a:rPr b="0" i="0" lang="en-US" sz="2200" u="none" cap="none" strike="noStrike">
                <a:solidFill>
                  <a:schemeClr val="dk1"/>
                </a:solidFill>
                <a:latin typeface="Arial"/>
                <a:ea typeface="Arial"/>
                <a:cs typeface="Arial"/>
                <a:sym typeface="Arial"/>
              </a:rPr>
              <a:t>), and </a:t>
            </a:r>
            <a:r>
              <a:rPr b="1" i="1" lang="en-US" sz="2200" u="none" cap="none" strike="noStrike">
                <a:solidFill>
                  <a:schemeClr val="dk1"/>
                </a:solidFill>
                <a:latin typeface="Arial"/>
                <a:ea typeface="Arial"/>
                <a:cs typeface="Arial"/>
                <a:sym typeface="Arial"/>
              </a:rPr>
              <a:t>relationships</a:t>
            </a:r>
            <a:r>
              <a:rPr b="0" i="0" lang="en-US" sz="2200" u="none" cap="none" strike="noStrike">
                <a:solidFill>
                  <a:schemeClr val="dk1"/>
                </a:solidFill>
                <a:latin typeface="Arial"/>
                <a:ea typeface="Arial"/>
                <a:cs typeface="Arial"/>
                <a:sym typeface="Arial"/>
              </a:rPr>
              <a:t> among such groups</a:t>
            </a:r>
            <a:endParaRPr b="0" i="0" sz="1210" u="none" cap="none" strike="noStrike">
              <a:solidFill>
                <a:schemeClr val="dk1"/>
              </a:solidFill>
              <a:latin typeface="Noto Sans Symbols"/>
              <a:ea typeface="Noto Sans Symbols"/>
              <a:cs typeface="Noto Sans Symbols"/>
              <a:sym typeface="Noto Sans Symbols"/>
            </a:endParaRPr>
          </a:p>
          <a:p>
            <a:pPr indent="-285750" lvl="1" marL="742950" marR="0" rtl="0" algn="l">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Constraints specify some restrictions on valid data; these constraints must be enforced at all times</a:t>
            </a:r>
            <a:endParaRPr/>
          </a:p>
          <a:p>
            <a:pPr indent="0" lvl="0" marL="0" marR="0" rtl="0" algn="l">
              <a:spcBef>
                <a:spcPts val="480"/>
              </a:spcBef>
              <a:spcAft>
                <a:spcPts val="0"/>
              </a:spcAft>
              <a:buClr>
                <a:srgbClr val="333399"/>
              </a:buClr>
              <a:buSzPts val="2400"/>
              <a:buFont typeface="Arial"/>
              <a:buChar char="•"/>
            </a:pPr>
            <a:r>
              <a:rPr b="1" lang="en-US" sz="2400">
                <a:solidFill>
                  <a:srgbClr val="333399"/>
                </a:solidFill>
                <a:latin typeface="Arial"/>
                <a:ea typeface="Arial"/>
                <a:cs typeface="Arial"/>
                <a:sym typeface="Arial"/>
              </a:rPr>
              <a:t>Data Model Operations:</a:t>
            </a:r>
            <a:endParaRPr/>
          </a:p>
          <a:p>
            <a:pPr indent="-342900" lvl="1" marL="8001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These operations are used for specifying database retrievals and updates by referring to the constructs of the data model.</a:t>
            </a:r>
            <a:endParaRPr/>
          </a:p>
          <a:p>
            <a:pPr indent="0" lvl="1" marL="45720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200" u="none" cap="none" strike="noStrike">
                <a:solidFill>
                  <a:schemeClr val="dk1"/>
                </a:solidFill>
                <a:latin typeface="Arial"/>
                <a:ea typeface="Arial"/>
                <a:cs typeface="Arial"/>
                <a:sym typeface="Arial"/>
              </a:rPr>
              <a:t>Operations on the data model may include </a:t>
            </a:r>
            <a:r>
              <a:rPr b="1" i="0" lang="en-US" sz="2200" u="none" cap="none" strike="noStrike">
                <a:solidFill>
                  <a:schemeClr val="dk1"/>
                </a:solidFill>
                <a:latin typeface="Arial"/>
                <a:ea typeface="Arial"/>
                <a:cs typeface="Arial"/>
                <a:sym typeface="Arial"/>
              </a:rPr>
              <a:t>basic model </a:t>
            </a:r>
            <a:r>
              <a:rPr b="0" i="0" lang="en-US" sz="2200" u="none" cap="none" strike="noStrike">
                <a:solidFill>
                  <a:schemeClr val="dk1"/>
                </a:solidFill>
                <a:latin typeface="Arial"/>
                <a:ea typeface="Arial"/>
                <a:cs typeface="Arial"/>
                <a:sym typeface="Arial"/>
              </a:rPr>
              <a:t>operations (e.g. generic insert, delete, update) and </a:t>
            </a:r>
            <a:r>
              <a:rPr b="1" i="0" lang="en-US" sz="2200" u="none" cap="none" strike="noStrike">
                <a:solidFill>
                  <a:schemeClr val="dk1"/>
                </a:solidFill>
                <a:latin typeface="Arial"/>
                <a:ea typeface="Arial"/>
                <a:cs typeface="Arial"/>
                <a:sym typeface="Arial"/>
              </a:rPr>
              <a:t>user-defined</a:t>
            </a:r>
            <a:r>
              <a:rPr b="0" i="0" lang="en-US" sz="2200" u="none" cap="none" strike="noStrike">
                <a:solidFill>
                  <a:schemeClr val="dk1"/>
                </a:solidFill>
                <a:latin typeface="Arial"/>
                <a:ea typeface="Arial"/>
                <a:cs typeface="Arial"/>
                <a:sym typeface="Arial"/>
              </a:rPr>
              <a:t> operations (e.g. compute_student_gpa, update_inventory)</a:t>
            </a:r>
            <a:endParaRPr/>
          </a:p>
          <a:p>
            <a:pPr indent="-146050" lvl="1" marL="74295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1" marL="457200" marR="0" rtl="0" algn="l">
              <a:spcBef>
                <a:spcPts val="440"/>
              </a:spcBef>
              <a:spcAft>
                <a:spcPts val="0"/>
              </a:spcAft>
              <a:buNone/>
            </a:pPr>
            <a:r>
              <a:t/>
            </a:r>
            <a:endParaRPr b="0" i="0" sz="1210" u="none" cap="none" strike="noStrike">
              <a:solidFill>
                <a:schemeClr val="dk1"/>
              </a:solidFill>
              <a:latin typeface="Noto Sans Symbols"/>
              <a:ea typeface="Noto Sans Symbols"/>
              <a:cs typeface="Noto Sans Symbols"/>
              <a:sym typeface="Noto Sans Symbol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Data Model Categories</a:t>
            </a:r>
            <a:endParaRPr/>
          </a:p>
        </p:txBody>
      </p:sp>
      <p:sp>
        <p:nvSpPr>
          <p:cNvPr id="326" name="Google Shape;32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27" name="Google Shape;32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p26"/>
          <p:cNvSpPr txBox="1"/>
          <p:nvPr/>
        </p:nvSpPr>
        <p:spPr>
          <a:xfrm>
            <a:off x="1037690" y="1455426"/>
            <a:ext cx="9935110"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Times"/>
                <a:ea typeface="Times"/>
                <a:cs typeface="Times"/>
                <a:sym typeface="Times"/>
              </a:rPr>
              <a:t>Conceptual (high-level, semantic) data models:</a:t>
            </a:r>
            <a:endParaRPr b="1" sz="1600">
              <a:solidFill>
                <a:srgbClr val="0070C0"/>
              </a:solidFill>
              <a:latin typeface="Times"/>
              <a:ea typeface="Times"/>
              <a:cs typeface="Times"/>
              <a:sym typeface="Times"/>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Provide concepts that are close to the way many users perceive data. </a:t>
            </a:r>
            <a:endParaRPr b="0" i="0" sz="1400" u="none" cap="none" strike="noStrike">
              <a:solidFill>
                <a:schemeClr val="dk1"/>
              </a:solidFill>
              <a:latin typeface="Times"/>
              <a:ea typeface="Times"/>
              <a:cs typeface="Times"/>
              <a:sym typeface="Times"/>
            </a:endParaRPr>
          </a:p>
          <a:p>
            <a:pPr indent="0" lvl="2" marL="914400" marR="0" rtl="0" algn="l">
              <a:spcBef>
                <a:spcPts val="0"/>
              </a:spcBef>
              <a:spcAft>
                <a:spcPts val="0"/>
              </a:spcAft>
              <a:buNone/>
            </a:pPr>
            <a:r>
              <a:rPr b="0" i="0" lang="en-US" sz="2400" u="none" cap="none" strike="noStrike">
                <a:solidFill>
                  <a:schemeClr val="dk1"/>
                </a:solidFill>
                <a:latin typeface="Times"/>
                <a:ea typeface="Times"/>
                <a:cs typeface="Times"/>
                <a:sym typeface="Times"/>
              </a:rPr>
              <a:t>(Also called </a:t>
            </a:r>
            <a:r>
              <a:rPr b="1" i="1" lang="en-US" sz="2400" u="none" cap="none" strike="noStrike">
                <a:solidFill>
                  <a:schemeClr val="dk1"/>
                </a:solidFill>
                <a:latin typeface="Times"/>
                <a:ea typeface="Times"/>
                <a:cs typeface="Times"/>
                <a:sym typeface="Times"/>
              </a:rPr>
              <a:t>entity-based</a:t>
            </a:r>
            <a:r>
              <a:rPr b="0" i="1" lang="en-US" sz="2400" u="none" cap="none" strike="noStrike">
                <a:solidFill>
                  <a:schemeClr val="dk1"/>
                </a:solidFill>
                <a:latin typeface="Times"/>
                <a:ea typeface="Times"/>
                <a:cs typeface="Times"/>
                <a:sym typeface="Times"/>
              </a:rPr>
              <a:t> </a:t>
            </a:r>
            <a:r>
              <a:rPr b="0" i="0" lang="en-US" sz="2400" u="none" cap="none" strike="noStrike">
                <a:solidFill>
                  <a:schemeClr val="dk1"/>
                </a:solidFill>
                <a:latin typeface="Times"/>
                <a:ea typeface="Times"/>
                <a:cs typeface="Times"/>
                <a:sym typeface="Times"/>
              </a:rPr>
              <a:t>or</a:t>
            </a:r>
            <a:r>
              <a:rPr b="0" i="1" lang="en-US" sz="2400" u="none" cap="none" strike="noStrike">
                <a:solidFill>
                  <a:schemeClr val="dk1"/>
                </a:solidFill>
                <a:latin typeface="Times"/>
                <a:ea typeface="Times"/>
                <a:cs typeface="Times"/>
                <a:sym typeface="Times"/>
              </a:rPr>
              <a:t> </a:t>
            </a:r>
            <a:r>
              <a:rPr b="1" i="1" lang="en-US" sz="2400" u="none" cap="none" strike="noStrike">
                <a:solidFill>
                  <a:schemeClr val="dk1"/>
                </a:solidFill>
                <a:latin typeface="Times"/>
                <a:ea typeface="Times"/>
                <a:cs typeface="Times"/>
                <a:sym typeface="Times"/>
              </a:rPr>
              <a:t>object-based</a:t>
            </a:r>
            <a:r>
              <a:rPr b="0" i="0" lang="en-US" sz="2400" u="none" cap="none" strike="noStrike">
                <a:solidFill>
                  <a:schemeClr val="dk1"/>
                </a:solidFill>
                <a:latin typeface="Times"/>
                <a:ea typeface="Times"/>
                <a:cs typeface="Times"/>
                <a:sym typeface="Times"/>
              </a:rPr>
              <a:t> data models.)</a:t>
            </a:r>
            <a:endParaRPr b="0" i="0" sz="1050" u="none" cap="none" strike="noStrike">
              <a:solidFill>
                <a:schemeClr val="dk1"/>
              </a:solidFill>
              <a:latin typeface="Times"/>
              <a:ea typeface="Times"/>
              <a:cs typeface="Times"/>
              <a:sym typeface="Times"/>
            </a:endParaRPr>
          </a:p>
          <a:p>
            <a:pPr indent="0" lvl="0" marL="0" marR="0" rtl="0" algn="l">
              <a:spcBef>
                <a:spcPts val="1200"/>
              </a:spcBef>
              <a:spcAft>
                <a:spcPts val="0"/>
              </a:spcAft>
              <a:buNone/>
            </a:pPr>
            <a:r>
              <a:rPr b="1" lang="en-US" sz="2400">
                <a:solidFill>
                  <a:srgbClr val="0070C0"/>
                </a:solidFill>
                <a:latin typeface="Times"/>
                <a:ea typeface="Times"/>
                <a:cs typeface="Times"/>
                <a:sym typeface="Times"/>
              </a:rPr>
              <a:t>Physical (low-level, internal) data models:</a:t>
            </a:r>
            <a:endParaRPr b="1" sz="1600">
              <a:solidFill>
                <a:srgbClr val="0070C0"/>
              </a:solidFill>
              <a:latin typeface="Times"/>
              <a:ea typeface="Times"/>
              <a:cs typeface="Times"/>
              <a:sym typeface="Times"/>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Provide concepts that describe details of how data is stored in the computer. These are usually specified in an ad-hoc manner through DBMS design and administration manuals</a:t>
            </a:r>
            <a:endParaRPr b="0" i="0" sz="1400" u="none" cap="none" strike="noStrike">
              <a:solidFill>
                <a:schemeClr val="dk1"/>
              </a:solidFill>
              <a:latin typeface="Times"/>
              <a:ea typeface="Times"/>
              <a:cs typeface="Times"/>
              <a:sym typeface="Times"/>
            </a:endParaRPr>
          </a:p>
          <a:p>
            <a:pPr indent="0" lvl="0" marL="0" marR="0" rtl="0" algn="l">
              <a:spcBef>
                <a:spcPts val="1200"/>
              </a:spcBef>
              <a:spcAft>
                <a:spcPts val="0"/>
              </a:spcAft>
              <a:buNone/>
            </a:pPr>
            <a:r>
              <a:rPr b="1" lang="en-US" sz="2400">
                <a:solidFill>
                  <a:srgbClr val="0070C0"/>
                </a:solidFill>
                <a:latin typeface="Times"/>
                <a:ea typeface="Times"/>
                <a:cs typeface="Times"/>
                <a:sym typeface="Times"/>
              </a:rPr>
              <a:t>Implementation (representational) data models:</a:t>
            </a:r>
            <a:endParaRPr b="1" sz="1600">
              <a:solidFill>
                <a:srgbClr val="0070C0"/>
              </a:solidFill>
              <a:latin typeface="Times"/>
              <a:ea typeface="Times"/>
              <a:cs typeface="Times"/>
              <a:sym typeface="Times"/>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Provide concepts that fall between the above two, used by many commercial DBMS implementations (e.g. relational data models used in many commercial systems).</a:t>
            </a:r>
            <a:endParaRPr b="0" i="0" sz="1400" u="none" cap="none" strike="noStrike">
              <a:solidFill>
                <a:schemeClr val="dk1"/>
              </a:solidFill>
              <a:latin typeface="Times"/>
              <a:ea typeface="Times"/>
              <a:cs typeface="Times"/>
              <a:sym typeface="Time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Data Schemas and Database Instance</a:t>
            </a:r>
            <a:endParaRPr/>
          </a:p>
        </p:txBody>
      </p:sp>
      <p:sp>
        <p:nvSpPr>
          <p:cNvPr id="335" name="Google Shape;33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36" name="Google Shape;33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27"/>
          <p:cNvSpPr txBox="1"/>
          <p:nvPr/>
        </p:nvSpPr>
        <p:spPr>
          <a:xfrm>
            <a:off x="1037690" y="1455426"/>
            <a:ext cx="993511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Times"/>
                <a:ea typeface="Times"/>
                <a:cs typeface="Times"/>
                <a:sym typeface="Times"/>
              </a:rPr>
              <a:t>Database Schema:</a:t>
            </a:r>
            <a:endParaRPr b="1" sz="1600">
              <a:solidFill>
                <a:srgbClr val="0070C0"/>
              </a:solidFill>
              <a:latin typeface="Times"/>
              <a:ea typeface="Times"/>
              <a:cs typeface="Times"/>
              <a:sym typeface="Times"/>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The </a:t>
            </a:r>
            <a:r>
              <a:rPr b="1" i="1" lang="en-US" sz="2400" u="none" cap="none" strike="noStrike">
                <a:solidFill>
                  <a:schemeClr val="dk1"/>
                </a:solidFill>
                <a:latin typeface="Times"/>
                <a:ea typeface="Times"/>
                <a:cs typeface="Times"/>
                <a:sym typeface="Times"/>
              </a:rPr>
              <a:t>description</a:t>
            </a:r>
            <a:r>
              <a:rPr b="0" i="0" lang="en-US" sz="2400" u="none" cap="none" strike="noStrike">
                <a:solidFill>
                  <a:schemeClr val="dk1"/>
                </a:solidFill>
                <a:latin typeface="Times"/>
                <a:ea typeface="Times"/>
                <a:cs typeface="Times"/>
                <a:sym typeface="Times"/>
              </a:rPr>
              <a:t> of a database.</a:t>
            </a:r>
            <a:endParaRPr b="0" i="0" sz="1400" u="none" cap="none" strike="noStrike">
              <a:solidFill>
                <a:schemeClr val="dk1"/>
              </a:solidFill>
              <a:latin typeface="Times"/>
              <a:ea typeface="Times"/>
              <a:cs typeface="Times"/>
              <a:sym typeface="Times"/>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Includes descriptions of the database structure, data types, and the constraints on the database.</a:t>
            </a:r>
            <a:endParaRPr b="0" i="0" sz="1400" u="none" cap="none" strike="noStrike">
              <a:solidFill>
                <a:schemeClr val="dk1"/>
              </a:solidFill>
              <a:latin typeface="Times"/>
              <a:ea typeface="Times"/>
              <a:cs typeface="Times"/>
              <a:sym typeface="Times"/>
            </a:endParaRPr>
          </a:p>
          <a:p>
            <a:pPr indent="0" lvl="0" marL="0" marR="0" rtl="0" algn="l">
              <a:spcBef>
                <a:spcPts val="0"/>
              </a:spcBef>
              <a:spcAft>
                <a:spcPts val="0"/>
              </a:spcAft>
              <a:buNone/>
            </a:pPr>
            <a:r>
              <a:rPr b="1" lang="en-US" sz="2400">
                <a:solidFill>
                  <a:srgbClr val="0070C0"/>
                </a:solidFill>
                <a:latin typeface="Times"/>
                <a:ea typeface="Times"/>
                <a:cs typeface="Times"/>
                <a:sym typeface="Times"/>
              </a:rPr>
              <a:t>Schema Diagram:</a:t>
            </a:r>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An </a:t>
            </a:r>
            <a:r>
              <a:rPr b="1" i="1" lang="en-US" sz="2400" u="none" cap="none" strike="noStrike">
                <a:solidFill>
                  <a:schemeClr val="dk1"/>
                </a:solidFill>
                <a:latin typeface="Times"/>
                <a:ea typeface="Times"/>
                <a:cs typeface="Times"/>
                <a:sym typeface="Times"/>
              </a:rPr>
              <a:t>illustrative</a:t>
            </a:r>
            <a:r>
              <a:rPr b="0" i="0" lang="en-US" sz="2400" u="none" cap="none" strike="noStrike">
                <a:solidFill>
                  <a:schemeClr val="dk1"/>
                </a:solidFill>
                <a:latin typeface="Times"/>
                <a:ea typeface="Times"/>
                <a:cs typeface="Times"/>
                <a:sym typeface="Times"/>
              </a:rPr>
              <a:t> display of (most aspects of) a database schema.</a:t>
            </a:r>
            <a:endParaRPr b="0" i="0" sz="1400" u="none" cap="none" strike="noStrike">
              <a:solidFill>
                <a:schemeClr val="dk1"/>
              </a:solidFill>
              <a:latin typeface="Times"/>
              <a:ea typeface="Times"/>
              <a:cs typeface="Times"/>
              <a:sym typeface="Times"/>
            </a:endParaRPr>
          </a:p>
          <a:p>
            <a:pPr indent="0" lvl="0" marL="0" marR="0" rtl="0" algn="l">
              <a:spcBef>
                <a:spcPts val="0"/>
              </a:spcBef>
              <a:spcAft>
                <a:spcPts val="0"/>
              </a:spcAft>
              <a:buNone/>
            </a:pPr>
            <a:r>
              <a:rPr b="1" lang="en-US" sz="2400">
                <a:solidFill>
                  <a:srgbClr val="0070C0"/>
                </a:solidFill>
                <a:latin typeface="Times"/>
                <a:ea typeface="Times"/>
                <a:cs typeface="Times"/>
                <a:sym typeface="Times"/>
              </a:rPr>
              <a:t>Schema Construct:</a:t>
            </a:r>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A </a:t>
            </a:r>
            <a:r>
              <a:rPr b="1" i="1" lang="en-US" sz="2400" u="none" cap="none" strike="noStrike">
                <a:solidFill>
                  <a:schemeClr val="dk1"/>
                </a:solidFill>
                <a:latin typeface="Times"/>
                <a:ea typeface="Times"/>
                <a:cs typeface="Times"/>
                <a:sym typeface="Times"/>
              </a:rPr>
              <a:t>component</a:t>
            </a:r>
            <a:r>
              <a:rPr b="0" i="0" lang="en-US" sz="2400" u="none" cap="none" strike="noStrike">
                <a:solidFill>
                  <a:schemeClr val="dk1"/>
                </a:solidFill>
                <a:latin typeface="Times"/>
                <a:ea typeface="Times"/>
                <a:cs typeface="Times"/>
                <a:sym typeface="Times"/>
              </a:rPr>
              <a:t> of the schema or an object within the schema, e.g., STUDENT, COURSE.</a:t>
            </a:r>
            <a:endParaRPr b="0" i="0" sz="1400" u="none" cap="none" strike="noStrike">
              <a:solidFill>
                <a:schemeClr val="dk1"/>
              </a:solidFill>
              <a:latin typeface="Times"/>
              <a:ea typeface="Times"/>
              <a:cs typeface="Times"/>
              <a:sym typeface="Time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8"/>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Data Schemas and Database Instance</a:t>
            </a:r>
            <a:endParaRPr/>
          </a:p>
        </p:txBody>
      </p:sp>
      <p:sp>
        <p:nvSpPr>
          <p:cNvPr id="344" name="Google Shape;34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45" name="Google Shape;34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6" name="Google Shape;346;p28"/>
          <p:cNvSpPr txBox="1"/>
          <p:nvPr/>
        </p:nvSpPr>
        <p:spPr>
          <a:xfrm>
            <a:off x="1037690" y="1455426"/>
            <a:ext cx="993511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Times"/>
                <a:ea typeface="Times"/>
                <a:cs typeface="Times"/>
                <a:sym typeface="Times"/>
              </a:rPr>
              <a:t>Database State / database instance (or occurrence or snapshot):</a:t>
            </a:r>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The actual data stored in a database at a </a:t>
            </a:r>
            <a:r>
              <a:rPr b="1" i="1" lang="en-US" sz="2400" u="none" cap="none" strike="noStrike">
                <a:solidFill>
                  <a:schemeClr val="dk1"/>
                </a:solidFill>
                <a:latin typeface="Times"/>
                <a:ea typeface="Times"/>
                <a:cs typeface="Times"/>
                <a:sym typeface="Times"/>
              </a:rPr>
              <a:t>particular moment in time</a:t>
            </a:r>
            <a:r>
              <a:rPr b="0" i="0" lang="en-US" sz="2400" u="none" cap="none" strike="noStrike">
                <a:solidFill>
                  <a:schemeClr val="dk1"/>
                </a:solidFill>
                <a:latin typeface="Times"/>
                <a:ea typeface="Times"/>
                <a:cs typeface="Times"/>
                <a:sym typeface="Times"/>
              </a:rPr>
              <a:t>. This includes the collection of all the data in the database.</a:t>
            </a:r>
            <a:endParaRPr/>
          </a:p>
          <a:p>
            <a:pPr indent="0" lvl="2" marL="914400" marR="0" rtl="0" algn="l">
              <a:spcBef>
                <a:spcPts val="0"/>
              </a:spcBef>
              <a:spcAft>
                <a:spcPts val="0"/>
              </a:spcAft>
              <a:buNone/>
            </a:pPr>
            <a:r>
              <a:t/>
            </a:r>
            <a:endParaRPr b="0" i="0" sz="2400" u="none" cap="none" strike="noStrike">
              <a:solidFill>
                <a:schemeClr val="dk1"/>
              </a:solidFill>
              <a:latin typeface="Times"/>
              <a:ea typeface="Times"/>
              <a:cs typeface="Times"/>
              <a:sym typeface="Times"/>
            </a:endParaRPr>
          </a:p>
          <a:p>
            <a:pPr indent="0" lvl="2" marL="914400" marR="0" rtl="0" algn="l">
              <a:spcBef>
                <a:spcPts val="0"/>
              </a:spcBef>
              <a:spcAft>
                <a:spcPts val="0"/>
              </a:spcAft>
              <a:buNone/>
            </a:pPr>
            <a:r>
              <a:rPr b="0" i="0" lang="en-US" sz="2400" u="none" cap="none" strike="noStrike">
                <a:solidFill>
                  <a:schemeClr val="dk1"/>
                </a:solidFill>
                <a:latin typeface="Times"/>
                <a:ea typeface="Times"/>
                <a:cs typeface="Times"/>
                <a:sym typeface="Times"/>
              </a:rPr>
              <a:t>The term </a:t>
            </a:r>
            <a:r>
              <a:rPr b="0" i="1" lang="en-US" sz="2400" u="none" cap="none" strike="noStrike">
                <a:solidFill>
                  <a:schemeClr val="dk1"/>
                </a:solidFill>
                <a:latin typeface="Times"/>
                <a:ea typeface="Times"/>
                <a:cs typeface="Times"/>
                <a:sym typeface="Times"/>
              </a:rPr>
              <a:t>instance </a:t>
            </a:r>
            <a:r>
              <a:rPr b="0" i="0" lang="en-US" sz="2400" u="none" cap="none" strike="noStrike">
                <a:solidFill>
                  <a:schemeClr val="dk1"/>
                </a:solidFill>
                <a:latin typeface="Times"/>
                <a:ea typeface="Times"/>
                <a:cs typeface="Times"/>
                <a:sym typeface="Times"/>
              </a:rPr>
              <a:t> is also applied to individual database components, e.g. </a:t>
            </a:r>
            <a:r>
              <a:rPr b="0" i="1" lang="en-US" sz="2400" u="none" cap="none" strike="noStrike">
                <a:solidFill>
                  <a:schemeClr val="dk1"/>
                </a:solidFill>
                <a:latin typeface="Times"/>
                <a:ea typeface="Times"/>
                <a:cs typeface="Times"/>
                <a:sym typeface="Times"/>
              </a:rPr>
              <a:t>record instance, table instance, entity instance</a:t>
            </a:r>
            <a:endParaRPr b="0" i="0" sz="2400" u="none" cap="none" strike="noStrike">
              <a:solidFill>
                <a:schemeClr val="dk1"/>
              </a:solidFill>
              <a:latin typeface="Times"/>
              <a:ea typeface="Times"/>
              <a:cs typeface="Times"/>
              <a:sym typeface="Time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9"/>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Data Schemas and Database Instance</a:t>
            </a:r>
            <a:endParaRPr/>
          </a:p>
        </p:txBody>
      </p:sp>
      <p:sp>
        <p:nvSpPr>
          <p:cNvPr id="353" name="Google Shape;35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54" name="Google Shape;35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5" name="Google Shape;355;p29"/>
          <p:cNvSpPr txBox="1"/>
          <p:nvPr/>
        </p:nvSpPr>
        <p:spPr>
          <a:xfrm>
            <a:off x="1037690" y="1455426"/>
            <a:ext cx="9935110" cy="49552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70C0"/>
                </a:solidFill>
                <a:latin typeface="Times"/>
                <a:ea typeface="Times"/>
                <a:cs typeface="Times"/>
                <a:sym typeface="Times"/>
              </a:rPr>
              <a:t>Database State / database instance (or occurrence or snapshot):</a:t>
            </a:r>
            <a:endParaRPr/>
          </a:p>
          <a:p>
            <a:pPr indent="0" lvl="0" marL="0" marR="0" rtl="0" algn="l">
              <a:spcBef>
                <a:spcPts val="0"/>
              </a:spcBef>
              <a:spcAft>
                <a:spcPts val="0"/>
              </a:spcAft>
              <a:buNone/>
            </a:pPr>
            <a:r>
              <a:rPr lang="en-US" sz="2400">
                <a:solidFill>
                  <a:schemeClr val="dk1"/>
                </a:solidFill>
                <a:latin typeface="Times"/>
                <a:ea typeface="Times"/>
                <a:cs typeface="Times"/>
                <a:sym typeface="Times"/>
              </a:rPr>
              <a:t>Database State: </a:t>
            </a:r>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Refers to the content of a database at a moment in time.</a:t>
            </a:r>
            <a:endParaRPr/>
          </a:p>
          <a:p>
            <a:pPr indent="0" lvl="0" marL="0" marR="0" rtl="0" algn="l">
              <a:spcBef>
                <a:spcPts val="0"/>
              </a:spcBef>
              <a:spcAft>
                <a:spcPts val="0"/>
              </a:spcAft>
              <a:buNone/>
            </a:pPr>
            <a:r>
              <a:rPr lang="en-US" sz="2400">
                <a:solidFill>
                  <a:schemeClr val="dk1"/>
                </a:solidFill>
                <a:latin typeface="Times"/>
                <a:ea typeface="Times"/>
                <a:cs typeface="Times"/>
                <a:sym typeface="Times"/>
              </a:rPr>
              <a:t>Initial Database State:</a:t>
            </a:r>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Refers to the database state when it is initially loaded into the system.</a:t>
            </a:r>
            <a:endParaRPr/>
          </a:p>
          <a:p>
            <a:pPr indent="0" lvl="0" marL="0" marR="0" rtl="0" algn="l">
              <a:spcBef>
                <a:spcPts val="0"/>
              </a:spcBef>
              <a:spcAft>
                <a:spcPts val="0"/>
              </a:spcAft>
              <a:buNone/>
            </a:pPr>
            <a:r>
              <a:rPr lang="en-US" sz="2400">
                <a:solidFill>
                  <a:schemeClr val="dk1"/>
                </a:solidFill>
                <a:latin typeface="Times"/>
                <a:ea typeface="Times"/>
                <a:cs typeface="Times"/>
                <a:sym typeface="Times"/>
              </a:rPr>
              <a:t>Valid State:</a:t>
            </a:r>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A state that satisfies the structure and constraints of the database.</a:t>
            </a:r>
            <a:endParaRPr/>
          </a:p>
          <a:p>
            <a:pPr indent="0" lvl="0" marL="0" marR="0" rtl="0" algn="l">
              <a:spcBef>
                <a:spcPts val="0"/>
              </a:spcBef>
              <a:spcAft>
                <a:spcPts val="0"/>
              </a:spcAft>
              <a:buNone/>
            </a:pPr>
            <a:r>
              <a:rPr lang="en-US" sz="2400">
                <a:solidFill>
                  <a:schemeClr val="dk1"/>
                </a:solidFill>
                <a:latin typeface="Times"/>
                <a:ea typeface="Times"/>
                <a:cs typeface="Times"/>
                <a:sym typeface="Times"/>
              </a:rPr>
              <a:t>Distinction</a:t>
            </a:r>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The </a:t>
            </a:r>
            <a:r>
              <a:rPr b="1" i="1" lang="en-US" sz="2400" u="none" cap="none" strike="noStrike">
                <a:solidFill>
                  <a:schemeClr val="dk1"/>
                </a:solidFill>
                <a:latin typeface="Times"/>
                <a:ea typeface="Times"/>
                <a:cs typeface="Times"/>
                <a:sym typeface="Times"/>
              </a:rPr>
              <a:t>database schema</a:t>
            </a:r>
            <a:r>
              <a:rPr b="0" i="0" lang="en-US" sz="2400" u="none" cap="none" strike="noStrike">
                <a:solidFill>
                  <a:schemeClr val="dk1"/>
                </a:solidFill>
                <a:latin typeface="Times"/>
                <a:ea typeface="Times"/>
                <a:cs typeface="Times"/>
                <a:sym typeface="Times"/>
              </a:rPr>
              <a:t> changes very infrequently. </a:t>
            </a:r>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The </a:t>
            </a:r>
            <a:r>
              <a:rPr b="1" i="1" lang="en-US" sz="2400" u="none" cap="none" strike="noStrike">
                <a:solidFill>
                  <a:schemeClr val="dk1"/>
                </a:solidFill>
                <a:latin typeface="Times"/>
                <a:ea typeface="Times"/>
                <a:cs typeface="Times"/>
                <a:sym typeface="Times"/>
              </a:rPr>
              <a:t>database state</a:t>
            </a:r>
            <a:r>
              <a:rPr b="0" i="0" lang="en-US" sz="2400" u="none" cap="none" strike="noStrike">
                <a:solidFill>
                  <a:schemeClr val="dk1"/>
                </a:solidFill>
                <a:latin typeface="Times"/>
                <a:ea typeface="Times"/>
                <a:cs typeface="Times"/>
                <a:sym typeface="Times"/>
              </a:rPr>
              <a:t> changes every time the database is updated. </a:t>
            </a:r>
            <a:endParaRPr/>
          </a:p>
          <a:p>
            <a:pPr indent="0" lvl="0" marL="0" marR="0" rtl="0" algn="l">
              <a:spcBef>
                <a:spcPts val="0"/>
              </a:spcBef>
              <a:spcAft>
                <a:spcPts val="0"/>
              </a:spcAft>
              <a:buNone/>
            </a:pPr>
            <a:br>
              <a:rPr lang="en-US" sz="2400">
                <a:solidFill>
                  <a:schemeClr val="dk1"/>
                </a:solidFill>
                <a:latin typeface="Times"/>
                <a:ea typeface="Times"/>
                <a:cs typeface="Times"/>
                <a:sym typeface="Times"/>
              </a:rPr>
            </a:br>
            <a:r>
              <a:rPr b="1" lang="en-US" sz="2400">
                <a:solidFill>
                  <a:schemeClr val="dk1"/>
                </a:solidFill>
                <a:latin typeface="Times"/>
                <a:ea typeface="Times"/>
                <a:cs typeface="Times"/>
                <a:sym typeface="Times"/>
              </a:rPr>
              <a:t>Schema</a:t>
            </a:r>
            <a:r>
              <a:rPr lang="en-US" sz="2400">
                <a:solidFill>
                  <a:schemeClr val="dk1"/>
                </a:solidFill>
                <a:latin typeface="Times"/>
                <a:ea typeface="Times"/>
                <a:cs typeface="Times"/>
                <a:sym typeface="Times"/>
              </a:rPr>
              <a:t> is also called </a:t>
            </a:r>
            <a:r>
              <a:rPr b="1" lang="en-US" sz="2400">
                <a:solidFill>
                  <a:schemeClr val="dk1"/>
                </a:solidFill>
                <a:latin typeface="Times"/>
                <a:ea typeface="Times"/>
                <a:cs typeface="Times"/>
                <a:sym typeface="Times"/>
              </a:rPr>
              <a:t>intension</a:t>
            </a:r>
            <a:r>
              <a:rPr lang="en-US" sz="2400">
                <a:solidFill>
                  <a:schemeClr val="dk1"/>
                </a:solidFill>
                <a:latin typeface="Times"/>
                <a:ea typeface="Times"/>
                <a:cs typeface="Times"/>
                <a:sym typeface="Times"/>
              </a:rPr>
              <a:t>.</a:t>
            </a:r>
            <a:endParaRPr b="1" sz="2400">
              <a:solidFill>
                <a:schemeClr val="dk1"/>
              </a:solidFill>
              <a:latin typeface="Times"/>
              <a:ea typeface="Times"/>
              <a:cs typeface="Times"/>
              <a:sym typeface="Times"/>
            </a:endParaRPr>
          </a:p>
          <a:p>
            <a:pPr indent="0" lvl="0" marL="0" marR="0" rtl="0" algn="l">
              <a:spcBef>
                <a:spcPts val="0"/>
              </a:spcBef>
              <a:spcAft>
                <a:spcPts val="0"/>
              </a:spcAft>
              <a:buNone/>
            </a:pPr>
            <a:r>
              <a:rPr b="1" lang="en-US" sz="2400">
                <a:solidFill>
                  <a:schemeClr val="dk1"/>
                </a:solidFill>
                <a:latin typeface="Times"/>
                <a:ea typeface="Times"/>
                <a:cs typeface="Times"/>
                <a:sym typeface="Times"/>
              </a:rPr>
              <a:t>State</a:t>
            </a:r>
            <a:r>
              <a:rPr lang="en-US" sz="2400">
                <a:solidFill>
                  <a:schemeClr val="dk1"/>
                </a:solidFill>
                <a:latin typeface="Times"/>
                <a:ea typeface="Times"/>
                <a:cs typeface="Times"/>
                <a:sym typeface="Times"/>
              </a:rPr>
              <a:t> is also called </a:t>
            </a:r>
            <a:r>
              <a:rPr b="1" lang="en-US" sz="2400">
                <a:solidFill>
                  <a:schemeClr val="dk1"/>
                </a:solidFill>
                <a:latin typeface="Times"/>
                <a:ea typeface="Times"/>
                <a:cs typeface="Times"/>
                <a:sym typeface="Times"/>
              </a:rPr>
              <a:t>extension</a:t>
            </a:r>
            <a:r>
              <a:rPr lang="en-US" sz="2400">
                <a:solidFill>
                  <a:schemeClr val="dk1"/>
                </a:solidFill>
                <a:latin typeface="Times"/>
                <a:ea typeface="Times"/>
                <a:cs typeface="Times"/>
                <a:sym typeface="Times"/>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7967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800"/>
              <a:buFont typeface="Calibri"/>
              <a:buNone/>
            </a:pPr>
            <a:r>
              <a:rPr b="1" lang="en-US" sz="4800">
                <a:solidFill>
                  <a:srgbClr val="0070C0"/>
                </a:solidFill>
                <a:latin typeface="Calibri"/>
                <a:ea typeface="Calibri"/>
                <a:cs typeface="Calibri"/>
                <a:sym typeface="Calibri"/>
              </a:rPr>
              <a:t>Introduction </a:t>
            </a:r>
            <a:endParaRPr/>
          </a:p>
        </p:txBody>
      </p:sp>
      <p:sp>
        <p:nvSpPr>
          <p:cNvPr id="103" name="Google Shape;10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104" name="Google Shape;10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3"/>
          <p:cNvSpPr txBox="1"/>
          <p:nvPr>
            <p:ph idx="1" type="body"/>
          </p:nvPr>
        </p:nvSpPr>
        <p:spPr>
          <a:xfrm>
            <a:off x="838200" y="1210166"/>
            <a:ext cx="10515600" cy="514618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data, database, DBMS:</a:t>
            </a:r>
            <a:endParaRPr/>
          </a:p>
          <a:p>
            <a:pPr indent="-228600" lvl="0" marL="228600" rtl="0" algn="l">
              <a:lnSpc>
                <a:spcPct val="90000"/>
              </a:lnSpc>
              <a:spcBef>
                <a:spcPts val="1000"/>
              </a:spcBef>
              <a:spcAft>
                <a:spcPts val="0"/>
              </a:spcAft>
              <a:buClr>
                <a:schemeClr val="accent1"/>
              </a:buClr>
              <a:buSzPts val="2000"/>
              <a:buChar char="•"/>
            </a:pPr>
            <a:r>
              <a:rPr b="1" lang="en-US" sz="2000">
                <a:solidFill>
                  <a:schemeClr val="accent1"/>
                </a:solidFill>
              </a:rPr>
              <a:t>Data: </a:t>
            </a:r>
            <a:r>
              <a:rPr lang="en-US" sz="2000"/>
              <a:t>Known facts that can be recorded and have an implicit meaning; raw</a:t>
            </a:r>
            <a:endParaRPr/>
          </a:p>
          <a:p>
            <a:pPr indent="-228600" lvl="0" marL="228600" rtl="0" algn="l">
              <a:lnSpc>
                <a:spcPct val="90000"/>
              </a:lnSpc>
              <a:spcBef>
                <a:spcPts val="1000"/>
              </a:spcBef>
              <a:spcAft>
                <a:spcPts val="0"/>
              </a:spcAft>
              <a:buClr>
                <a:schemeClr val="accent1"/>
              </a:buClr>
              <a:buSzPts val="2000"/>
              <a:buChar char="•"/>
            </a:pPr>
            <a:r>
              <a:rPr b="1" lang="en-US" sz="2000">
                <a:solidFill>
                  <a:schemeClr val="accent1"/>
                </a:solidFill>
              </a:rPr>
              <a:t>Database: </a:t>
            </a:r>
            <a:r>
              <a:rPr lang="en-US" sz="2000"/>
              <a:t>a highly organized, interrelated, and structured set of data about a particular enterprise</a:t>
            </a:r>
            <a:endParaRPr/>
          </a:p>
          <a:p>
            <a:pPr indent="-365760" lvl="1" marL="685800" rtl="0" algn="l">
              <a:lnSpc>
                <a:spcPct val="90000"/>
              </a:lnSpc>
              <a:spcBef>
                <a:spcPts val="500"/>
              </a:spcBef>
              <a:spcAft>
                <a:spcPts val="0"/>
              </a:spcAft>
              <a:buClr>
                <a:schemeClr val="dk1"/>
              </a:buClr>
              <a:buSzPts val="1800"/>
              <a:buChar char="•"/>
            </a:pPr>
            <a:r>
              <a:rPr lang="en-US" sz="1800"/>
              <a:t>Controlled by a database management system (DBMS)</a:t>
            </a:r>
            <a:endParaRPr/>
          </a:p>
          <a:p>
            <a:pPr indent="-228600" lvl="0" marL="228600" rtl="0" algn="l">
              <a:lnSpc>
                <a:spcPct val="90000"/>
              </a:lnSpc>
              <a:spcBef>
                <a:spcPts val="1000"/>
              </a:spcBef>
              <a:spcAft>
                <a:spcPts val="0"/>
              </a:spcAft>
              <a:buClr>
                <a:schemeClr val="accent1"/>
              </a:buClr>
              <a:buSzPts val="2000"/>
              <a:buChar char="•"/>
            </a:pPr>
            <a:r>
              <a:rPr b="1" lang="en-US" sz="2000">
                <a:solidFill>
                  <a:schemeClr val="accent1"/>
                </a:solidFill>
              </a:rPr>
              <a:t>DBMS</a:t>
            </a:r>
            <a:endParaRPr/>
          </a:p>
          <a:p>
            <a:pPr indent="-228600" lvl="1" marL="685800" rtl="0" algn="l">
              <a:lnSpc>
                <a:spcPct val="90000"/>
              </a:lnSpc>
              <a:spcBef>
                <a:spcPts val="500"/>
              </a:spcBef>
              <a:spcAft>
                <a:spcPts val="0"/>
              </a:spcAft>
              <a:buClr>
                <a:schemeClr val="dk1"/>
              </a:buClr>
              <a:buSzPts val="2000"/>
              <a:buChar char="•"/>
            </a:pPr>
            <a:r>
              <a:rPr lang="en-US" sz="2000"/>
              <a:t>Set of programs to access the data </a:t>
            </a:r>
            <a:endParaRPr/>
          </a:p>
          <a:p>
            <a:pPr indent="-228600" lvl="1" marL="685800" rtl="0" algn="l">
              <a:lnSpc>
                <a:spcPct val="90000"/>
              </a:lnSpc>
              <a:spcBef>
                <a:spcPts val="500"/>
              </a:spcBef>
              <a:spcAft>
                <a:spcPts val="0"/>
              </a:spcAft>
              <a:buClr>
                <a:schemeClr val="dk1"/>
              </a:buClr>
              <a:buSzPts val="2000"/>
              <a:buChar char="•"/>
            </a:pPr>
            <a:r>
              <a:rPr lang="en-US" sz="2000"/>
              <a:t>An environment that is both </a:t>
            </a:r>
            <a:r>
              <a:rPr i="1" lang="en-US" sz="2000"/>
              <a:t>convenient</a:t>
            </a:r>
            <a:r>
              <a:rPr lang="en-US" sz="2000"/>
              <a:t> and </a:t>
            </a:r>
            <a:r>
              <a:rPr i="1" lang="en-US" sz="2000"/>
              <a:t>efficient</a:t>
            </a:r>
            <a:r>
              <a:rPr lang="en-US" sz="2000"/>
              <a:t> to use</a:t>
            </a:r>
            <a:endParaRPr/>
          </a:p>
          <a:p>
            <a:pPr indent="-228600" lvl="0" marL="228600" rtl="0" algn="l">
              <a:lnSpc>
                <a:spcPct val="90000"/>
              </a:lnSpc>
              <a:spcBef>
                <a:spcPts val="1000"/>
              </a:spcBef>
              <a:spcAft>
                <a:spcPts val="0"/>
              </a:spcAft>
              <a:buClr>
                <a:schemeClr val="accent1"/>
              </a:buClr>
              <a:buSzPts val="2000"/>
              <a:buChar char="•"/>
            </a:pPr>
            <a:r>
              <a:rPr b="1" lang="en-US" sz="2000">
                <a:solidFill>
                  <a:schemeClr val="accent1"/>
                </a:solidFill>
              </a:rPr>
              <a:t>Database systems : </a:t>
            </a:r>
            <a:r>
              <a:rPr lang="en-US" sz="2000"/>
              <a:t>used to manage collections of data that are</a:t>
            </a:r>
            <a:endParaRPr/>
          </a:p>
          <a:p>
            <a:pPr indent="-228600" lvl="1" marL="685800" rtl="0" algn="l">
              <a:lnSpc>
                <a:spcPct val="90000"/>
              </a:lnSpc>
              <a:spcBef>
                <a:spcPts val="500"/>
              </a:spcBef>
              <a:spcAft>
                <a:spcPts val="0"/>
              </a:spcAft>
              <a:buClr>
                <a:schemeClr val="dk1"/>
              </a:buClr>
              <a:buSzPts val="2000"/>
              <a:buChar char="•"/>
            </a:pPr>
            <a:r>
              <a:rPr lang="en-US" sz="2000"/>
              <a:t>Highly valuable</a:t>
            </a:r>
            <a:endParaRPr/>
          </a:p>
          <a:p>
            <a:pPr indent="-228600" lvl="1" marL="685800" rtl="0" algn="l">
              <a:lnSpc>
                <a:spcPct val="90000"/>
              </a:lnSpc>
              <a:spcBef>
                <a:spcPts val="500"/>
              </a:spcBef>
              <a:spcAft>
                <a:spcPts val="0"/>
              </a:spcAft>
              <a:buClr>
                <a:schemeClr val="dk1"/>
              </a:buClr>
              <a:buSzPts val="2000"/>
              <a:buChar char="•"/>
            </a:pPr>
            <a:r>
              <a:rPr lang="en-US" sz="2000"/>
              <a:t>Relatively large</a:t>
            </a:r>
            <a:endParaRPr/>
          </a:p>
          <a:p>
            <a:pPr indent="-228600" lvl="1" marL="685800" rtl="0" algn="l">
              <a:lnSpc>
                <a:spcPct val="90000"/>
              </a:lnSpc>
              <a:spcBef>
                <a:spcPts val="500"/>
              </a:spcBef>
              <a:spcAft>
                <a:spcPts val="0"/>
              </a:spcAft>
              <a:buClr>
                <a:schemeClr val="dk1"/>
              </a:buClr>
              <a:buSzPts val="2000"/>
              <a:buChar char="•"/>
            </a:pPr>
            <a:r>
              <a:rPr lang="en-US" sz="2000"/>
              <a:t>Accessed by multiple users and applications, often at the same time.</a:t>
            </a:r>
            <a:endParaRPr/>
          </a:p>
          <a:p>
            <a:pPr indent="-365760" lvl="0" marL="365760" rtl="0" algn="l">
              <a:lnSpc>
                <a:spcPct val="90000"/>
              </a:lnSpc>
              <a:spcBef>
                <a:spcPts val="1000"/>
              </a:spcBef>
              <a:spcAft>
                <a:spcPts val="0"/>
              </a:spcAft>
              <a:buClr>
                <a:schemeClr val="accent1"/>
              </a:buClr>
              <a:buSzPts val="2000"/>
              <a:buChar char="•"/>
            </a:pPr>
            <a:r>
              <a:rPr b="1" lang="en-US" sz="2000">
                <a:solidFill>
                  <a:schemeClr val="accent1"/>
                </a:solidFill>
              </a:rPr>
              <a:t>A modern database system: </a:t>
            </a:r>
            <a:r>
              <a:rPr lang="en-US" sz="2000"/>
              <a:t>a complex software system whose task is to manage a large, complex collection of data.</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0"/>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Data Schemas</a:t>
            </a:r>
            <a:endParaRPr/>
          </a:p>
        </p:txBody>
      </p:sp>
      <p:sp>
        <p:nvSpPr>
          <p:cNvPr id="362" name="Google Shape;36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63" name="Google Shape;36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64" name="Google Shape;364;p30"/>
          <p:cNvGrpSpPr/>
          <p:nvPr/>
        </p:nvGrpSpPr>
        <p:grpSpPr>
          <a:xfrm>
            <a:off x="1588752" y="1191299"/>
            <a:ext cx="9517612" cy="5038760"/>
            <a:chOff x="1588752" y="1191299"/>
            <a:chExt cx="9517612" cy="5038760"/>
          </a:xfrm>
        </p:grpSpPr>
        <p:pic>
          <p:nvPicPr>
            <p:cNvPr descr="fig02_01" id="365" name="Google Shape;365;p30"/>
            <p:cNvPicPr preferRelativeResize="0"/>
            <p:nvPr/>
          </p:nvPicPr>
          <p:blipFill rotWithShape="1">
            <a:blip r:embed="rId3">
              <a:alphaModFix/>
            </a:blip>
            <a:srcRect b="0" l="0" r="0" t="0"/>
            <a:stretch/>
          </p:blipFill>
          <p:spPr>
            <a:xfrm>
              <a:off x="1588752" y="1191299"/>
              <a:ext cx="9312883" cy="5038760"/>
            </a:xfrm>
            <a:prstGeom prst="rect">
              <a:avLst/>
            </a:prstGeom>
            <a:noFill/>
            <a:ln>
              <a:noFill/>
            </a:ln>
          </p:spPr>
        </p:pic>
        <p:sp>
          <p:nvSpPr>
            <p:cNvPr id="366" name="Google Shape;366;p30"/>
            <p:cNvSpPr txBox="1"/>
            <p:nvPr/>
          </p:nvSpPr>
          <p:spPr>
            <a:xfrm>
              <a:off x="8153400" y="1191299"/>
              <a:ext cx="2952964" cy="104846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1"/>
          <p:cNvSpPr txBox="1"/>
          <p:nvPr>
            <p:ph type="title"/>
          </p:nvPr>
        </p:nvSpPr>
        <p:spPr>
          <a:xfrm>
            <a:off x="707572" y="-5263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Database Instance</a:t>
            </a:r>
            <a:endParaRPr/>
          </a:p>
        </p:txBody>
      </p:sp>
      <p:sp>
        <p:nvSpPr>
          <p:cNvPr id="373" name="Google Shape;37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74" name="Google Shape;37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75" name="Google Shape;375;p31"/>
          <p:cNvGrpSpPr/>
          <p:nvPr/>
        </p:nvGrpSpPr>
        <p:grpSpPr>
          <a:xfrm>
            <a:off x="4038600" y="130627"/>
            <a:ext cx="5649504" cy="6408285"/>
            <a:chOff x="4038600" y="130627"/>
            <a:chExt cx="5649504" cy="6408285"/>
          </a:xfrm>
        </p:grpSpPr>
        <p:pic>
          <p:nvPicPr>
            <p:cNvPr descr="fig01_02" id="376" name="Google Shape;376;p31"/>
            <p:cNvPicPr preferRelativeResize="0"/>
            <p:nvPr/>
          </p:nvPicPr>
          <p:blipFill rotWithShape="1">
            <a:blip r:embed="rId3">
              <a:alphaModFix/>
            </a:blip>
            <a:srcRect b="0" l="0" r="0" t="0"/>
            <a:stretch/>
          </p:blipFill>
          <p:spPr>
            <a:xfrm>
              <a:off x="4411118" y="130627"/>
              <a:ext cx="5276986" cy="6074229"/>
            </a:xfrm>
            <a:prstGeom prst="rect">
              <a:avLst/>
            </a:prstGeom>
            <a:noFill/>
            <a:ln>
              <a:noFill/>
            </a:ln>
          </p:spPr>
        </p:pic>
        <p:sp>
          <p:nvSpPr>
            <p:cNvPr id="377" name="Google Shape;377;p31"/>
            <p:cNvSpPr txBox="1"/>
            <p:nvPr/>
          </p:nvSpPr>
          <p:spPr>
            <a:xfrm>
              <a:off x="4038600" y="5486400"/>
              <a:ext cx="1552303" cy="10525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Three schema Architecture</a:t>
            </a:r>
            <a:endParaRPr/>
          </a:p>
        </p:txBody>
      </p:sp>
      <p:sp>
        <p:nvSpPr>
          <p:cNvPr id="384" name="Google Shape;38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85" name="Google Shape;38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6" name="Google Shape;386;p32"/>
          <p:cNvSpPr txBox="1"/>
          <p:nvPr/>
        </p:nvSpPr>
        <p:spPr>
          <a:xfrm>
            <a:off x="1037690" y="1455426"/>
            <a:ext cx="9935110" cy="47397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70C0"/>
                </a:solidFill>
                <a:latin typeface="Times"/>
                <a:ea typeface="Times"/>
                <a:cs typeface="Times"/>
                <a:sym typeface="Times"/>
              </a:rPr>
              <a:t>Suggested to support DBMS characteristics of</a:t>
            </a:r>
            <a:endParaRPr/>
          </a:p>
          <a:p>
            <a:pPr indent="0" lvl="1" marL="457200" marR="0" rtl="0" algn="l">
              <a:spcBef>
                <a:spcPts val="0"/>
              </a:spcBef>
              <a:spcAft>
                <a:spcPts val="0"/>
              </a:spcAft>
              <a:buNone/>
            </a:pPr>
            <a:r>
              <a:rPr b="1" i="0" lang="en-US" sz="2400" u="none" cap="none" strike="noStrike">
                <a:solidFill>
                  <a:schemeClr val="dk1"/>
                </a:solidFill>
                <a:latin typeface="Times"/>
                <a:ea typeface="Times"/>
                <a:cs typeface="Times"/>
                <a:sym typeface="Times"/>
              </a:rPr>
              <a:t>Program and data independence </a:t>
            </a:r>
            <a:endParaRPr/>
          </a:p>
          <a:p>
            <a:pPr indent="0" lvl="1" marL="457200" marR="0" rtl="0" algn="l">
              <a:spcBef>
                <a:spcPts val="0"/>
              </a:spcBef>
              <a:spcAft>
                <a:spcPts val="0"/>
              </a:spcAft>
              <a:buNone/>
            </a:pPr>
            <a:r>
              <a:rPr b="0" i="0" lang="en-US" sz="2400" u="none" cap="none" strike="noStrike">
                <a:solidFill>
                  <a:schemeClr val="dk1"/>
                </a:solidFill>
                <a:latin typeface="Times"/>
                <a:ea typeface="Times"/>
                <a:cs typeface="Times"/>
                <a:sym typeface="Times"/>
              </a:rPr>
              <a:t>Support</a:t>
            </a:r>
            <a:r>
              <a:rPr b="1" i="0" lang="en-US" sz="2400" u="none" cap="none" strike="noStrike">
                <a:solidFill>
                  <a:schemeClr val="dk1"/>
                </a:solidFill>
                <a:latin typeface="Times"/>
                <a:ea typeface="Times"/>
                <a:cs typeface="Times"/>
                <a:sym typeface="Times"/>
              </a:rPr>
              <a:t> multiple views </a:t>
            </a:r>
            <a:r>
              <a:rPr b="0" i="0" lang="en-US" sz="2400" u="none" cap="none" strike="noStrike">
                <a:solidFill>
                  <a:schemeClr val="dk1"/>
                </a:solidFill>
                <a:latin typeface="Times"/>
                <a:ea typeface="Times"/>
                <a:cs typeface="Times"/>
                <a:sym typeface="Times"/>
              </a:rPr>
              <a:t>of the data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Defines DBMS schemas at </a:t>
            </a:r>
            <a:r>
              <a:rPr b="1" i="1" lang="en-US" sz="2400">
                <a:solidFill>
                  <a:schemeClr val="dk1"/>
                </a:solidFill>
                <a:latin typeface="Times New Roman"/>
                <a:ea typeface="Times New Roman"/>
                <a:cs typeface="Times New Roman"/>
                <a:sym typeface="Times New Roman"/>
              </a:rPr>
              <a:t>three</a:t>
            </a:r>
            <a:r>
              <a:rPr lang="en-US" sz="2400">
                <a:solidFill>
                  <a:schemeClr val="dk1"/>
                </a:solidFill>
                <a:latin typeface="Times New Roman"/>
                <a:ea typeface="Times New Roman"/>
                <a:cs typeface="Times New Roman"/>
                <a:sym typeface="Times New Roman"/>
              </a:rPr>
              <a:t> levels:</a:t>
            </a:r>
            <a:endParaRPr/>
          </a:p>
          <a:p>
            <a:pPr indent="0" lvl="1" marL="45720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Internal schema</a:t>
            </a:r>
            <a:r>
              <a:rPr b="0" i="0" lang="en-US" sz="2400" u="none" cap="none" strike="noStrike">
                <a:solidFill>
                  <a:schemeClr val="dk1"/>
                </a:solidFill>
                <a:latin typeface="Times New Roman"/>
                <a:ea typeface="Times New Roman"/>
                <a:cs typeface="Times New Roman"/>
                <a:sym typeface="Times New Roman"/>
              </a:rPr>
              <a:t> at the internal level to describe physical storage structures and access paths ( e.g. indexes). </a:t>
            </a:r>
            <a:endParaRPr b="1" i="0" sz="24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Typically uses a </a:t>
            </a:r>
            <a:r>
              <a:rPr b="1" i="0" lang="en-US" sz="2400" u="none" cap="none" strike="noStrike">
                <a:solidFill>
                  <a:schemeClr val="dk1"/>
                </a:solidFill>
                <a:latin typeface="Times New Roman"/>
                <a:ea typeface="Times New Roman"/>
                <a:cs typeface="Times New Roman"/>
                <a:sym typeface="Times New Roman"/>
              </a:rPr>
              <a:t>physical</a:t>
            </a:r>
            <a:r>
              <a:rPr b="0" i="0" lang="en-US" sz="2400" u="none" cap="none" strike="noStrike">
                <a:solidFill>
                  <a:schemeClr val="dk1"/>
                </a:solidFill>
                <a:latin typeface="Times New Roman"/>
                <a:ea typeface="Times New Roman"/>
                <a:cs typeface="Times New Roman"/>
                <a:sym typeface="Times New Roman"/>
              </a:rPr>
              <a:t> data model.</a:t>
            </a:r>
            <a:endParaRPr/>
          </a:p>
          <a:p>
            <a:pPr indent="0" lvl="1" marL="45720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Conceptual schema</a:t>
            </a:r>
            <a:r>
              <a:rPr b="0" i="0" lang="en-US" sz="2400" u="none" cap="none" strike="noStrike">
                <a:solidFill>
                  <a:schemeClr val="dk1"/>
                </a:solidFill>
                <a:latin typeface="Times New Roman"/>
                <a:ea typeface="Times New Roman"/>
                <a:cs typeface="Times New Roman"/>
                <a:sym typeface="Times New Roman"/>
              </a:rPr>
              <a:t> at the conceptual level to describe the structure and constraints for the whole database for a community of users. </a:t>
            </a:r>
            <a:endParaRPr b="1" i="0" sz="24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Uses a </a:t>
            </a:r>
            <a:r>
              <a:rPr b="1" i="0" lang="en-US" sz="2400" u="none" cap="none" strike="noStrike">
                <a:solidFill>
                  <a:schemeClr val="dk1"/>
                </a:solidFill>
                <a:latin typeface="Times New Roman"/>
                <a:ea typeface="Times New Roman"/>
                <a:cs typeface="Times New Roman"/>
                <a:sym typeface="Times New Roman"/>
              </a:rPr>
              <a:t>conceptual</a:t>
            </a:r>
            <a:r>
              <a:rPr b="0" i="0" lang="en-US" sz="2400" u="none" cap="none" strike="noStrike">
                <a:solidFill>
                  <a:schemeClr val="dk1"/>
                </a:solidFill>
                <a:latin typeface="Times New Roman"/>
                <a:ea typeface="Times New Roman"/>
                <a:cs typeface="Times New Roman"/>
                <a:sym typeface="Times New Roman"/>
              </a:rPr>
              <a:t> or an </a:t>
            </a:r>
            <a:r>
              <a:rPr b="1" i="0" lang="en-US" sz="2400" u="none" cap="none" strike="noStrike">
                <a:solidFill>
                  <a:schemeClr val="dk1"/>
                </a:solidFill>
                <a:latin typeface="Times New Roman"/>
                <a:ea typeface="Times New Roman"/>
                <a:cs typeface="Times New Roman"/>
                <a:sym typeface="Times New Roman"/>
              </a:rPr>
              <a:t>implementation</a:t>
            </a:r>
            <a:r>
              <a:rPr b="0" i="0" lang="en-US" sz="2400" u="none" cap="none" strike="noStrike">
                <a:solidFill>
                  <a:schemeClr val="dk1"/>
                </a:solidFill>
                <a:latin typeface="Times New Roman"/>
                <a:ea typeface="Times New Roman"/>
                <a:cs typeface="Times New Roman"/>
                <a:sym typeface="Times New Roman"/>
              </a:rPr>
              <a:t> data model.</a:t>
            </a:r>
            <a:endParaRPr/>
          </a:p>
          <a:p>
            <a:pPr indent="0" lvl="1" marL="45720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External schemas</a:t>
            </a:r>
            <a:r>
              <a:rPr b="0" i="0" lang="en-US" sz="2400" u="none" cap="none" strike="noStrike">
                <a:solidFill>
                  <a:schemeClr val="dk1"/>
                </a:solidFill>
                <a:latin typeface="Times New Roman"/>
                <a:ea typeface="Times New Roman"/>
                <a:cs typeface="Times New Roman"/>
                <a:sym typeface="Times New Roman"/>
              </a:rPr>
              <a:t> at the external level to describe the various user views. </a:t>
            </a:r>
            <a:endParaRPr b="1" i="0" sz="2400" u="none" cap="none" strike="noStrike">
              <a:solidFill>
                <a:schemeClr val="dk1"/>
              </a:solidFill>
              <a:latin typeface="Times New Roman"/>
              <a:ea typeface="Times New Roman"/>
              <a:cs typeface="Times New Roman"/>
              <a:sym typeface="Times New Roman"/>
            </a:endParaRPr>
          </a:p>
          <a:p>
            <a:pPr indent="0" lvl="2"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Usually uses the same data model as the conceptual schema.</a:t>
            </a:r>
            <a:endParaRPr/>
          </a:p>
          <a:p>
            <a:pPr indent="0" lvl="1" marL="457200" marR="0" rtl="0" algn="l">
              <a:spcBef>
                <a:spcPts val="0"/>
              </a:spcBef>
              <a:spcAft>
                <a:spcPts val="0"/>
              </a:spcAft>
              <a:buNone/>
            </a:pPr>
            <a:r>
              <a:t/>
            </a:r>
            <a:endParaRPr b="0" i="0" sz="1400" u="none" cap="none" strike="noStrike">
              <a:solidFill>
                <a:schemeClr val="dk1"/>
              </a:solidFill>
              <a:latin typeface="Times"/>
              <a:ea typeface="Times"/>
              <a:cs typeface="Times"/>
              <a:sym typeface="Time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ph type="title"/>
          </p:nvPr>
        </p:nvSpPr>
        <p:spPr>
          <a:xfrm>
            <a:off x="1388031" y="257686"/>
            <a:ext cx="8855426" cy="5985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Three –schema architecture</a:t>
            </a:r>
            <a:endParaRPr/>
          </a:p>
        </p:txBody>
      </p:sp>
      <p:sp>
        <p:nvSpPr>
          <p:cNvPr id="393" name="Google Shape;39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394" name="Google Shape;39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95" name="Google Shape;395;p33"/>
          <p:cNvGrpSpPr/>
          <p:nvPr/>
        </p:nvGrpSpPr>
        <p:grpSpPr>
          <a:xfrm>
            <a:off x="1388031" y="953589"/>
            <a:ext cx="8239295" cy="5196183"/>
            <a:chOff x="1388031" y="953589"/>
            <a:chExt cx="8239295" cy="5196183"/>
          </a:xfrm>
        </p:grpSpPr>
        <p:pic>
          <p:nvPicPr>
            <p:cNvPr descr="fig02_02" id="396" name="Google Shape;396;p33"/>
            <p:cNvPicPr preferRelativeResize="0"/>
            <p:nvPr/>
          </p:nvPicPr>
          <p:blipFill rotWithShape="1">
            <a:blip r:embed="rId3">
              <a:alphaModFix/>
            </a:blip>
            <a:srcRect b="0" l="0" r="0" t="0"/>
            <a:stretch/>
          </p:blipFill>
          <p:spPr>
            <a:xfrm>
              <a:off x="1570715" y="992777"/>
              <a:ext cx="8056611" cy="5156995"/>
            </a:xfrm>
            <a:prstGeom prst="rect">
              <a:avLst/>
            </a:prstGeom>
            <a:noFill/>
            <a:ln>
              <a:noFill/>
            </a:ln>
          </p:spPr>
        </p:pic>
        <p:sp>
          <p:nvSpPr>
            <p:cNvPr id="397" name="Google Shape;397;p33"/>
            <p:cNvSpPr txBox="1"/>
            <p:nvPr/>
          </p:nvSpPr>
          <p:spPr>
            <a:xfrm>
              <a:off x="1388031" y="953589"/>
              <a:ext cx="2282632" cy="97971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Three schema Architecture</a:t>
            </a:r>
            <a:endParaRPr/>
          </a:p>
        </p:txBody>
      </p:sp>
      <p:sp>
        <p:nvSpPr>
          <p:cNvPr id="404" name="Google Shape;40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405" name="Google Shape;40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6" name="Google Shape;406;p34"/>
          <p:cNvSpPr txBox="1"/>
          <p:nvPr/>
        </p:nvSpPr>
        <p:spPr>
          <a:xfrm>
            <a:off x="1037690" y="1455426"/>
            <a:ext cx="993511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Mappings among schema levels are needed to transform requests and data. </a:t>
            </a:r>
            <a:endParaRPr/>
          </a:p>
          <a:p>
            <a:pPr indent="0" lvl="1" marL="4572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Programs refer to an external schema, and are mapped by the DBMS to the internal schema for execution.</a:t>
            </a:r>
            <a:endParaRPr/>
          </a:p>
          <a:p>
            <a:pPr indent="0" lvl="1" marL="45720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Data extracted from the internal DBMS level is reformatted to match the user’s external view (e.g. formatting the results of an SQL query for display in a Web page</a:t>
            </a:r>
            <a:endParaRPr/>
          </a:p>
          <a:p>
            <a:pPr indent="0" lvl="1" marL="45720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5"/>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Data Independence </a:t>
            </a:r>
            <a:endParaRPr/>
          </a:p>
        </p:txBody>
      </p:sp>
      <p:sp>
        <p:nvSpPr>
          <p:cNvPr id="413" name="Google Shape;4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414" name="Google Shape;4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5" name="Google Shape;415;p35"/>
          <p:cNvSpPr txBox="1"/>
          <p:nvPr/>
        </p:nvSpPr>
        <p:spPr>
          <a:xfrm>
            <a:off x="1037690" y="1455426"/>
            <a:ext cx="993511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Logical Data Independence: </a:t>
            </a:r>
            <a:endParaRPr b="1" sz="1800">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The capacity to change the conceptual schema without having to change the external schemas and their associated application programs.</a:t>
            </a:r>
            <a:endParaRPr b="0" i="0" sz="16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Physical Data Independence:</a:t>
            </a:r>
            <a:endParaRPr b="1" sz="1800">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The capacity to change the internal schema without having to change the conceptual schema.</a:t>
            </a:r>
            <a:endParaRPr b="0" i="0" sz="16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For example, the internal schema may be changed when certain file structures are reorganized or new indexes are created to improve database performance</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Data Independence </a:t>
            </a:r>
            <a:endParaRPr/>
          </a:p>
        </p:txBody>
      </p:sp>
      <p:sp>
        <p:nvSpPr>
          <p:cNvPr id="422" name="Google Shape;42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423" name="Google Shape;42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36"/>
          <p:cNvSpPr txBox="1"/>
          <p:nvPr/>
        </p:nvSpPr>
        <p:spPr>
          <a:xfrm>
            <a:off x="1037690" y="1455426"/>
            <a:ext cx="993511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When a schema at a lower level is changed, only the </a:t>
            </a:r>
            <a:r>
              <a:rPr b="1" lang="en-US" sz="2800">
                <a:solidFill>
                  <a:schemeClr val="dk1"/>
                </a:solidFill>
                <a:latin typeface="Times New Roman"/>
                <a:ea typeface="Times New Roman"/>
                <a:cs typeface="Times New Roman"/>
                <a:sym typeface="Times New Roman"/>
              </a:rPr>
              <a:t>mappings</a:t>
            </a:r>
            <a:r>
              <a:rPr lang="en-US" sz="2800">
                <a:solidFill>
                  <a:schemeClr val="dk1"/>
                </a:solidFill>
                <a:latin typeface="Times New Roman"/>
                <a:ea typeface="Times New Roman"/>
                <a:cs typeface="Times New Roman"/>
                <a:sym typeface="Times New Roman"/>
              </a:rPr>
              <a:t> between this schema and higher-level schemas need to be changed in a DBMS that fully supports data independence.</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The higher-level schemas themselves are </a:t>
            </a:r>
            <a:r>
              <a:rPr b="1" lang="en-US" sz="2800">
                <a:solidFill>
                  <a:schemeClr val="dk1"/>
                </a:solidFill>
                <a:latin typeface="Times New Roman"/>
                <a:ea typeface="Times New Roman"/>
                <a:cs typeface="Times New Roman"/>
                <a:sym typeface="Times New Roman"/>
              </a:rPr>
              <a:t>unchanged</a:t>
            </a:r>
            <a:r>
              <a:rPr lang="en-US" sz="2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1" marL="1270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The application programs need not be changed since they refer to the external schemas.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7"/>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A simplified architecture of Database System  </a:t>
            </a:r>
            <a:endParaRPr/>
          </a:p>
        </p:txBody>
      </p:sp>
      <p:pic>
        <p:nvPicPr>
          <p:cNvPr descr="fig01_01" id="431" name="Google Shape;431;p37"/>
          <p:cNvPicPr preferRelativeResize="0"/>
          <p:nvPr/>
        </p:nvPicPr>
        <p:blipFill rotWithShape="1">
          <a:blip r:embed="rId3">
            <a:alphaModFix/>
          </a:blip>
          <a:srcRect b="0" l="0" r="24159" t="0"/>
          <a:stretch/>
        </p:blipFill>
        <p:spPr>
          <a:xfrm>
            <a:off x="3669254" y="850676"/>
            <a:ext cx="4355951" cy="4965700"/>
          </a:xfrm>
          <a:prstGeom prst="rect">
            <a:avLst/>
          </a:prstGeom>
          <a:noFill/>
          <a:ln>
            <a:noFill/>
          </a:ln>
        </p:spPr>
      </p:pic>
      <p:sp>
        <p:nvSpPr>
          <p:cNvPr id="432" name="Google Shape;43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433" name="Google Shape;43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8"/>
          <p:cNvSpPr txBox="1"/>
          <p:nvPr>
            <p:ph type="title"/>
          </p:nvPr>
        </p:nvSpPr>
        <p:spPr>
          <a:xfrm>
            <a:off x="838200" y="10123"/>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A simplified architecture of Database System  </a:t>
            </a:r>
            <a:endParaRPr/>
          </a:p>
        </p:txBody>
      </p:sp>
      <p:sp>
        <p:nvSpPr>
          <p:cNvPr id="440" name="Google Shape;44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441" name="Google Shape;44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fig02_03" id="442" name="Google Shape;442;p38"/>
          <p:cNvPicPr preferRelativeResize="0"/>
          <p:nvPr/>
        </p:nvPicPr>
        <p:blipFill rotWithShape="1">
          <a:blip r:embed="rId3">
            <a:alphaModFix/>
          </a:blip>
          <a:srcRect b="9284" l="0" r="0" t="0"/>
          <a:stretch/>
        </p:blipFill>
        <p:spPr>
          <a:xfrm>
            <a:off x="2911475" y="759535"/>
            <a:ext cx="5699125" cy="517868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838200" y="10123"/>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Calibri"/>
              <a:buNone/>
            </a:pPr>
            <a:r>
              <a:rPr b="1" lang="en-US" sz="3200">
                <a:solidFill>
                  <a:schemeClr val="accent1"/>
                </a:solidFill>
                <a:latin typeface="Calibri"/>
                <a:ea typeface="Calibri"/>
                <a:cs typeface="Calibri"/>
                <a:sym typeface="Calibri"/>
              </a:rPr>
              <a:t>A simplified architecture of Database System  </a:t>
            </a:r>
            <a:endParaRPr/>
          </a:p>
        </p:txBody>
      </p:sp>
      <p:sp>
        <p:nvSpPr>
          <p:cNvPr id="449" name="Google Shape;44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450" name="Google Shape;45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1" name="Google Shape;451;p39"/>
          <p:cNvPicPr preferRelativeResize="0"/>
          <p:nvPr/>
        </p:nvPicPr>
        <p:blipFill rotWithShape="1">
          <a:blip r:embed="rId3">
            <a:alphaModFix/>
          </a:blip>
          <a:srcRect b="-1" l="0" r="0" t="28827"/>
          <a:stretch/>
        </p:blipFill>
        <p:spPr>
          <a:xfrm>
            <a:off x="3362032" y="710005"/>
            <a:ext cx="5467936" cy="55932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65685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70C0"/>
              </a:buClr>
              <a:buSzPct val="100000"/>
              <a:buFont typeface="Calibri"/>
              <a:buNone/>
            </a:pPr>
            <a:r>
              <a:rPr b="1" lang="en-US">
                <a:solidFill>
                  <a:srgbClr val="0070C0"/>
                </a:solidFill>
                <a:latin typeface="Calibri"/>
                <a:ea typeface="Calibri"/>
                <a:cs typeface="Calibri"/>
                <a:sym typeface="Calibri"/>
              </a:rPr>
              <a:t>Types of Databases and Database Applications</a:t>
            </a:r>
            <a:endParaRPr/>
          </a:p>
        </p:txBody>
      </p:sp>
      <p:sp>
        <p:nvSpPr>
          <p:cNvPr id="112" name="Google Shape;112;p4"/>
          <p:cNvSpPr txBox="1"/>
          <p:nvPr>
            <p:ph idx="1" type="body"/>
          </p:nvPr>
        </p:nvSpPr>
        <p:spPr>
          <a:xfrm>
            <a:off x="838200" y="1212439"/>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Traditional applications:</a:t>
            </a:r>
            <a:endParaRPr/>
          </a:p>
          <a:p>
            <a:pPr indent="-228600" lvl="1" marL="685800" rtl="0" algn="l">
              <a:lnSpc>
                <a:spcPct val="90000"/>
              </a:lnSpc>
              <a:spcBef>
                <a:spcPts val="500"/>
              </a:spcBef>
              <a:spcAft>
                <a:spcPts val="0"/>
              </a:spcAft>
              <a:buClr>
                <a:schemeClr val="dk1"/>
              </a:buClr>
              <a:buSzPts val="2200"/>
              <a:buChar char="•"/>
            </a:pPr>
            <a:r>
              <a:rPr lang="en-US" sz="2200"/>
              <a:t>Numeric and textual databases</a:t>
            </a:r>
            <a:endParaRPr/>
          </a:p>
          <a:p>
            <a:pPr indent="-228600" lvl="0" marL="228600" rtl="0" algn="l">
              <a:lnSpc>
                <a:spcPct val="90000"/>
              </a:lnSpc>
              <a:spcBef>
                <a:spcPts val="1000"/>
              </a:spcBef>
              <a:spcAft>
                <a:spcPts val="0"/>
              </a:spcAft>
              <a:buClr>
                <a:schemeClr val="dk1"/>
              </a:buClr>
              <a:buSzPts val="2400"/>
              <a:buChar char="•"/>
            </a:pPr>
            <a:r>
              <a:rPr lang="en-US" sz="2400"/>
              <a:t>More recent applications:</a:t>
            </a:r>
            <a:endParaRPr/>
          </a:p>
          <a:p>
            <a:pPr indent="-228600" lvl="1" marL="685800" rtl="0" algn="l">
              <a:lnSpc>
                <a:spcPct val="90000"/>
              </a:lnSpc>
              <a:spcBef>
                <a:spcPts val="500"/>
              </a:spcBef>
              <a:spcAft>
                <a:spcPts val="0"/>
              </a:spcAft>
              <a:buClr>
                <a:schemeClr val="dk1"/>
              </a:buClr>
              <a:buSzPts val="2200"/>
              <a:buChar char="•"/>
            </a:pPr>
            <a:r>
              <a:rPr lang="en-US" sz="2200"/>
              <a:t>Multimedia databases</a:t>
            </a:r>
            <a:endParaRPr/>
          </a:p>
          <a:p>
            <a:pPr indent="-228600" lvl="1" marL="685800" rtl="0" algn="l">
              <a:lnSpc>
                <a:spcPct val="90000"/>
              </a:lnSpc>
              <a:spcBef>
                <a:spcPts val="500"/>
              </a:spcBef>
              <a:spcAft>
                <a:spcPts val="0"/>
              </a:spcAft>
              <a:buClr>
                <a:schemeClr val="dk1"/>
              </a:buClr>
              <a:buSzPts val="2200"/>
              <a:buChar char="•"/>
            </a:pPr>
            <a:r>
              <a:rPr lang="en-US" sz="2200"/>
              <a:t>Geographic Information Systems (GIS)</a:t>
            </a:r>
            <a:endParaRPr/>
          </a:p>
          <a:p>
            <a:pPr indent="-228600" lvl="1" marL="685800" rtl="0" algn="l">
              <a:lnSpc>
                <a:spcPct val="90000"/>
              </a:lnSpc>
              <a:spcBef>
                <a:spcPts val="500"/>
              </a:spcBef>
              <a:spcAft>
                <a:spcPts val="0"/>
              </a:spcAft>
              <a:buClr>
                <a:schemeClr val="dk1"/>
              </a:buClr>
              <a:buSzPts val="2200"/>
              <a:buChar char="•"/>
            </a:pPr>
            <a:r>
              <a:rPr lang="en-US" sz="2200"/>
              <a:t>Biological and genome databases</a:t>
            </a:r>
            <a:endParaRPr/>
          </a:p>
          <a:p>
            <a:pPr indent="-228600" lvl="1" marL="685800" rtl="0" algn="l">
              <a:lnSpc>
                <a:spcPct val="90000"/>
              </a:lnSpc>
              <a:spcBef>
                <a:spcPts val="500"/>
              </a:spcBef>
              <a:spcAft>
                <a:spcPts val="0"/>
              </a:spcAft>
              <a:buClr>
                <a:schemeClr val="dk1"/>
              </a:buClr>
              <a:buSzPts val="2200"/>
              <a:buChar char="•"/>
            </a:pPr>
            <a:r>
              <a:rPr lang="en-US" sz="2200"/>
              <a:t>Data warehouses</a:t>
            </a:r>
            <a:endParaRPr/>
          </a:p>
          <a:p>
            <a:pPr indent="-228600" lvl="1" marL="685800" rtl="0" algn="l">
              <a:lnSpc>
                <a:spcPct val="90000"/>
              </a:lnSpc>
              <a:spcBef>
                <a:spcPts val="500"/>
              </a:spcBef>
              <a:spcAft>
                <a:spcPts val="0"/>
              </a:spcAft>
              <a:buClr>
                <a:schemeClr val="dk1"/>
              </a:buClr>
              <a:buSzPts val="2200"/>
              <a:buChar char="•"/>
            </a:pPr>
            <a:r>
              <a:rPr lang="en-US" sz="2200"/>
              <a:t>Mobile databases</a:t>
            </a:r>
            <a:endParaRPr/>
          </a:p>
          <a:p>
            <a:pPr indent="-228600" lvl="1" marL="685800" rtl="0" algn="l">
              <a:lnSpc>
                <a:spcPct val="90000"/>
              </a:lnSpc>
              <a:spcBef>
                <a:spcPts val="500"/>
              </a:spcBef>
              <a:spcAft>
                <a:spcPts val="0"/>
              </a:spcAft>
              <a:buClr>
                <a:schemeClr val="dk1"/>
              </a:buClr>
              <a:buSzPts val="2200"/>
              <a:buChar char="•"/>
            </a:pPr>
            <a:r>
              <a:rPr lang="en-US" sz="2200"/>
              <a:t>Real-time and active databases</a:t>
            </a:r>
            <a:endParaRPr/>
          </a:p>
        </p:txBody>
      </p:sp>
      <p:sp>
        <p:nvSpPr>
          <p:cNvPr id="113" name="Google Shape;1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114" name="Google Shape;1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76300" y="0"/>
            <a:ext cx="10515600" cy="8424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b="1" lang="en-US">
                <a:solidFill>
                  <a:srgbClr val="0070C0"/>
                </a:solidFill>
                <a:latin typeface="Calibri"/>
                <a:ea typeface="Calibri"/>
                <a:cs typeface="Calibri"/>
                <a:sym typeface="Calibri"/>
              </a:rPr>
              <a:t>Importance of “big data”</a:t>
            </a:r>
            <a:endParaRPr/>
          </a:p>
        </p:txBody>
      </p:sp>
      <p:sp>
        <p:nvSpPr>
          <p:cNvPr id="121" name="Google Shape;121;p5"/>
          <p:cNvSpPr txBox="1"/>
          <p:nvPr>
            <p:ph idx="1" type="body"/>
          </p:nvPr>
        </p:nvSpPr>
        <p:spPr>
          <a:xfrm>
            <a:off x="720762" y="983457"/>
            <a:ext cx="9827111" cy="5715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99"/>
              </a:buClr>
              <a:buSzPts val="2800"/>
              <a:buChar char="•"/>
            </a:pPr>
            <a:r>
              <a:rPr lang="en-US">
                <a:solidFill>
                  <a:srgbClr val="000099"/>
                </a:solidFill>
              </a:rPr>
              <a:t>Government	</a:t>
            </a:r>
            <a:endParaRPr/>
          </a:p>
          <a:p>
            <a:pPr indent="-228600" lvl="0" marL="228600" rtl="0" algn="l">
              <a:lnSpc>
                <a:spcPct val="90000"/>
              </a:lnSpc>
              <a:spcBef>
                <a:spcPts val="1000"/>
              </a:spcBef>
              <a:spcAft>
                <a:spcPts val="0"/>
              </a:spcAft>
              <a:buClr>
                <a:srgbClr val="000099"/>
              </a:buClr>
              <a:buSzPts val="2800"/>
              <a:buChar char="•"/>
            </a:pPr>
            <a:r>
              <a:rPr lang="en-US">
                <a:solidFill>
                  <a:srgbClr val="000099"/>
                </a:solidFill>
              </a:rPr>
              <a:t>Private Sector</a:t>
            </a:r>
            <a:endParaRPr/>
          </a:p>
          <a:p>
            <a:pPr indent="-228600" lvl="1" marL="685800" rtl="0" algn="l">
              <a:lnSpc>
                <a:spcPct val="90000"/>
              </a:lnSpc>
              <a:spcBef>
                <a:spcPts val="500"/>
              </a:spcBef>
              <a:spcAft>
                <a:spcPts val="0"/>
              </a:spcAft>
              <a:buClr>
                <a:schemeClr val="dk1"/>
              </a:buClr>
              <a:buSzPts val="2400"/>
              <a:buChar char="•"/>
            </a:pPr>
            <a:r>
              <a:rPr lang="en-US"/>
              <a:t>Walmart handles more than 1 million customer transactions every hour, which is imported into databases estimated to contain more than 2.5 petabytes of data</a:t>
            </a:r>
            <a:endParaRPr/>
          </a:p>
          <a:p>
            <a:pPr indent="-228600" lvl="1" marL="685800" rtl="0" algn="l">
              <a:lnSpc>
                <a:spcPct val="90000"/>
              </a:lnSpc>
              <a:spcBef>
                <a:spcPts val="500"/>
              </a:spcBef>
              <a:spcAft>
                <a:spcPts val="0"/>
              </a:spcAft>
              <a:buClr>
                <a:schemeClr val="dk1"/>
              </a:buClr>
              <a:buSzPts val="2400"/>
              <a:buChar char="•"/>
            </a:pPr>
            <a:r>
              <a:rPr lang="en-US"/>
              <a:t>Facebook handles 40 billion photos from its user base</a:t>
            </a:r>
            <a:endParaRPr/>
          </a:p>
          <a:p>
            <a:pPr indent="-228600" lvl="1" marL="685800" rtl="0" algn="l">
              <a:lnSpc>
                <a:spcPct val="90000"/>
              </a:lnSpc>
              <a:spcBef>
                <a:spcPts val="500"/>
              </a:spcBef>
              <a:spcAft>
                <a:spcPts val="0"/>
              </a:spcAft>
              <a:buClr>
                <a:schemeClr val="dk1"/>
              </a:buClr>
              <a:buSzPts val="2400"/>
              <a:buChar char="•"/>
            </a:pPr>
            <a:r>
              <a:rPr lang="en-US"/>
              <a:t>Falcon Credit Card Fraud Detection System protects 2.1 billion active accounts world-wide</a:t>
            </a:r>
            <a:endParaRPr/>
          </a:p>
          <a:p>
            <a:pPr indent="-228600" lvl="0" marL="228600" rtl="0" algn="l">
              <a:lnSpc>
                <a:spcPct val="90000"/>
              </a:lnSpc>
              <a:spcBef>
                <a:spcPts val="1000"/>
              </a:spcBef>
              <a:spcAft>
                <a:spcPts val="0"/>
              </a:spcAft>
              <a:buClr>
                <a:srgbClr val="000099"/>
              </a:buClr>
              <a:buSzPts val="2800"/>
              <a:buChar char="•"/>
            </a:pPr>
            <a:r>
              <a:rPr lang="en-US">
                <a:solidFill>
                  <a:srgbClr val="000099"/>
                </a:solidFill>
              </a:rPr>
              <a:t>Science</a:t>
            </a:r>
            <a:endParaRPr/>
          </a:p>
          <a:p>
            <a:pPr indent="-228600" lvl="1" marL="685800" rtl="0" algn="l">
              <a:lnSpc>
                <a:spcPct val="90000"/>
              </a:lnSpc>
              <a:spcBef>
                <a:spcPts val="500"/>
              </a:spcBef>
              <a:spcAft>
                <a:spcPts val="0"/>
              </a:spcAft>
              <a:buClr>
                <a:srgbClr val="000099"/>
              </a:buClr>
              <a:buSzPts val="2400"/>
              <a:buChar char="•"/>
            </a:pPr>
            <a:r>
              <a:rPr lang="en-US">
                <a:solidFill>
                  <a:srgbClr val="000099"/>
                </a:solidFill>
              </a:rPr>
              <a:t> </a:t>
            </a:r>
            <a:r>
              <a:rPr lang="en-US"/>
              <a:t>Large Synoptic Survey Telescope will generate 140 Terabyte of data every 5 days</a:t>
            </a:r>
            <a:endParaRPr/>
          </a:p>
          <a:p>
            <a:pPr indent="-228600" lvl="1" marL="685800" rtl="0" algn="l">
              <a:lnSpc>
                <a:spcPct val="90000"/>
              </a:lnSpc>
              <a:spcBef>
                <a:spcPts val="500"/>
              </a:spcBef>
              <a:spcAft>
                <a:spcPts val="0"/>
              </a:spcAft>
              <a:buClr>
                <a:schemeClr val="dk1"/>
              </a:buClr>
              <a:buSzPts val="2400"/>
              <a:buChar char="•"/>
            </a:pPr>
            <a:r>
              <a:rPr lang="en-US"/>
              <a:t>Biomedical computation like decoding human Genome and  personalized medicine</a:t>
            </a:r>
            <a:endParaRPr/>
          </a:p>
          <a:p>
            <a:pPr indent="0" lvl="1" marL="4572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76200" lvl="1" marL="685800" rtl="0" algn="l">
              <a:lnSpc>
                <a:spcPct val="90000"/>
              </a:lnSpc>
              <a:spcBef>
                <a:spcPts val="500"/>
              </a:spcBef>
              <a:spcAft>
                <a:spcPts val="0"/>
              </a:spcAft>
              <a:buClr>
                <a:schemeClr val="dk1"/>
              </a:buClr>
              <a:buSzPts val="2400"/>
              <a:buNone/>
            </a:pPr>
            <a:r>
              <a:t/>
            </a:r>
            <a:endParaRPr/>
          </a:p>
        </p:txBody>
      </p:sp>
      <p:sp>
        <p:nvSpPr>
          <p:cNvPr id="122" name="Google Shape;12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123" name="Google Shape;12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38200" y="-1143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b="1" lang="en-US">
                <a:solidFill>
                  <a:srgbClr val="0070C0"/>
                </a:solidFill>
                <a:latin typeface="Calibri"/>
                <a:ea typeface="Calibri"/>
                <a:cs typeface="Calibri"/>
                <a:sym typeface="Calibri"/>
              </a:rPr>
              <a:t>Lifecycle of Data: 4 “A”s</a:t>
            </a:r>
            <a:endParaRPr/>
          </a:p>
        </p:txBody>
      </p:sp>
      <p:sp>
        <p:nvSpPr>
          <p:cNvPr id="129" name="Google Shape;129;p6"/>
          <p:cNvSpPr txBox="1"/>
          <p:nvPr/>
        </p:nvSpPr>
        <p:spPr>
          <a:xfrm>
            <a:off x="1039010" y="2962443"/>
            <a:ext cx="230325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rPr b="0" i="0" lang="en-US" sz="2800" u="none" cap="none" strike="noStrike">
                <a:solidFill>
                  <a:schemeClr val="dk1"/>
                </a:solidFill>
                <a:latin typeface="Arial"/>
                <a:ea typeface="Arial"/>
                <a:cs typeface="Arial"/>
                <a:sym typeface="Arial"/>
              </a:rPr>
              <a:t>1. Acquisition</a:t>
            </a:r>
            <a:endParaRPr/>
          </a:p>
        </p:txBody>
      </p:sp>
      <p:sp>
        <p:nvSpPr>
          <p:cNvPr id="130" name="Google Shape;130;p6"/>
          <p:cNvSpPr txBox="1"/>
          <p:nvPr/>
        </p:nvSpPr>
        <p:spPr>
          <a:xfrm rot="-1280243">
            <a:off x="1775320" y="1692345"/>
            <a:ext cx="252344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rPr b="0" i="0" lang="en-US" sz="2800" u="none" cap="none" strike="noStrike">
                <a:solidFill>
                  <a:schemeClr val="dk1"/>
                </a:solidFill>
                <a:latin typeface="Arial"/>
                <a:ea typeface="Arial"/>
                <a:cs typeface="Arial"/>
                <a:sym typeface="Arial"/>
              </a:rPr>
              <a:t>Scattered data</a:t>
            </a:r>
            <a:endParaRPr/>
          </a:p>
        </p:txBody>
      </p:sp>
      <p:sp>
        <p:nvSpPr>
          <p:cNvPr id="131" name="Google Shape;1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132" name="Google Shape;1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33" name="Google Shape;133;p6"/>
          <p:cNvCxnSpPr>
            <a:stCxn id="129" idx="0"/>
          </p:cNvCxnSpPr>
          <p:nvPr/>
        </p:nvCxnSpPr>
        <p:spPr>
          <a:xfrm flipH="1" rot="10800000">
            <a:off x="2190640" y="1906743"/>
            <a:ext cx="2467500" cy="1055700"/>
          </a:xfrm>
          <a:prstGeom prst="straightConnector1">
            <a:avLst/>
          </a:prstGeom>
          <a:noFill/>
          <a:ln cap="flat" cmpd="sng" w="9525">
            <a:solidFill>
              <a:schemeClr val="accent1"/>
            </a:solidFill>
            <a:prstDash val="solid"/>
            <a:miter lim="800000"/>
            <a:headEnd len="sm" w="sm" type="none"/>
            <a:tailEnd len="med" w="med" type="triangle"/>
          </a:ln>
        </p:spPr>
      </p:cxnSp>
      <p:sp>
        <p:nvSpPr>
          <p:cNvPr id="134" name="Google Shape;134;p6"/>
          <p:cNvSpPr txBox="1"/>
          <p:nvPr/>
        </p:nvSpPr>
        <p:spPr>
          <a:xfrm>
            <a:off x="4658061" y="1548155"/>
            <a:ext cx="250523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rPr b="0" i="0" lang="en-US" sz="2800" u="none" cap="none" strike="noStrike">
                <a:solidFill>
                  <a:schemeClr val="dk1"/>
                </a:solidFill>
                <a:latin typeface="Arial"/>
                <a:ea typeface="Arial"/>
                <a:cs typeface="Arial"/>
                <a:sym typeface="Arial"/>
              </a:rPr>
              <a:t>2. Aggregation</a:t>
            </a:r>
            <a:endParaRPr/>
          </a:p>
        </p:txBody>
      </p:sp>
      <p:cxnSp>
        <p:nvCxnSpPr>
          <p:cNvPr id="135" name="Google Shape;135;p6"/>
          <p:cNvCxnSpPr/>
          <p:nvPr/>
        </p:nvCxnSpPr>
        <p:spPr>
          <a:xfrm>
            <a:off x="6783964" y="1906737"/>
            <a:ext cx="2564431" cy="1055706"/>
          </a:xfrm>
          <a:prstGeom prst="straightConnector1">
            <a:avLst/>
          </a:prstGeom>
          <a:noFill/>
          <a:ln cap="flat" cmpd="sng" w="9525">
            <a:solidFill>
              <a:schemeClr val="accent1"/>
            </a:solidFill>
            <a:prstDash val="solid"/>
            <a:miter lim="800000"/>
            <a:headEnd len="sm" w="sm" type="none"/>
            <a:tailEnd len="med" w="med" type="triangle"/>
          </a:ln>
        </p:spPr>
      </p:cxnSp>
      <p:sp>
        <p:nvSpPr>
          <p:cNvPr id="136" name="Google Shape;136;p6"/>
          <p:cNvSpPr txBox="1"/>
          <p:nvPr/>
        </p:nvSpPr>
        <p:spPr>
          <a:xfrm>
            <a:off x="8489577" y="2962443"/>
            <a:ext cx="190250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rPr b="0" i="0" lang="en-US" sz="2800" u="none" cap="none" strike="noStrike">
                <a:solidFill>
                  <a:schemeClr val="dk1"/>
                </a:solidFill>
                <a:latin typeface="Arial"/>
                <a:ea typeface="Arial"/>
                <a:cs typeface="Arial"/>
                <a:sym typeface="Arial"/>
              </a:rPr>
              <a:t>3. Analysis</a:t>
            </a:r>
            <a:endParaRPr/>
          </a:p>
        </p:txBody>
      </p:sp>
      <p:cxnSp>
        <p:nvCxnSpPr>
          <p:cNvPr id="137" name="Google Shape;137;p6"/>
          <p:cNvCxnSpPr/>
          <p:nvPr/>
        </p:nvCxnSpPr>
        <p:spPr>
          <a:xfrm flipH="1">
            <a:off x="6794451" y="3490296"/>
            <a:ext cx="2553944" cy="1223327"/>
          </a:xfrm>
          <a:prstGeom prst="straightConnector1">
            <a:avLst/>
          </a:prstGeom>
          <a:noFill/>
          <a:ln cap="flat" cmpd="sng" w="9525">
            <a:solidFill>
              <a:schemeClr val="accent1"/>
            </a:solidFill>
            <a:prstDash val="solid"/>
            <a:miter lim="800000"/>
            <a:headEnd len="sm" w="sm" type="none"/>
            <a:tailEnd len="med" w="med" type="triangle"/>
          </a:ln>
        </p:spPr>
      </p:cxnSp>
      <p:sp>
        <p:nvSpPr>
          <p:cNvPr id="138" name="Google Shape;138;p6"/>
          <p:cNvSpPr txBox="1"/>
          <p:nvPr/>
        </p:nvSpPr>
        <p:spPr>
          <a:xfrm>
            <a:off x="4851430" y="4415494"/>
            <a:ext cx="232409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rPr b="0" i="0" lang="en-US" sz="2800" u="none" cap="none" strike="noStrike">
                <a:solidFill>
                  <a:schemeClr val="dk1"/>
                </a:solidFill>
                <a:latin typeface="Arial"/>
                <a:ea typeface="Arial"/>
                <a:cs typeface="Arial"/>
                <a:sym typeface="Arial"/>
              </a:rPr>
              <a:t>4. Application</a:t>
            </a:r>
            <a:endParaRPr/>
          </a:p>
        </p:txBody>
      </p:sp>
      <p:cxnSp>
        <p:nvCxnSpPr>
          <p:cNvPr id="139" name="Google Shape;139;p6"/>
          <p:cNvCxnSpPr>
            <a:endCxn id="129" idx="2"/>
          </p:cNvCxnSpPr>
          <p:nvPr/>
        </p:nvCxnSpPr>
        <p:spPr>
          <a:xfrm rot="10800000">
            <a:off x="2190639" y="3485663"/>
            <a:ext cx="2596500" cy="1119600"/>
          </a:xfrm>
          <a:prstGeom prst="straightConnector1">
            <a:avLst/>
          </a:prstGeom>
          <a:noFill/>
          <a:ln cap="flat" cmpd="sng" w="9525">
            <a:solidFill>
              <a:schemeClr val="accent1"/>
            </a:solidFill>
            <a:prstDash val="solid"/>
            <a:miter lim="800000"/>
            <a:headEnd len="sm" w="sm" type="none"/>
            <a:tailEnd len="med" w="med" type="triangle"/>
          </a:ln>
        </p:spPr>
      </p:cxnSp>
      <p:sp>
        <p:nvSpPr>
          <p:cNvPr id="140" name="Google Shape;140;p6"/>
          <p:cNvSpPr txBox="1"/>
          <p:nvPr/>
        </p:nvSpPr>
        <p:spPr>
          <a:xfrm rot="1355860">
            <a:off x="7119168" y="1836886"/>
            <a:ext cx="260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rPr b="0" i="0" lang="en-US" sz="2800" u="none" cap="none" strike="noStrike">
                <a:solidFill>
                  <a:schemeClr val="dk1"/>
                </a:solidFill>
                <a:latin typeface="Arial"/>
                <a:ea typeface="Arial"/>
                <a:cs typeface="Arial"/>
                <a:sym typeface="Arial"/>
              </a:rPr>
              <a:t>Integrated data</a:t>
            </a:r>
            <a:endParaRPr/>
          </a:p>
        </p:txBody>
      </p:sp>
      <p:sp>
        <p:nvSpPr>
          <p:cNvPr id="141" name="Google Shape;141;p6"/>
          <p:cNvSpPr txBox="1"/>
          <p:nvPr/>
        </p:nvSpPr>
        <p:spPr>
          <a:xfrm rot="-1452291">
            <a:off x="7361687" y="4153884"/>
            <a:ext cx="196560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rPr b="0" i="0" lang="en-US" sz="2800" u="none" cap="none" strike="noStrike">
                <a:solidFill>
                  <a:schemeClr val="dk1"/>
                </a:solidFill>
                <a:latin typeface="Arial"/>
                <a:ea typeface="Arial"/>
                <a:cs typeface="Arial"/>
                <a:sym typeface="Arial"/>
              </a:rPr>
              <a:t>Knowledge</a:t>
            </a:r>
            <a:endParaRPr/>
          </a:p>
        </p:txBody>
      </p:sp>
      <p:sp>
        <p:nvSpPr>
          <p:cNvPr id="142" name="Google Shape;142;p6"/>
          <p:cNvSpPr txBox="1"/>
          <p:nvPr/>
        </p:nvSpPr>
        <p:spPr>
          <a:xfrm rot="1490212">
            <a:off x="2416358" y="4172112"/>
            <a:ext cx="158569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Noto Sans Symbols"/>
              <a:buNone/>
            </a:pPr>
            <a:r>
              <a:rPr b="0" i="0" lang="en-US" sz="2800" u="none" cap="none" strike="noStrike">
                <a:solidFill>
                  <a:schemeClr val="dk1"/>
                </a:solidFill>
                <a:latin typeface="Arial"/>
                <a:ea typeface="Arial"/>
                <a:cs typeface="Arial"/>
                <a:sym typeface="Arial"/>
              </a:rPr>
              <a:t>Log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b="1" lang="en-US">
                <a:solidFill>
                  <a:srgbClr val="0070C0"/>
                </a:solidFill>
                <a:latin typeface="Calibri"/>
                <a:ea typeface="Calibri"/>
                <a:cs typeface="Calibri"/>
                <a:sym typeface="Calibri"/>
              </a:rPr>
              <a:t>Basic Definitions</a:t>
            </a:r>
            <a:endParaRPr/>
          </a:p>
        </p:txBody>
      </p:sp>
      <p:sp>
        <p:nvSpPr>
          <p:cNvPr id="149" name="Google Shape;149;p7"/>
          <p:cNvSpPr txBox="1"/>
          <p:nvPr>
            <p:ph idx="1" type="body"/>
          </p:nvPr>
        </p:nvSpPr>
        <p:spPr>
          <a:xfrm>
            <a:off x="838200" y="1065008"/>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b="1" lang="en-US" sz="2000"/>
              <a:t>Database:</a:t>
            </a:r>
            <a:endParaRPr/>
          </a:p>
          <a:p>
            <a:pPr indent="-228600" lvl="1" marL="685800" rtl="0" algn="l">
              <a:lnSpc>
                <a:spcPct val="90000"/>
              </a:lnSpc>
              <a:spcBef>
                <a:spcPts val="500"/>
              </a:spcBef>
              <a:spcAft>
                <a:spcPts val="0"/>
              </a:spcAft>
              <a:buClr>
                <a:schemeClr val="dk1"/>
              </a:buClr>
              <a:buSzPts val="2000"/>
              <a:buChar char="•"/>
            </a:pPr>
            <a:r>
              <a:rPr lang="en-US" sz="2000"/>
              <a:t>A collection of related data.</a:t>
            </a:r>
            <a:endParaRPr/>
          </a:p>
          <a:p>
            <a:pPr indent="-228600" lvl="0" marL="228600" rtl="0" algn="l">
              <a:lnSpc>
                <a:spcPct val="90000"/>
              </a:lnSpc>
              <a:spcBef>
                <a:spcPts val="1000"/>
              </a:spcBef>
              <a:spcAft>
                <a:spcPts val="0"/>
              </a:spcAft>
              <a:buClr>
                <a:schemeClr val="dk1"/>
              </a:buClr>
              <a:buSzPts val="2000"/>
              <a:buChar char="•"/>
            </a:pPr>
            <a:r>
              <a:rPr b="1" lang="en-US" sz="2000"/>
              <a:t>Data:</a:t>
            </a:r>
            <a:endParaRPr/>
          </a:p>
          <a:p>
            <a:pPr indent="-228600" lvl="1" marL="685800" rtl="0" algn="l">
              <a:lnSpc>
                <a:spcPct val="90000"/>
              </a:lnSpc>
              <a:spcBef>
                <a:spcPts val="500"/>
              </a:spcBef>
              <a:spcAft>
                <a:spcPts val="0"/>
              </a:spcAft>
              <a:buClr>
                <a:schemeClr val="dk1"/>
              </a:buClr>
              <a:buSzPts val="2000"/>
              <a:buChar char="•"/>
            </a:pPr>
            <a:r>
              <a:rPr lang="en-US" sz="2000"/>
              <a:t>Known facts that can be recorded and have an implicit meaning.</a:t>
            </a:r>
            <a:endParaRPr/>
          </a:p>
          <a:p>
            <a:pPr indent="-228600" lvl="0" marL="228600" rtl="0" algn="l">
              <a:lnSpc>
                <a:spcPct val="90000"/>
              </a:lnSpc>
              <a:spcBef>
                <a:spcPts val="1000"/>
              </a:spcBef>
              <a:spcAft>
                <a:spcPts val="0"/>
              </a:spcAft>
              <a:buClr>
                <a:schemeClr val="dk1"/>
              </a:buClr>
              <a:buSzPts val="2000"/>
              <a:buChar char="•"/>
            </a:pPr>
            <a:r>
              <a:rPr b="1" lang="en-US" sz="2000"/>
              <a:t>Mini-world:</a:t>
            </a:r>
            <a:endParaRPr/>
          </a:p>
          <a:p>
            <a:pPr indent="-228600" lvl="1" marL="685800" rtl="0" algn="l">
              <a:lnSpc>
                <a:spcPct val="90000"/>
              </a:lnSpc>
              <a:spcBef>
                <a:spcPts val="500"/>
              </a:spcBef>
              <a:spcAft>
                <a:spcPts val="0"/>
              </a:spcAft>
              <a:buClr>
                <a:schemeClr val="dk1"/>
              </a:buClr>
              <a:buSzPts val="2000"/>
              <a:buChar char="•"/>
            </a:pPr>
            <a:r>
              <a:rPr lang="en-US" sz="2000"/>
              <a:t>Some part of the real world about which data is stored in a database. For example, student grades and transcripts at a university.</a:t>
            </a:r>
            <a:endParaRPr/>
          </a:p>
          <a:p>
            <a:pPr indent="-228600" lvl="0" marL="228600" rtl="0" algn="l">
              <a:lnSpc>
                <a:spcPct val="90000"/>
              </a:lnSpc>
              <a:spcBef>
                <a:spcPts val="1000"/>
              </a:spcBef>
              <a:spcAft>
                <a:spcPts val="0"/>
              </a:spcAft>
              <a:buClr>
                <a:schemeClr val="dk1"/>
              </a:buClr>
              <a:buSzPts val="2000"/>
              <a:buChar char="•"/>
            </a:pPr>
            <a:r>
              <a:rPr b="1" lang="en-US" sz="2000"/>
              <a:t>Database Management System (DBMS):</a:t>
            </a:r>
            <a:endParaRPr/>
          </a:p>
          <a:p>
            <a:pPr indent="-228600" lvl="1" marL="685800" rtl="0" algn="l">
              <a:lnSpc>
                <a:spcPct val="90000"/>
              </a:lnSpc>
              <a:spcBef>
                <a:spcPts val="500"/>
              </a:spcBef>
              <a:spcAft>
                <a:spcPts val="0"/>
              </a:spcAft>
              <a:buClr>
                <a:schemeClr val="dk1"/>
              </a:buClr>
              <a:buSzPts val="2000"/>
              <a:buChar char="•"/>
            </a:pPr>
            <a:r>
              <a:rPr lang="en-US" sz="2000"/>
              <a:t>A software package/system to facilitate the creation and maintenance of a computerized database.</a:t>
            </a:r>
            <a:endParaRPr/>
          </a:p>
          <a:p>
            <a:pPr indent="-228600" lvl="0" marL="228600" rtl="0" algn="l">
              <a:lnSpc>
                <a:spcPct val="90000"/>
              </a:lnSpc>
              <a:spcBef>
                <a:spcPts val="1000"/>
              </a:spcBef>
              <a:spcAft>
                <a:spcPts val="0"/>
              </a:spcAft>
              <a:buClr>
                <a:schemeClr val="dk1"/>
              </a:buClr>
              <a:buSzPts val="2000"/>
              <a:buChar char="•"/>
            </a:pPr>
            <a:r>
              <a:rPr b="1" lang="en-US" sz="2000"/>
              <a:t>Database system:</a:t>
            </a:r>
            <a:endParaRPr/>
          </a:p>
          <a:p>
            <a:pPr indent="-228600" lvl="1" marL="685800" rtl="0" algn="l">
              <a:lnSpc>
                <a:spcPct val="90000"/>
              </a:lnSpc>
              <a:spcBef>
                <a:spcPts val="500"/>
              </a:spcBef>
              <a:spcAft>
                <a:spcPts val="0"/>
              </a:spcAft>
              <a:buClr>
                <a:schemeClr val="dk1"/>
              </a:buClr>
              <a:buSzPts val="2000"/>
              <a:buChar char="•"/>
            </a:pPr>
            <a:r>
              <a:rPr lang="en-US" sz="2000"/>
              <a:t>The DBMS software together with the data itself.  Sometimes, the applications are also included.</a:t>
            </a:r>
            <a:endParaRPr/>
          </a:p>
        </p:txBody>
      </p:sp>
      <p:sp>
        <p:nvSpPr>
          <p:cNvPr id="150" name="Google Shape;1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151" name="Google Shape;1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b="1" lang="en-US">
                <a:solidFill>
                  <a:srgbClr val="0070C0"/>
                </a:solidFill>
                <a:latin typeface="Calibri"/>
                <a:ea typeface="Calibri"/>
                <a:cs typeface="Calibri"/>
                <a:sym typeface="Calibri"/>
              </a:rPr>
              <a:t>File system </a:t>
            </a:r>
            <a:endParaRPr/>
          </a:p>
        </p:txBody>
      </p:sp>
      <p:sp>
        <p:nvSpPr>
          <p:cNvPr id="158" name="Google Shape;158;p8"/>
          <p:cNvSpPr txBox="1"/>
          <p:nvPr>
            <p:ph idx="1" type="body"/>
          </p:nvPr>
        </p:nvSpPr>
        <p:spPr>
          <a:xfrm>
            <a:off x="838200" y="106500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Large amount of data needed for storing and processing </a:t>
            </a:r>
            <a:endParaRPr/>
          </a:p>
          <a:p>
            <a:pPr indent="-228600" lvl="0" marL="228600" rtl="0" algn="l">
              <a:lnSpc>
                <a:spcPct val="90000"/>
              </a:lnSpc>
              <a:spcBef>
                <a:spcPts val="1000"/>
              </a:spcBef>
              <a:spcAft>
                <a:spcPts val="0"/>
              </a:spcAft>
              <a:buClr>
                <a:schemeClr val="dk1"/>
              </a:buClr>
              <a:buSzPts val="2000"/>
              <a:buChar char="•"/>
            </a:pPr>
            <a:r>
              <a:rPr b="1" lang="en-US" sz="2000"/>
              <a:t>Volatile nature of data : </a:t>
            </a:r>
            <a:r>
              <a:rPr lang="en-US" sz="2000"/>
              <a:t>while the program is running the out put will be stored/ displayed</a:t>
            </a:r>
            <a:endParaRPr/>
          </a:p>
          <a:p>
            <a:pPr indent="-228600" lvl="0" marL="228600" rtl="0" algn="l">
              <a:lnSpc>
                <a:spcPct val="90000"/>
              </a:lnSpc>
              <a:spcBef>
                <a:spcPts val="1000"/>
              </a:spcBef>
              <a:spcAft>
                <a:spcPts val="0"/>
              </a:spcAft>
              <a:buClr>
                <a:schemeClr val="dk1"/>
              </a:buClr>
              <a:buSzPts val="2000"/>
              <a:buChar char="•"/>
            </a:pPr>
            <a:r>
              <a:rPr b="1" lang="en-US" sz="2000"/>
              <a:t>Sharing of information between various programs </a:t>
            </a:r>
            <a:endParaRPr sz="2000"/>
          </a:p>
          <a:p>
            <a:pPr indent="-228600" lvl="0" marL="228600" rtl="0" algn="l">
              <a:lnSpc>
                <a:spcPct val="90000"/>
              </a:lnSpc>
              <a:spcBef>
                <a:spcPts val="1000"/>
              </a:spcBef>
              <a:spcAft>
                <a:spcPts val="0"/>
              </a:spcAft>
              <a:buClr>
                <a:schemeClr val="dk1"/>
              </a:buClr>
              <a:buSzPts val="2000"/>
              <a:buChar char="•"/>
            </a:pPr>
            <a:r>
              <a:rPr b="1" lang="en-US" sz="2000"/>
              <a:t>Records/ structure/ union/ vectors</a:t>
            </a:r>
            <a:endParaRPr/>
          </a:p>
          <a:p>
            <a:pPr indent="-228600" lvl="0" marL="228600" rtl="0" algn="l">
              <a:lnSpc>
                <a:spcPct val="90000"/>
              </a:lnSpc>
              <a:spcBef>
                <a:spcPts val="1000"/>
              </a:spcBef>
              <a:spcAft>
                <a:spcPts val="0"/>
              </a:spcAft>
              <a:buClr>
                <a:schemeClr val="dk1"/>
              </a:buClr>
              <a:buSzPts val="2000"/>
              <a:buChar char="•"/>
            </a:pPr>
            <a:r>
              <a:rPr b="1" lang="en-US" sz="2000"/>
              <a:t>Sequential access/ Random access</a:t>
            </a:r>
            <a:endParaRPr/>
          </a:p>
        </p:txBody>
      </p:sp>
      <p:sp>
        <p:nvSpPr>
          <p:cNvPr id="159" name="Google Shape;1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160" name="Google Shape;1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838200" y="365126"/>
            <a:ext cx="10515600" cy="6998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en-US">
                <a:solidFill>
                  <a:schemeClr val="accent1"/>
                </a:solidFill>
                <a:latin typeface="Calibri"/>
                <a:ea typeface="Calibri"/>
                <a:cs typeface="Calibri"/>
                <a:sym typeface="Calibri"/>
              </a:rPr>
              <a:t>Facilities provided by DBMS</a:t>
            </a:r>
            <a:endParaRPr/>
          </a:p>
        </p:txBody>
      </p:sp>
      <p:sp>
        <p:nvSpPr>
          <p:cNvPr id="167" name="Google Shape;167;p9"/>
          <p:cNvSpPr txBox="1"/>
          <p:nvPr>
            <p:ph idx="1" type="body"/>
          </p:nvPr>
        </p:nvSpPr>
        <p:spPr>
          <a:xfrm>
            <a:off x="838200" y="1065007"/>
            <a:ext cx="10515600" cy="54326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i="1" lang="en-US" sz="2400" u="sng"/>
              <a:t>Define</a:t>
            </a:r>
            <a:r>
              <a:rPr lang="en-US" sz="2400"/>
              <a:t> a particular database in terms of its data types, structures, and constraints</a:t>
            </a:r>
            <a:endParaRPr/>
          </a:p>
          <a:p>
            <a:pPr indent="-228600" lvl="0" marL="228600" rtl="0" algn="l">
              <a:lnSpc>
                <a:spcPct val="90000"/>
              </a:lnSpc>
              <a:spcBef>
                <a:spcPts val="1000"/>
              </a:spcBef>
              <a:spcAft>
                <a:spcPts val="0"/>
              </a:spcAft>
              <a:buClr>
                <a:schemeClr val="dk1"/>
              </a:buClr>
              <a:buSzPts val="2400"/>
              <a:buChar char="•"/>
            </a:pPr>
            <a:r>
              <a:rPr i="1" lang="en-US" sz="2400" u="sng"/>
              <a:t>Construct</a:t>
            </a:r>
            <a:r>
              <a:rPr lang="en-US" sz="2400"/>
              <a:t> </a:t>
            </a:r>
            <a:r>
              <a:rPr lang="en-US" sz="2400" u="sng"/>
              <a:t>or load </a:t>
            </a:r>
            <a:r>
              <a:rPr lang="en-US" sz="2400"/>
              <a:t>the initial database contents on a secondary storage medium</a:t>
            </a:r>
            <a:endParaRPr/>
          </a:p>
          <a:p>
            <a:pPr indent="-228600" lvl="0" marL="228600" rtl="0" algn="l">
              <a:lnSpc>
                <a:spcPct val="90000"/>
              </a:lnSpc>
              <a:spcBef>
                <a:spcPts val="1000"/>
              </a:spcBef>
              <a:spcAft>
                <a:spcPts val="0"/>
              </a:spcAft>
              <a:buClr>
                <a:schemeClr val="dk1"/>
              </a:buClr>
              <a:buSzPts val="2400"/>
              <a:buChar char="•"/>
            </a:pPr>
            <a:r>
              <a:rPr i="1" lang="en-US" sz="2400" u="sng"/>
              <a:t>Manipulating</a:t>
            </a:r>
            <a:r>
              <a:rPr lang="en-US" sz="2400"/>
              <a:t> the database:</a:t>
            </a:r>
            <a:endParaRPr/>
          </a:p>
          <a:p>
            <a:pPr indent="-228600" lvl="1" marL="685800" rtl="0" algn="l">
              <a:lnSpc>
                <a:spcPct val="90000"/>
              </a:lnSpc>
              <a:spcBef>
                <a:spcPts val="500"/>
              </a:spcBef>
              <a:spcAft>
                <a:spcPts val="0"/>
              </a:spcAft>
              <a:buClr>
                <a:schemeClr val="dk1"/>
              </a:buClr>
              <a:buSzPts val="2200"/>
              <a:buChar char="•"/>
            </a:pPr>
            <a:r>
              <a:rPr lang="en-US" sz="2200"/>
              <a:t>Retrieval: Querying, generating reports</a:t>
            </a:r>
            <a:endParaRPr/>
          </a:p>
          <a:p>
            <a:pPr indent="-228600" lvl="1" marL="685800" rtl="0" algn="l">
              <a:lnSpc>
                <a:spcPct val="90000"/>
              </a:lnSpc>
              <a:spcBef>
                <a:spcPts val="500"/>
              </a:spcBef>
              <a:spcAft>
                <a:spcPts val="0"/>
              </a:spcAft>
              <a:buClr>
                <a:schemeClr val="dk1"/>
              </a:buClr>
              <a:buSzPts val="2200"/>
              <a:buChar char="•"/>
            </a:pPr>
            <a:r>
              <a:rPr lang="en-US" sz="2200"/>
              <a:t>Modification: Insertions, deletions and updates to its content</a:t>
            </a:r>
            <a:endParaRPr/>
          </a:p>
          <a:p>
            <a:pPr indent="-228600" lvl="1" marL="685800" rtl="0" algn="l">
              <a:lnSpc>
                <a:spcPct val="90000"/>
              </a:lnSpc>
              <a:spcBef>
                <a:spcPts val="500"/>
              </a:spcBef>
              <a:spcAft>
                <a:spcPts val="0"/>
              </a:spcAft>
              <a:buClr>
                <a:schemeClr val="dk1"/>
              </a:buClr>
              <a:buSzPts val="2200"/>
              <a:buChar char="•"/>
            </a:pPr>
            <a:r>
              <a:rPr lang="en-US" sz="2200"/>
              <a:t>Accessing the database through Web applications</a:t>
            </a:r>
            <a:endParaRPr/>
          </a:p>
          <a:p>
            <a:pPr indent="-228600" lvl="0" marL="228600" rtl="0" algn="l">
              <a:lnSpc>
                <a:spcPct val="90000"/>
              </a:lnSpc>
              <a:spcBef>
                <a:spcPts val="1000"/>
              </a:spcBef>
              <a:spcAft>
                <a:spcPts val="0"/>
              </a:spcAft>
              <a:buClr>
                <a:schemeClr val="dk1"/>
              </a:buClr>
              <a:buSzPts val="2400"/>
              <a:buChar char="•"/>
            </a:pPr>
            <a:r>
              <a:rPr i="1" lang="en-US" sz="2400" u="sng"/>
              <a:t>Processing</a:t>
            </a:r>
            <a:r>
              <a:rPr lang="en-US" sz="2400" u="sng"/>
              <a:t> </a:t>
            </a:r>
            <a:r>
              <a:rPr lang="en-US" sz="2400"/>
              <a:t>and</a:t>
            </a:r>
            <a:r>
              <a:rPr lang="en-US" sz="2400" u="sng"/>
              <a:t> </a:t>
            </a:r>
            <a:r>
              <a:rPr i="1" lang="en-US" sz="2400" u="sng"/>
              <a:t>sharing</a:t>
            </a:r>
            <a:r>
              <a:rPr lang="en-US" sz="2400" u="sng"/>
              <a:t> </a:t>
            </a:r>
            <a:r>
              <a:rPr lang="en-US" sz="2400"/>
              <a:t>by a set of concurrent users and application programs – yet, keeping all data valid and consistent</a:t>
            </a:r>
            <a:endParaRPr/>
          </a:p>
          <a:p>
            <a:pPr indent="-228600" lvl="0" marL="228600" rtl="0" algn="l">
              <a:lnSpc>
                <a:spcPct val="90000"/>
              </a:lnSpc>
              <a:spcBef>
                <a:spcPts val="1000"/>
              </a:spcBef>
              <a:spcAft>
                <a:spcPts val="0"/>
              </a:spcAft>
              <a:buClr>
                <a:schemeClr val="dk1"/>
              </a:buClr>
              <a:buSzPts val="2400"/>
              <a:buChar char="•"/>
            </a:pPr>
            <a:r>
              <a:rPr lang="en-US" sz="2400" u="sng"/>
              <a:t>Protection</a:t>
            </a:r>
            <a:r>
              <a:rPr lang="en-US" sz="2400"/>
              <a:t> or </a:t>
            </a:r>
            <a:r>
              <a:rPr lang="en-US" sz="2400" u="sng"/>
              <a:t>security</a:t>
            </a:r>
            <a:r>
              <a:rPr lang="en-US" sz="2400"/>
              <a:t> measures to prevent unauthorized access</a:t>
            </a:r>
            <a:endParaRPr/>
          </a:p>
          <a:p>
            <a:pPr indent="-228600" lvl="0" marL="228600" rtl="0" algn="l">
              <a:lnSpc>
                <a:spcPct val="90000"/>
              </a:lnSpc>
              <a:spcBef>
                <a:spcPts val="1000"/>
              </a:spcBef>
              <a:spcAft>
                <a:spcPts val="0"/>
              </a:spcAft>
              <a:buClr>
                <a:schemeClr val="dk1"/>
              </a:buClr>
              <a:buSzPts val="2400"/>
              <a:buChar char="•"/>
            </a:pPr>
            <a:r>
              <a:rPr lang="en-US" sz="2400" u="sng"/>
              <a:t>“Active”</a:t>
            </a:r>
            <a:r>
              <a:rPr lang="en-US" sz="2400"/>
              <a:t> processing to take internal actions on data</a:t>
            </a:r>
            <a:endParaRPr/>
          </a:p>
          <a:p>
            <a:pPr indent="-228600" lvl="0" marL="228600" rtl="0" algn="l">
              <a:lnSpc>
                <a:spcPct val="90000"/>
              </a:lnSpc>
              <a:spcBef>
                <a:spcPts val="1000"/>
              </a:spcBef>
              <a:spcAft>
                <a:spcPts val="0"/>
              </a:spcAft>
              <a:buClr>
                <a:schemeClr val="dk1"/>
              </a:buClr>
              <a:buSzPts val="2400"/>
              <a:buChar char="•"/>
            </a:pPr>
            <a:r>
              <a:rPr i="1" lang="en-US" sz="2400" u="sng"/>
              <a:t>Presentation</a:t>
            </a:r>
            <a:r>
              <a:rPr lang="en-US" sz="2400"/>
              <a:t> and </a:t>
            </a:r>
            <a:r>
              <a:rPr i="1" lang="en-US" sz="2400" u="sng"/>
              <a:t>visualization</a:t>
            </a:r>
            <a:r>
              <a:rPr i="1" lang="en-US" sz="2400"/>
              <a:t> </a:t>
            </a:r>
            <a:r>
              <a:rPr lang="en-US" sz="2400"/>
              <a:t>of data</a:t>
            </a:r>
            <a:endParaRPr/>
          </a:p>
          <a:p>
            <a:pPr indent="-228600" lvl="0" marL="228600" rtl="0" algn="l">
              <a:lnSpc>
                <a:spcPct val="90000"/>
              </a:lnSpc>
              <a:spcBef>
                <a:spcPts val="1000"/>
              </a:spcBef>
              <a:spcAft>
                <a:spcPts val="0"/>
              </a:spcAft>
              <a:buClr>
                <a:schemeClr val="dk1"/>
              </a:buClr>
              <a:buSzPts val="2400"/>
              <a:buChar char="•"/>
            </a:pPr>
            <a:r>
              <a:rPr i="1" lang="en-US" sz="2400" u="sng"/>
              <a:t>Maintenance</a:t>
            </a:r>
            <a:r>
              <a:rPr lang="en-US" sz="2400"/>
              <a:t> of the database and associated programs over the lifetime of the database application</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168" name="Google Shape;16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Module 1</a:t>
            </a:r>
            <a:endParaRPr/>
          </a:p>
        </p:txBody>
      </p:sp>
      <p:sp>
        <p:nvSpPr>
          <p:cNvPr id="169" name="Google Shape;16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2023-01-05T03:53:02Z</dcterms:created>
  <dc:creator>Microsoft Office User</dc:creator>
</cp:coreProperties>
</file>