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336" r:id="rId2"/>
    <p:sldId id="409" r:id="rId3"/>
    <p:sldId id="397" r:id="rId4"/>
    <p:sldId id="398" r:id="rId5"/>
    <p:sldId id="399" r:id="rId6"/>
    <p:sldId id="413" r:id="rId7"/>
    <p:sldId id="414" r:id="rId8"/>
    <p:sldId id="415" r:id="rId9"/>
    <p:sldId id="416" r:id="rId10"/>
    <p:sldId id="417" r:id="rId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1156" y="180"/>
      </p:cViewPr>
      <p:guideLst>
        <p:guide orient="horz" pos="2880"/>
        <p:guide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2095B-2BC1-4D47-9E92-CB7F88B6C4D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31C47-E674-410A-A5CD-2DD77F7BA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973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31C47-E674-410A-A5CD-2DD77F7BA8DA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7AB-BE3F-4DE9-A54C-5D2DBCEC42B0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87C9-33E6-42A3-AB0D-CEE529D0D929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F4C3-3CCB-4938-9B48-45A698566A21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5008-5A83-45B4-8068-0F383A3A674D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5555-3A8D-4013-9C13-F152EB887426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8EF9-AF8C-4BE8-8A65-0F829D968A90}" type="datetime1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62E9-4942-4C4F-A16F-F1AF6AEA91B6}" type="datetime1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C1C6-FE41-4BC5-8CAD-27E16AF73904}" type="datetime1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797C-A4AC-42E0-978B-5E8282D1FCC5}" type="datetime1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C1CE-8A0A-49B9-8B7D-1D97D8842BFC}" type="datetime1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08E9D-28AD-4643-8D1A-749CD70A6B94}" type="datetime1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E6647-B37E-4F41-96B1-8EF633F38807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200" y="4041880"/>
            <a:ext cx="4820539" cy="1243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lang="en-IN" sz="4000">
                <a:solidFill>
                  <a:srgbClr val="FF0000"/>
                </a:solidFill>
                <a:latin typeface="Marcellus SC" panose="020E0602050203020307" pitchFamily="34" charset="0"/>
              </a:rPr>
              <a:t>Pumping Lemma for </a:t>
            </a:r>
            <a:br>
              <a:rPr lang="en-IN" sz="4000">
                <a:solidFill>
                  <a:srgbClr val="FF0000"/>
                </a:solidFill>
                <a:latin typeface="Marcellus SC" panose="020E0602050203020307" pitchFamily="34" charset="0"/>
              </a:rPr>
            </a:br>
            <a:r>
              <a:rPr lang="en-US" altLang="en-IN" sz="4000">
                <a:solidFill>
                  <a:srgbClr val="FF0000"/>
                </a:solidFill>
                <a:latin typeface="Marcellus SC" panose="020E0602050203020307" pitchFamily="34" charset="0"/>
              </a:rPr>
              <a:t>CFL</a:t>
            </a:r>
          </a:p>
        </p:txBody>
      </p:sp>
      <p:pic>
        <p:nvPicPr>
          <p:cNvPr id="6" name="Google Shape;85;p1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588"/>
            <a:ext cx="568325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86;p13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209550" cy="544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81" y="5929493"/>
            <a:ext cx="3246438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829" y="5932803"/>
            <a:ext cx="96837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  <p:sp>
        <p:nvSpPr>
          <p:cNvPr id="3" name="object 3"/>
          <p:cNvSpPr txBox="1"/>
          <p:nvPr/>
        </p:nvSpPr>
        <p:spPr>
          <a:xfrm>
            <a:off x="8504935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>
                <a:solidFill>
                  <a:srgbClr val="888888"/>
                </a:solidFill>
                <a:latin typeface="Arial" panose="020B0604020202090204"/>
                <a:cs typeface="Arial" panose="020B0604020202090204"/>
              </a:rPr>
              <a:t>3</a:t>
            </a:r>
            <a:endParaRPr sz="1200">
              <a:latin typeface="Arial" panose="020B0604020202090204"/>
              <a:cs typeface="Arial" panose="020B0604020202090204"/>
            </a:endParaRPr>
          </a:p>
        </p:txBody>
      </p:sp>
      <p:pic>
        <p:nvPicPr>
          <p:cNvPr id="6" name="Google Shape;196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492875"/>
            <a:ext cx="9177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197;p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332538"/>
            <a:ext cx="69992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" y="5355353"/>
            <a:ext cx="3571082" cy="8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5395913"/>
            <a:ext cx="1114424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Box 9"/>
              <p:cNvSpPr txBox="1"/>
              <p:nvPr/>
            </p:nvSpPr>
            <p:spPr>
              <a:xfrm>
                <a:off x="280670" y="400685"/>
                <a:ext cx="8848090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aseline="30000" dirty="0">
                  <a:sym typeface="+mn-ea"/>
                </a:endParaRPr>
              </a:p>
              <a:p>
                <a:pPr indent="0">
                  <a:buFont typeface="Wingdings" panose="05000000000000000000" charset="0"/>
                  <a:buNone/>
                </a:pPr>
                <a:endParaRPr lang="en-US" baseline="30000" dirty="0">
                  <a:sym typeface="+mn-ea"/>
                </a:endParaRPr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dirty="0">
                    <a:sym typeface="+mn-ea"/>
                  </a:rPr>
                  <a:t>Case 3: v x y  straddle the mid point</a:t>
                </a:r>
              </a:p>
              <a:p>
                <a:pPr indent="0">
                  <a:buFont typeface="Wingdings" panose="05000000000000000000" charset="0"/>
                  <a:buNone/>
                </a:pPr>
                <a:endParaRPr lang="en-US" dirty="0">
                  <a:sym typeface="+mn-ea"/>
                </a:endParaRPr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u="sng" dirty="0">
                    <a:sym typeface="+mn-ea"/>
                  </a:rPr>
                  <a:t>0000011</a:t>
                </a:r>
                <a:r>
                  <a:rPr lang="en-US" dirty="0">
                    <a:sym typeface="+mn-ea"/>
                  </a:rPr>
                  <a:t> </a:t>
                </a:r>
                <a:r>
                  <a:rPr lang="en-US" u="sng" dirty="0">
                    <a:sym typeface="+mn-ea"/>
                  </a:rPr>
                  <a:t>11100</a:t>
                </a:r>
                <a:r>
                  <a:rPr lang="en-US" dirty="0">
                    <a:sym typeface="+mn-ea"/>
                  </a:rPr>
                  <a:t> </a:t>
                </a:r>
                <a:r>
                  <a:rPr lang="en-US" u="sng" dirty="0">
                    <a:sym typeface="+mn-ea"/>
                  </a:rPr>
                  <a:t>00011111</a:t>
                </a:r>
                <a:r>
                  <a:rPr lang="en-US" dirty="0">
                    <a:sym typeface="+mn-ea"/>
                  </a:rPr>
                  <a:t>         </a:t>
                </a:r>
                <a:r>
                  <a:rPr lang="en-US" dirty="0" err="1">
                    <a:sym typeface="+mn-ea"/>
                  </a:rPr>
                  <a:t>vxy</a:t>
                </a:r>
                <a:r>
                  <a:rPr lang="en-US" dirty="0">
                    <a:sym typeface="+mn-ea"/>
                  </a:rPr>
                  <a:t> &lt; P</a:t>
                </a:r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dirty="0">
                    <a:sym typeface="+mn-ea"/>
                  </a:rPr>
                  <a:t>          u    v x y        z</a:t>
                </a:r>
              </a:p>
              <a:p>
                <a:pPr indent="0">
                  <a:buFont typeface="Wingdings" panose="05000000000000000000" charset="0"/>
                  <a:buNone/>
                </a:pPr>
                <a:endParaRPr lang="en-US" u="sng" dirty="0" smtClean="0">
                  <a:sym typeface="+mn-ea"/>
                </a:endParaRPr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u="sng" dirty="0" smtClean="0">
                    <a:sym typeface="+mn-ea"/>
                  </a:rPr>
                  <a:t>0000011</a:t>
                </a:r>
                <a:r>
                  <a:rPr lang="en-US" dirty="0" smtClean="0">
                    <a:sym typeface="+mn-ea"/>
                  </a:rPr>
                  <a:t> </a:t>
                </a:r>
                <a:r>
                  <a:rPr lang="en-US" u="sng" dirty="0" smtClean="0">
                    <a:sym typeface="+mn-ea"/>
                  </a:rPr>
                  <a:t>11  1  00</a:t>
                </a:r>
                <a:r>
                  <a:rPr lang="en-US" dirty="0" smtClean="0">
                    <a:sym typeface="+mn-ea"/>
                  </a:rPr>
                  <a:t> </a:t>
                </a:r>
                <a:r>
                  <a:rPr lang="en-US" u="sng" dirty="0">
                    <a:sym typeface="+mn-ea"/>
                  </a:rPr>
                  <a:t>00011111</a:t>
                </a:r>
                <a:r>
                  <a:rPr lang="en-US" dirty="0">
                    <a:sym typeface="+mn-ea"/>
                  </a:rPr>
                  <a:t>         </a:t>
                </a:r>
                <a:r>
                  <a:rPr lang="en-US" dirty="0" err="1">
                    <a:sym typeface="+mn-ea"/>
                  </a:rPr>
                  <a:t>vxy</a:t>
                </a:r>
                <a:r>
                  <a:rPr lang="en-US" dirty="0">
                    <a:sym typeface="+mn-ea"/>
                  </a:rPr>
                  <a:t> &lt; P</a:t>
                </a:r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dirty="0">
                    <a:sym typeface="+mn-ea"/>
                  </a:rPr>
                  <a:t>          u    v </a:t>
                </a:r>
                <a:r>
                  <a:rPr lang="en-US" dirty="0" smtClean="0">
                    <a:sym typeface="+mn-ea"/>
                  </a:rPr>
                  <a:t>    x    y        </a:t>
                </a:r>
                <a:r>
                  <a:rPr lang="en-US" dirty="0">
                    <a:sym typeface="+mn-ea"/>
                  </a:rPr>
                  <a:t>z</a:t>
                </a:r>
              </a:p>
              <a:p>
                <a:pPr indent="0">
                  <a:buFont typeface="Wingdings" panose="05000000000000000000" charset="0"/>
                  <a:buNone/>
                </a:pPr>
                <a:endParaRPr lang="en-US" dirty="0">
                  <a:sym typeface="+mn-ea"/>
                </a:endParaRPr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dirty="0">
                    <a:sym typeface="+mn-ea"/>
                  </a:rPr>
                  <a:t>let i = 2, then uv</a:t>
                </a:r>
                <a:r>
                  <a:rPr lang="en-US" baseline="30000" dirty="0">
                    <a:sym typeface="+mn-ea"/>
                  </a:rPr>
                  <a:t>2</a:t>
                </a:r>
                <a:r>
                  <a:rPr lang="en-US" dirty="0">
                    <a:sym typeface="+mn-ea"/>
                  </a:rPr>
                  <a:t>xy</a:t>
                </a:r>
                <a:r>
                  <a:rPr lang="en-US" baseline="30000" dirty="0">
                    <a:sym typeface="+mn-ea"/>
                  </a:rPr>
                  <a:t>2</a:t>
                </a:r>
                <a:r>
                  <a:rPr lang="en-US" dirty="0">
                    <a:sym typeface="+mn-ea"/>
                  </a:rPr>
                  <a:t>z </a:t>
                </a:r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dirty="0">
                    <a:sym typeface="+mn-ea"/>
                  </a:rPr>
                  <a:t> </a:t>
                </a:r>
                <a:r>
                  <a:rPr lang="en-US" u="sng" dirty="0">
                    <a:sym typeface="+mn-ea"/>
                  </a:rPr>
                  <a:t>000000011</a:t>
                </a:r>
                <a:r>
                  <a:rPr lang="en-US" dirty="0">
                    <a:sym typeface="+mn-ea"/>
                  </a:rPr>
                  <a:t> </a:t>
                </a:r>
                <a:r>
                  <a:rPr lang="en-US" u="sng" dirty="0">
                    <a:sym typeface="+mn-ea"/>
                  </a:rPr>
                  <a:t>1111</a:t>
                </a:r>
                <a:r>
                  <a:rPr lang="en-US" dirty="0">
                    <a:sym typeface="+mn-ea"/>
                  </a:rPr>
                  <a:t> </a:t>
                </a:r>
                <a:r>
                  <a:rPr lang="en-US" u="sng" dirty="0">
                    <a:sym typeface="+mn-ea"/>
                  </a:rPr>
                  <a:t>1</a:t>
                </a:r>
                <a:r>
                  <a:rPr lang="en-US" dirty="0">
                    <a:sym typeface="+mn-ea"/>
                  </a:rPr>
                  <a:t> </a:t>
                </a:r>
                <a:r>
                  <a:rPr lang="en-US" u="sng" dirty="0">
                    <a:sym typeface="+mn-ea"/>
                  </a:rPr>
                  <a:t>0000</a:t>
                </a:r>
                <a:r>
                  <a:rPr lang="en-US" dirty="0">
                    <a:sym typeface="+mn-ea"/>
                  </a:rPr>
                  <a:t> </a:t>
                </a:r>
                <a:r>
                  <a:rPr lang="en-US" u="sng" dirty="0">
                    <a:sym typeface="+mn-ea"/>
                  </a:rPr>
                  <a:t>0001111</a:t>
                </a:r>
                <a:r>
                  <a:rPr lang="en-US" dirty="0">
                    <a:sym typeface="+mn-ea"/>
                  </a:rPr>
                  <a:t>      </a:t>
                </a:r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dirty="0">
                    <a:sym typeface="+mn-ea"/>
                  </a:rPr>
                  <a:t>           u          v     x    y       z</a:t>
                </a:r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dirty="0">
                    <a:sym typeface="+mn-ea"/>
                  </a:rPr>
                  <a:t> 0</a:t>
                </a:r>
                <a:r>
                  <a:rPr lang="en-US" baseline="30000" dirty="0">
                    <a:sym typeface="+mn-ea"/>
                  </a:rPr>
                  <a:t>5</a:t>
                </a:r>
                <a:r>
                  <a:rPr lang="en-US" dirty="0">
                    <a:sym typeface="+mn-ea"/>
                  </a:rPr>
                  <a:t>1</a:t>
                </a:r>
                <a:r>
                  <a:rPr lang="en-US" baseline="30000" dirty="0">
                    <a:sym typeface="+mn-ea"/>
                  </a:rPr>
                  <a:t>7</a:t>
                </a:r>
                <a:r>
                  <a:rPr lang="en-US" dirty="0">
                    <a:sym typeface="+mn-ea"/>
                  </a:rPr>
                  <a:t>0</a:t>
                </a:r>
                <a:r>
                  <a:rPr lang="en-US" baseline="30000" dirty="0">
                    <a:sym typeface="+mn-ea"/>
                  </a:rPr>
                  <a:t>7</a:t>
                </a:r>
                <a:r>
                  <a:rPr lang="en-US" dirty="0">
                    <a:sym typeface="+mn-ea"/>
                  </a:rPr>
                  <a:t>1</a:t>
                </a:r>
                <a:r>
                  <a:rPr lang="en-US" baseline="30000" dirty="0">
                    <a:sym typeface="+mn-ea"/>
                  </a:rPr>
                  <a:t>5  </a:t>
                </a:r>
                <a:r>
                  <a:rPr lang="en-US" dirty="0">
                    <a:sym typeface="+mn-ea"/>
                  </a:rPr>
                  <a:t>  </a:t>
                </a:r>
                <a:endParaRPr lang="en-US" i="1" dirty="0">
                  <a:latin typeface="Arial" panose="020B0604020202090204" pitchFamily="34" charset="0"/>
                  <a:cs typeface="Arial" panose="020B0604020202090204" pitchFamily="34" charset="0"/>
                  <a:sym typeface="+mn-ea"/>
                </a:endParaRPr>
              </a:p>
              <a:p>
                <a:pPr indent="0">
                  <a:buFont typeface="Wingdings" panose="05000000000000000000" charset="0"/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∴</m:t>
                    </m:r>
                    <m:r>
                      <a:rPr lang="en-US" i="1">
                        <a:latin typeface="Cambria Math"/>
                        <a:cs typeface="Arial" panose="020B0604020202090204" pitchFamily="34" charset="0"/>
                        <a:sym typeface="+mn-ea"/>
                      </a:rPr>
                      <m:t> </m:t>
                    </m:r>
                    <m:r>
                      <a:rPr lang="en-US" i="1">
                        <a:latin typeface="Cambria Math"/>
                        <a:cs typeface="Arial" panose="020B0604020202090204" pitchFamily="34" charset="0"/>
                        <a:sym typeface="+mn-ea"/>
                      </a:rPr>
                      <m:t>𝐿</m:t>
                    </m:r>
                    <m:r>
                      <a:rPr lang="en-US" i="1">
                        <a:latin typeface="Cambria Math"/>
                        <a:cs typeface="Arial" panose="020B0604020202090204" pitchFamily="34" charset="0"/>
                        <a:sym typeface="+mn-ea"/>
                      </a:rPr>
                      <m:t> </m:t>
                    </m:r>
                  </m:oMath>
                </a14:m>
                <a:r>
                  <a:rPr lang="en-US" dirty="0">
                    <a:sym typeface="+mn-ea"/>
                  </a:rPr>
                  <a:t>is not a CFL</a:t>
                </a:r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dirty="0">
                    <a:sym typeface="+mn-ea"/>
                  </a:rPr>
                  <a:t> </a:t>
                </a:r>
              </a:p>
              <a:p>
                <a:pPr indent="0">
                  <a:buFont typeface="Wingdings" panose="05000000000000000000" charset="0"/>
                  <a:buNone/>
                </a:pPr>
                <a:endParaRPr lang="en-US" dirty="0">
                  <a:sym typeface="+mn-ea"/>
                </a:endParaRPr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dirty="0">
                    <a:sym typeface="+mn-ea"/>
                  </a:rPr>
                  <a:t>            </a:t>
                </a:r>
              </a:p>
            </p:txBody>
          </p:sp>
        </mc:Choice>
        <mc:Fallback>
          <p:sp>
            <p:nvSpPr>
              <p:cNvPr id="10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" y="400685"/>
                <a:ext cx="8848090" cy="4893647"/>
              </a:xfrm>
              <a:prstGeom prst="rect">
                <a:avLst/>
              </a:prstGeom>
              <a:blipFill rotWithShape="1">
                <a:blip r:embed="rId7"/>
                <a:stretch>
                  <a:fillRect l="-5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  <p:sp>
        <p:nvSpPr>
          <p:cNvPr id="3" name="object 3"/>
          <p:cNvSpPr txBox="1"/>
          <p:nvPr/>
        </p:nvSpPr>
        <p:spPr>
          <a:xfrm>
            <a:off x="8504935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>
                <a:solidFill>
                  <a:srgbClr val="888888"/>
                </a:solidFill>
                <a:latin typeface="Arial" panose="020B0604020202090204"/>
                <a:cs typeface="Arial" panose="020B0604020202090204"/>
              </a:rPr>
              <a:t>3</a:t>
            </a:r>
            <a:endParaRPr sz="1200">
              <a:latin typeface="Arial" panose="020B0604020202090204"/>
              <a:cs typeface="Arial" panose="020B0604020202090204"/>
            </a:endParaRPr>
          </a:p>
        </p:txBody>
      </p:sp>
      <p:pic>
        <p:nvPicPr>
          <p:cNvPr id="6" name="Google Shape;196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492875"/>
            <a:ext cx="9177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197;p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332538"/>
            <a:ext cx="69992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" y="5355353"/>
            <a:ext cx="3571082" cy="8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5395913"/>
            <a:ext cx="1114424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  <a:p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457200" y="685800"/>
            <a:ext cx="8305800" cy="7683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en-IN" sz="4400">
                <a:solidFill>
                  <a:srgbClr val="FF0000"/>
                </a:solidFill>
                <a:latin typeface="Times New Roman Regular" panose="02020503050405090304" charset="0"/>
                <a:ea typeface="+mn-lt"/>
                <a:cs typeface="Times New Roman Regular" panose="02020503050405090304" charset="0"/>
              </a:rPr>
              <a:t> CFL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266700" y="1474470"/>
            <a:ext cx="85045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"/>
            </a:pPr>
            <a:r>
              <a:rPr lang="en-US"/>
              <a:t>Informal language theory, generated by some context free grammar</a:t>
            </a:r>
          </a:p>
          <a:p>
            <a:pPr marL="285750" indent="-285750">
              <a:buFont typeface="Wingdings" panose="05000000000000000000" charset="0"/>
              <a:buChar char=""/>
            </a:pPr>
            <a:r>
              <a:rPr lang="en-US"/>
              <a:t>The set of all CFL is identical to the set of languages accepted by the PDA</a:t>
            </a:r>
          </a:p>
          <a:p>
            <a:pPr marL="285750" indent="-285750">
              <a:buFont typeface="Wingdings" panose="05000000000000000000" charset="0"/>
              <a:buChar char=""/>
            </a:pPr>
            <a:r>
              <a:rPr lang="en-US"/>
              <a:t>G = {V,</a:t>
            </a:r>
            <a:r>
              <a:rPr lang="en-US">
                <a:latin typeface="Arial" panose="020B0604020202090204" pitchFamily="34" charset="0"/>
                <a:cs typeface="Arial" panose="020B0604020202090204" pitchFamily="34" charset="0"/>
              </a:rPr>
              <a:t>Σ,S,P}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  <p:sp>
        <p:nvSpPr>
          <p:cNvPr id="3" name="object 3"/>
          <p:cNvSpPr txBox="1"/>
          <p:nvPr/>
        </p:nvSpPr>
        <p:spPr>
          <a:xfrm>
            <a:off x="8504935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>
                <a:solidFill>
                  <a:srgbClr val="888888"/>
                </a:solidFill>
                <a:latin typeface="Arial" panose="020B0604020202090204"/>
                <a:cs typeface="Arial" panose="020B0604020202090204"/>
              </a:rPr>
              <a:t>3</a:t>
            </a:r>
            <a:endParaRPr sz="1200">
              <a:latin typeface="Arial" panose="020B0604020202090204"/>
              <a:cs typeface="Arial" panose="020B0604020202090204"/>
            </a:endParaRPr>
          </a:p>
        </p:txBody>
      </p:sp>
      <p:pic>
        <p:nvPicPr>
          <p:cNvPr id="6" name="Google Shape;196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492875"/>
            <a:ext cx="9177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197;p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332538"/>
            <a:ext cx="69992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" y="5355353"/>
            <a:ext cx="3571082" cy="8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5395913"/>
            <a:ext cx="1114424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  <a:p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457200" y="685800"/>
            <a:ext cx="8305800" cy="7683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4400">
                <a:solidFill>
                  <a:srgbClr val="FF0000"/>
                </a:solidFill>
                <a:latin typeface="Times New Roman Regular" panose="02020503050405090304" charset="0"/>
                <a:ea typeface="+mn-lt"/>
                <a:cs typeface="Times New Roman Regular" panose="02020503050405090304" charset="0"/>
              </a:rPr>
              <a:t>Pumping Lemma </a:t>
            </a:r>
            <a:r>
              <a:rPr lang="en-US" altLang="en-IN" sz="4400">
                <a:solidFill>
                  <a:srgbClr val="FF0000"/>
                </a:solidFill>
                <a:latin typeface="Times New Roman Regular" panose="02020503050405090304" charset="0"/>
                <a:ea typeface="+mn-lt"/>
                <a:cs typeface="Times New Roman Regular" panose="02020503050405090304" charset="0"/>
              </a:rPr>
              <a:t>for CFL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0"/>
              <p:cNvSpPr txBox="1"/>
              <p:nvPr/>
            </p:nvSpPr>
            <p:spPr>
              <a:xfrm>
                <a:off x="653415" y="1674495"/>
                <a:ext cx="8232140" cy="2449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If A is a CFL then, A has a pumping length 'P' such that any string 'S', where ISI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≥ </m:t>
                    </m:r>
                    <m:r>
                      <a:rPr lang="en-US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/>
                  <a:t> may be divided into 5 pieces</a:t>
                </a:r>
              </a:p>
              <a:p>
                <a:endParaRPr lang="en-US"/>
              </a:p>
              <a:p>
                <a:r>
                  <a:rPr lang="en-US"/>
                  <a:t>S = uvxyz, such that the following condition must be true</a:t>
                </a:r>
              </a:p>
              <a:p>
                <a:endParaRPr lang="en-US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/>
                  <a:t>uv</a:t>
                </a:r>
                <a:r>
                  <a:rPr lang="en-US" baseline="30000"/>
                  <a:t>i</a:t>
                </a:r>
                <a:r>
                  <a:rPr lang="en-US"/>
                  <a:t>xy</a:t>
                </a:r>
                <a:r>
                  <a:rPr lang="en-US" baseline="30000"/>
                  <a:t>i</a:t>
                </a:r>
                <a:r>
                  <a:rPr lang="en-US"/>
                  <a:t>z is in A for every i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≥ 0</m:t>
                    </m:r>
                  </m:oMath>
                </a14:m>
                <a:endParaRPr lang="en-US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/>
                  <a:t>IvyI &gt; 0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/>
                  <a:t>IvxyI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≤ </m:t>
                    </m:r>
                    <m:r>
                      <a:rPr lang="en-US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𝑃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1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15" y="1674495"/>
                <a:ext cx="8232140" cy="244983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  <p:sp>
        <p:nvSpPr>
          <p:cNvPr id="3" name="object 3"/>
          <p:cNvSpPr txBox="1"/>
          <p:nvPr/>
        </p:nvSpPr>
        <p:spPr>
          <a:xfrm>
            <a:off x="8504935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>
                <a:solidFill>
                  <a:srgbClr val="888888"/>
                </a:solidFill>
                <a:latin typeface="Arial" panose="020B0604020202090204"/>
                <a:cs typeface="Arial" panose="020B0604020202090204"/>
              </a:rPr>
              <a:t>3</a:t>
            </a:r>
            <a:endParaRPr sz="1200">
              <a:latin typeface="Arial" panose="020B0604020202090204"/>
              <a:cs typeface="Arial" panose="020B0604020202090204"/>
            </a:endParaRPr>
          </a:p>
        </p:txBody>
      </p:sp>
      <p:pic>
        <p:nvPicPr>
          <p:cNvPr id="6" name="Google Shape;196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492875"/>
            <a:ext cx="9177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197;p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332538"/>
            <a:ext cx="69992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" y="5355353"/>
            <a:ext cx="3571082" cy="8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5395913"/>
            <a:ext cx="1114424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19856" y="609600"/>
                <a:ext cx="8839200" cy="31393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en-US" altLang="en-IN" dirty="0"/>
                  <a:t>To Prove using Pumping Lemma</a:t>
                </a:r>
              </a:p>
              <a:p>
                <a:endParaRPr lang="en-US" altLang="en-IN" dirty="0"/>
              </a:p>
              <a:p>
                <a:pPr marL="342900" indent="-342900">
                  <a:buAutoNum type="arabicPeriod"/>
                </a:pPr>
                <a:r>
                  <a:rPr lang="en-US" altLang="en-IN" dirty="0"/>
                  <a:t>Assume that A is a content free</a:t>
                </a:r>
              </a:p>
              <a:p>
                <a:pPr marL="342900" indent="-342900">
                  <a:buAutoNum type="arabicPeriod"/>
                </a:pPr>
                <a:r>
                  <a:rPr lang="en-US" altLang="en-IN" dirty="0"/>
                  <a:t>It has to have a pumping length (say P)</a:t>
                </a:r>
              </a:p>
              <a:p>
                <a:pPr marL="342900" indent="-342900">
                  <a:buAutoNum type="arabicPeriod"/>
                </a:pPr>
                <a:r>
                  <a:rPr lang="en-US" altLang="en-IN" dirty="0"/>
                  <a:t>All strings longer than P can be pumped  ISI </a:t>
                </a:r>
                <a14:m>
                  <m:oMath xmlns:m="http://schemas.openxmlformats.org/officeDocument/2006/math">
                    <m:r>
                      <a:rPr lang="en-US" altLang="en-I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≥ </m:t>
                    </m:r>
                    <m:r>
                      <a:rPr lang="en-US" altLang="en-I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𝑃</m:t>
                    </m:r>
                  </m:oMath>
                </a14:m>
                <a:endParaRPr lang="en-US" altLang="en-IN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:r>
                  <a:rPr lang="en-US" altLang="en-IN" dirty="0"/>
                  <a:t>Now find a string 'S' in A such that ISI</a:t>
                </a:r>
                <a14:m>
                  <m:oMath xmlns:m="http://schemas.openxmlformats.org/officeDocument/2006/math">
                    <m:r>
                      <a:rPr lang="en-US" altLang="en-I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≥ </m:t>
                    </m:r>
                    <m:r>
                      <a:rPr lang="en-US" altLang="en-I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𝑃</m:t>
                    </m:r>
                  </m:oMath>
                </a14:m>
                <a:endParaRPr lang="en-US" altLang="en-IN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:r>
                  <a:rPr lang="en-US" altLang="en-IN" dirty="0"/>
                  <a:t>Divide 'S' in </a:t>
                </a:r>
                <a:r>
                  <a:rPr lang="en-US" altLang="en-IN" dirty="0" err="1" smtClean="0"/>
                  <a:t>uvxyz</a:t>
                </a:r>
                <a:endParaRPr lang="en-US" altLang="en-IN" dirty="0"/>
              </a:p>
              <a:p>
                <a:pPr marL="342900" indent="-342900">
                  <a:buAutoNum type="arabicPeriod"/>
                </a:pPr>
                <a:r>
                  <a:rPr lang="en-US" altLang="en-IN" dirty="0"/>
                  <a:t>Show that </a:t>
                </a:r>
                <a:r>
                  <a:rPr lang="en-US" dirty="0" err="1">
                    <a:sym typeface="+mn-ea"/>
                  </a:rPr>
                  <a:t>uv</a:t>
                </a:r>
                <a:r>
                  <a:rPr lang="en-US" baseline="30000" dirty="0" err="1">
                    <a:sym typeface="+mn-ea"/>
                  </a:rPr>
                  <a:t>i</a:t>
                </a:r>
                <a:r>
                  <a:rPr lang="en-US" dirty="0" err="1">
                    <a:sym typeface="+mn-ea"/>
                  </a:rPr>
                  <a:t>xy</a:t>
                </a:r>
                <a:r>
                  <a:rPr lang="en-US" baseline="30000" dirty="0" err="1">
                    <a:sym typeface="+mn-ea"/>
                  </a:rPr>
                  <a:t>i</a:t>
                </a:r>
                <a:r>
                  <a:rPr lang="en-US" dirty="0" err="1">
                    <a:sym typeface="+mn-ea"/>
                  </a:rPr>
                  <a:t>z</a:t>
                </a:r>
                <a:r>
                  <a:rPr lang="en-US" dirty="0">
                    <a:sym typeface="+mn-ea"/>
                  </a:rPr>
                  <a:t> </a:t>
                </a:r>
                <a:r>
                  <a:rPr lang="en-US" dirty="0" err="1">
                    <a:sym typeface="+mn-ea"/>
                  </a:rPr>
                  <a:t>doesnot</a:t>
                </a:r>
                <a:r>
                  <a:rPr lang="en-US" dirty="0">
                    <a:sym typeface="+mn-ea"/>
                  </a:rPr>
                  <a:t> belong to A</a:t>
                </a:r>
              </a:p>
              <a:p>
                <a:pPr marL="342900" indent="-342900">
                  <a:buAutoNum type="arabicPeriod"/>
                </a:pPr>
                <a:r>
                  <a:rPr lang="en-US" altLang="en-IN" dirty="0"/>
                  <a:t>Then consider the ways that S can be divided into </a:t>
                </a:r>
                <a:r>
                  <a:rPr lang="en-US" altLang="en-IN" dirty="0" err="1"/>
                  <a:t>uvxyz</a:t>
                </a:r>
                <a:endParaRPr lang="en-US" altLang="en-IN" dirty="0"/>
              </a:p>
              <a:p>
                <a:pPr marL="342900" indent="-342900">
                  <a:buAutoNum type="arabicPeriod"/>
                </a:pPr>
                <a:r>
                  <a:rPr lang="en-US" altLang="en-IN" dirty="0"/>
                  <a:t>Show that none of these can satisfy all three pumping conditions at the same time</a:t>
                </a:r>
              </a:p>
              <a:p>
                <a:pPr marL="342900" indent="-342900">
                  <a:buAutoNum type="arabicPeriod"/>
                </a:pPr>
                <a:r>
                  <a:rPr lang="en-US" altLang="en-IN" dirty="0"/>
                  <a:t>S cannot be pumped -----Contradiction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" y="609600"/>
                <a:ext cx="8839200" cy="3139321"/>
              </a:xfrm>
              <a:prstGeom prst="rect">
                <a:avLst/>
              </a:prstGeom>
              <a:blipFill rotWithShape="1">
                <a:blip r:embed="rId7"/>
                <a:stretch>
                  <a:fillRect l="-621" t="-971" b="-21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  <p:sp>
        <p:nvSpPr>
          <p:cNvPr id="3" name="object 3"/>
          <p:cNvSpPr txBox="1"/>
          <p:nvPr/>
        </p:nvSpPr>
        <p:spPr>
          <a:xfrm>
            <a:off x="8504935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>
                <a:solidFill>
                  <a:srgbClr val="888888"/>
                </a:solidFill>
                <a:latin typeface="Arial" panose="020B0604020202090204"/>
                <a:cs typeface="Arial" panose="020B0604020202090204"/>
              </a:rPr>
              <a:t>3</a:t>
            </a:r>
            <a:endParaRPr sz="1200">
              <a:latin typeface="Arial" panose="020B0604020202090204"/>
              <a:cs typeface="Arial" panose="020B0604020202090204"/>
            </a:endParaRPr>
          </a:p>
        </p:txBody>
      </p:sp>
      <p:pic>
        <p:nvPicPr>
          <p:cNvPr id="6" name="Google Shape;196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492875"/>
            <a:ext cx="9177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197;p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332538"/>
            <a:ext cx="69992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" y="5355353"/>
            <a:ext cx="3571082" cy="8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5395913"/>
            <a:ext cx="1114424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Box 9"/>
              <p:cNvSpPr txBox="1"/>
              <p:nvPr/>
            </p:nvSpPr>
            <p:spPr>
              <a:xfrm>
                <a:off x="280670" y="400685"/>
                <a:ext cx="8848090" cy="5905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Show that  L = {</a:t>
                </a:r>
                <a:r>
                  <a:rPr lang="en-US" dirty="0" err="1"/>
                  <a:t>a</a:t>
                </a:r>
                <a:r>
                  <a:rPr lang="en-US" baseline="30000" dirty="0" err="1"/>
                  <a:t>n</a:t>
                </a:r>
                <a:r>
                  <a:rPr lang="en-US" dirty="0" err="1"/>
                  <a:t>b</a:t>
                </a:r>
                <a:r>
                  <a:rPr lang="en-US" baseline="30000" dirty="0" err="1"/>
                  <a:t>n</a:t>
                </a:r>
                <a:r>
                  <a:rPr lang="en-US" dirty="0" err="1"/>
                  <a:t>C</a:t>
                </a:r>
                <a:r>
                  <a:rPr lang="en-US" baseline="30000" dirty="0" err="1"/>
                  <a:t>n</a:t>
                </a:r>
                <a:r>
                  <a:rPr lang="en-US" dirty="0"/>
                  <a:t> I 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≥ 0 </m:t>
                    </m:r>
                    <m:r>
                      <a:rPr lang="en-US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𝑛𝑜𝑡𝑎</m:t>
                    </m:r>
                    <m:r>
                      <a:rPr lang="en-US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𝐶𝐹𝐿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endParaRPr lang="en-US" dirty="0"/>
              </a:p>
              <a:p>
                <a:pPr marL="285750" indent="-285750">
                  <a:buFont typeface="Wingdings" panose="05000000000000000000" charset="0"/>
                  <a:buChar char=""/>
                </a:pPr>
                <a:r>
                  <a:rPr lang="en-US" dirty="0"/>
                  <a:t>Assume that L is a context free Language</a:t>
                </a:r>
              </a:p>
              <a:p>
                <a:pPr marL="285750" indent="-285750">
                  <a:buFont typeface="Wingdings" panose="05000000000000000000" charset="0"/>
                  <a:buChar char=""/>
                </a:pPr>
                <a:r>
                  <a:rPr lang="en-US" dirty="0"/>
                  <a:t>L must have pumping length (Say P)</a:t>
                </a:r>
              </a:p>
              <a:p>
                <a:pPr marL="285750" indent="-285750">
                  <a:buFont typeface="Wingdings" panose="05000000000000000000" charset="0"/>
                  <a:buChar char=""/>
                </a:pPr>
                <a:r>
                  <a:rPr lang="en-US" dirty="0"/>
                  <a:t>now we take a string S such that S = </a:t>
                </a:r>
                <a:r>
                  <a:rPr lang="en-US" dirty="0" err="1"/>
                  <a:t>a</a:t>
                </a:r>
                <a:r>
                  <a:rPr lang="en-US" baseline="30000" dirty="0" err="1"/>
                  <a:t>P</a:t>
                </a:r>
                <a:r>
                  <a:rPr lang="en-US" dirty="0" err="1"/>
                  <a:t>b</a:t>
                </a:r>
                <a:r>
                  <a:rPr lang="en-US" baseline="30000" dirty="0" err="1"/>
                  <a:t>P</a:t>
                </a:r>
                <a:r>
                  <a:rPr lang="en-US" dirty="0" err="1"/>
                  <a:t>c</a:t>
                </a:r>
                <a:r>
                  <a:rPr lang="en-US" baseline="30000" dirty="0" err="1"/>
                  <a:t>p</a:t>
                </a:r>
                <a:r>
                  <a:rPr lang="en-US" dirty="0"/>
                  <a:t> </a:t>
                </a:r>
              </a:p>
              <a:p>
                <a:pPr marL="285750" indent="-285750">
                  <a:buFont typeface="Wingdings" panose="05000000000000000000" charset="0"/>
                  <a:buChar char=""/>
                </a:pPr>
                <a:r>
                  <a:rPr lang="en-US" dirty="0"/>
                  <a:t>We divide S into parts </a:t>
                </a:r>
                <a:r>
                  <a:rPr lang="en-US" dirty="0" err="1"/>
                  <a:t>uvxyz</a:t>
                </a:r>
                <a:endParaRPr lang="en-US" dirty="0"/>
              </a:p>
              <a:p>
                <a:pPr marL="285750" indent="-285750">
                  <a:buFont typeface="Wingdings" panose="05000000000000000000" charset="0"/>
                  <a:buChar char=""/>
                </a:pPr>
                <a:endParaRPr lang="en-US" dirty="0"/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dirty="0"/>
                  <a:t>Let P = 4 so, S = </a:t>
                </a:r>
                <a:r>
                  <a:rPr lang="en-US" dirty="0">
                    <a:sym typeface="+mn-ea"/>
                  </a:rPr>
                  <a:t>a</a:t>
                </a:r>
                <a:r>
                  <a:rPr lang="en-US" baseline="30000" dirty="0">
                    <a:sym typeface="+mn-ea"/>
                  </a:rPr>
                  <a:t>4</a:t>
                </a:r>
                <a:r>
                  <a:rPr lang="en-US" dirty="0">
                    <a:sym typeface="+mn-ea"/>
                  </a:rPr>
                  <a:t>b</a:t>
                </a:r>
                <a:r>
                  <a:rPr lang="en-US" baseline="30000" dirty="0">
                    <a:sym typeface="+mn-ea"/>
                  </a:rPr>
                  <a:t>4</a:t>
                </a:r>
                <a:r>
                  <a:rPr lang="en-US" dirty="0">
                    <a:sym typeface="+mn-ea"/>
                  </a:rPr>
                  <a:t>C</a:t>
                </a:r>
                <a:r>
                  <a:rPr lang="en-US" baseline="30000" dirty="0">
                    <a:sym typeface="+mn-ea"/>
                  </a:rPr>
                  <a:t>4</a:t>
                </a:r>
              </a:p>
              <a:p>
                <a:pPr indent="0">
                  <a:buFont typeface="Wingdings" panose="05000000000000000000" charset="0"/>
                  <a:buNone/>
                </a:pPr>
                <a:endParaRPr lang="en-US" baseline="30000" dirty="0">
                  <a:sym typeface="+mn-ea"/>
                </a:endParaRPr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dirty="0">
                    <a:sym typeface="+mn-ea"/>
                  </a:rPr>
                  <a:t>Case 1</a:t>
                </a:r>
                <a:r>
                  <a:rPr lang="en-US" dirty="0" smtClean="0">
                    <a:sym typeface="+mn-ea"/>
                  </a:rPr>
                  <a:t>: Both  </a:t>
                </a:r>
                <a:r>
                  <a:rPr lang="en-US" dirty="0">
                    <a:sym typeface="+mn-ea"/>
                  </a:rPr>
                  <a:t>v and y one amongst them contain only one type of symbol</a:t>
                </a:r>
              </a:p>
              <a:p>
                <a:pPr indent="0">
                  <a:buFont typeface="Wingdings" panose="05000000000000000000" charset="0"/>
                  <a:buNone/>
                </a:pPr>
                <a:endParaRPr lang="en-US" dirty="0">
                  <a:sym typeface="+mn-ea"/>
                </a:endParaRPr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u="sng" dirty="0">
                    <a:sym typeface="+mn-ea"/>
                  </a:rPr>
                  <a:t>a</a:t>
                </a:r>
                <a:r>
                  <a:rPr lang="en-US" dirty="0">
                    <a:sym typeface="+mn-ea"/>
                  </a:rPr>
                  <a:t> </a:t>
                </a:r>
                <a:r>
                  <a:rPr lang="en-US" u="sng" dirty="0" err="1">
                    <a:sym typeface="+mn-ea"/>
                  </a:rPr>
                  <a:t>aa</a:t>
                </a:r>
                <a:r>
                  <a:rPr lang="en-US" dirty="0">
                    <a:sym typeface="+mn-ea"/>
                  </a:rPr>
                  <a:t> </a:t>
                </a:r>
                <a:r>
                  <a:rPr lang="en-US" u="sng" dirty="0" err="1">
                    <a:sym typeface="+mn-ea"/>
                  </a:rPr>
                  <a:t>abbbbc</a:t>
                </a:r>
                <a:r>
                  <a:rPr lang="en-US" dirty="0">
                    <a:sym typeface="+mn-ea"/>
                  </a:rPr>
                  <a:t> </a:t>
                </a:r>
                <a:r>
                  <a:rPr lang="en-US" u="sng" dirty="0">
                    <a:sym typeface="+mn-ea"/>
                  </a:rPr>
                  <a:t>c</a:t>
                </a:r>
                <a:r>
                  <a:rPr lang="en-US" dirty="0">
                    <a:sym typeface="+mn-ea"/>
                  </a:rPr>
                  <a:t> </a:t>
                </a:r>
                <a:r>
                  <a:rPr lang="en-US" u="sng" dirty="0">
                    <a:sym typeface="+mn-ea"/>
                  </a:rPr>
                  <a:t>cc</a:t>
                </a:r>
                <a:r>
                  <a:rPr lang="en-US" dirty="0">
                    <a:sym typeface="+mn-ea"/>
                  </a:rPr>
                  <a:t> </a:t>
                </a:r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dirty="0">
                    <a:sym typeface="+mn-ea"/>
                  </a:rPr>
                  <a:t>u v    x           y  z</a:t>
                </a:r>
              </a:p>
              <a:p>
                <a:pPr indent="0">
                  <a:buFont typeface="Wingdings" panose="05000000000000000000" charset="0"/>
                  <a:buNone/>
                </a:pPr>
                <a:endParaRPr lang="en-US" dirty="0">
                  <a:sym typeface="+mn-ea"/>
                </a:endParaRPr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dirty="0">
                    <a:sym typeface="+mn-ea"/>
                  </a:rPr>
                  <a:t>let i = 2, then uv</a:t>
                </a:r>
                <a:r>
                  <a:rPr lang="en-US" baseline="30000" dirty="0">
                    <a:sym typeface="+mn-ea"/>
                  </a:rPr>
                  <a:t>2</a:t>
                </a:r>
                <a:r>
                  <a:rPr lang="en-US" dirty="0">
                    <a:sym typeface="+mn-ea"/>
                  </a:rPr>
                  <a:t>xy</a:t>
                </a:r>
                <a:r>
                  <a:rPr lang="en-US" baseline="30000" dirty="0">
                    <a:sym typeface="+mn-ea"/>
                  </a:rPr>
                  <a:t>2</a:t>
                </a:r>
                <a:r>
                  <a:rPr lang="en-US" dirty="0">
                    <a:sym typeface="+mn-ea"/>
                  </a:rPr>
                  <a:t>z </a:t>
                </a:r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dirty="0">
                    <a:sym typeface="+mn-ea"/>
                  </a:rPr>
                  <a:t> a </a:t>
                </a:r>
                <a:r>
                  <a:rPr lang="en-US" dirty="0" err="1">
                    <a:sym typeface="+mn-ea"/>
                  </a:rPr>
                  <a:t>aaaa</a:t>
                </a:r>
                <a:r>
                  <a:rPr lang="en-US" dirty="0">
                    <a:sym typeface="+mn-ea"/>
                  </a:rPr>
                  <a:t> </a:t>
                </a:r>
                <a:r>
                  <a:rPr lang="en-US" dirty="0" err="1">
                    <a:sym typeface="+mn-ea"/>
                  </a:rPr>
                  <a:t>abbbbc</a:t>
                </a:r>
                <a:r>
                  <a:rPr lang="en-US" dirty="0">
                    <a:sym typeface="+mn-ea"/>
                  </a:rPr>
                  <a:t> cc </a:t>
                </a:r>
                <a:r>
                  <a:rPr lang="en-US" dirty="0" err="1">
                    <a:sym typeface="+mn-ea"/>
                  </a:rPr>
                  <a:t>cc</a:t>
                </a:r>
                <a:endParaRPr lang="en-US" dirty="0">
                  <a:sym typeface="+mn-ea"/>
                </a:endParaRPr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dirty="0">
                    <a:sym typeface="+mn-ea"/>
                  </a:rPr>
                  <a:t> a</a:t>
                </a:r>
                <a:r>
                  <a:rPr lang="en-US" baseline="30000" dirty="0">
                    <a:sym typeface="+mn-ea"/>
                  </a:rPr>
                  <a:t>6</a:t>
                </a:r>
                <a:r>
                  <a:rPr lang="en-US" dirty="0">
                    <a:sym typeface="+mn-ea"/>
                  </a:rPr>
                  <a:t>b</a:t>
                </a:r>
                <a:r>
                  <a:rPr lang="en-US" baseline="30000" dirty="0">
                    <a:sym typeface="+mn-ea"/>
                  </a:rPr>
                  <a:t>4</a:t>
                </a:r>
                <a:r>
                  <a:rPr lang="en-US" dirty="0">
                    <a:sym typeface="+mn-ea"/>
                  </a:rPr>
                  <a:t>c</a:t>
                </a:r>
                <a:r>
                  <a:rPr lang="en-US" baseline="30000" dirty="0">
                    <a:sym typeface="+mn-ea"/>
                  </a:rPr>
                  <a:t>5  </a:t>
                </a:r>
                <a:r>
                  <a:rPr lang="en-US" i="1" dirty="0">
                    <a:latin typeface="Arial" panose="020B0604020202090204" pitchFamily="34" charset="0"/>
                    <a:cs typeface="Arial" panose="020B0604020202090204" pitchFamily="34" charset="0"/>
                    <a:sym typeface="+mn-ea"/>
                  </a:rPr>
                  <a:t>≠ L</a:t>
                </a:r>
              </a:p>
              <a:p>
                <a:pPr indent="0">
                  <a:buFont typeface="Wingdings" panose="05000000000000000000" charset="0"/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∴</m:t>
                    </m:r>
                    <m:r>
                      <a:rPr lang="en-US" i="1">
                        <a:latin typeface="Cambria Math"/>
                        <a:cs typeface="Arial" panose="020B0604020202090204" pitchFamily="34" charset="0"/>
                        <a:sym typeface="+mn-ea"/>
                      </a:rPr>
                      <m:t> </m:t>
                    </m:r>
                    <m:r>
                      <a:rPr lang="en-US" i="1">
                        <a:latin typeface="Cambria Math"/>
                        <a:cs typeface="Arial" panose="020B0604020202090204" pitchFamily="34" charset="0"/>
                        <a:sym typeface="+mn-ea"/>
                      </a:rPr>
                      <m:t>𝐿</m:t>
                    </m:r>
                    <m:r>
                      <a:rPr lang="en-US" i="1">
                        <a:latin typeface="Cambria Math"/>
                        <a:cs typeface="Arial" panose="020B0604020202090204" pitchFamily="34" charset="0"/>
                        <a:sym typeface="+mn-ea"/>
                      </a:rPr>
                      <m:t> </m:t>
                    </m:r>
                  </m:oMath>
                </a14:m>
                <a:r>
                  <a:rPr lang="en-US" dirty="0">
                    <a:sym typeface="+mn-ea"/>
                  </a:rPr>
                  <a:t>is not a CFL</a:t>
                </a:r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dirty="0">
                    <a:sym typeface="+mn-ea"/>
                  </a:rPr>
                  <a:t> </a:t>
                </a:r>
              </a:p>
              <a:p>
                <a:pPr indent="0">
                  <a:buFont typeface="Wingdings" panose="05000000000000000000" charset="0"/>
                  <a:buNone/>
                </a:pPr>
                <a:endParaRPr lang="en-US" dirty="0">
                  <a:sym typeface="+mn-ea"/>
                </a:endParaRPr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dirty="0">
                    <a:sym typeface="+mn-ea"/>
                  </a:rPr>
                  <a:t>            </a:t>
                </a:r>
              </a:p>
            </p:txBody>
          </p:sp>
        </mc:Choice>
        <mc:Fallback>
          <p:sp>
            <p:nvSpPr>
              <p:cNvPr id="10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" y="400685"/>
                <a:ext cx="8848090" cy="5905500"/>
              </a:xfrm>
              <a:prstGeom prst="rect">
                <a:avLst/>
              </a:prstGeom>
              <a:blipFill rotWithShape="1">
                <a:blip r:embed="rId7"/>
                <a:stretch>
                  <a:fillRect l="-551" t="-5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  <p:sp>
        <p:nvSpPr>
          <p:cNvPr id="3" name="object 3"/>
          <p:cNvSpPr txBox="1"/>
          <p:nvPr/>
        </p:nvSpPr>
        <p:spPr>
          <a:xfrm>
            <a:off x="8504935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>
                <a:solidFill>
                  <a:srgbClr val="888888"/>
                </a:solidFill>
                <a:latin typeface="Arial" panose="020B0604020202090204"/>
                <a:cs typeface="Arial" panose="020B0604020202090204"/>
              </a:rPr>
              <a:t>3</a:t>
            </a:r>
            <a:endParaRPr sz="1200">
              <a:latin typeface="Arial" panose="020B0604020202090204"/>
              <a:cs typeface="Arial" panose="020B0604020202090204"/>
            </a:endParaRPr>
          </a:p>
        </p:txBody>
      </p:sp>
      <p:pic>
        <p:nvPicPr>
          <p:cNvPr id="6" name="Google Shape;196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492875"/>
            <a:ext cx="9177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197;p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332538"/>
            <a:ext cx="69992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" y="5355353"/>
            <a:ext cx="3571082" cy="8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5395913"/>
            <a:ext cx="1114424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Box 9"/>
              <p:cNvSpPr txBox="1"/>
              <p:nvPr/>
            </p:nvSpPr>
            <p:spPr>
              <a:xfrm>
                <a:off x="280670" y="400685"/>
                <a:ext cx="8848090" cy="364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aseline="30000" dirty="0">
                  <a:sym typeface="+mn-ea"/>
                </a:endParaRPr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dirty="0">
                    <a:sym typeface="+mn-ea"/>
                  </a:rPr>
                  <a:t>Case 2: either v or y has more than one kind of symbols</a:t>
                </a:r>
              </a:p>
              <a:p>
                <a:pPr indent="0">
                  <a:buFont typeface="Wingdings" panose="05000000000000000000" charset="0"/>
                  <a:buNone/>
                </a:pPr>
                <a:endParaRPr lang="en-US" dirty="0">
                  <a:sym typeface="+mn-ea"/>
                </a:endParaRPr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u="sng" dirty="0" err="1">
                    <a:sym typeface="+mn-ea"/>
                  </a:rPr>
                  <a:t>aa</a:t>
                </a:r>
                <a:r>
                  <a:rPr lang="en-US" dirty="0">
                    <a:sym typeface="+mn-ea"/>
                  </a:rPr>
                  <a:t> </a:t>
                </a:r>
                <a:r>
                  <a:rPr lang="en-US" u="sng" dirty="0" err="1">
                    <a:sym typeface="+mn-ea"/>
                  </a:rPr>
                  <a:t>aabb</a:t>
                </a:r>
                <a:r>
                  <a:rPr lang="en-US" dirty="0">
                    <a:sym typeface="+mn-ea"/>
                  </a:rPr>
                  <a:t> </a:t>
                </a:r>
                <a:r>
                  <a:rPr lang="en-US" u="sng" dirty="0">
                    <a:sym typeface="+mn-ea"/>
                  </a:rPr>
                  <a:t>b</a:t>
                </a:r>
                <a:r>
                  <a:rPr lang="en-US" dirty="0">
                    <a:sym typeface="+mn-ea"/>
                  </a:rPr>
                  <a:t> </a:t>
                </a:r>
                <a:r>
                  <a:rPr lang="en-US" u="sng" dirty="0" err="1">
                    <a:sym typeface="+mn-ea"/>
                  </a:rPr>
                  <a:t>b</a:t>
                </a:r>
                <a:r>
                  <a:rPr lang="en-US" dirty="0">
                    <a:sym typeface="+mn-ea"/>
                  </a:rPr>
                  <a:t> </a:t>
                </a:r>
                <a:r>
                  <a:rPr lang="en-US" u="sng" dirty="0" err="1">
                    <a:sym typeface="+mn-ea"/>
                  </a:rPr>
                  <a:t>cccc</a:t>
                </a:r>
                <a:r>
                  <a:rPr lang="en-US" dirty="0">
                    <a:sym typeface="+mn-ea"/>
                  </a:rPr>
                  <a:t> </a:t>
                </a:r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dirty="0">
                    <a:sym typeface="+mn-ea"/>
                  </a:rPr>
                  <a:t>u   v       x  y  z</a:t>
                </a:r>
              </a:p>
              <a:p>
                <a:pPr indent="0">
                  <a:buFont typeface="Wingdings" panose="05000000000000000000" charset="0"/>
                  <a:buNone/>
                </a:pPr>
                <a:endParaRPr lang="en-US" dirty="0">
                  <a:sym typeface="+mn-ea"/>
                </a:endParaRPr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dirty="0">
                    <a:sym typeface="+mn-ea"/>
                  </a:rPr>
                  <a:t>let i = 2, then uv</a:t>
                </a:r>
                <a:r>
                  <a:rPr lang="en-US" baseline="30000" dirty="0">
                    <a:sym typeface="+mn-ea"/>
                  </a:rPr>
                  <a:t>2</a:t>
                </a:r>
                <a:r>
                  <a:rPr lang="en-US" dirty="0">
                    <a:sym typeface="+mn-ea"/>
                  </a:rPr>
                  <a:t>xy</a:t>
                </a:r>
                <a:r>
                  <a:rPr lang="en-US" baseline="30000" dirty="0">
                    <a:sym typeface="+mn-ea"/>
                  </a:rPr>
                  <a:t>2</a:t>
                </a:r>
                <a:r>
                  <a:rPr lang="en-US" dirty="0">
                    <a:sym typeface="+mn-ea"/>
                  </a:rPr>
                  <a:t>z </a:t>
                </a:r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dirty="0">
                    <a:sym typeface="+mn-ea"/>
                  </a:rPr>
                  <a:t> </a:t>
                </a:r>
                <a:r>
                  <a:rPr lang="en-US" dirty="0" err="1">
                    <a:sym typeface="+mn-ea"/>
                  </a:rPr>
                  <a:t>aa</a:t>
                </a:r>
                <a:r>
                  <a:rPr lang="en-US" dirty="0">
                    <a:sym typeface="+mn-ea"/>
                  </a:rPr>
                  <a:t> </a:t>
                </a:r>
                <a:r>
                  <a:rPr lang="en-US" dirty="0" err="1" smtClean="0">
                    <a:sym typeface="+mn-ea"/>
                  </a:rPr>
                  <a:t>aabb</a:t>
                </a:r>
                <a:r>
                  <a:rPr lang="en-US" dirty="0" smtClean="0">
                    <a:sym typeface="+mn-ea"/>
                  </a:rPr>
                  <a:t> </a:t>
                </a:r>
                <a:r>
                  <a:rPr lang="en-US" dirty="0" err="1" smtClean="0">
                    <a:sym typeface="+mn-ea"/>
                  </a:rPr>
                  <a:t>aabb</a:t>
                </a:r>
                <a:r>
                  <a:rPr lang="en-US" dirty="0" smtClean="0">
                    <a:sym typeface="+mn-ea"/>
                  </a:rPr>
                  <a:t> b </a:t>
                </a:r>
                <a:r>
                  <a:rPr lang="en-US" dirty="0">
                    <a:sym typeface="+mn-ea"/>
                  </a:rPr>
                  <a:t>bb </a:t>
                </a:r>
                <a:r>
                  <a:rPr lang="en-US" dirty="0" err="1">
                    <a:sym typeface="+mn-ea"/>
                  </a:rPr>
                  <a:t>cccc</a:t>
                </a:r>
                <a:endParaRPr lang="en-US" dirty="0">
                  <a:sym typeface="+mn-ea"/>
                </a:endParaRPr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dirty="0">
                    <a:sym typeface="+mn-ea"/>
                  </a:rPr>
                  <a:t> </a:t>
                </a:r>
                <a:r>
                  <a:rPr lang="en-US" dirty="0" smtClean="0">
                    <a:sym typeface="+mn-ea"/>
                  </a:rPr>
                  <a:t>a</a:t>
                </a:r>
                <a:r>
                  <a:rPr lang="en-US" baseline="30000" dirty="0" smtClean="0">
                    <a:sym typeface="+mn-ea"/>
                  </a:rPr>
                  <a:t>4</a:t>
                </a:r>
                <a:r>
                  <a:rPr lang="en-US" dirty="0" smtClean="0">
                    <a:sym typeface="+mn-ea"/>
                  </a:rPr>
                  <a:t>b</a:t>
                </a:r>
                <a:r>
                  <a:rPr lang="en-US" baseline="30000" dirty="0" smtClean="0">
                    <a:sym typeface="+mn-ea"/>
                  </a:rPr>
                  <a:t>2</a:t>
                </a:r>
                <a:r>
                  <a:rPr lang="en-US" dirty="0" smtClean="0">
                    <a:sym typeface="+mn-ea"/>
                  </a:rPr>
                  <a:t>a</a:t>
                </a:r>
                <a:r>
                  <a:rPr lang="en-US" baseline="30000" dirty="0" smtClean="0">
                    <a:sym typeface="+mn-ea"/>
                  </a:rPr>
                  <a:t>2</a:t>
                </a:r>
                <a:r>
                  <a:rPr lang="en-US" dirty="0" smtClean="0">
                    <a:sym typeface="+mn-ea"/>
                  </a:rPr>
                  <a:t>b</a:t>
                </a:r>
                <a:r>
                  <a:rPr lang="en-US" baseline="30000" dirty="0">
                    <a:sym typeface="+mn-ea"/>
                  </a:rPr>
                  <a:t>4</a:t>
                </a:r>
                <a:r>
                  <a:rPr lang="en-US" dirty="0" smtClean="0">
                    <a:sym typeface="+mn-ea"/>
                  </a:rPr>
                  <a:t>c</a:t>
                </a:r>
                <a:r>
                  <a:rPr lang="en-US" baseline="30000" dirty="0" smtClean="0">
                    <a:sym typeface="+mn-ea"/>
                  </a:rPr>
                  <a:t>4  </a:t>
                </a:r>
                <a:r>
                  <a:rPr lang="en-US" i="1" dirty="0">
                    <a:latin typeface="Arial" panose="020B0604020202090204" pitchFamily="34" charset="0"/>
                    <a:cs typeface="Arial" panose="020B0604020202090204" pitchFamily="34" charset="0"/>
                    <a:sym typeface="+mn-ea"/>
                  </a:rPr>
                  <a:t>≠ L</a:t>
                </a:r>
              </a:p>
              <a:p>
                <a:pPr indent="0">
                  <a:buFont typeface="Wingdings" panose="05000000000000000000" charset="0"/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∴</m:t>
                    </m:r>
                    <m:r>
                      <a:rPr lang="en-US" i="1">
                        <a:latin typeface="Cambria Math"/>
                        <a:cs typeface="Arial" panose="020B0604020202090204" pitchFamily="34" charset="0"/>
                        <a:sym typeface="+mn-ea"/>
                      </a:rPr>
                      <m:t> </m:t>
                    </m:r>
                    <m:r>
                      <a:rPr lang="en-US" i="1">
                        <a:latin typeface="Cambria Math"/>
                        <a:cs typeface="Arial" panose="020B0604020202090204" pitchFamily="34" charset="0"/>
                        <a:sym typeface="+mn-ea"/>
                      </a:rPr>
                      <m:t>𝐿</m:t>
                    </m:r>
                    <m:r>
                      <a:rPr lang="en-US" i="1">
                        <a:latin typeface="Cambria Math"/>
                        <a:cs typeface="Arial" panose="020B0604020202090204" pitchFamily="34" charset="0"/>
                        <a:sym typeface="+mn-ea"/>
                      </a:rPr>
                      <m:t> </m:t>
                    </m:r>
                  </m:oMath>
                </a14:m>
                <a:r>
                  <a:rPr lang="en-US" dirty="0">
                    <a:sym typeface="+mn-ea"/>
                  </a:rPr>
                  <a:t>is not a CFL</a:t>
                </a:r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dirty="0">
                    <a:sym typeface="+mn-ea"/>
                  </a:rPr>
                  <a:t> </a:t>
                </a:r>
              </a:p>
              <a:p>
                <a:pPr indent="0">
                  <a:buFont typeface="Wingdings" panose="05000000000000000000" charset="0"/>
                  <a:buNone/>
                </a:pPr>
                <a:endParaRPr lang="en-US" dirty="0">
                  <a:sym typeface="+mn-ea"/>
                </a:endParaRPr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dirty="0">
                    <a:sym typeface="+mn-ea"/>
                  </a:rPr>
                  <a:t>            </a:t>
                </a:r>
              </a:p>
            </p:txBody>
          </p:sp>
        </mc:Choice>
        <mc:Fallback>
          <p:sp>
            <p:nvSpPr>
              <p:cNvPr id="10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" y="400685"/>
                <a:ext cx="8848090" cy="3642360"/>
              </a:xfrm>
              <a:prstGeom prst="rect">
                <a:avLst/>
              </a:prstGeom>
              <a:blipFill rotWithShape="1">
                <a:blip r:embed="rId7"/>
                <a:stretch>
                  <a:fillRect l="-5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  <p:sp>
        <p:nvSpPr>
          <p:cNvPr id="3" name="object 3"/>
          <p:cNvSpPr txBox="1"/>
          <p:nvPr/>
        </p:nvSpPr>
        <p:spPr>
          <a:xfrm>
            <a:off x="8504935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>
                <a:solidFill>
                  <a:srgbClr val="888888"/>
                </a:solidFill>
                <a:latin typeface="Arial" panose="020B0604020202090204"/>
                <a:cs typeface="Arial" panose="020B0604020202090204"/>
              </a:rPr>
              <a:t>3</a:t>
            </a:r>
            <a:endParaRPr sz="1200">
              <a:latin typeface="Arial" panose="020B0604020202090204"/>
              <a:cs typeface="Arial" panose="020B0604020202090204"/>
            </a:endParaRPr>
          </a:p>
        </p:txBody>
      </p:sp>
      <p:pic>
        <p:nvPicPr>
          <p:cNvPr id="6" name="Google Shape;196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492875"/>
            <a:ext cx="9177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197;p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332538"/>
            <a:ext cx="69992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" y="5355353"/>
            <a:ext cx="3571082" cy="8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5395913"/>
            <a:ext cx="1114424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Box 9"/>
              <p:cNvSpPr txBox="1"/>
              <p:nvPr/>
            </p:nvSpPr>
            <p:spPr>
              <a:xfrm>
                <a:off x="280670" y="400685"/>
                <a:ext cx="8848090" cy="6093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Show that  L = {</a:t>
                </a:r>
                <a:r>
                  <a:rPr lang="en-US" dirty="0" err="1"/>
                  <a:t>ww</a:t>
                </a:r>
                <a:r>
                  <a:rPr lang="en-US" dirty="0"/>
                  <a:t> I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 ∈{0,1} </m:t>
                    </m:r>
                    <m:r>
                      <a:rPr lang="en-US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𝑛𝑜𝑡𝑎</m:t>
                    </m:r>
                    <m:r>
                      <a:rPr lang="en-US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𝐶𝐹𝐿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endParaRPr lang="en-US" dirty="0"/>
              </a:p>
              <a:p>
                <a:pPr marL="285750" indent="-285750">
                  <a:buFont typeface="Wingdings" panose="05000000000000000000" charset="0"/>
                  <a:buChar char=""/>
                </a:pPr>
                <a:r>
                  <a:rPr lang="en-US" dirty="0"/>
                  <a:t>Assume that L is a context free Language</a:t>
                </a:r>
              </a:p>
              <a:p>
                <a:pPr marL="285750" indent="-285750">
                  <a:buFont typeface="Wingdings" panose="05000000000000000000" charset="0"/>
                  <a:buChar char=""/>
                </a:pPr>
                <a:r>
                  <a:rPr lang="en-US" dirty="0"/>
                  <a:t>L must have pumping length (Say P)</a:t>
                </a:r>
              </a:p>
              <a:p>
                <a:pPr marL="285750" indent="-285750">
                  <a:buFont typeface="Wingdings" panose="05000000000000000000" charset="0"/>
                  <a:buChar char=""/>
                </a:pPr>
                <a:r>
                  <a:rPr lang="en-US" dirty="0"/>
                  <a:t>now we take a string S such that S = 0</a:t>
                </a:r>
                <a:r>
                  <a:rPr lang="en-US" baseline="30000" dirty="0"/>
                  <a:t>P</a:t>
                </a:r>
                <a:r>
                  <a:rPr lang="en-US" dirty="0"/>
                  <a:t>1</a:t>
                </a:r>
                <a:r>
                  <a:rPr lang="en-US" baseline="30000" dirty="0"/>
                  <a:t>P</a:t>
                </a:r>
                <a:r>
                  <a:rPr lang="en-US" dirty="0"/>
                  <a:t>0</a:t>
                </a:r>
                <a:r>
                  <a:rPr lang="en-US" baseline="30000" dirty="0"/>
                  <a:t>P</a:t>
                </a:r>
                <a:r>
                  <a:rPr lang="en-US" dirty="0"/>
                  <a:t>1</a:t>
                </a:r>
                <a:r>
                  <a:rPr lang="en-US" baseline="30000" dirty="0"/>
                  <a:t>P</a:t>
                </a:r>
                <a:endParaRPr lang="en-US" dirty="0"/>
              </a:p>
              <a:p>
                <a:pPr marL="285750" indent="-285750">
                  <a:buFont typeface="Wingdings" panose="05000000000000000000" charset="0"/>
                  <a:buChar char=""/>
                </a:pPr>
                <a:r>
                  <a:rPr lang="en-US" dirty="0"/>
                  <a:t>We divide S into parts </a:t>
                </a:r>
                <a:r>
                  <a:rPr lang="en-US" dirty="0" err="1"/>
                  <a:t>uvxyz</a:t>
                </a:r>
                <a:endParaRPr lang="en-US" dirty="0"/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dirty="0"/>
                  <a:t>Let P = 5 so, S = </a:t>
                </a:r>
                <a:r>
                  <a:rPr lang="en-US" dirty="0">
                    <a:sym typeface="+mn-ea"/>
                  </a:rPr>
                  <a:t>0</a:t>
                </a:r>
                <a:r>
                  <a:rPr lang="en-US" baseline="30000" dirty="0">
                    <a:sym typeface="+mn-ea"/>
                  </a:rPr>
                  <a:t>5</a:t>
                </a:r>
                <a:r>
                  <a:rPr lang="en-US" dirty="0">
                    <a:sym typeface="+mn-ea"/>
                  </a:rPr>
                  <a:t>1</a:t>
                </a:r>
                <a:r>
                  <a:rPr lang="en-US" baseline="30000" dirty="0">
                    <a:sym typeface="+mn-ea"/>
                  </a:rPr>
                  <a:t>5</a:t>
                </a:r>
                <a:r>
                  <a:rPr lang="en-US" dirty="0">
                    <a:sym typeface="+mn-ea"/>
                  </a:rPr>
                  <a:t>0</a:t>
                </a:r>
                <a:r>
                  <a:rPr lang="en-US" baseline="30000" dirty="0">
                    <a:sym typeface="+mn-ea"/>
                  </a:rPr>
                  <a:t>5</a:t>
                </a:r>
                <a:r>
                  <a:rPr lang="en-US" dirty="0">
                    <a:sym typeface="+mn-ea"/>
                  </a:rPr>
                  <a:t>1</a:t>
                </a:r>
                <a:r>
                  <a:rPr lang="en-US" baseline="30000" dirty="0">
                    <a:sym typeface="+mn-ea"/>
                  </a:rPr>
                  <a:t>5</a:t>
                </a:r>
              </a:p>
              <a:p>
                <a:pPr indent="0">
                  <a:buFont typeface="Wingdings" panose="05000000000000000000" charset="0"/>
                  <a:buNone/>
                </a:pPr>
                <a:endParaRPr lang="en-US" baseline="30000" dirty="0">
                  <a:sym typeface="+mn-ea"/>
                </a:endParaRPr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dirty="0">
                    <a:sym typeface="+mn-ea"/>
                  </a:rPr>
                  <a:t>Case 1: v x y </a:t>
                </a:r>
                <a:r>
                  <a:rPr lang="en-US" dirty="0" err="1">
                    <a:sym typeface="+mn-ea"/>
                  </a:rPr>
                  <a:t>doees</a:t>
                </a:r>
                <a:r>
                  <a:rPr lang="en-US" dirty="0">
                    <a:sym typeface="+mn-ea"/>
                  </a:rPr>
                  <a:t> not straddle a boundary</a:t>
                </a:r>
              </a:p>
              <a:p>
                <a:pPr indent="0">
                  <a:buFont typeface="Wingdings" panose="05000000000000000000" charset="0"/>
                  <a:buNone/>
                </a:pPr>
                <a:endParaRPr lang="en-US" dirty="0">
                  <a:sym typeface="+mn-ea"/>
                </a:endParaRPr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u="sng" dirty="0" smtClean="0">
                    <a:sym typeface="+mn-ea"/>
                  </a:rPr>
                  <a:t>00000</a:t>
                </a:r>
                <a:r>
                  <a:rPr lang="en-US" dirty="0" smtClean="0">
                    <a:sym typeface="+mn-ea"/>
                  </a:rPr>
                  <a:t> </a:t>
                </a:r>
                <a:r>
                  <a:rPr lang="en-US" u="sng" dirty="0" smtClean="0">
                    <a:sym typeface="+mn-ea"/>
                  </a:rPr>
                  <a:t>1111</a:t>
                </a:r>
                <a:r>
                  <a:rPr lang="en-US" dirty="0" smtClean="0">
                    <a:sym typeface="+mn-ea"/>
                  </a:rPr>
                  <a:t> 1</a:t>
                </a:r>
                <a:r>
                  <a:rPr lang="en-US" u="sng" dirty="0" smtClean="0">
                    <a:sym typeface="+mn-ea"/>
                  </a:rPr>
                  <a:t>0000011111</a:t>
                </a:r>
                <a:r>
                  <a:rPr lang="en-US" dirty="0" smtClean="0">
                    <a:sym typeface="+mn-ea"/>
                  </a:rPr>
                  <a:t>         </a:t>
                </a:r>
                <a:r>
                  <a:rPr lang="en-US" dirty="0" err="1">
                    <a:sym typeface="+mn-ea"/>
                  </a:rPr>
                  <a:t>vxy</a:t>
                </a:r>
                <a:r>
                  <a:rPr lang="en-US" dirty="0">
                    <a:sym typeface="+mn-ea"/>
                  </a:rPr>
                  <a:t> &lt; P</a:t>
                </a:r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dirty="0">
                    <a:sym typeface="+mn-ea"/>
                  </a:rPr>
                  <a:t>    u        </a:t>
                </a:r>
                <a:r>
                  <a:rPr lang="en-US" dirty="0" err="1">
                    <a:sym typeface="+mn-ea"/>
                  </a:rPr>
                  <a:t>vxy</a:t>
                </a:r>
                <a:r>
                  <a:rPr lang="en-US" dirty="0">
                    <a:sym typeface="+mn-ea"/>
                  </a:rPr>
                  <a:t>           z</a:t>
                </a:r>
              </a:p>
              <a:p>
                <a:pPr indent="0">
                  <a:buFont typeface="Wingdings" panose="05000000000000000000" charset="0"/>
                  <a:buNone/>
                </a:pPr>
                <a:endParaRPr lang="en-US" dirty="0">
                  <a:sym typeface="+mn-ea"/>
                </a:endParaRPr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dirty="0">
                    <a:sym typeface="+mn-ea"/>
                  </a:rPr>
                  <a:t>let i = 2, then uv</a:t>
                </a:r>
                <a:r>
                  <a:rPr lang="en-US" baseline="30000" dirty="0">
                    <a:sym typeface="+mn-ea"/>
                  </a:rPr>
                  <a:t>2</a:t>
                </a:r>
                <a:r>
                  <a:rPr lang="en-US" dirty="0">
                    <a:sym typeface="+mn-ea"/>
                  </a:rPr>
                  <a:t>xy</a:t>
                </a:r>
                <a:r>
                  <a:rPr lang="en-US" baseline="30000" dirty="0">
                    <a:sym typeface="+mn-ea"/>
                  </a:rPr>
                  <a:t>2</a:t>
                </a:r>
                <a:r>
                  <a:rPr lang="en-US" dirty="0">
                    <a:sym typeface="+mn-ea"/>
                  </a:rPr>
                  <a:t>z </a:t>
                </a:r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dirty="0">
                    <a:sym typeface="+mn-ea"/>
                  </a:rPr>
                  <a:t> </a:t>
                </a:r>
                <a:r>
                  <a:rPr lang="en-US" u="sng" dirty="0" smtClean="0">
                    <a:sym typeface="+mn-ea"/>
                  </a:rPr>
                  <a:t>00000</a:t>
                </a:r>
                <a:r>
                  <a:rPr lang="en-US" dirty="0" smtClean="0">
                    <a:sym typeface="+mn-ea"/>
                  </a:rPr>
                  <a:t> </a:t>
                </a:r>
                <a:r>
                  <a:rPr lang="en-US" u="sng" dirty="0">
                    <a:sym typeface="+mn-ea"/>
                  </a:rPr>
                  <a:t>11</a:t>
                </a:r>
                <a:r>
                  <a:rPr lang="en-US" dirty="0">
                    <a:sym typeface="+mn-ea"/>
                  </a:rPr>
                  <a:t> </a:t>
                </a:r>
                <a:r>
                  <a:rPr lang="en-US" u="sng" dirty="0">
                    <a:sym typeface="+mn-ea"/>
                  </a:rPr>
                  <a:t>1</a:t>
                </a:r>
                <a:r>
                  <a:rPr lang="en-US" dirty="0">
                    <a:sym typeface="+mn-ea"/>
                  </a:rPr>
                  <a:t> </a:t>
                </a:r>
                <a:r>
                  <a:rPr lang="en-US" u="sng" dirty="0" smtClean="0">
                    <a:sym typeface="+mn-ea"/>
                  </a:rPr>
                  <a:t>1</a:t>
                </a:r>
                <a:r>
                  <a:rPr lang="en-US" dirty="0" smtClean="0">
                    <a:sym typeface="+mn-ea"/>
                  </a:rPr>
                  <a:t> 1</a:t>
                </a:r>
                <a:r>
                  <a:rPr lang="en-US" u="sng" dirty="0" smtClean="0">
                    <a:sym typeface="+mn-ea"/>
                  </a:rPr>
                  <a:t>0000011111</a:t>
                </a:r>
                <a:r>
                  <a:rPr lang="en-US" dirty="0" smtClean="0">
                    <a:sym typeface="+mn-ea"/>
                  </a:rPr>
                  <a:t>         </a:t>
                </a:r>
                <a:endParaRPr lang="en-US" dirty="0">
                  <a:sym typeface="+mn-ea"/>
                </a:endParaRPr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dirty="0">
                    <a:sym typeface="+mn-ea"/>
                  </a:rPr>
                  <a:t>    u        v   x   y           </a:t>
                </a:r>
                <a:r>
                  <a:rPr lang="en-US" dirty="0" smtClean="0">
                    <a:sym typeface="+mn-ea"/>
                  </a:rPr>
                  <a:t>z</a:t>
                </a:r>
              </a:p>
              <a:p>
                <a:r>
                  <a:rPr lang="en-US" dirty="0">
                    <a:sym typeface="+mn-ea"/>
                  </a:rPr>
                  <a:t> </a:t>
                </a:r>
                <a:r>
                  <a:rPr lang="en-US" u="sng" dirty="0">
                    <a:sym typeface="+mn-ea"/>
                  </a:rPr>
                  <a:t>00000</a:t>
                </a:r>
                <a:r>
                  <a:rPr lang="en-US" dirty="0">
                    <a:sym typeface="+mn-ea"/>
                  </a:rPr>
                  <a:t> </a:t>
                </a:r>
                <a:r>
                  <a:rPr lang="en-US" u="sng" dirty="0" smtClean="0">
                    <a:sym typeface="+mn-ea"/>
                  </a:rPr>
                  <a:t>1111</a:t>
                </a:r>
                <a:r>
                  <a:rPr lang="en-US" dirty="0" smtClean="0">
                    <a:sym typeface="+mn-ea"/>
                  </a:rPr>
                  <a:t> </a:t>
                </a:r>
                <a:r>
                  <a:rPr lang="en-US" u="sng" dirty="0">
                    <a:sym typeface="+mn-ea"/>
                  </a:rPr>
                  <a:t>1</a:t>
                </a:r>
                <a:r>
                  <a:rPr lang="en-US" dirty="0">
                    <a:sym typeface="+mn-ea"/>
                  </a:rPr>
                  <a:t> </a:t>
                </a:r>
                <a:r>
                  <a:rPr lang="en-US" u="sng" dirty="0" smtClean="0">
                    <a:sym typeface="+mn-ea"/>
                  </a:rPr>
                  <a:t>11</a:t>
                </a:r>
                <a:r>
                  <a:rPr lang="en-US" dirty="0" smtClean="0">
                    <a:sym typeface="+mn-ea"/>
                  </a:rPr>
                  <a:t> </a:t>
                </a:r>
                <a:r>
                  <a:rPr lang="en-US" dirty="0">
                    <a:sym typeface="+mn-ea"/>
                  </a:rPr>
                  <a:t>1</a:t>
                </a:r>
                <a:r>
                  <a:rPr lang="en-US" u="sng" dirty="0">
                    <a:sym typeface="+mn-ea"/>
                  </a:rPr>
                  <a:t>0000011111</a:t>
                </a:r>
                <a:r>
                  <a:rPr lang="en-US" dirty="0">
                    <a:sym typeface="+mn-ea"/>
                  </a:rPr>
                  <a:t>         </a:t>
                </a:r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dirty="0" smtClean="0">
                    <a:sym typeface="+mn-ea"/>
                  </a:rPr>
                  <a:t> </a:t>
                </a:r>
                <a:r>
                  <a:rPr lang="en-US" dirty="0">
                    <a:sym typeface="+mn-ea"/>
                  </a:rPr>
                  <a:t>0</a:t>
                </a:r>
                <a:r>
                  <a:rPr lang="en-US" baseline="30000" dirty="0">
                    <a:sym typeface="+mn-ea"/>
                  </a:rPr>
                  <a:t>5</a:t>
                </a:r>
                <a:r>
                  <a:rPr lang="en-US" dirty="0">
                    <a:sym typeface="+mn-ea"/>
                  </a:rPr>
                  <a:t>1</a:t>
                </a:r>
                <a:r>
                  <a:rPr lang="en-US" baseline="30000" dirty="0">
                    <a:sym typeface="+mn-ea"/>
                  </a:rPr>
                  <a:t>7</a:t>
                </a:r>
                <a:r>
                  <a:rPr lang="en-US" dirty="0">
                    <a:sym typeface="+mn-ea"/>
                  </a:rPr>
                  <a:t>0</a:t>
                </a:r>
                <a:r>
                  <a:rPr lang="en-US" baseline="30000" dirty="0">
                    <a:sym typeface="+mn-ea"/>
                  </a:rPr>
                  <a:t>5</a:t>
                </a:r>
                <a:r>
                  <a:rPr lang="en-US" dirty="0">
                    <a:sym typeface="+mn-ea"/>
                  </a:rPr>
                  <a:t>1</a:t>
                </a:r>
                <a:r>
                  <a:rPr lang="en-US" baseline="30000" dirty="0">
                    <a:sym typeface="+mn-ea"/>
                  </a:rPr>
                  <a:t>5  </a:t>
                </a:r>
                <a:r>
                  <a:rPr lang="en-US" dirty="0">
                    <a:sym typeface="+mn-ea"/>
                  </a:rPr>
                  <a:t>  </a:t>
                </a:r>
                <a:endParaRPr lang="en-US" i="1" dirty="0">
                  <a:latin typeface="Arial" panose="020B0604020202090204" pitchFamily="34" charset="0"/>
                  <a:cs typeface="Arial" panose="020B0604020202090204" pitchFamily="34" charset="0"/>
                  <a:sym typeface="+mn-ea"/>
                </a:endParaRPr>
              </a:p>
              <a:p>
                <a:pPr indent="0">
                  <a:buFont typeface="Wingdings" panose="05000000000000000000" charset="0"/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∴</m:t>
                    </m:r>
                    <m:r>
                      <a:rPr lang="en-US" i="1">
                        <a:latin typeface="Cambria Math"/>
                        <a:cs typeface="Arial" panose="020B0604020202090204" pitchFamily="34" charset="0"/>
                        <a:sym typeface="+mn-ea"/>
                      </a:rPr>
                      <m:t> </m:t>
                    </m:r>
                    <m:r>
                      <a:rPr lang="en-US" i="1">
                        <a:latin typeface="Cambria Math"/>
                        <a:cs typeface="Arial" panose="020B0604020202090204" pitchFamily="34" charset="0"/>
                        <a:sym typeface="+mn-ea"/>
                      </a:rPr>
                      <m:t>𝐿</m:t>
                    </m:r>
                    <m:r>
                      <a:rPr lang="en-US" i="1">
                        <a:latin typeface="Cambria Math"/>
                        <a:cs typeface="Arial" panose="020B0604020202090204" pitchFamily="34" charset="0"/>
                        <a:sym typeface="+mn-ea"/>
                      </a:rPr>
                      <m:t> </m:t>
                    </m:r>
                  </m:oMath>
                </a14:m>
                <a:r>
                  <a:rPr lang="en-US" dirty="0">
                    <a:sym typeface="+mn-ea"/>
                  </a:rPr>
                  <a:t>is not a CFL</a:t>
                </a:r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dirty="0">
                    <a:sym typeface="+mn-ea"/>
                  </a:rPr>
                  <a:t> </a:t>
                </a:r>
              </a:p>
              <a:p>
                <a:pPr indent="0">
                  <a:buFont typeface="Wingdings" panose="05000000000000000000" charset="0"/>
                  <a:buNone/>
                </a:pPr>
                <a:endParaRPr lang="en-US" dirty="0">
                  <a:sym typeface="+mn-ea"/>
                </a:endParaRPr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dirty="0">
                    <a:sym typeface="+mn-ea"/>
                  </a:rPr>
                  <a:t>            </a:t>
                </a:r>
              </a:p>
            </p:txBody>
          </p:sp>
        </mc:Choice>
        <mc:Fallback>
          <p:sp>
            <p:nvSpPr>
              <p:cNvPr id="10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" y="400685"/>
                <a:ext cx="8848090" cy="6093976"/>
              </a:xfrm>
              <a:prstGeom prst="rect">
                <a:avLst/>
              </a:prstGeom>
              <a:blipFill rotWithShape="1">
                <a:blip r:embed="rId7"/>
                <a:stretch>
                  <a:fillRect l="-551" t="-5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  <p:sp>
        <p:nvSpPr>
          <p:cNvPr id="3" name="object 3"/>
          <p:cNvSpPr txBox="1"/>
          <p:nvPr/>
        </p:nvSpPr>
        <p:spPr>
          <a:xfrm>
            <a:off x="8504935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>
                <a:solidFill>
                  <a:srgbClr val="888888"/>
                </a:solidFill>
                <a:latin typeface="Arial" panose="020B0604020202090204"/>
                <a:cs typeface="Arial" panose="020B0604020202090204"/>
              </a:rPr>
              <a:t>3</a:t>
            </a:r>
            <a:endParaRPr sz="1200">
              <a:latin typeface="Arial" panose="020B0604020202090204"/>
              <a:cs typeface="Arial" panose="020B0604020202090204"/>
            </a:endParaRPr>
          </a:p>
        </p:txBody>
      </p:sp>
      <p:pic>
        <p:nvPicPr>
          <p:cNvPr id="6" name="Google Shape;196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492875"/>
            <a:ext cx="9177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197;p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332538"/>
            <a:ext cx="69992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" y="5355353"/>
            <a:ext cx="3571082" cy="8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5395913"/>
            <a:ext cx="1114424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Box 9"/>
              <p:cNvSpPr txBox="1"/>
              <p:nvPr/>
            </p:nvSpPr>
            <p:spPr>
              <a:xfrm>
                <a:off x="280670" y="400685"/>
                <a:ext cx="8848090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aseline="30000" dirty="0">
                  <a:sym typeface="+mn-ea"/>
                </a:endParaRPr>
              </a:p>
              <a:p>
                <a:pPr indent="0">
                  <a:buFont typeface="Wingdings" panose="05000000000000000000" charset="0"/>
                  <a:buNone/>
                </a:pPr>
                <a:endParaRPr lang="en-US" baseline="30000" dirty="0">
                  <a:sym typeface="+mn-ea"/>
                </a:endParaRPr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dirty="0">
                    <a:sym typeface="+mn-ea"/>
                  </a:rPr>
                  <a:t>Case 2 a: v x y  straddle 1st  boundary</a:t>
                </a:r>
              </a:p>
              <a:p>
                <a:pPr indent="0">
                  <a:buFont typeface="Wingdings" panose="05000000000000000000" charset="0"/>
                  <a:buNone/>
                </a:pPr>
                <a:endParaRPr lang="en-US" dirty="0">
                  <a:sym typeface="+mn-ea"/>
                </a:endParaRPr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u="sng" dirty="0">
                    <a:sym typeface="+mn-ea"/>
                  </a:rPr>
                  <a:t>000</a:t>
                </a:r>
                <a:r>
                  <a:rPr lang="en-US" dirty="0">
                    <a:sym typeface="+mn-ea"/>
                  </a:rPr>
                  <a:t> </a:t>
                </a:r>
                <a:r>
                  <a:rPr lang="en-US" u="sng" dirty="0">
                    <a:sym typeface="+mn-ea"/>
                  </a:rPr>
                  <a:t>00111</a:t>
                </a:r>
                <a:r>
                  <a:rPr lang="en-US" dirty="0">
                    <a:sym typeface="+mn-ea"/>
                  </a:rPr>
                  <a:t> </a:t>
                </a:r>
                <a:r>
                  <a:rPr lang="en-US" u="sng" dirty="0">
                    <a:sym typeface="+mn-ea"/>
                  </a:rPr>
                  <a:t>110000011111</a:t>
                </a:r>
                <a:r>
                  <a:rPr lang="en-US" dirty="0">
                    <a:sym typeface="+mn-ea"/>
                  </a:rPr>
                  <a:t>         </a:t>
                </a:r>
                <a:r>
                  <a:rPr lang="en-US" dirty="0" err="1">
                    <a:sym typeface="+mn-ea"/>
                  </a:rPr>
                  <a:t>vxy</a:t>
                </a:r>
                <a:r>
                  <a:rPr lang="en-US" dirty="0">
                    <a:sym typeface="+mn-ea"/>
                  </a:rPr>
                  <a:t> &lt; P</a:t>
                </a:r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dirty="0">
                    <a:sym typeface="+mn-ea"/>
                  </a:rPr>
                  <a:t>    u  v x y           z</a:t>
                </a:r>
              </a:p>
              <a:p>
                <a:pPr indent="0">
                  <a:buFont typeface="Wingdings" panose="05000000000000000000" charset="0"/>
                  <a:buNone/>
                </a:pPr>
                <a:endParaRPr lang="en-US" dirty="0" smtClean="0">
                  <a:sym typeface="+mn-ea"/>
                </a:endParaRPr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u="sng" dirty="0">
                    <a:sym typeface="+mn-ea"/>
                  </a:rPr>
                  <a:t>000</a:t>
                </a:r>
                <a:r>
                  <a:rPr lang="en-US" dirty="0">
                    <a:sym typeface="+mn-ea"/>
                  </a:rPr>
                  <a:t> </a:t>
                </a:r>
                <a:r>
                  <a:rPr lang="en-US" u="sng" dirty="0" smtClean="0">
                    <a:sym typeface="+mn-ea"/>
                  </a:rPr>
                  <a:t>00  1   11</a:t>
                </a:r>
                <a:r>
                  <a:rPr lang="en-US" dirty="0" smtClean="0">
                    <a:sym typeface="+mn-ea"/>
                  </a:rPr>
                  <a:t> </a:t>
                </a:r>
                <a:r>
                  <a:rPr lang="en-US" u="sng" dirty="0">
                    <a:sym typeface="+mn-ea"/>
                  </a:rPr>
                  <a:t>110000011111</a:t>
                </a:r>
                <a:r>
                  <a:rPr lang="en-US" dirty="0">
                    <a:sym typeface="+mn-ea"/>
                  </a:rPr>
                  <a:t>         </a:t>
                </a:r>
                <a:r>
                  <a:rPr lang="en-US" dirty="0" err="1">
                    <a:sym typeface="+mn-ea"/>
                  </a:rPr>
                  <a:t>vxy</a:t>
                </a:r>
                <a:r>
                  <a:rPr lang="en-US" dirty="0">
                    <a:sym typeface="+mn-ea"/>
                  </a:rPr>
                  <a:t> &lt; P</a:t>
                </a:r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dirty="0">
                    <a:sym typeface="+mn-ea"/>
                  </a:rPr>
                  <a:t>    u  v </a:t>
                </a:r>
                <a:r>
                  <a:rPr lang="en-US" dirty="0" smtClean="0">
                    <a:sym typeface="+mn-ea"/>
                  </a:rPr>
                  <a:t>  x    y           </a:t>
                </a:r>
                <a:r>
                  <a:rPr lang="en-US" dirty="0">
                    <a:sym typeface="+mn-ea"/>
                  </a:rPr>
                  <a:t>z</a:t>
                </a:r>
              </a:p>
              <a:p>
                <a:pPr indent="0">
                  <a:buFont typeface="Wingdings" panose="05000000000000000000" charset="0"/>
                  <a:buNone/>
                </a:pPr>
                <a:endParaRPr lang="en-US" dirty="0">
                  <a:sym typeface="+mn-ea"/>
                </a:endParaRPr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dirty="0">
                    <a:sym typeface="+mn-ea"/>
                  </a:rPr>
                  <a:t>let i = 2, then uv</a:t>
                </a:r>
                <a:r>
                  <a:rPr lang="en-US" baseline="30000" dirty="0">
                    <a:sym typeface="+mn-ea"/>
                  </a:rPr>
                  <a:t>2</a:t>
                </a:r>
                <a:r>
                  <a:rPr lang="en-US" dirty="0">
                    <a:sym typeface="+mn-ea"/>
                  </a:rPr>
                  <a:t>xy</a:t>
                </a:r>
                <a:r>
                  <a:rPr lang="en-US" baseline="30000" dirty="0">
                    <a:sym typeface="+mn-ea"/>
                  </a:rPr>
                  <a:t>2</a:t>
                </a:r>
                <a:r>
                  <a:rPr lang="en-US" dirty="0">
                    <a:sym typeface="+mn-ea"/>
                  </a:rPr>
                  <a:t>z </a:t>
                </a:r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dirty="0">
                    <a:sym typeface="+mn-ea"/>
                  </a:rPr>
                  <a:t> </a:t>
                </a:r>
                <a:r>
                  <a:rPr lang="en-US" u="sng" dirty="0">
                    <a:sym typeface="+mn-ea"/>
                  </a:rPr>
                  <a:t>000</a:t>
                </a:r>
                <a:r>
                  <a:rPr lang="en-US" dirty="0">
                    <a:sym typeface="+mn-ea"/>
                  </a:rPr>
                  <a:t> </a:t>
                </a:r>
                <a:r>
                  <a:rPr lang="en-US" u="sng" dirty="0">
                    <a:sym typeface="+mn-ea"/>
                  </a:rPr>
                  <a:t>0000</a:t>
                </a:r>
                <a:r>
                  <a:rPr lang="en-US" dirty="0">
                    <a:sym typeface="+mn-ea"/>
                  </a:rPr>
                  <a:t> </a:t>
                </a:r>
                <a:r>
                  <a:rPr lang="en-US" u="sng" dirty="0">
                    <a:sym typeface="+mn-ea"/>
                  </a:rPr>
                  <a:t>1</a:t>
                </a:r>
                <a:r>
                  <a:rPr lang="en-US" dirty="0">
                    <a:sym typeface="+mn-ea"/>
                  </a:rPr>
                  <a:t> </a:t>
                </a:r>
                <a:r>
                  <a:rPr lang="en-US" u="sng" dirty="0">
                    <a:sym typeface="+mn-ea"/>
                  </a:rPr>
                  <a:t>1111</a:t>
                </a:r>
                <a:r>
                  <a:rPr lang="en-US" dirty="0">
                    <a:sym typeface="+mn-ea"/>
                  </a:rPr>
                  <a:t> </a:t>
                </a:r>
                <a:r>
                  <a:rPr lang="en-US" u="sng" dirty="0">
                    <a:sym typeface="+mn-ea"/>
                  </a:rPr>
                  <a:t>10000011111</a:t>
                </a:r>
                <a:r>
                  <a:rPr lang="en-US" dirty="0">
                    <a:sym typeface="+mn-ea"/>
                  </a:rPr>
                  <a:t>         </a:t>
                </a:r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dirty="0">
                    <a:sym typeface="+mn-ea"/>
                  </a:rPr>
                  <a:t>    u    v     x    y           z</a:t>
                </a:r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dirty="0">
                    <a:sym typeface="+mn-ea"/>
                  </a:rPr>
                  <a:t> 0</a:t>
                </a:r>
                <a:r>
                  <a:rPr lang="en-US" baseline="30000" dirty="0">
                    <a:sym typeface="+mn-ea"/>
                  </a:rPr>
                  <a:t>7</a:t>
                </a:r>
                <a:r>
                  <a:rPr lang="en-US" dirty="0">
                    <a:sym typeface="+mn-ea"/>
                  </a:rPr>
                  <a:t>1</a:t>
                </a:r>
                <a:r>
                  <a:rPr lang="en-US" baseline="30000" dirty="0">
                    <a:sym typeface="+mn-ea"/>
                  </a:rPr>
                  <a:t>7</a:t>
                </a:r>
                <a:r>
                  <a:rPr lang="en-US" dirty="0">
                    <a:sym typeface="+mn-ea"/>
                  </a:rPr>
                  <a:t>0</a:t>
                </a:r>
                <a:r>
                  <a:rPr lang="en-US" baseline="30000" dirty="0">
                    <a:sym typeface="+mn-ea"/>
                  </a:rPr>
                  <a:t>5</a:t>
                </a:r>
                <a:r>
                  <a:rPr lang="en-US" dirty="0">
                    <a:sym typeface="+mn-ea"/>
                  </a:rPr>
                  <a:t>1</a:t>
                </a:r>
                <a:r>
                  <a:rPr lang="en-US" baseline="30000" dirty="0">
                    <a:sym typeface="+mn-ea"/>
                  </a:rPr>
                  <a:t>5  </a:t>
                </a:r>
                <a:r>
                  <a:rPr lang="en-US" dirty="0">
                    <a:sym typeface="+mn-ea"/>
                  </a:rPr>
                  <a:t>  </a:t>
                </a:r>
                <a:endParaRPr lang="en-US" i="1" dirty="0">
                  <a:latin typeface="Arial" panose="020B0604020202090204" pitchFamily="34" charset="0"/>
                  <a:cs typeface="Arial" panose="020B0604020202090204" pitchFamily="34" charset="0"/>
                  <a:sym typeface="+mn-ea"/>
                </a:endParaRPr>
              </a:p>
              <a:p>
                <a:pPr indent="0">
                  <a:buFont typeface="Wingdings" panose="05000000000000000000" charset="0"/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∴</m:t>
                    </m:r>
                    <m:r>
                      <a:rPr lang="en-US" i="1">
                        <a:latin typeface="Cambria Math"/>
                        <a:cs typeface="Arial" panose="020B0604020202090204" pitchFamily="34" charset="0"/>
                        <a:sym typeface="+mn-ea"/>
                      </a:rPr>
                      <m:t> </m:t>
                    </m:r>
                    <m:r>
                      <a:rPr lang="en-US" i="1">
                        <a:latin typeface="Cambria Math"/>
                        <a:cs typeface="Arial" panose="020B0604020202090204" pitchFamily="34" charset="0"/>
                        <a:sym typeface="+mn-ea"/>
                      </a:rPr>
                      <m:t>𝐿</m:t>
                    </m:r>
                    <m:r>
                      <a:rPr lang="en-US" i="1">
                        <a:latin typeface="Cambria Math"/>
                        <a:cs typeface="Arial" panose="020B0604020202090204" pitchFamily="34" charset="0"/>
                        <a:sym typeface="+mn-ea"/>
                      </a:rPr>
                      <m:t> </m:t>
                    </m:r>
                  </m:oMath>
                </a14:m>
                <a:r>
                  <a:rPr lang="en-US" dirty="0">
                    <a:sym typeface="+mn-ea"/>
                  </a:rPr>
                  <a:t>is not a CFL</a:t>
                </a:r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dirty="0">
                    <a:sym typeface="+mn-ea"/>
                  </a:rPr>
                  <a:t> </a:t>
                </a:r>
              </a:p>
              <a:p>
                <a:pPr indent="0">
                  <a:buFont typeface="Wingdings" panose="05000000000000000000" charset="0"/>
                  <a:buNone/>
                </a:pPr>
                <a:endParaRPr lang="en-US" dirty="0">
                  <a:sym typeface="+mn-ea"/>
                </a:endParaRPr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dirty="0">
                    <a:sym typeface="+mn-ea"/>
                  </a:rPr>
                  <a:t>            </a:t>
                </a:r>
              </a:p>
            </p:txBody>
          </p:sp>
        </mc:Choice>
        <mc:Fallback>
          <p:sp>
            <p:nvSpPr>
              <p:cNvPr id="10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" y="400685"/>
                <a:ext cx="8848090" cy="4893647"/>
              </a:xfrm>
              <a:prstGeom prst="rect">
                <a:avLst/>
              </a:prstGeom>
              <a:blipFill rotWithShape="1">
                <a:blip r:embed="rId7"/>
                <a:stretch>
                  <a:fillRect l="-5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  <p:sp>
        <p:nvSpPr>
          <p:cNvPr id="3" name="object 3"/>
          <p:cNvSpPr txBox="1"/>
          <p:nvPr/>
        </p:nvSpPr>
        <p:spPr>
          <a:xfrm>
            <a:off x="8504935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>
                <a:solidFill>
                  <a:srgbClr val="888888"/>
                </a:solidFill>
                <a:latin typeface="Arial" panose="020B0604020202090204"/>
                <a:cs typeface="Arial" panose="020B0604020202090204"/>
              </a:rPr>
              <a:t>3</a:t>
            </a:r>
            <a:endParaRPr sz="1200">
              <a:latin typeface="Arial" panose="020B0604020202090204"/>
              <a:cs typeface="Arial" panose="020B0604020202090204"/>
            </a:endParaRPr>
          </a:p>
        </p:txBody>
      </p:sp>
      <p:pic>
        <p:nvPicPr>
          <p:cNvPr id="6" name="Google Shape;196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492875"/>
            <a:ext cx="9177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197;p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6332538"/>
            <a:ext cx="69992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0;p20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" y="5355353"/>
            <a:ext cx="3571082" cy="8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198;p20" descr="A close up of a sign&#10;&#10;Description automatically generated"/>
          <p:cNvPicPr preferRelativeResize="0"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5395913"/>
            <a:ext cx="1114424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Box 9"/>
              <p:cNvSpPr txBox="1"/>
              <p:nvPr/>
            </p:nvSpPr>
            <p:spPr>
              <a:xfrm>
                <a:off x="280670" y="400685"/>
                <a:ext cx="8848090" cy="4098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aseline="30000" dirty="0">
                  <a:sym typeface="+mn-ea"/>
                </a:endParaRPr>
              </a:p>
              <a:p>
                <a:pPr indent="0">
                  <a:buFont typeface="Wingdings" panose="05000000000000000000" charset="0"/>
                  <a:buNone/>
                </a:pPr>
                <a:endParaRPr lang="en-US" baseline="30000" dirty="0">
                  <a:sym typeface="+mn-ea"/>
                </a:endParaRPr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dirty="0">
                    <a:sym typeface="+mn-ea"/>
                  </a:rPr>
                  <a:t>Case 2 b: v x y  straddle 3rd boundary</a:t>
                </a:r>
              </a:p>
              <a:p>
                <a:pPr indent="0">
                  <a:buFont typeface="Wingdings" panose="05000000000000000000" charset="0"/>
                  <a:buNone/>
                </a:pPr>
                <a:endParaRPr lang="en-US" dirty="0">
                  <a:sym typeface="+mn-ea"/>
                </a:endParaRPr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u="sng" dirty="0">
                    <a:sym typeface="+mn-ea"/>
                  </a:rPr>
                  <a:t>0000011111000</a:t>
                </a:r>
                <a:r>
                  <a:rPr lang="en-US" dirty="0">
                    <a:sym typeface="+mn-ea"/>
                  </a:rPr>
                  <a:t> </a:t>
                </a:r>
                <a:r>
                  <a:rPr lang="en-US" u="sng" dirty="0" smtClean="0">
                    <a:sym typeface="+mn-ea"/>
                  </a:rPr>
                  <a:t>00  1  11</a:t>
                </a:r>
                <a:r>
                  <a:rPr lang="en-US" dirty="0" smtClean="0">
                    <a:sym typeface="+mn-ea"/>
                  </a:rPr>
                  <a:t> </a:t>
                </a:r>
                <a:r>
                  <a:rPr lang="en-US" u="sng" dirty="0">
                    <a:sym typeface="+mn-ea"/>
                  </a:rPr>
                  <a:t>11</a:t>
                </a:r>
                <a:r>
                  <a:rPr lang="en-US" dirty="0">
                    <a:sym typeface="+mn-ea"/>
                  </a:rPr>
                  <a:t>         </a:t>
                </a:r>
                <a:r>
                  <a:rPr lang="en-US" dirty="0" err="1">
                    <a:sym typeface="+mn-ea"/>
                  </a:rPr>
                  <a:t>vxy</a:t>
                </a:r>
                <a:r>
                  <a:rPr lang="en-US" dirty="0">
                    <a:sym typeface="+mn-ea"/>
                  </a:rPr>
                  <a:t> &lt; P</a:t>
                </a:r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dirty="0">
                    <a:sym typeface="+mn-ea"/>
                  </a:rPr>
                  <a:t>          u                </a:t>
                </a:r>
                <a:r>
                  <a:rPr lang="en-US" dirty="0" smtClean="0">
                    <a:sym typeface="+mn-ea"/>
                  </a:rPr>
                  <a:t>   v   x   </a:t>
                </a:r>
                <a:r>
                  <a:rPr lang="en-US" dirty="0">
                    <a:sym typeface="+mn-ea"/>
                  </a:rPr>
                  <a:t>y    z</a:t>
                </a:r>
              </a:p>
              <a:p>
                <a:pPr indent="0">
                  <a:buFont typeface="Wingdings" panose="05000000000000000000" charset="0"/>
                  <a:buNone/>
                </a:pPr>
                <a:endParaRPr lang="en-US" dirty="0">
                  <a:sym typeface="+mn-ea"/>
                </a:endParaRPr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dirty="0">
                    <a:sym typeface="+mn-ea"/>
                  </a:rPr>
                  <a:t>let i = 2, then uv</a:t>
                </a:r>
                <a:r>
                  <a:rPr lang="en-US" baseline="30000" dirty="0">
                    <a:sym typeface="+mn-ea"/>
                  </a:rPr>
                  <a:t>2</a:t>
                </a:r>
                <a:r>
                  <a:rPr lang="en-US" dirty="0">
                    <a:sym typeface="+mn-ea"/>
                  </a:rPr>
                  <a:t>xy</a:t>
                </a:r>
                <a:r>
                  <a:rPr lang="en-US" baseline="30000" dirty="0">
                    <a:sym typeface="+mn-ea"/>
                  </a:rPr>
                  <a:t>2</a:t>
                </a:r>
                <a:r>
                  <a:rPr lang="en-US" dirty="0">
                    <a:sym typeface="+mn-ea"/>
                  </a:rPr>
                  <a:t>z </a:t>
                </a:r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dirty="0">
                    <a:sym typeface="+mn-ea"/>
                  </a:rPr>
                  <a:t> </a:t>
                </a:r>
                <a:r>
                  <a:rPr lang="en-US" u="sng" dirty="0" smtClean="0">
                    <a:sym typeface="+mn-ea"/>
                  </a:rPr>
                  <a:t>0000011111000</a:t>
                </a:r>
                <a:r>
                  <a:rPr lang="en-US" dirty="0" smtClean="0">
                    <a:sym typeface="+mn-ea"/>
                  </a:rPr>
                  <a:t> </a:t>
                </a:r>
                <a:r>
                  <a:rPr lang="en-US" u="sng" dirty="0">
                    <a:sym typeface="+mn-ea"/>
                  </a:rPr>
                  <a:t>0000</a:t>
                </a:r>
                <a:r>
                  <a:rPr lang="en-US" dirty="0">
                    <a:sym typeface="+mn-ea"/>
                  </a:rPr>
                  <a:t> </a:t>
                </a:r>
                <a:r>
                  <a:rPr lang="en-US" u="sng" dirty="0">
                    <a:sym typeface="+mn-ea"/>
                  </a:rPr>
                  <a:t>1</a:t>
                </a:r>
                <a:r>
                  <a:rPr lang="en-US" dirty="0">
                    <a:sym typeface="+mn-ea"/>
                  </a:rPr>
                  <a:t> </a:t>
                </a:r>
                <a:r>
                  <a:rPr lang="en-US" u="sng" dirty="0">
                    <a:sym typeface="+mn-ea"/>
                  </a:rPr>
                  <a:t>1111</a:t>
                </a:r>
                <a:r>
                  <a:rPr lang="en-US" dirty="0">
                    <a:sym typeface="+mn-ea"/>
                  </a:rPr>
                  <a:t>   </a:t>
                </a:r>
                <a:r>
                  <a:rPr lang="en-US" u="sng" dirty="0">
                    <a:sym typeface="+mn-ea"/>
                  </a:rPr>
                  <a:t>11</a:t>
                </a:r>
                <a:r>
                  <a:rPr lang="en-US" dirty="0">
                    <a:sym typeface="+mn-ea"/>
                  </a:rPr>
                  <a:t>      </a:t>
                </a:r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dirty="0">
                    <a:sym typeface="+mn-ea"/>
                  </a:rPr>
                  <a:t>           u                    </a:t>
                </a:r>
                <a:r>
                  <a:rPr lang="en-US" dirty="0" smtClean="0">
                    <a:sym typeface="+mn-ea"/>
                  </a:rPr>
                  <a:t>     </a:t>
                </a:r>
                <a:r>
                  <a:rPr lang="en-US" dirty="0">
                    <a:sym typeface="+mn-ea"/>
                  </a:rPr>
                  <a:t>v     x    y       z</a:t>
                </a:r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dirty="0">
                    <a:sym typeface="+mn-ea"/>
                  </a:rPr>
                  <a:t> </a:t>
                </a:r>
                <a:r>
                  <a:rPr lang="en-US" dirty="0" smtClean="0">
                    <a:sym typeface="+mn-ea"/>
                  </a:rPr>
                  <a:t>0</a:t>
                </a:r>
                <a:r>
                  <a:rPr lang="en-US" baseline="30000" dirty="0" smtClean="0">
                    <a:sym typeface="+mn-ea"/>
                  </a:rPr>
                  <a:t>5</a:t>
                </a:r>
                <a:r>
                  <a:rPr lang="en-US" dirty="0" smtClean="0">
                    <a:sym typeface="+mn-ea"/>
                  </a:rPr>
                  <a:t>1</a:t>
                </a:r>
                <a:r>
                  <a:rPr lang="en-US" baseline="30000" dirty="0" smtClean="0">
                    <a:sym typeface="+mn-ea"/>
                  </a:rPr>
                  <a:t>5</a:t>
                </a:r>
                <a:r>
                  <a:rPr lang="en-US" dirty="0" smtClean="0">
                    <a:sym typeface="+mn-ea"/>
                  </a:rPr>
                  <a:t>0</a:t>
                </a:r>
                <a:r>
                  <a:rPr lang="en-US" baseline="30000" dirty="0" smtClean="0">
                    <a:sym typeface="+mn-ea"/>
                  </a:rPr>
                  <a:t>7</a:t>
                </a:r>
                <a:r>
                  <a:rPr lang="en-US" dirty="0" smtClean="0">
                    <a:sym typeface="+mn-ea"/>
                  </a:rPr>
                  <a:t>1</a:t>
                </a:r>
                <a:r>
                  <a:rPr lang="en-US" baseline="30000" dirty="0">
                    <a:sym typeface="+mn-ea"/>
                  </a:rPr>
                  <a:t>7</a:t>
                </a:r>
                <a:r>
                  <a:rPr lang="en-US" baseline="30000" dirty="0" smtClean="0">
                    <a:sym typeface="+mn-ea"/>
                  </a:rPr>
                  <a:t>  </a:t>
                </a:r>
                <a:r>
                  <a:rPr lang="en-US" dirty="0" smtClean="0">
                    <a:sym typeface="+mn-ea"/>
                  </a:rPr>
                  <a:t>  </a:t>
                </a:r>
                <a:endParaRPr lang="en-US" i="1" dirty="0">
                  <a:latin typeface="Arial" panose="020B0604020202090204" pitchFamily="34" charset="0"/>
                  <a:cs typeface="Arial" panose="020B0604020202090204" pitchFamily="34" charset="0"/>
                  <a:sym typeface="+mn-ea"/>
                </a:endParaRPr>
              </a:p>
              <a:p>
                <a:pPr indent="0">
                  <a:buFont typeface="Wingdings" panose="05000000000000000000" charset="0"/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∴</m:t>
                    </m:r>
                    <m:r>
                      <a:rPr lang="en-US" i="1">
                        <a:latin typeface="Cambria Math"/>
                        <a:cs typeface="Arial" panose="020B0604020202090204" pitchFamily="34" charset="0"/>
                        <a:sym typeface="+mn-ea"/>
                      </a:rPr>
                      <m:t> </m:t>
                    </m:r>
                    <m:r>
                      <a:rPr lang="en-US" i="1">
                        <a:latin typeface="Cambria Math"/>
                        <a:cs typeface="Arial" panose="020B0604020202090204" pitchFamily="34" charset="0"/>
                        <a:sym typeface="+mn-ea"/>
                      </a:rPr>
                      <m:t>𝐿</m:t>
                    </m:r>
                    <m:r>
                      <a:rPr lang="en-US" i="1">
                        <a:latin typeface="Cambria Math"/>
                        <a:cs typeface="Arial" panose="020B0604020202090204" pitchFamily="34" charset="0"/>
                        <a:sym typeface="+mn-ea"/>
                      </a:rPr>
                      <m:t> </m:t>
                    </m:r>
                  </m:oMath>
                </a14:m>
                <a:r>
                  <a:rPr lang="en-US" dirty="0">
                    <a:sym typeface="+mn-ea"/>
                  </a:rPr>
                  <a:t>is not a CFL</a:t>
                </a:r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dirty="0">
                    <a:sym typeface="+mn-ea"/>
                  </a:rPr>
                  <a:t> </a:t>
                </a:r>
              </a:p>
              <a:p>
                <a:pPr indent="0">
                  <a:buFont typeface="Wingdings" panose="05000000000000000000" charset="0"/>
                  <a:buNone/>
                </a:pPr>
                <a:endParaRPr lang="en-US" dirty="0">
                  <a:sym typeface="+mn-ea"/>
                </a:endParaRPr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dirty="0">
                    <a:sym typeface="+mn-ea"/>
                  </a:rPr>
                  <a:t>            </a:t>
                </a:r>
              </a:p>
            </p:txBody>
          </p:sp>
        </mc:Choice>
        <mc:Fallback>
          <p:sp>
            <p:nvSpPr>
              <p:cNvPr id="10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" y="400685"/>
                <a:ext cx="8848090" cy="4098925"/>
              </a:xfrm>
              <a:prstGeom prst="rect">
                <a:avLst/>
              </a:prstGeom>
              <a:blipFill rotWithShape="1">
                <a:blip r:embed="rId7"/>
                <a:stretch>
                  <a:fillRect l="-5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670</Words>
  <Application>Microsoft Office PowerPoint</Application>
  <PresentationFormat>On-screen Show (4:3)</PresentationFormat>
  <Paragraphs>159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Pumping Lemma for  CFL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 P P</dc:creator>
  <cp:lastModifiedBy>Admin</cp:lastModifiedBy>
  <cp:revision>18</cp:revision>
  <dcterms:created xsi:type="dcterms:W3CDTF">2022-04-19T05:06:15Z</dcterms:created>
  <dcterms:modified xsi:type="dcterms:W3CDTF">2024-04-22T05:06:29Z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Microsoft® Office PowerPoint® 2007</vt:lpwstr>
  </property>
  <property fmtid="{D5CDD505-2E9C-101B-9397-08002B2CF9AE}" pid="3" name="ContentTypeId">
    <vt:lpwstr>0x0101006791A877936F4F4895848517DF90D692</vt:lpwstr>
  </property>
  <property fmtid="{D5CDD505-2E9C-101B-9397-08002B2CF9AE}" pid="4" name="KSOProductBuildVer">
    <vt:lpwstr>1033-3.2.0.6370</vt:lpwstr>
  </property>
</Properties>
</file>