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0.jpg" ContentType="image/png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5" r:id="rId4"/>
    <p:sldId id="297" r:id="rId5"/>
    <p:sldId id="301" r:id="rId6"/>
    <p:sldId id="296" r:id="rId7"/>
    <p:sldId id="280" r:id="rId8"/>
    <p:sldId id="264" r:id="rId9"/>
    <p:sldId id="286" r:id="rId10"/>
    <p:sldId id="287" r:id="rId11"/>
    <p:sldId id="288" r:id="rId12"/>
    <p:sldId id="294" r:id="rId13"/>
    <p:sldId id="293" r:id="rId14"/>
    <p:sldId id="298" r:id="rId15"/>
    <p:sldId id="299" r:id="rId16"/>
    <p:sldId id="300" r:id="rId17"/>
    <p:sldId id="291" r:id="rId18"/>
    <p:sldId id="292" r:id="rId19"/>
    <p:sldId id="281" r:id="rId20"/>
    <p:sldId id="282" r:id="rId21"/>
    <p:sldId id="283" r:id="rId22"/>
    <p:sldId id="284" r:id="rId23"/>
    <p:sldId id="285" r:id="rId24"/>
    <p:sldId id="295" r:id="rId25"/>
    <p:sldId id="272" r:id="rId26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3C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7" autoAdjust="0"/>
    <p:restoredTop sz="94660"/>
  </p:normalViewPr>
  <p:slideViewPr>
    <p:cSldViewPr>
      <p:cViewPr varScale="1">
        <p:scale>
          <a:sx n="70" d="100"/>
          <a:sy n="70" d="100"/>
        </p:scale>
        <p:origin x="60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37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76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836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82E5-FE5A-416E-B87E-665FBC119619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836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A4CE3-67D4-4111-BB54-124EB2D8E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8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A4CE3-67D4-4111-BB54-124EB2D8EF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A4CE3-67D4-4111-BB54-124EB2D8EF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86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A4CE3-67D4-4111-BB54-124EB2D8EF7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5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58ECCC-1380-4843-9626-5EB20052A5C0}" type="datetime1">
              <a:rPr lang="fr-FR" altLang="ko-KR" smtClean="0"/>
              <a:t>02/02/2018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DB29B-C208-43A6-81CC-3416F27373EF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27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3B4263-2F92-407A-B949-4700ADA9800C}" type="datetime1">
              <a:rPr lang="fr-FR" altLang="ko-KR" smtClean="0"/>
              <a:t>02/02/2018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0DD36-C736-4DF3-A162-4E92445DC31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830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21B7E-C0C7-4CBB-B5AC-C2C4892BE7AE}" type="datetime1">
              <a:rPr lang="fr-FR" altLang="ko-KR" smtClean="0"/>
              <a:t>02/02/2018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F11FE-02E1-4025-9ABD-61CFF5A3DC64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785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A1E56-6702-498B-A20E-D52766ABA80C}" type="datetime1">
              <a:rPr lang="fr-FR" altLang="ko-KR" smtClean="0"/>
              <a:t>02/02/2018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86753-C80A-49F8-8BA7-4E57156BFA8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73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296466-84AC-469F-B791-DE52A9CC506F}" type="datetime1">
              <a:rPr lang="fr-FR" altLang="ko-KR" smtClean="0"/>
              <a:t>02/02/2018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931D1-D7C1-40D4-8D7D-4D9D45E2304A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4A05F-68B7-4BC5-B69D-9A4A6AAB72BA}" type="datetime1">
              <a:rPr lang="fr-FR" altLang="ko-KR" smtClean="0"/>
              <a:t>02/02/2018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039C1-7435-4A63-BA22-4BF35E1877B7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637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28F62C-ECCD-4A80-AE18-120E734A61FB}" type="datetime1">
              <a:rPr lang="fr-FR" altLang="ko-KR" smtClean="0"/>
              <a:t>02/02/2018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4CE81-A6D4-4E2E-ACA9-9B67E0C1C205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83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802C1D-B7CD-416D-8FC2-ACEE16097BCE}" type="datetime1">
              <a:rPr lang="fr-FR" altLang="ko-KR" smtClean="0"/>
              <a:t>02/02/2018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42D4C-09F6-4C61-9387-88335FFFED87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81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AE95F8-7F8B-4B13-9319-615279C46492}" type="datetime1">
              <a:rPr lang="fr-FR" altLang="ko-KR" smtClean="0"/>
              <a:t>02/02/2018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94A42-C6DD-4D75-8C4F-A0F353D062A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47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1B045F-D5FC-4C7B-A67F-F14D478D5570}" type="datetime1">
              <a:rPr lang="fr-FR" altLang="ko-KR" smtClean="0"/>
              <a:t>02/02/2018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23C66-F75B-4728-B2C2-EA6D13F92BD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89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F1637-4F08-4971-B842-735568F63A72}" type="datetime1">
              <a:rPr lang="fr-FR" altLang="ko-KR" smtClean="0"/>
              <a:t>02/02/2018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0A7BE-99DD-4192-9E32-72DD5FE3FB6C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62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les styles du texte du masque</a:t>
            </a:r>
          </a:p>
          <a:p>
            <a:pPr lvl="1"/>
            <a:r>
              <a:rPr lang="fr-FR" altLang="ko-KR"/>
              <a:t>Deuxième niveau</a:t>
            </a:r>
          </a:p>
          <a:p>
            <a:pPr lvl="2"/>
            <a:r>
              <a:rPr lang="fr-FR" altLang="ko-KR"/>
              <a:t>Troisième niveau</a:t>
            </a:r>
          </a:p>
          <a:p>
            <a:pPr lvl="3"/>
            <a:r>
              <a:rPr lang="fr-FR" altLang="ko-KR"/>
              <a:t>Quatrième niveau</a:t>
            </a:r>
          </a:p>
          <a:p>
            <a:pPr lvl="4"/>
            <a:r>
              <a:rPr lang="fr-FR" altLang="ko-K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굴림" charset="-127"/>
              </a:defRPr>
            </a:lvl1pPr>
          </a:lstStyle>
          <a:p>
            <a:fld id="{7C460582-B206-4705-A9DC-477B8B7517CB}" type="datetime1">
              <a:rPr lang="fr-FR" altLang="ko-KR" smtClean="0"/>
              <a:t>02/02/2018</a:t>
            </a:fld>
            <a:endParaRPr lang="fr-CA">
              <a:ea typeface="+mn-ea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26695CB-C13D-4676-93A0-F149B2F2549F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0.jp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hyperlink" Target="http://www.educol.net/coloriage-fermer-la-porte-i13555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0.jp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sa.or.kr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nchanKong/Graduation.git" TargetMode="External"/><Relationship Id="rId5" Type="http://schemas.openxmlformats.org/officeDocument/2006/relationships/hyperlink" Target="https://www.kics.or.kr/storage/paper/event/20160120_winter/publish/9B-9.pdf" TargetMode="External"/><Relationship Id="rId4" Type="http://schemas.openxmlformats.org/officeDocument/2006/relationships/hyperlink" Target="http://www.ndsl.kr/ndsl/search/detail/article/articleSearchResultDetail.do?cn=JAKO201502152088532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5445224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2012150001  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공민찬</a:t>
            </a: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한익주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교수님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 algn="r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2012151049  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주재욱</a:t>
            </a: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한익주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교수님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 algn="r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2012152046  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장종찬</a:t>
            </a: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서대영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교수님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38986-0E22-4F27-9EAA-A314C90BB185}"/>
              </a:ext>
            </a:extLst>
          </p:cNvPr>
          <p:cNvSpPr txBox="1"/>
          <p:nvPr/>
        </p:nvSpPr>
        <p:spPr>
          <a:xfrm>
            <a:off x="3923928" y="2132856"/>
            <a:ext cx="5148064" cy="1656184"/>
          </a:xfrm>
          <a:prstGeom prst="rect">
            <a:avLst/>
          </a:prstGeom>
          <a:noFill/>
        </p:spPr>
        <p:txBody>
          <a:bodyPr wrap="none" lIns="90000">
            <a:prstTxWarp prst="textPlain">
              <a:avLst/>
            </a:prstTxWarp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실습실 통합 관리 시스템</a:t>
            </a:r>
            <a:endParaRPr lang="en-US" altLang="ko-KR" sz="3600" dirty="0">
              <a:solidFill>
                <a:schemeClr val="bg1"/>
              </a:solidFill>
              <a:effectLst>
                <a:reflection stA="9000" endPos="380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Laboratory Unified administration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427089-84FB-4BB3-8594-4C68882AD50D}"/>
              </a:ext>
            </a:extLst>
          </p:cNvPr>
          <p:cNvSpPr/>
          <p:nvPr/>
        </p:nvSpPr>
        <p:spPr>
          <a:xfrm>
            <a:off x="2627784" y="1052736"/>
            <a:ext cx="3106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3. </a:t>
            </a:r>
            <a:r>
              <a:rPr lang="ko-KR" altLang="en-US" sz="2400" dirty="0" err="1"/>
              <a:t>쏘카</a:t>
            </a:r>
            <a:r>
              <a:rPr lang="ko-KR" altLang="en-US" sz="2400" dirty="0"/>
              <a:t> </a:t>
            </a:r>
            <a:r>
              <a:rPr lang="en-US" altLang="ko-KR" sz="2400" dirty="0"/>
              <a:t>- ‘</a:t>
            </a:r>
            <a:r>
              <a:rPr lang="ko-KR" altLang="en-US" sz="2400" dirty="0"/>
              <a:t>스마트 키＇</a:t>
            </a:r>
            <a:endParaRPr lang="ko-KR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E4E28-EE5C-404E-86BE-EDC33814F8E3}"/>
              </a:ext>
            </a:extLst>
          </p:cNvPr>
          <p:cNvSpPr txBox="1"/>
          <p:nvPr/>
        </p:nvSpPr>
        <p:spPr>
          <a:xfrm>
            <a:off x="2606553" y="4968017"/>
            <a:ext cx="6329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자신이 대여한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차량의 근처에서 각종 버튼을 누르면 해당 버튼의 동작이 이루어진다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별도의 열쇠 없이 </a:t>
            </a:r>
            <a:r>
              <a:rPr lang="ko-KR" altLang="en-US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문열기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문잠금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 버튼을 통해 거리가 좀 떨어져 있어도 문을 여닫을 수 있다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4019EE-21F2-403B-94DC-F264E2D324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70" y="1665773"/>
            <a:ext cx="2158823" cy="3157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3082FF-FDBC-4F87-B5BE-79DCE3613D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93" y="1658417"/>
            <a:ext cx="2158823" cy="3164556"/>
          </a:xfrm>
          <a:prstGeom prst="rect">
            <a:avLst/>
          </a:prstGeom>
        </p:spPr>
      </p:pic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DF299D55-FEC6-4C97-B59C-525EC212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10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67290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257DB7B-3D87-47A5-BCF8-C4A311869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17" y="5273559"/>
            <a:ext cx="1342330" cy="112516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137688" y="1958476"/>
            <a:ext cx="12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APP</a:t>
            </a:r>
            <a:r>
              <a:rPr lang="ko-KR" altLang="en-US" dirty="0"/>
              <a:t>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4477652" y="2815589"/>
            <a:ext cx="1887970" cy="595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7194061" y="3129254"/>
            <a:ext cx="1" cy="1334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625110" y="2770297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7273657" y="3475167"/>
            <a:ext cx="16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 정보 저장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557264" y="3187732"/>
            <a:ext cx="64807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DD2735-C070-44E7-8CC2-1007A3ECD64F}"/>
              </a:ext>
            </a:extLst>
          </p:cNvPr>
          <p:cNvSpPr txBox="1"/>
          <p:nvPr/>
        </p:nvSpPr>
        <p:spPr>
          <a:xfrm>
            <a:off x="6443047" y="6067926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서버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01A06E-ABE7-4060-B0BE-74226C8DA39E}"/>
              </a:ext>
            </a:extLst>
          </p:cNvPr>
          <p:cNvSpPr txBox="1"/>
          <p:nvPr/>
        </p:nvSpPr>
        <p:spPr>
          <a:xfrm>
            <a:off x="3235936" y="6515471"/>
            <a:ext cx="822219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실습실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/>
              <a:t>1. </a:t>
            </a:r>
            <a:r>
              <a:rPr lang="ko-KR" altLang="en-US" sz="2400" dirty="0"/>
              <a:t>출입문 열기</a:t>
            </a:r>
            <a:endParaRPr lang="ko-KR" altLang="ko-KR" sz="2400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5B73A0B3-17EC-487D-9B9B-636127EC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50" y="1197144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400855-9CFF-4D0F-81BE-524C36FA9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132" y="1901218"/>
            <a:ext cx="979277" cy="748080"/>
          </a:xfrm>
          <a:prstGeom prst="rect">
            <a:avLst/>
          </a:prstGeom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4576FB76-58A6-4144-8D34-06A800A8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00" y="4626242"/>
            <a:ext cx="1568840" cy="120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B1753B3-4D5A-4171-AD2D-4DDE8195223F}"/>
              </a:ext>
            </a:extLst>
          </p:cNvPr>
          <p:cNvCxnSpPr>
            <a:cxnSpLocks/>
          </p:cNvCxnSpPr>
          <p:nvPr/>
        </p:nvCxnSpPr>
        <p:spPr>
          <a:xfrm flipV="1">
            <a:off x="6907815" y="3120486"/>
            <a:ext cx="0" cy="128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4FADE736-CFED-4D6D-A433-41A233C3C0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75" y="3611243"/>
            <a:ext cx="1287634" cy="11412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BD011D-BDCE-459B-A1E0-243EE28582AD}"/>
              </a:ext>
            </a:extLst>
          </p:cNvPr>
          <p:cNvSpPr txBox="1"/>
          <p:nvPr/>
        </p:nvSpPr>
        <p:spPr>
          <a:xfrm>
            <a:off x="4501893" y="4394074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 Black" panose="020B0A04020102020204" pitchFamily="34" charset="0"/>
              </a:rPr>
              <a:t>컨트롤러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73A65A-0BBB-4893-BDD3-6EA152091489}"/>
              </a:ext>
            </a:extLst>
          </p:cNvPr>
          <p:cNvSpPr txBox="1"/>
          <p:nvPr/>
        </p:nvSpPr>
        <p:spPr>
          <a:xfrm>
            <a:off x="2451417" y="4911104"/>
            <a:ext cx="105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정보 전달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946C23-9710-4B04-A638-5379A5BECCAA}"/>
              </a:ext>
            </a:extLst>
          </p:cNvPr>
          <p:cNvSpPr txBox="1"/>
          <p:nvPr/>
        </p:nvSpPr>
        <p:spPr>
          <a:xfrm>
            <a:off x="3742802" y="4911104"/>
            <a:ext cx="1303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동작 실행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6588D75-6425-4665-94B2-9CEA56BD51B4}"/>
              </a:ext>
            </a:extLst>
          </p:cNvPr>
          <p:cNvCxnSpPr>
            <a:cxnSpLocks/>
          </p:cNvCxnSpPr>
          <p:nvPr/>
        </p:nvCxnSpPr>
        <p:spPr>
          <a:xfrm>
            <a:off x="3851920" y="4831807"/>
            <a:ext cx="0" cy="497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FCD56BD-8409-44AC-A6A3-BA02E9667266}"/>
              </a:ext>
            </a:extLst>
          </p:cNvPr>
          <p:cNvCxnSpPr>
            <a:cxnSpLocks/>
          </p:cNvCxnSpPr>
          <p:nvPr/>
        </p:nvCxnSpPr>
        <p:spPr>
          <a:xfrm flipV="1">
            <a:off x="3647045" y="4841041"/>
            <a:ext cx="0" cy="478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2240427-4A65-4BFC-B167-A044B931A1F1}"/>
              </a:ext>
            </a:extLst>
          </p:cNvPr>
          <p:cNvSpPr txBox="1"/>
          <p:nvPr/>
        </p:nvSpPr>
        <p:spPr>
          <a:xfrm>
            <a:off x="7965394" y="2090138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FE4F6E9-6282-49CE-BA84-5AB06D59D263}"/>
              </a:ext>
            </a:extLst>
          </p:cNvPr>
          <p:cNvCxnSpPr>
            <a:cxnSpLocks/>
          </p:cNvCxnSpPr>
          <p:nvPr/>
        </p:nvCxnSpPr>
        <p:spPr>
          <a:xfrm flipV="1">
            <a:off x="4602419" y="3025506"/>
            <a:ext cx="1669344" cy="544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2AFC2D-1EA8-4F1D-AF0F-C2EC2397DFB9}"/>
              </a:ext>
            </a:extLst>
          </p:cNvPr>
          <p:cNvSpPr txBox="1"/>
          <p:nvPr/>
        </p:nvSpPr>
        <p:spPr>
          <a:xfrm>
            <a:off x="5063773" y="3351332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응답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6D050B-371D-4A66-9F71-A623D9203E75}"/>
              </a:ext>
            </a:extLst>
          </p:cNvPr>
          <p:cNvSpPr txBox="1"/>
          <p:nvPr/>
        </p:nvSpPr>
        <p:spPr>
          <a:xfrm>
            <a:off x="5655575" y="3732769"/>
            <a:ext cx="129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권한 부여 및 응답</a:t>
            </a:r>
          </a:p>
        </p:txBody>
      </p:sp>
      <p:sp>
        <p:nvSpPr>
          <p:cNvPr id="67" name="슬라이드 번호 개체 틀 4">
            <a:extLst>
              <a:ext uri="{FF2B5EF4-FFF2-40B4-BE49-F238E27FC236}">
                <a16:creationId xmlns:a16="http://schemas.microsoft.com/office/drawing/2014/main" id="{F7C01FB8-8D7A-4348-AF43-1B22EEB9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11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5525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137688" y="1958476"/>
            <a:ext cx="12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APP</a:t>
            </a:r>
            <a:r>
              <a:rPr lang="ko-KR" altLang="en-US" dirty="0"/>
              <a:t>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4477652" y="2815589"/>
            <a:ext cx="1887970" cy="595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7194061" y="3129254"/>
            <a:ext cx="1" cy="1334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625110" y="2770297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7273657" y="3475167"/>
            <a:ext cx="16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 정보 저장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557264" y="3187732"/>
            <a:ext cx="64807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DD2735-C070-44E7-8CC2-1007A3ECD64F}"/>
              </a:ext>
            </a:extLst>
          </p:cNvPr>
          <p:cNvSpPr txBox="1"/>
          <p:nvPr/>
        </p:nvSpPr>
        <p:spPr>
          <a:xfrm>
            <a:off x="6443047" y="6067926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서버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01A06E-ABE7-4060-B0BE-74226C8DA39E}"/>
              </a:ext>
            </a:extLst>
          </p:cNvPr>
          <p:cNvSpPr txBox="1"/>
          <p:nvPr/>
        </p:nvSpPr>
        <p:spPr>
          <a:xfrm>
            <a:off x="3291648" y="6511364"/>
            <a:ext cx="822219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실습실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/>
              <a:t>2. </a:t>
            </a:r>
            <a:r>
              <a:rPr lang="ko-KR" altLang="en-US" sz="2400" dirty="0"/>
              <a:t>출입문 닫기</a:t>
            </a:r>
            <a:endParaRPr lang="ko-KR" altLang="ko-KR" sz="2400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5B73A0B3-17EC-487D-9B9B-636127EC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50" y="1197144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4576FB76-58A6-4144-8D34-06A800A8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00" y="4626242"/>
            <a:ext cx="1568840" cy="120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B1753B3-4D5A-4171-AD2D-4DDE8195223F}"/>
              </a:ext>
            </a:extLst>
          </p:cNvPr>
          <p:cNvCxnSpPr>
            <a:cxnSpLocks/>
          </p:cNvCxnSpPr>
          <p:nvPr/>
        </p:nvCxnSpPr>
        <p:spPr>
          <a:xfrm flipV="1">
            <a:off x="6907815" y="3120486"/>
            <a:ext cx="0" cy="128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FB8605-C883-4303-B3A9-C83DC1902384}"/>
              </a:ext>
            </a:extLst>
          </p:cNvPr>
          <p:cNvSpPr txBox="1"/>
          <p:nvPr/>
        </p:nvSpPr>
        <p:spPr>
          <a:xfrm>
            <a:off x="5655575" y="3732769"/>
            <a:ext cx="129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권한 부여 및 응답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FADE736-CFED-4D6D-A433-41A233C3C0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75" y="3611243"/>
            <a:ext cx="1287634" cy="11412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BD011D-BDCE-459B-A1E0-243EE28582AD}"/>
              </a:ext>
            </a:extLst>
          </p:cNvPr>
          <p:cNvSpPr txBox="1"/>
          <p:nvPr/>
        </p:nvSpPr>
        <p:spPr>
          <a:xfrm>
            <a:off x="4501893" y="4394074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 Black" panose="020B0A04020102020204" pitchFamily="34" charset="0"/>
              </a:rPr>
              <a:t>컨트롤러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73A65A-0BBB-4893-BDD3-6EA152091489}"/>
              </a:ext>
            </a:extLst>
          </p:cNvPr>
          <p:cNvSpPr txBox="1"/>
          <p:nvPr/>
        </p:nvSpPr>
        <p:spPr>
          <a:xfrm>
            <a:off x="2451417" y="4911104"/>
            <a:ext cx="105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정보 전달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946C23-9710-4B04-A638-5379A5BECCAA}"/>
              </a:ext>
            </a:extLst>
          </p:cNvPr>
          <p:cNvSpPr txBox="1"/>
          <p:nvPr/>
        </p:nvSpPr>
        <p:spPr>
          <a:xfrm>
            <a:off x="3742802" y="4911104"/>
            <a:ext cx="1303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동작 실행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6588D75-6425-4665-94B2-9CEA56BD51B4}"/>
              </a:ext>
            </a:extLst>
          </p:cNvPr>
          <p:cNvCxnSpPr>
            <a:cxnSpLocks/>
          </p:cNvCxnSpPr>
          <p:nvPr/>
        </p:nvCxnSpPr>
        <p:spPr>
          <a:xfrm>
            <a:off x="3851920" y="4831807"/>
            <a:ext cx="0" cy="497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FCD56BD-8409-44AC-A6A3-BA02E9667266}"/>
              </a:ext>
            </a:extLst>
          </p:cNvPr>
          <p:cNvCxnSpPr>
            <a:cxnSpLocks/>
          </p:cNvCxnSpPr>
          <p:nvPr/>
        </p:nvCxnSpPr>
        <p:spPr>
          <a:xfrm flipV="1">
            <a:off x="3647045" y="4841041"/>
            <a:ext cx="0" cy="478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2240427-4A65-4BFC-B167-A044B931A1F1}"/>
              </a:ext>
            </a:extLst>
          </p:cNvPr>
          <p:cNvSpPr txBox="1"/>
          <p:nvPr/>
        </p:nvSpPr>
        <p:spPr>
          <a:xfrm>
            <a:off x="7965394" y="2090138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FE4F6E9-6282-49CE-BA84-5AB06D59D263}"/>
              </a:ext>
            </a:extLst>
          </p:cNvPr>
          <p:cNvCxnSpPr>
            <a:cxnSpLocks/>
          </p:cNvCxnSpPr>
          <p:nvPr/>
        </p:nvCxnSpPr>
        <p:spPr>
          <a:xfrm flipV="1">
            <a:off x="4602419" y="3025506"/>
            <a:ext cx="1669344" cy="544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2AFC2D-1EA8-4F1D-AF0F-C2EC2397DFB9}"/>
              </a:ext>
            </a:extLst>
          </p:cNvPr>
          <p:cNvSpPr txBox="1"/>
          <p:nvPr/>
        </p:nvSpPr>
        <p:spPr>
          <a:xfrm>
            <a:off x="5063773" y="3351332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응답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24388C1-68CF-4E72-A609-AEFCBFD9D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4461" y="1832802"/>
            <a:ext cx="999060" cy="86062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7EFEEFB-A198-4DD7-B916-79D8FC2130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273074" y="5416278"/>
            <a:ext cx="939455" cy="939455"/>
          </a:xfrm>
          <a:prstGeom prst="rect">
            <a:avLst/>
          </a:prstGeom>
        </p:spPr>
      </p:pic>
      <p:sp>
        <p:nvSpPr>
          <p:cNvPr id="39" name="슬라이드 번호 개체 틀 4">
            <a:extLst>
              <a:ext uri="{FF2B5EF4-FFF2-40B4-BE49-F238E27FC236}">
                <a16:creationId xmlns:a16="http://schemas.microsoft.com/office/drawing/2014/main" id="{67685802-E112-4F4E-9E51-FD3D3140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12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53829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>
            <a:extLst>
              <a:ext uri="{FF2B5EF4-FFF2-40B4-BE49-F238E27FC236}">
                <a16:creationId xmlns:a16="http://schemas.microsoft.com/office/drawing/2014/main" id="{A4583900-B49C-4D91-8129-D04F49F8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50" y="1197144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065645" y="1958476"/>
            <a:ext cx="14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고장 신고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3663382" y="3113913"/>
            <a:ext cx="3190776" cy="1204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6854157" y="3113913"/>
            <a:ext cx="1" cy="1334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137688" y="3310843"/>
            <a:ext cx="14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확인 업무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6838588" y="3599057"/>
            <a:ext cx="133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처리 업무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557264" y="3187732"/>
            <a:ext cx="64807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3. </a:t>
            </a:r>
            <a:r>
              <a:rPr lang="ko-KR" altLang="en-US" sz="2400" dirty="0"/>
              <a:t>고장 신고</a:t>
            </a:r>
            <a:endParaRPr lang="ko-KR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C1B83-4CFB-4D20-B40D-C2BBDDFEFEC4}"/>
              </a:ext>
            </a:extLst>
          </p:cNvPr>
          <p:cNvSpPr txBox="1"/>
          <p:nvPr/>
        </p:nvSpPr>
        <p:spPr>
          <a:xfrm>
            <a:off x="6335724" y="6097608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학생</a:t>
            </a:r>
          </a:p>
        </p:txBody>
      </p:sp>
      <p:sp>
        <p:nvSpPr>
          <p:cNvPr id="28" name="슬라이드 번호 개체 틀 4">
            <a:extLst>
              <a:ext uri="{FF2B5EF4-FFF2-40B4-BE49-F238E27FC236}">
                <a16:creationId xmlns:a16="http://schemas.microsoft.com/office/drawing/2014/main" id="{E01FCF75-0018-488F-8909-5019F90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13</a:t>
            </a:fld>
            <a:endParaRPr lang="fr-CA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14EF5-9954-4F0B-B1B5-12E139B78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51" y="4374425"/>
            <a:ext cx="1764071" cy="13930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AC5DE9-B5EB-4EAD-9AE4-82327693805F}"/>
              </a:ext>
            </a:extLst>
          </p:cNvPr>
          <p:cNvSpPr txBox="1"/>
          <p:nvPr/>
        </p:nvSpPr>
        <p:spPr>
          <a:xfrm>
            <a:off x="2813653" y="5841807"/>
            <a:ext cx="122070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학과 사무실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DB3CB9-96EF-49DB-A28F-904167448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98" y="1762936"/>
            <a:ext cx="1123950" cy="98035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C4DB59-8FBA-4B45-B938-35BD8EFD0B94}"/>
              </a:ext>
            </a:extLst>
          </p:cNvPr>
          <p:cNvSpPr txBox="1"/>
          <p:nvPr/>
        </p:nvSpPr>
        <p:spPr>
          <a:xfrm>
            <a:off x="7965394" y="2090138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F35DE5-86DB-43D1-8DB6-35372FD9F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14" y="4447962"/>
            <a:ext cx="1153147" cy="16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4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>
            <a:extLst>
              <a:ext uri="{FF2B5EF4-FFF2-40B4-BE49-F238E27FC236}">
                <a16:creationId xmlns:a16="http://schemas.microsoft.com/office/drawing/2014/main" id="{A4583900-B49C-4D91-8129-D04F49F8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50" y="1197144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034357" y="2132856"/>
            <a:ext cx="155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실습실 대여 신청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5589096" y="3059088"/>
            <a:ext cx="1215152" cy="774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580028" y="3091953"/>
            <a:ext cx="14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신청 정보 확인</a:t>
            </a:r>
            <a:r>
              <a:rPr lang="ko-KR" alt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557264" y="3187732"/>
            <a:ext cx="64807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4. </a:t>
            </a:r>
            <a:r>
              <a:rPr lang="ko-KR" altLang="en-US" sz="2400" dirty="0"/>
              <a:t>실습실 대여</a:t>
            </a:r>
            <a:endParaRPr lang="ko-KR" altLang="ko-KR" sz="2400" dirty="0"/>
          </a:p>
        </p:txBody>
      </p:sp>
      <p:sp>
        <p:nvSpPr>
          <p:cNvPr id="28" name="슬라이드 번호 개체 틀 4">
            <a:extLst>
              <a:ext uri="{FF2B5EF4-FFF2-40B4-BE49-F238E27FC236}">
                <a16:creationId xmlns:a16="http://schemas.microsoft.com/office/drawing/2014/main" id="{E01FCF75-0018-488F-8909-5019F90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14</a:t>
            </a:fld>
            <a:endParaRPr lang="fr-CA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14EF5-9954-4F0B-B1B5-12E139B78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80" y="3999894"/>
            <a:ext cx="2973220" cy="16893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AC5DE9-B5EB-4EAD-9AE4-82327693805F}"/>
              </a:ext>
            </a:extLst>
          </p:cNvPr>
          <p:cNvSpPr txBox="1"/>
          <p:nvPr/>
        </p:nvSpPr>
        <p:spPr>
          <a:xfrm>
            <a:off x="4201374" y="5855153"/>
            <a:ext cx="122070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학과 사무실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4DB59-8FBA-4B45-B938-35BD8EFD0B94}"/>
              </a:ext>
            </a:extLst>
          </p:cNvPr>
          <p:cNvSpPr txBox="1"/>
          <p:nvPr/>
        </p:nvSpPr>
        <p:spPr>
          <a:xfrm>
            <a:off x="7965394" y="2090138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AEF96F-AC7F-4BE5-9C97-6D2060A60C2A}"/>
              </a:ext>
            </a:extLst>
          </p:cNvPr>
          <p:cNvCxnSpPr>
            <a:cxnSpLocks/>
          </p:cNvCxnSpPr>
          <p:nvPr/>
        </p:nvCxnSpPr>
        <p:spPr>
          <a:xfrm flipV="1">
            <a:off x="6108405" y="3091953"/>
            <a:ext cx="1126344" cy="787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A8DACB-1066-425C-88AB-98D37C243B41}"/>
              </a:ext>
            </a:extLst>
          </p:cNvPr>
          <p:cNvSpPr txBox="1"/>
          <p:nvPr/>
        </p:nvSpPr>
        <p:spPr>
          <a:xfrm>
            <a:off x="6513987" y="3569299"/>
            <a:ext cx="145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권한 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68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690075" y="3275111"/>
            <a:ext cx="155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실습실 권한 부여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935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5. </a:t>
            </a:r>
            <a:r>
              <a:rPr lang="ko-KR" altLang="en-US" sz="2400" dirty="0"/>
              <a:t>실습실 권한 부여</a:t>
            </a:r>
            <a:endParaRPr lang="ko-KR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C1B83-4CFB-4D20-B40D-C2BBDDFEFEC4}"/>
              </a:ext>
            </a:extLst>
          </p:cNvPr>
          <p:cNvSpPr txBox="1"/>
          <p:nvPr/>
        </p:nvSpPr>
        <p:spPr>
          <a:xfrm>
            <a:off x="7413360" y="2650545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교수님</a:t>
            </a:r>
          </a:p>
        </p:txBody>
      </p:sp>
      <p:sp>
        <p:nvSpPr>
          <p:cNvPr id="28" name="슬라이드 번호 개체 틀 4">
            <a:extLst>
              <a:ext uri="{FF2B5EF4-FFF2-40B4-BE49-F238E27FC236}">
                <a16:creationId xmlns:a16="http://schemas.microsoft.com/office/drawing/2014/main" id="{E01FCF75-0018-488F-8909-5019F90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15</a:t>
            </a:fld>
            <a:endParaRPr lang="fr-CA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14EF5-9954-4F0B-B1B5-12E139B7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29" y="2968253"/>
            <a:ext cx="1764071" cy="13930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AC5DE9-B5EB-4EAD-9AE4-82327693805F}"/>
              </a:ext>
            </a:extLst>
          </p:cNvPr>
          <p:cNvSpPr txBox="1"/>
          <p:nvPr/>
        </p:nvSpPr>
        <p:spPr>
          <a:xfrm>
            <a:off x="3079311" y="4404336"/>
            <a:ext cx="122070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학과 사무실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CD23A9-1823-4D8A-9082-F5E241C53A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85" y="1464470"/>
            <a:ext cx="763077" cy="11129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A419EA7-4FA3-4102-B0AB-AFB84F0D5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51" y="4799115"/>
            <a:ext cx="1153147" cy="101297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93EFA09-55AD-4438-991D-86625655A75A}"/>
              </a:ext>
            </a:extLst>
          </p:cNvPr>
          <p:cNvSpPr txBox="1"/>
          <p:nvPr/>
        </p:nvSpPr>
        <p:spPr>
          <a:xfrm>
            <a:off x="7413361" y="5890915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학생</a:t>
            </a:r>
            <a:endParaRPr lang="en-US" altLang="ko-KR" sz="1400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C046DA-827A-4153-BD63-D186A3D64BE2}"/>
              </a:ext>
            </a:extLst>
          </p:cNvPr>
          <p:cNvCxnSpPr>
            <a:cxnSpLocks/>
          </p:cNvCxnSpPr>
          <p:nvPr/>
        </p:nvCxnSpPr>
        <p:spPr>
          <a:xfrm>
            <a:off x="6403547" y="5301208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A79816A-C95E-4752-AD7E-E46325D02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51" y="3293777"/>
            <a:ext cx="1153147" cy="10129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745CA4D-9BC1-4F63-B4F4-02C26E905690}"/>
              </a:ext>
            </a:extLst>
          </p:cNvPr>
          <p:cNvSpPr txBox="1"/>
          <p:nvPr/>
        </p:nvSpPr>
        <p:spPr>
          <a:xfrm>
            <a:off x="7413361" y="4385577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  <a:endParaRPr lang="en-US" altLang="ko-KR" sz="1400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99E3102-55A8-47D5-AAC9-25A74BD52D61}"/>
              </a:ext>
            </a:extLst>
          </p:cNvPr>
          <p:cNvCxnSpPr>
            <a:cxnSpLocks/>
          </p:cNvCxnSpPr>
          <p:nvPr/>
        </p:nvCxnSpPr>
        <p:spPr>
          <a:xfrm>
            <a:off x="6403547" y="3795870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133763-7890-48C1-8DB7-85E28CC3D6E6}"/>
              </a:ext>
            </a:extLst>
          </p:cNvPr>
          <p:cNvCxnSpPr>
            <a:cxnSpLocks/>
          </p:cNvCxnSpPr>
          <p:nvPr/>
        </p:nvCxnSpPr>
        <p:spPr>
          <a:xfrm>
            <a:off x="6403547" y="1995337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7F3BBD-2A14-4CD9-8216-12F2AE8319E9}"/>
              </a:ext>
            </a:extLst>
          </p:cNvPr>
          <p:cNvCxnSpPr/>
          <p:nvPr/>
        </p:nvCxnSpPr>
        <p:spPr>
          <a:xfrm>
            <a:off x="6403547" y="1995337"/>
            <a:ext cx="0" cy="330587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A778DD-D906-4634-90F3-15C3F9558B9E}"/>
              </a:ext>
            </a:extLst>
          </p:cNvPr>
          <p:cNvCxnSpPr/>
          <p:nvPr/>
        </p:nvCxnSpPr>
        <p:spPr>
          <a:xfrm flipH="1">
            <a:off x="4572000" y="3795870"/>
            <a:ext cx="18315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4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>
            <a:extLst>
              <a:ext uri="{FF2B5EF4-FFF2-40B4-BE49-F238E27FC236}">
                <a16:creationId xmlns:a16="http://schemas.microsoft.com/office/drawing/2014/main" id="{A4583900-B49C-4D91-8129-D04F49F8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58" y="1291900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157566" y="3101034"/>
            <a:ext cx="1265942" cy="1499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3778028" y="3370925"/>
            <a:ext cx="125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실습실 환경 구축 요청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720458" y="3061447"/>
            <a:ext cx="1117114" cy="1637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6012160" y="3381786"/>
            <a:ext cx="133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확인 및 환경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6. </a:t>
            </a:r>
            <a:r>
              <a:rPr lang="ko-KR" altLang="en-US" sz="2400" dirty="0"/>
              <a:t>실습실 관리</a:t>
            </a:r>
            <a:endParaRPr lang="ko-KR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C1B83-4CFB-4D20-B40D-C2BBDDFEFEC4}"/>
              </a:ext>
            </a:extLst>
          </p:cNvPr>
          <p:cNvSpPr txBox="1"/>
          <p:nvPr/>
        </p:nvSpPr>
        <p:spPr>
          <a:xfrm>
            <a:off x="3257595" y="5384793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교수님</a:t>
            </a:r>
          </a:p>
        </p:txBody>
      </p:sp>
      <p:sp>
        <p:nvSpPr>
          <p:cNvPr id="28" name="슬라이드 번호 개체 틀 4">
            <a:extLst>
              <a:ext uri="{FF2B5EF4-FFF2-40B4-BE49-F238E27FC236}">
                <a16:creationId xmlns:a16="http://schemas.microsoft.com/office/drawing/2014/main" id="{E01FCF75-0018-488F-8909-5019F90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16</a:t>
            </a:fld>
            <a:endParaRPr lang="fr-CA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4DB59-8FBA-4B45-B938-35BD8EFD0B94}"/>
              </a:ext>
            </a:extLst>
          </p:cNvPr>
          <p:cNvSpPr txBox="1"/>
          <p:nvPr/>
        </p:nvSpPr>
        <p:spPr>
          <a:xfrm>
            <a:off x="6494402" y="2184894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CD23A9-1823-4D8A-9082-F5E241C53A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89" y="3880770"/>
            <a:ext cx="763077" cy="144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A419EA7-4FA3-4102-B0AB-AFB84F0D5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72" y="3880770"/>
            <a:ext cx="1153147" cy="16371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93EFA09-55AD-4438-991D-86625655A75A}"/>
              </a:ext>
            </a:extLst>
          </p:cNvPr>
          <p:cNvSpPr txBox="1"/>
          <p:nvPr/>
        </p:nvSpPr>
        <p:spPr>
          <a:xfrm>
            <a:off x="6911281" y="5517945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학생</a:t>
            </a:r>
            <a:endParaRPr lang="en-US" altLang="ko-KR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093B37-2834-4C7E-B0E1-52600F2D1E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7" y="1856599"/>
            <a:ext cx="1082487" cy="9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5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137688" y="1958476"/>
            <a:ext cx="12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</a:t>
            </a:r>
            <a:r>
              <a:rPr lang="ko-KR" altLang="en-US" dirty="0"/>
              <a:t>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5220072" y="3113913"/>
            <a:ext cx="1634086" cy="863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3731563" y="3197007"/>
            <a:ext cx="252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실습실 정보 및 현황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542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7. </a:t>
            </a:r>
            <a:r>
              <a:rPr lang="ko-KR" altLang="en-US" sz="2400" dirty="0"/>
              <a:t>웹페이지 접속</a:t>
            </a:r>
            <a:endParaRPr lang="ko-KR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602BD-F9D8-46CA-937B-BB9D015A8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049" y="1958476"/>
            <a:ext cx="1101076" cy="10788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8B77C4-3CF5-4FB2-9A5C-A39692FDFE84}"/>
              </a:ext>
            </a:extLst>
          </p:cNvPr>
          <p:cNvSpPr txBox="1"/>
          <p:nvPr/>
        </p:nvSpPr>
        <p:spPr>
          <a:xfrm>
            <a:off x="6196611" y="1491587"/>
            <a:ext cx="128395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홈페이지</a:t>
            </a:r>
          </a:p>
        </p:txBody>
      </p:sp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F4CCFE1-86D7-4072-965B-6BD9FB10B4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85" y="4053819"/>
            <a:ext cx="3960440" cy="2302526"/>
          </a:xfrm>
          <a:prstGeom prst="rect">
            <a:avLst/>
          </a:prstGeom>
        </p:spPr>
      </p:pic>
      <p:sp>
        <p:nvSpPr>
          <p:cNvPr id="24" name="슬라이드 번호 개체 틀 4">
            <a:extLst>
              <a:ext uri="{FF2B5EF4-FFF2-40B4-BE49-F238E27FC236}">
                <a16:creationId xmlns:a16="http://schemas.microsoft.com/office/drawing/2014/main" id="{585A404F-A9F7-4622-9E0B-7D6FAA4D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17</a:t>
            </a:fld>
            <a:endParaRPr lang="fr-CA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2CFDA-1992-408C-9752-92653AA6891B}"/>
              </a:ext>
            </a:extLst>
          </p:cNvPr>
          <p:cNvSpPr txBox="1"/>
          <p:nvPr/>
        </p:nvSpPr>
        <p:spPr>
          <a:xfrm>
            <a:off x="2557264" y="3187732"/>
            <a:ext cx="752475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248342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3569976" y="1884556"/>
            <a:ext cx="241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프로그램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4448794" y="3113913"/>
            <a:ext cx="2405364" cy="1400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6854158" y="3113913"/>
            <a:ext cx="1" cy="1400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448794" y="3495509"/>
            <a:ext cx="14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6397650" y="3596271"/>
            <a:ext cx="16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감독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557264" y="3187732"/>
            <a:ext cx="752475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8. </a:t>
            </a:r>
            <a:r>
              <a:rPr lang="ko-KR" altLang="en-US" sz="2400" dirty="0"/>
              <a:t>관리 감독</a:t>
            </a:r>
            <a:endParaRPr lang="ko-KR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5AA597-91BA-46E3-828A-07D3BD8BA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72" y="1869647"/>
            <a:ext cx="1152122" cy="1169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C58300-417E-411D-99BB-A12ACB2B9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83" y="4684862"/>
            <a:ext cx="2187750" cy="13595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50E052F-A9EA-4331-9023-F75823419EA7}"/>
              </a:ext>
            </a:extLst>
          </p:cNvPr>
          <p:cNvSpPr txBox="1"/>
          <p:nvPr/>
        </p:nvSpPr>
        <p:spPr>
          <a:xfrm>
            <a:off x="6389569" y="6141122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86D375-ECB1-4984-AB4A-35323FE2B4F0}"/>
              </a:ext>
            </a:extLst>
          </p:cNvPr>
          <p:cNvSpPr txBox="1"/>
          <p:nvPr/>
        </p:nvSpPr>
        <p:spPr>
          <a:xfrm>
            <a:off x="3584930" y="6126546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서버</a:t>
            </a:r>
          </a:p>
        </p:txBody>
      </p:sp>
      <p:pic>
        <p:nvPicPr>
          <p:cNvPr id="34" name="Picture 5">
            <a:extLst>
              <a:ext uri="{FF2B5EF4-FFF2-40B4-BE49-F238E27FC236}">
                <a16:creationId xmlns:a16="http://schemas.microsoft.com/office/drawing/2014/main" id="{9906CD27-A12C-4C77-A170-5A7E21FA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83" y="4684862"/>
            <a:ext cx="1568840" cy="120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144B60-4C1A-440D-A274-457790984B4B}"/>
              </a:ext>
            </a:extLst>
          </p:cNvPr>
          <p:cNvSpPr txBox="1"/>
          <p:nvPr/>
        </p:nvSpPr>
        <p:spPr>
          <a:xfrm>
            <a:off x="6131459" y="1466229"/>
            <a:ext cx="154943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관리소프트웨어</a:t>
            </a:r>
            <a:endParaRPr lang="ko-KR" altLang="en-US" sz="1400" b="1" dirty="0"/>
          </a:p>
        </p:txBody>
      </p:sp>
      <p:sp>
        <p:nvSpPr>
          <p:cNvPr id="36" name="슬라이드 번호 개체 틀 4">
            <a:extLst>
              <a:ext uri="{FF2B5EF4-FFF2-40B4-BE49-F238E27FC236}">
                <a16:creationId xmlns:a16="http://schemas.microsoft.com/office/drawing/2014/main" id="{02A887C9-5FEB-4C2E-A29B-114C2622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18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63335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구성도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19</a:t>
            </a:fld>
            <a:endParaRPr lang="fr-CA" sz="2400" b="1" dirty="0"/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F275D5-7A70-4A4D-907E-5F83EE5F1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74872"/>
            <a:ext cx="5987008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INDEX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90B6E4-11A4-4A8D-9091-8F5BBBC21379}"/>
              </a:ext>
            </a:extLst>
          </p:cNvPr>
          <p:cNvCxnSpPr>
            <a:cxnSpLocks/>
          </p:cNvCxnSpPr>
          <p:nvPr/>
        </p:nvCxnSpPr>
        <p:spPr>
          <a:xfrm>
            <a:off x="2821531" y="1412776"/>
            <a:ext cx="579881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5178A8-CCF3-4159-9146-9EC1AFC52594}"/>
              </a:ext>
            </a:extLst>
          </p:cNvPr>
          <p:cNvGrpSpPr/>
          <p:nvPr/>
        </p:nvGrpSpPr>
        <p:grpSpPr>
          <a:xfrm>
            <a:off x="2815474" y="1793778"/>
            <a:ext cx="5803578" cy="3161173"/>
            <a:chOff x="2837911" y="2212039"/>
            <a:chExt cx="5803578" cy="2652202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4639614-5B2F-4E3B-9F78-2E410C1B123A}"/>
                </a:ext>
              </a:extLst>
            </p:cNvPr>
            <p:cNvCxnSpPr/>
            <p:nvPr/>
          </p:nvCxnSpPr>
          <p:spPr>
            <a:xfrm>
              <a:off x="2853785" y="2212039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198628-6259-4795-9127-4542D853328F}"/>
                </a:ext>
              </a:extLst>
            </p:cNvPr>
            <p:cNvCxnSpPr/>
            <p:nvPr/>
          </p:nvCxnSpPr>
          <p:spPr>
            <a:xfrm>
              <a:off x="2844642" y="2575767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D156730-62CB-45EC-91D6-C875B576D272}"/>
                </a:ext>
              </a:extLst>
            </p:cNvPr>
            <p:cNvCxnSpPr/>
            <p:nvPr/>
          </p:nvCxnSpPr>
          <p:spPr>
            <a:xfrm>
              <a:off x="2857404" y="2964895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6669C00-A536-42FD-9E34-E9C9E264127C}"/>
                </a:ext>
              </a:extLst>
            </p:cNvPr>
            <p:cNvCxnSpPr/>
            <p:nvPr/>
          </p:nvCxnSpPr>
          <p:spPr>
            <a:xfrm>
              <a:off x="2852071" y="3329640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60871B9-B88C-4456-9958-53771ACF5D26}"/>
                </a:ext>
              </a:extLst>
            </p:cNvPr>
            <p:cNvCxnSpPr/>
            <p:nvPr/>
          </p:nvCxnSpPr>
          <p:spPr>
            <a:xfrm>
              <a:off x="2841403" y="3708871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FB043CD-95CE-413A-8CC2-6E9944A193AB}"/>
                </a:ext>
              </a:extLst>
            </p:cNvPr>
            <p:cNvCxnSpPr/>
            <p:nvPr/>
          </p:nvCxnSpPr>
          <p:spPr>
            <a:xfrm>
              <a:off x="2853785" y="4089535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A811A00-E701-4370-8EC4-6EF5528C18E2}"/>
                </a:ext>
              </a:extLst>
            </p:cNvPr>
            <p:cNvCxnSpPr/>
            <p:nvPr/>
          </p:nvCxnSpPr>
          <p:spPr>
            <a:xfrm>
              <a:off x="2837911" y="4481122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F36C139-F962-4C6E-AEC1-F4D6830CE3A8}"/>
                </a:ext>
              </a:extLst>
            </p:cNvPr>
            <p:cNvCxnSpPr/>
            <p:nvPr/>
          </p:nvCxnSpPr>
          <p:spPr>
            <a:xfrm>
              <a:off x="2837911" y="4862124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7395A9D-EB1C-49C9-95A5-842642A8BB95}"/>
              </a:ext>
            </a:extLst>
          </p:cNvPr>
          <p:cNvGrpSpPr/>
          <p:nvPr/>
        </p:nvGrpSpPr>
        <p:grpSpPr>
          <a:xfrm>
            <a:off x="8221971" y="1492505"/>
            <a:ext cx="466400" cy="3379410"/>
            <a:chOff x="8333682" y="1910765"/>
            <a:chExt cx="466400" cy="2854717"/>
          </a:xfrm>
        </p:grpSpPr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081AC571-6359-40ED-9643-8F58052ED5A5}"/>
                </a:ext>
              </a:extLst>
            </p:cNvPr>
            <p:cNvSpPr txBox="1"/>
            <p:nvPr/>
          </p:nvSpPr>
          <p:spPr>
            <a:xfrm>
              <a:off x="8347991" y="1910765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3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35F3B625-2993-4E33-9576-61CA62D24D2A}"/>
                </a:ext>
              </a:extLst>
            </p:cNvPr>
            <p:cNvSpPr txBox="1"/>
            <p:nvPr/>
          </p:nvSpPr>
          <p:spPr>
            <a:xfrm>
              <a:off x="8347991" y="2246548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6</a:t>
              </a:r>
              <a:endParaRPr lang="en-US" altLang="ko-KR" sz="10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3F9324AB-E8EB-42BC-9BFB-2F1F247099CA}"/>
                </a:ext>
              </a:extLst>
            </p:cNvPr>
            <p:cNvSpPr txBox="1"/>
            <p:nvPr/>
          </p:nvSpPr>
          <p:spPr>
            <a:xfrm>
              <a:off x="8347991" y="2627409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8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9" name="TextBox 35">
              <a:extLst>
                <a:ext uri="{FF2B5EF4-FFF2-40B4-BE49-F238E27FC236}">
                  <a16:creationId xmlns:a16="http://schemas.microsoft.com/office/drawing/2014/main" id="{5E18BFAF-3372-4B70-B110-2842582CF017}"/>
                </a:ext>
              </a:extLst>
            </p:cNvPr>
            <p:cNvSpPr txBox="1"/>
            <p:nvPr/>
          </p:nvSpPr>
          <p:spPr>
            <a:xfrm>
              <a:off x="8340266" y="3002792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11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30" name="TextBox 36">
              <a:extLst>
                <a:ext uri="{FF2B5EF4-FFF2-40B4-BE49-F238E27FC236}">
                  <a16:creationId xmlns:a16="http://schemas.microsoft.com/office/drawing/2014/main" id="{05D99228-8832-42B5-9D5E-DC950A51C92D}"/>
                </a:ext>
              </a:extLst>
            </p:cNvPr>
            <p:cNvSpPr txBox="1"/>
            <p:nvPr/>
          </p:nvSpPr>
          <p:spPr>
            <a:xfrm>
              <a:off x="8340266" y="3372124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19</a:t>
              </a:r>
            </a:p>
          </p:txBody>
        </p:sp>
        <p:sp>
          <p:nvSpPr>
            <p:cNvPr id="31" name="TextBox 39">
              <a:extLst>
                <a:ext uri="{FF2B5EF4-FFF2-40B4-BE49-F238E27FC236}">
                  <a16:creationId xmlns:a16="http://schemas.microsoft.com/office/drawing/2014/main" id="{196F2F62-2CF1-4E7E-BDDA-5370DFC2FBE5}"/>
                </a:ext>
              </a:extLst>
            </p:cNvPr>
            <p:cNvSpPr txBox="1"/>
            <p:nvPr/>
          </p:nvSpPr>
          <p:spPr>
            <a:xfrm>
              <a:off x="8340266" y="3752256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20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32" name="TextBox 40">
              <a:extLst>
                <a:ext uri="{FF2B5EF4-FFF2-40B4-BE49-F238E27FC236}">
                  <a16:creationId xmlns:a16="http://schemas.microsoft.com/office/drawing/2014/main" id="{A51D4377-F783-426C-B0B9-04EA15406D6E}"/>
                </a:ext>
              </a:extLst>
            </p:cNvPr>
            <p:cNvSpPr txBox="1"/>
            <p:nvPr/>
          </p:nvSpPr>
          <p:spPr>
            <a:xfrm>
              <a:off x="8333682" y="4133126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21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33" name="TextBox 41">
              <a:extLst>
                <a:ext uri="{FF2B5EF4-FFF2-40B4-BE49-F238E27FC236}">
                  <a16:creationId xmlns:a16="http://schemas.microsoft.com/office/drawing/2014/main" id="{D9A7BE7E-E932-40ED-9C99-CCEBD41D2389}"/>
                </a:ext>
              </a:extLst>
            </p:cNvPr>
            <p:cNvSpPr txBox="1"/>
            <p:nvPr/>
          </p:nvSpPr>
          <p:spPr>
            <a:xfrm>
              <a:off x="8333682" y="4531490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22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C61DD0-0B2E-4987-91A9-70FDB135D3F0}"/>
              </a:ext>
            </a:extLst>
          </p:cNvPr>
          <p:cNvGrpSpPr/>
          <p:nvPr/>
        </p:nvGrpSpPr>
        <p:grpSpPr>
          <a:xfrm>
            <a:off x="6009501" y="1908598"/>
            <a:ext cx="2060684" cy="3041304"/>
            <a:chOff x="6031938" y="2256196"/>
            <a:chExt cx="2060684" cy="2536337"/>
          </a:xfrm>
        </p:grpSpPr>
        <p:sp>
          <p:nvSpPr>
            <p:cNvPr id="43" name="TextBox 7">
              <a:extLst>
                <a:ext uri="{FF2B5EF4-FFF2-40B4-BE49-F238E27FC236}">
                  <a16:creationId xmlns:a16="http://schemas.microsoft.com/office/drawing/2014/main" id="{29E516AE-6784-43AF-984D-557A82B295C9}"/>
                </a:ext>
              </a:extLst>
            </p:cNvPr>
            <p:cNvSpPr txBox="1"/>
            <p:nvPr/>
          </p:nvSpPr>
          <p:spPr>
            <a:xfrm>
              <a:off x="6031938" y="2256196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89AB11D1-88A0-4DDB-B6BD-AE3AE73A0A9E}"/>
                </a:ext>
              </a:extLst>
            </p:cNvPr>
            <p:cNvSpPr txBox="1"/>
            <p:nvPr/>
          </p:nvSpPr>
          <p:spPr>
            <a:xfrm>
              <a:off x="6040082" y="2645294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5" name="TextBox 7">
              <a:extLst>
                <a:ext uri="{FF2B5EF4-FFF2-40B4-BE49-F238E27FC236}">
                  <a16:creationId xmlns:a16="http://schemas.microsoft.com/office/drawing/2014/main" id="{F1EE50A7-1EC7-4CA1-8F1C-88BFA4DFD314}"/>
                </a:ext>
              </a:extLst>
            </p:cNvPr>
            <p:cNvSpPr txBox="1"/>
            <p:nvPr/>
          </p:nvSpPr>
          <p:spPr>
            <a:xfrm>
              <a:off x="6047423" y="3021888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6" name="TextBox 7">
              <a:extLst>
                <a:ext uri="{FF2B5EF4-FFF2-40B4-BE49-F238E27FC236}">
                  <a16:creationId xmlns:a16="http://schemas.microsoft.com/office/drawing/2014/main" id="{B066E536-4628-4A49-8D2E-D321BD49E1E4}"/>
                </a:ext>
              </a:extLst>
            </p:cNvPr>
            <p:cNvSpPr txBox="1"/>
            <p:nvPr/>
          </p:nvSpPr>
          <p:spPr>
            <a:xfrm>
              <a:off x="6039278" y="3388104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3F510173-12BC-4791-8DAF-FF94E20AA302}"/>
                </a:ext>
              </a:extLst>
            </p:cNvPr>
            <p:cNvSpPr txBox="1"/>
            <p:nvPr/>
          </p:nvSpPr>
          <p:spPr>
            <a:xfrm>
              <a:off x="6047422" y="3765913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8" name="TextBox 7">
              <a:extLst>
                <a:ext uri="{FF2B5EF4-FFF2-40B4-BE49-F238E27FC236}">
                  <a16:creationId xmlns:a16="http://schemas.microsoft.com/office/drawing/2014/main" id="{8FF15C23-683E-4473-9318-640337FAFE28}"/>
                </a:ext>
              </a:extLst>
            </p:cNvPr>
            <p:cNvSpPr txBox="1"/>
            <p:nvPr/>
          </p:nvSpPr>
          <p:spPr>
            <a:xfrm>
              <a:off x="6039278" y="4137725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9" name="TextBox 7">
              <a:extLst>
                <a:ext uri="{FF2B5EF4-FFF2-40B4-BE49-F238E27FC236}">
                  <a16:creationId xmlns:a16="http://schemas.microsoft.com/office/drawing/2014/main" id="{834493F7-6154-4CF0-AA39-E18E15937EF2}"/>
                </a:ext>
              </a:extLst>
            </p:cNvPr>
            <p:cNvSpPr txBox="1"/>
            <p:nvPr/>
          </p:nvSpPr>
          <p:spPr>
            <a:xfrm>
              <a:off x="6047422" y="4515534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D72FF-6518-484C-A402-A8851469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6753-C80A-49F8-8BA7-4E57156BFA8D}" type="slidenum">
              <a:rPr lang="fr-CA" sz="2400" b="1" smtClean="0"/>
              <a:pPr/>
              <a:t>2</a:t>
            </a:fld>
            <a:endParaRPr lang="fr-CA" sz="2400" b="1" dirty="0"/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DA8B5E92-9F95-41BB-A41C-DCA239D1EFF0}"/>
              </a:ext>
            </a:extLst>
          </p:cNvPr>
          <p:cNvSpPr txBox="1"/>
          <p:nvPr/>
        </p:nvSpPr>
        <p:spPr>
          <a:xfrm>
            <a:off x="5992423" y="4995508"/>
            <a:ext cx="2045199" cy="33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94C06610-D66C-4640-B334-1847FFE0677E}"/>
              </a:ext>
            </a:extLst>
          </p:cNvPr>
          <p:cNvSpPr txBox="1"/>
          <p:nvPr/>
        </p:nvSpPr>
        <p:spPr>
          <a:xfrm>
            <a:off x="6024985" y="1457027"/>
            <a:ext cx="2045199" cy="33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C34AFF1-DF90-4B82-B646-3EB57A5EDE71}"/>
              </a:ext>
            </a:extLst>
          </p:cNvPr>
          <p:cNvCxnSpPr>
            <a:cxnSpLocks/>
          </p:cNvCxnSpPr>
          <p:nvPr/>
        </p:nvCxnSpPr>
        <p:spPr>
          <a:xfrm>
            <a:off x="2829634" y="5877272"/>
            <a:ext cx="579881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8877B2B-7CA1-41E9-9F9A-1DFA7617FB11}"/>
              </a:ext>
            </a:extLst>
          </p:cNvPr>
          <p:cNvGrpSpPr/>
          <p:nvPr/>
        </p:nvGrpSpPr>
        <p:grpSpPr>
          <a:xfrm>
            <a:off x="2822205" y="1831038"/>
            <a:ext cx="3719732" cy="3539650"/>
            <a:chOff x="2833468" y="1831038"/>
            <a:chExt cx="3719732" cy="3015578"/>
          </a:xfrm>
        </p:grpSpPr>
        <p:sp>
          <p:nvSpPr>
            <p:cNvPr id="63" name="제목 1">
              <a:extLst>
                <a:ext uri="{FF2B5EF4-FFF2-40B4-BE49-F238E27FC236}">
                  <a16:creationId xmlns:a16="http://schemas.microsoft.com/office/drawing/2014/main" id="{B3755BED-5809-43D4-BDFF-0BE360FD744B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1831038"/>
              <a:ext cx="3719732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02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졸업연구 개요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4" name="제목 1">
              <a:extLst>
                <a:ext uri="{FF2B5EF4-FFF2-40B4-BE49-F238E27FC236}">
                  <a16:creationId xmlns:a16="http://schemas.microsoft.com/office/drawing/2014/main" id="{373DE5ED-2D73-4C3D-BD57-6E9BB3B8A6F5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2209922"/>
              <a:ext cx="3016890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03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관련 연구 및 사례             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5" name="제목 1">
              <a:extLst>
                <a:ext uri="{FF2B5EF4-FFF2-40B4-BE49-F238E27FC236}">
                  <a16:creationId xmlns:a16="http://schemas.microsoft.com/office/drawing/2014/main" id="{597CF790-C60A-4A65-92C7-A2B691B84050}"/>
                </a:ext>
              </a:extLst>
            </p:cNvPr>
            <p:cNvSpPr txBox="1">
              <a:spLocks/>
            </p:cNvSpPr>
            <p:nvPr/>
          </p:nvSpPr>
          <p:spPr>
            <a:xfrm>
              <a:off x="2841402" y="2582829"/>
              <a:ext cx="3386781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04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시스템 수행 시나리오             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6" name="제목 1">
              <a:extLst>
                <a:ext uri="{FF2B5EF4-FFF2-40B4-BE49-F238E27FC236}">
                  <a16:creationId xmlns:a16="http://schemas.microsoft.com/office/drawing/2014/main" id="{20B1251D-B7ED-4B68-920F-014286DDC08E}"/>
                </a:ext>
              </a:extLst>
            </p:cNvPr>
            <p:cNvSpPr txBox="1">
              <a:spLocks/>
            </p:cNvSpPr>
            <p:nvPr/>
          </p:nvSpPr>
          <p:spPr>
            <a:xfrm>
              <a:off x="2841403" y="2961713"/>
              <a:ext cx="2818652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05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시스템 구성도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7" name="제목 1">
              <a:extLst>
                <a:ext uri="{FF2B5EF4-FFF2-40B4-BE49-F238E27FC236}">
                  <a16:creationId xmlns:a16="http://schemas.microsoft.com/office/drawing/2014/main" id="{4DF78269-9174-4C9C-9036-9EC554EA2C88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3338827"/>
              <a:ext cx="3386780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06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개발 환경 및 방법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8" name="제목 1">
              <a:extLst>
                <a:ext uri="{FF2B5EF4-FFF2-40B4-BE49-F238E27FC236}">
                  <a16:creationId xmlns:a16="http://schemas.microsoft.com/office/drawing/2014/main" id="{27AEE5C5-107B-4E10-8EE6-8E940F7FE6B4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3717711"/>
              <a:ext cx="2818652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07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업무 분담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9" name="제목 1">
              <a:extLst>
                <a:ext uri="{FF2B5EF4-FFF2-40B4-BE49-F238E27FC236}">
                  <a16:creationId xmlns:a16="http://schemas.microsoft.com/office/drawing/2014/main" id="{EA93A880-7D54-4E6F-ABC8-7C9E54083729}"/>
                </a:ext>
              </a:extLst>
            </p:cNvPr>
            <p:cNvSpPr txBox="1">
              <a:spLocks/>
            </p:cNvSpPr>
            <p:nvPr/>
          </p:nvSpPr>
          <p:spPr>
            <a:xfrm>
              <a:off x="2841402" y="4090618"/>
              <a:ext cx="3190535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08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종합 설계 수행 일정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70" name="제목 1">
              <a:extLst>
                <a:ext uri="{FF2B5EF4-FFF2-40B4-BE49-F238E27FC236}">
                  <a16:creationId xmlns:a16="http://schemas.microsoft.com/office/drawing/2014/main" id="{B98FD61E-680E-4374-BAB6-D37A951FC17C}"/>
                </a:ext>
              </a:extLst>
            </p:cNvPr>
            <p:cNvSpPr txBox="1">
              <a:spLocks/>
            </p:cNvSpPr>
            <p:nvPr/>
          </p:nvSpPr>
          <p:spPr>
            <a:xfrm>
              <a:off x="2841402" y="4469502"/>
              <a:ext cx="3378845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09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필요 기술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sp>
        <p:nvSpPr>
          <p:cNvPr id="71" name="제목 1">
            <a:extLst>
              <a:ext uri="{FF2B5EF4-FFF2-40B4-BE49-F238E27FC236}">
                <a16:creationId xmlns:a16="http://schemas.microsoft.com/office/drawing/2014/main" id="{18A6E829-17EE-441A-AD17-026B9D4543EE}"/>
              </a:ext>
            </a:extLst>
          </p:cNvPr>
          <p:cNvSpPr txBox="1">
            <a:spLocks/>
          </p:cNvSpPr>
          <p:nvPr/>
        </p:nvSpPr>
        <p:spPr>
          <a:xfrm>
            <a:off x="2817084" y="1465819"/>
            <a:ext cx="2795972" cy="327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Chapter  01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지적사항 답변             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EE5665-459D-4306-9402-9E53F2CF45F5}"/>
              </a:ext>
            </a:extLst>
          </p:cNvPr>
          <p:cNvCxnSpPr>
            <a:cxnSpLocks/>
          </p:cNvCxnSpPr>
          <p:nvPr/>
        </p:nvCxnSpPr>
        <p:spPr>
          <a:xfrm>
            <a:off x="2841402" y="5370688"/>
            <a:ext cx="5772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제목 1">
            <a:extLst>
              <a:ext uri="{FF2B5EF4-FFF2-40B4-BE49-F238E27FC236}">
                <a16:creationId xmlns:a16="http://schemas.microsoft.com/office/drawing/2014/main" id="{0B0AA548-F0CA-442D-A935-7577E453C4D2}"/>
              </a:ext>
            </a:extLst>
          </p:cNvPr>
          <p:cNvSpPr txBox="1">
            <a:spLocks/>
          </p:cNvSpPr>
          <p:nvPr/>
        </p:nvSpPr>
        <p:spPr>
          <a:xfrm>
            <a:off x="2820147" y="5361301"/>
            <a:ext cx="3480045" cy="442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Chapter  10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 참고문헌 및 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GITHUB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주소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id="{22A30FCA-BA55-41D9-990F-432A6866916E}"/>
              </a:ext>
            </a:extLst>
          </p:cNvPr>
          <p:cNvSpPr txBox="1"/>
          <p:nvPr/>
        </p:nvSpPr>
        <p:spPr>
          <a:xfrm>
            <a:off x="6178274" y="5460696"/>
            <a:ext cx="2045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4" name="TextBox 41">
            <a:extLst>
              <a:ext uri="{FF2B5EF4-FFF2-40B4-BE49-F238E27FC236}">
                <a16:creationId xmlns:a16="http://schemas.microsoft.com/office/drawing/2014/main" id="{A42D5425-5154-4879-9A70-026CFA46E4D6}"/>
              </a:ext>
            </a:extLst>
          </p:cNvPr>
          <p:cNvSpPr txBox="1"/>
          <p:nvPr/>
        </p:nvSpPr>
        <p:spPr>
          <a:xfrm>
            <a:off x="8224365" y="5020696"/>
            <a:ext cx="452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23</a:t>
            </a:r>
            <a:endParaRPr lang="en-US" altLang="ko-KR" sz="12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5" name="TextBox 41">
            <a:extLst>
              <a:ext uri="{FF2B5EF4-FFF2-40B4-BE49-F238E27FC236}">
                <a16:creationId xmlns:a16="http://schemas.microsoft.com/office/drawing/2014/main" id="{14CA2E66-227C-46AF-ACDA-F07265F6BABB}"/>
              </a:ext>
            </a:extLst>
          </p:cNvPr>
          <p:cNvSpPr txBox="1"/>
          <p:nvPr/>
        </p:nvSpPr>
        <p:spPr>
          <a:xfrm>
            <a:off x="8231827" y="5468467"/>
            <a:ext cx="452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6.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개발 환경 및 방법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09B73-26A6-4C9F-9DB6-0CB8C3BDE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269045"/>
            <a:ext cx="2292204" cy="1534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A205E2-C41F-4894-87F7-3641EE2D2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96953"/>
            <a:ext cx="2292204" cy="15349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554C1D-077F-4025-B4D8-5E836F66F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46" y="4736421"/>
            <a:ext cx="2292204" cy="1705067"/>
          </a:xfrm>
          <a:prstGeom prst="rect">
            <a:avLst/>
          </a:prstGeom>
        </p:spPr>
      </p:pic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0C8A308D-8E66-427D-A327-CD437667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20</a:t>
            </a:fld>
            <a:endParaRPr lang="fr-CA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7F053-3AEA-438F-984A-9737AB350631}"/>
              </a:ext>
            </a:extLst>
          </p:cNvPr>
          <p:cNvSpPr txBox="1"/>
          <p:nvPr/>
        </p:nvSpPr>
        <p:spPr>
          <a:xfrm>
            <a:off x="5148064" y="1269045"/>
            <a:ext cx="37370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이클립스를 이용하여 웹 페이지</a:t>
            </a:r>
            <a:r>
              <a:rPr lang="en-US" altLang="ko-KR" dirty="0"/>
              <a:t>, DB, </a:t>
            </a:r>
            <a:r>
              <a:rPr lang="ko-KR" altLang="en-US" dirty="0"/>
              <a:t>서버 통신의 클래스 등 작성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안드로이드 스튜디오를 이용하여 사용할 모바일 앱 구현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MySQL</a:t>
            </a:r>
            <a:r>
              <a:rPr lang="ko-KR" altLang="en-US" dirty="0"/>
              <a:t>을 이용하여 </a:t>
            </a:r>
            <a:r>
              <a:rPr lang="en-US" altLang="ko-KR" dirty="0"/>
              <a:t>DB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출입문 개폐 동작을 위한 </a:t>
            </a:r>
            <a:r>
              <a:rPr lang="ko-KR" altLang="en-US" dirty="0" err="1"/>
              <a:t>도어락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어플리케이션에게서 신호를 받아 </a:t>
            </a:r>
            <a:r>
              <a:rPr lang="ko-KR" altLang="en-US" dirty="0" err="1"/>
              <a:t>도어락에</a:t>
            </a:r>
            <a:r>
              <a:rPr lang="ko-KR" altLang="en-US" dirty="0"/>
              <a:t> 전달할 컨트롤러</a:t>
            </a:r>
            <a:r>
              <a:rPr lang="en-US" altLang="ko-KR" dirty="0"/>
              <a:t>(H/W)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실습실 로그 등을 저장할 서버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449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7.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업무 분담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7184AF-C55D-4DF0-BDAB-08A772949DA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35853439"/>
              </p:ext>
            </p:extLst>
          </p:nvPr>
        </p:nvGraphicFramePr>
        <p:xfrm>
          <a:off x="2555776" y="1196752"/>
          <a:ext cx="6175351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82">
                  <a:extLst>
                    <a:ext uri="{9D8B030D-6E8A-4147-A177-3AD203B41FA5}">
                      <a16:colId xmlns:a16="http://schemas.microsoft.com/office/drawing/2014/main" val="307806282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50479261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778149227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392216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공민찬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주재욱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장종찬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자료수집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보안 관련 자료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출입 통제 시스템 관련 자료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지문 인식 관련 자료</a:t>
                      </a:r>
                      <a:endParaRPr lang="en-US" altLang="ko-K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5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앱 설계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하드웨어    구성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/>
                        <a:t>Web </a:t>
                      </a:r>
                      <a:r>
                        <a:rPr lang="ko-KR" altLang="en-US" sz="1600"/>
                        <a:t>설계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/>
                        <a:t>DB </a:t>
                      </a:r>
                      <a:r>
                        <a:rPr lang="ko-KR" altLang="en-US" sz="1600"/>
                        <a:t>설계</a:t>
                      </a:r>
                      <a:endParaRPr lang="en-US" altLang="ko-KR" sz="160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/>
                        <a:t>서버 설계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579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앱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/>
                        <a:t>Web </a:t>
                      </a:r>
                      <a:r>
                        <a:rPr lang="ko-KR" altLang="en-US" sz="1600"/>
                        <a:t>페이지 구현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/>
                        <a:t>DB</a:t>
                      </a:r>
                      <a:r>
                        <a:rPr lang="ko-KR" altLang="en-US" sz="160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9278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앱</a:t>
                      </a:r>
                      <a:r>
                        <a:rPr lang="en-US" altLang="ko-KR" sz="1600" dirty="0"/>
                        <a:t>-H/W </a:t>
                      </a:r>
                      <a:r>
                        <a:rPr lang="ko-KR" altLang="en-US" sz="1600" dirty="0"/>
                        <a:t>연동 테스트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종합 테스트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600" dirty="0"/>
                        <a:t>앱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서버</a:t>
                      </a:r>
                      <a:r>
                        <a:rPr lang="en-US" altLang="ko-KR" sz="1600" dirty="0"/>
                        <a:t>/DB </a:t>
                      </a:r>
                      <a:r>
                        <a:rPr lang="ko-KR" altLang="en-US" sz="1600" dirty="0"/>
                        <a:t>테스트</a:t>
                      </a:r>
                      <a:endParaRPr lang="en-US" altLang="ko-KR" sz="1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600" spc="-150" dirty="0"/>
                        <a:t>정확도 테스트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spc="-150" dirty="0"/>
                        <a:t>정확도 테스트</a:t>
                      </a:r>
                      <a:endParaRPr lang="en-US" altLang="ko-KR" sz="1600" spc="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377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문서화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8289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1EE2A-2831-4C7E-AFAC-25885632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6753-C80A-49F8-8BA7-4E57156BFA8D}" type="slidenum">
              <a:rPr lang="fr-CA" sz="2400" b="1" smtClean="0"/>
              <a:pPr/>
              <a:t>21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403199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8.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수행 일정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0CC2543-BC7F-44DF-AE67-AE429FE67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3614"/>
              </p:ext>
            </p:extLst>
          </p:nvPr>
        </p:nvGraphicFramePr>
        <p:xfrm>
          <a:off x="1994733" y="911466"/>
          <a:ext cx="7121454" cy="55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4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6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상세 개발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12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5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6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7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8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9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10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</a:t>
                      </a:r>
                      <a:endParaRPr lang="en-US" altLang="ko-KR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정의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정의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</a:t>
                      </a:r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분석</a:t>
                      </a:r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명세화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34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시스템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앱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DB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Web</a:t>
                      </a:r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설계</a:t>
                      </a:r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H/W 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구성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799847"/>
                  </a:ext>
                </a:extLst>
              </a:tr>
              <a:tr h="2590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앱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DB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Web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95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앱</a:t>
                      </a:r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, H/W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정확도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639814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0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설계사항 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0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산업기술대전</a:t>
                      </a:r>
                      <a:endParaRPr lang="en-US" altLang="ko-KR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기술대전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기술대전 전시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최종 작업 및 논문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논문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4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마무리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95B4E6-B472-4BC1-A3E9-A8D1A4E39558}"/>
              </a:ext>
            </a:extLst>
          </p:cNvPr>
          <p:cNvGrpSpPr/>
          <p:nvPr/>
        </p:nvGrpSpPr>
        <p:grpSpPr>
          <a:xfrm>
            <a:off x="4299831" y="1485354"/>
            <a:ext cx="4808673" cy="4870996"/>
            <a:chOff x="4076465" y="1485354"/>
            <a:chExt cx="4808673" cy="487099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A43ABF4-4885-4CF3-8D75-DB8FA074E86E}"/>
                </a:ext>
              </a:extLst>
            </p:cNvPr>
            <p:cNvGrpSpPr/>
            <p:nvPr/>
          </p:nvGrpSpPr>
          <p:grpSpPr>
            <a:xfrm>
              <a:off x="4076465" y="1485354"/>
              <a:ext cx="396231" cy="677426"/>
              <a:chOff x="4043228" y="1485354"/>
              <a:chExt cx="571504" cy="677426"/>
            </a:xfrm>
          </p:grpSpPr>
          <p:sp>
            <p:nvSpPr>
              <p:cNvPr id="8" name="모서리가 둥근 직사각형 6">
                <a:extLst>
                  <a:ext uri="{FF2B5EF4-FFF2-40B4-BE49-F238E27FC236}">
                    <a16:creationId xmlns:a16="http://schemas.microsoft.com/office/drawing/2014/main" id="{C5938ED1-3B3F-4395-9605-63E16B059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228" y="1485354"/>
                <a:ext cx="571504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" name="모서리가 둥근 직사각형 6">
                <a:extLst>
                  <a:ext uri="{FF2B5EF4-FFF2-40B4-BE49-F238E27FC236}">
                    <a16:creationId xmlns:a16="http://schemas.microsoft.com/office/drawing/2014/main" id="{CCE357D5-68DE-481A-B5F8-DAEB8F2B6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228" y="1773956"/>
                <a:ext cx="571504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모서리가 둥근 직사각형 6">
                <a:extLst>
                  <a:ext uri="{FF2B5EF4-FFF2-40B4-BE49-F238E27FC236}">
                    <a16:creationId xmlns:a16="http://schemas.microsoft.com/office/drawing/2014/main" id="{DB674844-F002-4A7E-BEF1-F42E6A3DB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228" y="2019904"/>
                <a:ext cx="571504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52A5036-7905-446B-8226-5778BF2FBCA0}"/>
                </a:ext>
              </a:extLst>
            </p:cNvPr>
            <p:cNvGrpSpPr/>
            <p:nvPr/>
          </p:nvGrpSpPr>
          <p:grpSpPr>
            <a:xfrm>
              <a:off x="4253991" y="2279500"/>
              <a:ext cx="641004" cy="920529"/>
              <a:chOff x="4253991" y="2279500"/>
              <a:chExt cx="641004" cy="920529"/>
            </a:xfrm>
          </p:grpSpPr>
          <p:sp>
            <p:nvSpPr>
              <p:cNvPr id="12" name="모서리가 둥근 직사각형 6">
                <a:extLst>
                  <a:ext uri="{FF2B5EF4-FFF2-40B4-BE49-F238E27FC236}">
                    <a16:creationId xmlns:a16="http://schemas.microsoft.com/office/drawing/2014/main" id="{ED33288B-3B01-437A-9748-DBFDDE926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991" y="2279500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모서리가 둥근 직사각형 6">
                <a:extLst>
                  <a:ext uri="{FF2B5EF4-FFF2-40B4-BE49-F238E27FC236}">
                    <a16:creationId xmlns:a16="http://schemas.microsoft.com/office/drawing/2014/main" id="{49740B03-A82C-45F1-9C66-FF1DFBBC7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991" y="2530658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모서리가 둥근 직사각형 6">
                <a:extLst>
                  <a:ext uri="{FF2B5EF4-FFF2-40B4-BE49-F238E27FC236}">
                    <a16:creationId xmlns:a16="http://schemas.microsoft.com/office/drawing/2014/main" id="{C3D13F6D-0194-4E06-9C11-53828587C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991" y="2791982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모서리가 둥근 직사각형 6">
                <a:extLst>
                  <a:ext uri="{FF2B5EF4-FFF2-40B4-BE49-F238E27FC236}">
                    <a16:creationId xmlns:a16="http://schemas.microsoft.com/office/drawing/2014/main" id="{44AFC5F4-3D44-461E-A85F-C3A06952C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8978" y="3057153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FD09FDA-D0E1-495F-A2AE-7E389E785B52}"/>
                </a:ext>
              </a:extLst>
            </p:cNvPr>
            <p:cNvGrpSpPr/>
            <p:nvPr/>
          </p:nvGrpSpPr>
          <p:grpSpPr>
            <a:xfrm>
              <a:off x="4890007" y="3316940"/>
              <a:ext cx="762113" cy="663721"/>
              <a:chOff x="4890007" y="3316940"/>
              <a:chExt cx="762113" cy="663721"/>
            </a:xfrm>
          </p:grpSpPr>
          <p:sp>
            <p:nvSpPr>
              <p:cNvPr id="21" name="모서리가 둥근 직사각형 6">
                <a:extLst>
                  <a:ext uri="{FF2B5EF4-FFF2-40B4-BE49-F238E27FC236}">
                    <a16:creationId xmlns:a16="http://schemas.microsoft.com/office/drawing/2014/main" id="{A35E30F1-B178-4C42-B166-CC788CD0A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008" y="3837785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2" name="모서리가 둥근 직사각형 6">
                <a:extLst>
                  <a:ext uri="{FF2B5EF4-FFF2-40B4-BE49-F238E27FC236}">
                    <a16:creationId xmlns:a16="http://schemas.microsoft.com/office/drawing/2014/main" id="{FE2219D4-E8A2-4958-8A3D-2DEFE1195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007" y="3316940"/>
                <a:ext cx="762113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3" name="모서리가 둥근 직사각형 6">
                <a:extLst>
                  <a:ext uri="{FF2B5EF4-FFF2-40B4-BE49-F238E27FC236}">
                    <a16:creationId xmlns:a16="http://schemas.microsoft.com/office/drawing/2014/main" id="{6DA6B325-ED53-4721-A817-D205B7E8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008" y="3568098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DD439F0-6FC5-446D-9A35-873CBBDCC3FD}"/>
                </a:ext>
              </a:extLst>
            </p:cNvPr>
            <p:cNvGrpSpPr/>
            <p:nvPr/>
          </p:nvGrpSpPr>
          <p:grpSpPr>
            <a:xfrm>
              <a:off x="5200234" y="4102940"/>
              <a:ext cx="1892045" cy="653071"/>
              <a:chOff x="5200235" y="4102940"/>
              <a:chExt cx="636018" cy="653071"/>
            </a:xfrm>
          </p:grpSpPr>
          <p:sp>
            <p:nvSpPr>
              <p:cNvPr id="25" name="모서리가 둥근 직사각형 6">
                <a:extLst>
                  <a:ext uri="{FF2B5EF4-FFF2-40B4-BE49-F238E27FC236}">
                    <a16:creationId xmlns:a16="http://schemas.microsoft.com/office/drawing/2014/main" id="{50480657-2459-47F3-9AA8-08B64EEF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236" y="4102940"/>
                <a:ext cx="321342" cy="129228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6" name="모서리가 둥근 직사각형 6">
                <a:extLst>
                  <a:ext uri="{FF2B5EF4-FFF2-40B4-BE49-F238E27FC236}">
                    <a16:creationId xmlns:a16="http://schemas.microsoft.com/office/drawing/2014/main" id="{83AF0A9D-41A9-4D43-9B81-1BE3F76BB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235" y="4613135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7" name="모서리가 둥근 직사각형 6">
                <a:extLst>
                  <a:ext uri="{FF2B5EF4-FFF2-40B4-BE49-F238E27FC236}">
                    <a16:creationId xmlns:a16="http://schemas.microsoft.com/office/drawing/2014/main" id="{7F372078-BFB9-406A-978A-D91E566C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236" y="4354098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B08BCD7-0D4C-4EC0-BF36-E39789F27F6E}"/>
                </a:ext>
              </a:extLst>
            </p:cNvPr>
            <p:cNvGrpSpPr/>
            <p:nvPr/>
          </p:nvGrpSpPr>
          <p:grpSpPr>
            <a:xfrm>
              <a:off x="7092276" y="4870300"/>
              <a:ext cx="1000132" cy="406129"/>
              <a:chOff x="7092276" y="4870300"/>
              <a:chExt cx="1000132" cy="406129"/>
            </a:xfrm>
          </p:grpSpPr>
          <p:sp>
            <p:nvSpPr>
              <p:cNvPr id="29" name="모서리가 둥근 직사각형 17">
                <a:extLst>
                  <a:ext uri="{FF2B5EF4-FFF2-40B4-BE49-F238E27FC236}">
                    <a16:creationId xmlns:a16="http://schemas.microsoft.com/office/drawing/2014/main" id="{0BC5311A-9238-4D83-89D8-9A0FBF2DB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276" y="4870300"/>
                <a:ext cx="1000132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모서리가 둥근 직사각형 17">
                <a:extLst>
                  <a:ext uri="{FF2B5EF4-FFF2-40B4-BE49-F238E27FC236}">
                    <a16:creationId xmlns:a16="http://schemas.microsoft.com/office/drawing/2014/main" id="{92D722C4-321E-483D-902B-17FFF1C0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276" y="5133553"/>
                <a:ext cx="1000132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A64819F-232B-4052-BE82-88EC0ADDBD24}"/>
                </a:ext>
              </a:extLst>
            </p:cNvPr>
            <p:cNvGrpSpPr/>
            <p:nvPr/>
          </p:nvGrpSpPr>
          <p:grpSpPr>
            <a:xfrm>
              <a:off x="7537750" y="5411998"/>
              <a:ext cx="1347388" cy="417559"/>
              <a:chOff x="7537750" y="5411998"/>
              <a:chExt cx="1347388" cy="417559"/>
            </a:xfrm>
          </p:grpSpPr>
          <p:sp>
            <p:nvSpPr>
              <p:cNvPr id="31" name="모서리가 둥근 직사각형 17">
                <a:extLst>
                  <a:ext uri="{FF2B5EF4-FFF2-40B4-BE49-F238E27FC236}">
                    <a16:creationId xmlns:a16="http://schemas.microsoft.com/office/drawing/2014/main" id="{61C730D8-67D0-4D1C-BF34-A76F9D31F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7750" y="5411998"/>
                <a:ext cx="1347388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모서리가 둥근 직사각형 17">
                <a:extLst>
                  <a:ext uri="{FF2B5EF4-FFF2-40B4-BE49-F238E27FC236}">
                    <a16:creationId xmlns:a16="http://schemas.microsoft.com/office/drawing/2014/main" id="{06C07520-2182-4B99-9404-5D9B690F2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8424" y="5686681"/>
                <a:ext cx="496714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EE4BEE-458D-4E90-B93D-93B60ACB0C5E}"/>
                </a:ext>
              </a:extLst>
            </p:cNvPr>
            <p:cNvGrpSpPr/>
            <p:nvPr/>
          </p:nvGrpSpPr>
          <p:grpSpPr>
            <a:xfrm>
              <a:off x="7956376" y="5956919"/>
              <a:ext cx="928762" cy="399431"/>
              <a:chOff x="7956376" y="5956919"/>
              <a:chExt cx="928762" cy="399431"/>
            </a:xfrm>
          </p:grpSpPr>
          <p:sp>
            <p:nvSpPr>
              <p:cNvPr id="33" name="모서리가 둥근 직사각형 17">
                <a:extLst>
                  <a:ext uri="{FF2B5EF4-FFF2-40B4-BE49-F238E27FC236}">
                    <a16:creationId xmlns:a16="http://schemas.microsoft.com/office/drawing/2014/main" id="{E0256B0C-5B9E-4327-A42B-32A106781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6376" y="5956919"/>
                <a:ext cx="910166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모서리가 둥근 직사각형 17">
                <a:extLst>
                  <a:ext uri="{FF2B5EF4-FFF2-40B4-BE49-F238E27FC236}">
                    <a16:creationId xmlns:a16="http://schemas.microsoft.com/office/drawing/2014/main" id="{74252958-5B54-47E2-9505-D7D4D5997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6376" y="6227158"/>
                <a:ext cx="928762" cy="129192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37" name="슬라이드 번호 개체 틀 4">
            <a:extLst>
              <a:ext uri="{FF2B5EF4-FFF2-40B4-BE49-F238E27FC236}">
                <a16:creationId xmlns:a16="http://schemas.microsoft.com/office/drawing/2014/main" id="{C16666E2-4C87-4152-A4A1-5C5B90D6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22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1498595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9.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필요 기술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4E01B-F9F2-4C75-B2E4-A95DEFFA9266}"/>
              </a:ext>
            </a:extLst>
          </p:cNvPr>
          <p:cNvSpPr txBox="1"/>
          <p:nvPr/>
        </p:nvSpPr>
        <p:spPr>
          <a:xfrm>
            <a:off x="2555776" y="1228397"/>
            <a:ext cx="63293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실습실의 문을 여닫기 위한 앱</a:t>
            </a:r>
            <a:r>
              <a:rPr lang="en-US" altLang="ko-KR" sz="2000" dirty="0"/>
              <a:t>-</a:t>
            </a:r>
            <a:r>
              <a:rPr lang="ko-KR" altLang="en-US" sz="2000" dirty="0" err="1"/>
              <a:t>도어락</a:t>
            </a:r>
            <a:r>
              <a:rPr lang="ko-KR" altLang="en-US" sz="2000" dirty="0"/>
              <a:t> 간의 연동 기술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관리자의 권한 부여 및 서버 보안 기술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학생에 대한 정보 획득을 위한 학사정보 시스템과의 정보의 공유 및 동기화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트라이앵글랩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씨딘에</a:t>
            </a:r>
            <a:r>
              <a:rPr lang="ko-KR" altLang="en-US" sz="2000" dirty="0"/>
              <a:t> 관련 기술 자문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티아카데미를 비롯한 각종 교육 및 세미나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스마트폰 지문 인식에 대한 기술 및 적용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E5E12916-91BB-4C04-B1AB-E1D6FC96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23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99536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F4E01B-F9F2-4C75-B2E4-A95DEFFA9266}"/>
              </a:ext>
            </a:extLst>
          </p:cNvPr>
          <p:cNvSpPr txBox="1"/>
          <p:nvPr/>
        </p:nvSpPr>
        <p:spPr>
          <a:xfrm>
            <a:off x="2483768" y="1214377"/>
            <a:ext cx="632936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dirty="0"/>
              <a:t> 10.1 </a:t>
            </a:r>
            <a:r>
              <a:rPr lang="ko-KR" altLang="en-US" sz="2000" dirty="0"/>
              <a:t>참고문헌</a:t>
            </a:r>
            <a:endParaRPr lang="en-US" altLang="ko-KR" sz="2000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>
                <a:hlinkClick r:id="rId3"/>
              </a:rPr>
              <a:t>www.kisa.or.kr</a:t>
            </a:r>
            <a:r>
              <a:rPr lang="en-US" altLang="ko-KR" dirty="0"/>
              <a:t> </a:t>
            </a:r>
            <a:r>
              <a:rPr lang="ko-KR" altLang="en-US" dirty="0"/>
              <a:t>보안 관련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>
                <a:hlinkClick r:id="rId4"/>
              </a:rPr>
              <a:t>http://www.ndsl.kr/ndsl/search/detail/article/articleSearchResultDetail.do?cn=JAKO201502152088532</a:t>
            </a:r>
            <a:endParaRPr lang="en-US" altLang="ko-KR" dirty="0"/>
          </a:p>
          <a:p>
            <a:pPr latinLnBrk="1"/>
            <a:r>
              <a:rPr lang="en-US" altLang="ko-KR" dirty="0"/>
              <a:t>	NFC</a:t>
            </a:r>
            <a:r>
              <a:rPr lang="ko-KR" altLang="en-US" dirty="0"/>
              <a:t>를 이용한 출입 통제 시스템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>
                <a:hlinkClick r:id="rId5"/>
              </a:rPr>
              <a:t>https://www.kics.or.kr/storage/paper/event/20160120_winter/publish/9B-9.pdf</a:t>
            </a:r>
            <a:r>
              <a:rPr lang="en-US" altLang="ko-KR" dirty="0"/>
              <a:t> </a:t>
            </a:r>
          </a:p>
          <a:p>
            <a:pPr latinLnBrk="1"/>
            <a:r>
              <a:rPr lang="en-US" altLang="ko-KR" dirty="0"/>
              <a:t>	NFC</a:t>
            </a:r>
            <a:r>
              <a:rPr lang="ko-KR" altLang="en-US" dirty="0"/>
              <a:t>와 지문인식을 이용한 시스템</a:t>
            </a:r>
            <a:endParaRPr lang="en-US" altLang="ko-KR" dirty="0"/>
          </a:p>
          <a:p>
            <a:pPr latinLnBrk="1"/>
            <a:r>
              <a:rPr lang="en-US" altLang="ko-KR" dirty="0"/>
              <a:t>    </a:t>
            </a:r>
          </a:p>
          <a:p>
            <a:pPr latinLnBrk="1"/>
            <a:r>
              <a:rPr lang="en-US" altLang="ko-KR" sz="2000" dirty="0"/>
              <a:t> 10.2 GITHUB </a:t>
            </a:r>
            <a:r>
              <a:rPr lang="ko-KR" altLang="en-US" sz="2000" dirty="0"/>
              <a:t>주소</a:t>
            </a:r>
            <a:endParaRPr lang="en-US" altLang="ko-KR" sz="2000" dirty="0"/>
          </a:p>
          <a:p>
            <a:pPr latinLnBrk="1"/>
            <a:endParaRPr lang="en-US" altLang="ko-KR" dirty="0"/>
          </a:p>
          <a:p>
            <a:r>
              <a:rPr lang="en-US" altLang="ko-KR" dirty="0">
                <a:hlinkClick r:id="rId6"/>
              </a:rPr>
              <a:t>https://github.com/MinchanKong/Graduation.git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E5E12916-91BB-4C04-B1AB-E1D6FC96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24</a:t>
            </a:fld>
            <a:endParaRPr lang="fr-CA" sz="2400" b="1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94DCF14-5F86-442A-BB65-8F1E92EC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75" y="188913"/>
            <a:ext cx="6329363" cy="719137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10.  </a:t>
            </a:r>
            <a:r>
              <a:rPr lang="ko-KR" altLang="en-US" sz="24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참고문헌 및 </a:t>
            </a:r>
            <a:r>
              <a:rPr lang="en-US" altLang="ko-KR" sz="24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GITHUB </a:t>
            </a:r>
            <a:r>
              <a:rPr lang="ko-KR" altLang="en-US" sz="24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주소</a:t>
            </a:r>
            <a:endParaRPr lang="en-US" altLang="ko-KR" sz="24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625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 bwMode="auto">
          <a:xfrm>
            <a:off x="2483768" y="3068960"/>
            <a:ext cx="632936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THANK  YOU</a:t>
            </a: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4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7650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지적사항 답변 </a:t>
            </a: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– 1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65B86-53C2-4B71-A42F-9DB2255ECF26}"/>
              </a:ext>
            </a:extLst>
          </p:cNvPr>
          <p:cNvSpPr txBox="1"/>
          <p:nvPr/>
        </p:nvSpPr>
        <p:spPr>
          <a:xfrm>
            <a:off x="2480097" y="1145455"/>
            <a:ext cx="6480720" cy="4968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AutoNum type="arabicPeriod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기능이 너무 단순함 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기능 추가할 것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1.1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고장 신고 기능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 PC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에러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마우스 등 고장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신고 기능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1.2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 신청 기능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사용을 위해 학과사무실로 신청하는 기능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1.3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관리자 기능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교수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실습실 관리 학생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학과 사무실 간 관리 기능</a:t>
            </a:r>
            <a:endParaRPr lang="en-US" altLang="ko-KR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기능을 구체적으로 정리할 것</a:t>
            </a: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       2.1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수행 시나리오 추가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기능이 단순하니 다른 주제를 생각할 것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3.1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댓글 신뢰도 분석 프로그램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3.2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주변 교통 상황 및 보행자를 고려한 효율적 신호 관리 체계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821A629-5E39-45A8-A6C2-E816B88A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3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59783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지적사항 답변 </a:t>
            </a: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– 1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65B86-53C2-4B71-A42F-9DB2255ECF26}"/>
              </a:ext>
            </a:extLst>
          </p:cNvPr>
          <p:cNvSpPr txBox="1"/>
          <p:nvPr/>
        </p:nvSpPr>
        <p:spPr>
          <a:xfrm>
            <a:off x="2555776" y="1062600"/>
            <a:ext cx="6480720" cy="467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데모 방법 추가할 것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4.1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사용자 화면 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 4.1.1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개폐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부여 받은 권한을 통해 실습실 문 개폐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 4.1.2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고장 신고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사용하는 실습실 내 문제 사항 신고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 4.1.3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실습실 사용 신청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학과 사무실에 사용할 실습실 신청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 4.1.4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실습실 사용 현황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현재 이용 상태를 보여줌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4.2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관리자 화면 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 4.2.1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권한 부여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개폐에 대한 사용 권한 부여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 4.2.2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로그 확인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 정보 확인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 4.2.3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신고 처리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문제 사항 열람 및 처리 확인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  4.2.4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실습실 사용 현황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현재 이용 상태를 보여줌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ts val="2500"/>
              </a:lnSpc>
            </a:pP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821A629-5E39-45A8-A6C2-E816B88A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4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101893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지적사항 답변 </a:t>
            </a: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– 2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821A629-5E39-45A8-A6C2-E816B88A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5</a:t>
            </a:fld>
            <a:endParaRPr lang="fr-CA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B36A8-404A-4672-BC73-CF43619280BC}"/>
              </a:ext>
            </a:extLst>
          </p:cNvPr>
          <p:cNvSpPr txBox="1"/>
          <p:nvPr/>
        </p:nvSpPr>
        <p:spPr>
          <a:xfrm>
            <a:off x="2555776" y="1052736"/>
            <a:ext cx="6480720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기능에 맞게 제목 변경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초기 실습실 출입 외에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관리와 관련된 기능들을 추가함으로써 통합 관리를 하게 됨에 따라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통합 관리 시스템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’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으로 변경 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도어락을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 적당한 것을 잘 선택할 것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삼성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SHP-DS700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키위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/ GKW-1000A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4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게이트맨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와이드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/ WG101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위의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개 업체의 </a:t>
            </a:r>
            <a:r>
              <a:rPr lang="ko-KR" altLang="en-US" sz="14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도어락을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알아보았으나 가격의 측면에서 문제가 있어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(15~23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만원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다른 종류의 </a:t>
            </a:r>
            <a:r>
              <a:rPr lang="ko-KR" altLang="en-US" sz="14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도어락이나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직접 블루투스 연결이 되도록 조립 하는 것도 고려해보겠습니다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보안에 대해 더 생각할 것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지문 인식을 통한 보안체계 구축을 최우선으로 고려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교내 사이트 아이디와 비밀번호 입력 및 핸드폰 인증을 통해 해당 스마트폰 사용을 등록</a:t>
            </a:r>
            <a:endParaRPr lang="en-US" altLang="ko-KR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87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2.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졸업 연구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1C8D12-B71E-4A1E-8635-F8A695C6B854}"/>
              </a:ext>
            </a:extLst>
          </p:cNvPr>
          <p:cNvSpPr/>
          <p:nvPr/>
        </p:nvSpPr>
        <p:spPr>
          <a:xfrm>
            <a:off x="2627784" y="1052736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연구 개발 배경</a:t>
            </a:r>
            <a:endParaRPr lang="ko-KR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65B86-53C2-4B71-A42F-9DB2255ECF26}"/>
              </a:ext>
            </a:extLst>
          </p:cNvPr>
          <p:cNvSpPr txBox="1"/>
          <p:nvPr/>
        </p:nvSpPr>
        <p:spPr>
          <a:xfrm>
            <a:off x="2555776" y="1658417"/>
            <a:ext cx="6480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이용을 위해 학과 사무실을 방문하여 보안키 취득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누군가가 사무실을 방문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보안키 수령 시 신분 확인 등을 위해 신분증 제시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실습실을 닫은 후 보안키를 반납하고 신분증을 받기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때문에 가장 마지막에 실습실에서 나옴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보안키 접촉을 통해서 실습실을 여닫음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이어서 수업이 있는 경우 실습실 여닫는데 어려움 발생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821A629-5E39-45A8-A6C2-E816B88A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6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424682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2.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졸업 연구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ECB36C-FE42-4744-822B-5DEF003F3538}"/>
              </a:ext>
            </a:extLst>
          </p:cNvPr>
          <p:cNvSpPr/>
          <p:nvPr/>
        </p:nvSpPr>
        <p:spPr>
          <a:xfrm>
            <a:off x="2627784" y="1052736"/>
            <a:ext cx="329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연구 개발 목표 및 효과</a:t>
            </a:r>
            <a:endParaRPr lang="ko-KR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2FEBE-737B-42BC-97A9-1B78CEFAEF35}"/>
              </a:ext>
            </a:extLst>
          </p:cNvPr>
          <p:cNvSpPr txBox="1"/>
          <p:nvPr/>
        </p:nvSpPr>
        <p:spPr>
          <a:xfrm>
            <a:off x="2627784" y="1682825"/>
            <a:ext cx="63293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학과 사무실 방문 없이 앱을 통해 개폐 가능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실습실에서 진행되는 해당 수업을 수강하는 학생 모두에게 출입 통제 권한을 부여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실습실 개폐에 대한 학생 정보를 저장하여 학과 사무실에서 관리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및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감독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권한 이전을 통해 연속된 수업들 간의 유기적인 실습실 관리를 유도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2516013F-FB50-4C57-89C5-D5DB88FB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7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17290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427089-84FB-4BB3-8594-4C68882AD50D}"/>
              </a:ext>
            </a:extLst>
          </p:cNvPr>
          <p:cNvSpPr/>
          <p:nvPr/>
        </p:nvSpPr>
        <p:spPr>
          <a:xfrm>
            <a:off x="2627784" y="1052736"/>
            <a:ext cx="3945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1. </a:t>
            </a:r>
            <a:r>
              <a:rPr lang="ko-KR" altLang="en-US" sz="2400" dirty="0" err="1"/>
              <a:t>트라이앵글랩</a:t>
            </a:r>
            <a:r>
              <a:rPr lang="en-US" altLang="ko-KR" sz="2400" dirty="0"/>
              <a:t> – ‘</a:t>
            </a:r>
            <a:r>
              <a:rPr lang="ko-KR" altLang="en-US" sz="2400" dirty="0" err="1"/>
              <a:t>드루아</a:t>
            </a:r>
            <a:r>
              <a:rPr lang="en-US" altLang="ko-KR" sz="2400" dirty="0"/>
              <a:t>+’</a:t>
            </a:r>
            <a:endParaRPr lang="ko-KR" altLang="ko-KR" sz="2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DAE3A3-AA12-4A41-8D49-23752EEB7715}"/>
              </a:ext>
            </a:extLst>
          </p:cNvPr>
          <p:cNvGrpSpPr/>
          <p:nvPr/>
        </p:nvGrpSpPr>
        <p:grpSpPr>
          <a:xfrm>
            <a:off x="2627784" y="1658417"/>
            <a:ext cx="6286500" cy="3158282"/>
            <a:chOff x="2628900" y="1566862"/>
            <a:chExt cx="6286500" cy="37242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B668C55-8005-4B55-848C-57942C01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900" y="1566862"/>
              <a:ext cx="2095500" cy="37242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DE6A96A-63D4-4F12-AC14-1912926C8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1566862"/>
              <a:ext cx="2095500" cy="372427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900D379-BE19-4BC7-B7BF-E1C1AD08B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950" y="1566862"/>
              <a:ext cx="2076450" cy="372427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AE4E28-EE5C-404E-86BE-EDC33814F8E3}"/>
              </a:ext>
            </a:extLst>
          </p:cNvPr>
          <p:cNvSpPr txBox="1"/>
          <p:nvPr/>
        </p:nvSpPr>
        <p:spPr>
          <a:xfrm>
            <a:off x="2626668" y="4958353"/>
            <a:ext cx="6329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스마트 폰으로 문을 열어준다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문을 열 수 있는 권한을 다른 사용자에게 부여한다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출입 기록에 대해서 모니터링을 한다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9CC60584-53EE-4097-9D53-4BADC545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8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20811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427089-84FB-4BB3-8594-4C68882AD50D}"/>
              </a:ext>
            </a:extLst>
          </p:cNvPr>
          <p:cNvSpPr/>
          <p:nvPr/>
        </p:nvSpPr>
        <p:spPr>
          <a:xfrm>
            <a:off x="2627784" y="1052736"/>
            <a:ext cx="3425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/>
              <a:t>2. </a:t>
            </a:r>
            <a:r>
              <a:rPr lang="ko-KR" altLang="en-US" sz="2400" dirty="0" err="1"/>
              <a:t>씨딘</a:t>
            </a:r>
            <a:r>
              <a:rPr lang="ko-KR" altLang="en-US" sz="2400" dirty="0"/>
              <a:t> </a:t>
            </a:r>
            <a:r>
              <a:rPr lang="en-US" altLang="ko-KR" sz="2400" dirty="0"/>
              <a:t>– ‘U-check </a:t>
            </a:r>
            <a:r>
              <a:rPr lang="en-US" altLang="ko-KR" sz="2400" dirty="0" err="1"/>
              <a:t>Plus’</a:t>
            </a:r>
            <a:endParaRPr lang="ko-KR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E4E28-EE5C-404E-86BE-EDC33814F8E3}"/>
              </a:ext>
            </a:extLst>
          </p:cNvPr>
          <p:cNvSpPr txBox="1"/>
          <p:nvPr/>
        </p:nvSpPr>
        <p:spPr>
          <a:xfrm>
            <a:off x="2625946" y="4934615"/>
            <a:ext cx="6329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자신의 수강 수업 정보를 받아온다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블루투스를 통해 단말기와 통신이 되는 위치에서부터 출석확인을 한다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B055BE-BE33-439B-B5CB-66B74DE3F25F}"/>
              </a:ext>
            </a:extLst>
          </p:cNvPr>
          <p:cNvGrpSpPr/>
          <p:nvPr/>
        </p:nvGrpSpPr>
        <p:grpSpPr>
          <a:xfrm>
            <a:off x="2623029" y="1658417"/>
            <a:ext cx="4556405" cy="3199998"/>
            <a:chOff x="2703734" y="1514401"/>
            <a:chExt cx="4556405" cy="335239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5304E7D-5B95-41E5-BC5A-586E1237A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936" y="1514401"/>
              <a:ext cx="2278203" cy="335239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6DD2D42-99F4-4082-B5A9-F246440E7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3734" y="1514401"/>
              <a:ext cx="2278202" cy="3352398"/>
            </a:xfrm>
            <a:prstGeom prst="rect">
              <a:avLst/>
            </a:prstGeom>
          </p:spPr>
        </p:pic>
      </p:grpSp>
      <p:sp>
        <p:nvSpPr>
          <p:cNvPr id="12" name="슬라이드 번호 개체 틀 4">
            <a:extLst>
              <a:ext uri="{FF2B5EF4-FFF2-40B4-BE49-F238E27FC236}">
                <a16:creationId xmlns:a16="http://schemas.microsoft.com/office/drawing/2014/main" id="{11B336D9-3420-4BC5-8C13-8A9EB21D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9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796749008"/>
      </p:ext>
    </p:extLst>
  </p:cSld>
  <p:clrMapOvr>
    <a:masterClrMapping/>
  </p:clrMapOvr>
</p:sld>
</file>

<file path=ppt/theme/theme1.xml><?xml version="1.0" encoding="utf-8"?>
<a:theme xmlns:a="http://schemas.openxmlformats.org/drawingml/2006/main" name="13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132</Template>
  <TotalTime>1992</TotalTime>
  <Words>1197</Words>
  <Application>Microsoft Office PowerPoint</Application>
  <PresentationFormat>화면 슬라이드 쇼(4:3)</PresentationFormat>
  <Paragraphs>319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HY울릉도B</vt:lpstr>
      <vt:lpstr>HY중고딕</vt:lpstr>
      <vt:lpstr>굴림</vt:lpstr>
      <vt:lpstr>나눔고딕</vt:lpstr>
      <vt:lpstr>돋움</vt:lpstr>
      <vt:lpstr>맑은 고딕</vt:lpstr>
      <vt:lpstr>Arial</vt:lpstr>
      <vt:lpstr>Arial Black</vt:lpstr>
      <vt:lpstr>Calibri</vt:lpstr>
      <vt:lpstr>Verdana</vt:lpstr>
      <vt:lpstr>Wingdings</vt:lpstr>
      <vt:lpstr>132</vt:lpstr>
      <vt:lpstr>PowerPoint 프레젠테이션</vt:lpstr>
      <vt:lpstr>INDEX</vt:lpstr>
      <vt:lpstr>Chapter  1.  지적사항 답변 – 1차</vt:lpstr>
      <vt:lpstr>Chapter  1.  지적사항 답변 – 1차</vt:lpstr>
      <vt:lpstr>Chapter  1.  지적사항 답변 – 2차</vt:lpstr>
      <vt:lpstr>Chapter  2.  졸업 연구 개요</vt:lpstr>
      <vt:lpstr>Chapter  2.  졸업 연구 개요</vt:lpstr>
      <vt:lpstr>Chapter  3.  관련 연구 및 사례</vt:lpstr>
      <vt:lpstr>Chapter  3.  관련 연구 및 사례</vt:lpstr>
      <vt:lpstr>Chapter  3.  관련 연구 및 사례</vt:lpstr>
      <vt:lpstr>Chapter  4.  시스템 수행 시나리오</vt:lpstr>
      <vt:lpstr>Chapter  4.  시스템 수행 시나리오</vt:lpstr>
      <vt:lpstr>Chapter  4.  시스템 수행 시나리오</vt:lpstr>
      <vt:lpstr>Chapter  4.  시스템 수행 시나리오</vt:lpstr>
      <vt:lpstr>Chapter  4.  시스템 수행 시나리오</vt:lpstr>
      <vt:lpstr>Chapter  4.  시스템 수행 시나리오</vt:lpstr>
      <vt:lpstr>Chapter  4.  시스템 수행 시나리오</vt:lpstr>
      <vt:lpstr>Chapter  4.  시스템 수행 시나리오</vt:lpstr>
      <vt:lpstr>Chapter  5.  시스템 구성도</vt:lpstr>
      <vt:lpstr>Chapter  6.  개발 환경 및 방법</vt:lpstr>
      <vt:lpstr>Chapter  7.  업무 분담</vt:lpstr>
      <vt:lpstr>Chapter  8.  종합 설계 수행 일정</vt:lpstr>
      <vt:lpstr>Chapter  9.  필요 기술</vt:lpstr>
      <vt:lpstr>Chapter  10.  참고문헌 및 GITHUB 주소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hsw</dc:creator>
  <cp:lastModifiedBy>장종찬</cp:lastModifiedBy>
  <cp:revision>131</cp:revision>
  <cp:lastPrinted>2018-01-24T06:15:08Z</cp:lastPrinted>
  <dcterms:created xsi:type="dcterms:W3CDTF">2012-11-19T16:32:08Z</dcterms:created>
  <dcterms:modified xsi:type="dcterms:W3CDTF">2018-02-01T16:13:54Z</dcterms:modified>
</cp:coreProperties>
</file>