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32" r:id="rId4"/>
    <p:sldId id="296" r:id="rId5"/>
    <p:sldId id="301" r:id="rId6"/>
    <p:sldId id="280" r:id="rId7"/>
    <p:sldId id="302" r:id="rId8"/>
    <p:sldId id="303" r:id="rId9"/>
    <p:sldId id="264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43" r:id="rId20"/>
    <p:sldId id="344" r:id="rId21"/>
    <p:sldId id="367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40" r:id="rId34"/>
    <p:sldId id="341" r:id="rId35"/>
    <p:sldId id="342" r:id="rId36"/>
    <p:sldId id="328" r:id="rId37"/>
    <p:sldId id="283" r:id="rId38"/>
    <p:sldId id="329" r:id="rId39"/>
    <p:sldId id="333" r:id="rId40"/>
    <p:sldId id="331" r:id="rId41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3C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8" autoAdjust="0"/>
    <p:restoredTop sz="94660"/>
  </p:normalViewPr>
  <p:slideViewPr>
    <p:cSldViewPr>
      <p:cViewPr varScale="1">
        <p:scale>
          <a:sx n="70" d="100"/>
          <a:sy n="70" d="100"/>
        </p:scale>
        <p:origin x="6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7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76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836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82E5-FE5A-416E-B87E-665FBC119619}" type="datetimeFigureOut">
              <a:rPr lang="ko-KR" altLang="en-US" smtClean="0"/>
              <a:pPr/>
              <a:t>2018-03-19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836" y="9428009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4CE3-67D4-4111-BB54-124EB2D8EF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834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NFC Integrated control system for door locks and laboratories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4CE3-67D4-4111-BB54-124EB2D8EF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96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4CE3-67D4-4111-BB54-124EB2D8EF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73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A4CE3-67D4-4111-BB54-124EB2D8EF7E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5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58ECCC-1380-4843-9626-5EB20052A5C0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DB29B-C208-43A6-81CC-3416F27373E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3B4263-2F92-407A-B949-4700ADA9800C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0DD36-C736-4DF3-A162-4E92445DC31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30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21B7E-C0C7-4CBB-B5AC-C2C4892BE7AE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F11FE-02E1-4025-9ABD-61CFF5A3DC6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85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A1E56-6702-498B-A20E-D52766ABA80C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86753-C80A-49F8-8BA7-4E57156BFA8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3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296466-84AC-469F-B791-DE52A9CC506F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931D1-D7C1-40D4-8D7D-4D9D45E2304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1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4A05F-68B7-4BC5-B69D-9A4A6AAB72BA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039C1-7435-4A63-BA22-4BF35E1877B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637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28F62C-ECCD-4A80-AE18-120E734A61FB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CE81-A6D4-4E2E-ACA9-9B67E0C1C20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802C1D-B7CD-416D-8FC2-ACEE16097BCE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42D4C-09F6-4C61-9387-88335FFFED87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81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E95F8-7F8B-4B13-9319-615279C46492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94A42-C6DD-4D75-8C4F-A0F353D062A3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B045F-D5FC-4C7B-A67F-F14D478D5570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23C66-F75B-4728-B2C2-EA6D13F92BD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89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BF1637-4F08-4971-B842-735568F63A72}" type="datetime1">
              <a:rPr lang="fr-FR" altLang="ko-KR" smtClean="0"/>
              <a:pPr/>
              <a:t>19/03/2018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0A7BE-99DD-4192-9E32-72DD5FE3FB6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622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ko-KR"/>
              <a:t>Cliquez pour modifier les styles du texte du masque</a:t>
            </a:r>
          </a:p>
          <a:p>
            <a:pPr lvl="1"/>
            <a:r>
              <a:rPr lang="fr-FR" altLang="ko-KR"/>
              <a:t>Deuxième niveau</a:t>
            </a:r>
          </a:p>
          <a:p>
            <a:pPr lvl="2"/>
            <a:r>
              <a:rPr lang="fr-FR" altLang="ko-KR"/>
              <a:t>Troisième niveau</a:t>
            </a:r>
          </a:p>
          <a:p>
            <a:pPr lvl="3"/>
            <a:r>
              <a:rPr lang="fr-FR" altLang="ko-KR"/>
              <a:t>Quatrième niveau</a:t>
            </a:r>
          </a:p>
          <a:p>
            <a:pPr lvl="4"/>
            <a:r>
              <a:rPr lang="fr-FR" altLang="ko-K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굴림" charset="-127"/>
              </a:defRPr>
            </a:lvl1pPr>
          </a:lstStyle>
          <a:p>
            <a:fld id="{7C460582-B206-4705-A9DC-477B8B7517CB}" type="datetime1">
              <a:rPr lang="fr-FR" altLang="ko-KR" smtClean="0"/>
              <a:pPr/>
              <a:t>19/03/2018</a:t>
            </a:fld>
            <a:endParaRPr lang="fr-CA">
              <a:ea typeface="+mn-e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26695CB-C13D-4676-93A0-F149B2F2549F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hyperlink" Target="http://www.educol.net/coloriage-fermer-la-porte-i13555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5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chanKong/Graduation.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sa.or.kr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ics.or.kr/storage/paper/event/20160120_winter/publish/9B-9.pdf" TargetMode="External"/><Relationship Id="rId4" Type="http://schemas.openxmlformats.org/officeDocument/2006/relationships/hyperlink" Target="http://www.ndsl.kr/ndsl/search/detail/article/articleSearchResultDetail.do?cn=JAKO20150215208853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544522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2012150001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공민찬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2012151039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주재욱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한익주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 algn="r"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2012152046  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장종찬</a:t>
            </a:r>
            <a:r>
              <a:rPr lang="en-US" altLang="ko-KR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서대영</a:t>
            </a:r>
            <a:r>
              <a:rPr lang="ko-KR" altLang="en-US" sz="16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교수님</a:t>
            </a:r>
            <a:endParaRPr lang="en-US" altLang="ko-KR" sz="16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38986-0E22-4F27-9EAA-A314C90BB185}"/>
              </a:ext>
            </a:extLst>
          </p:cNvPr>
          <p:cNvSpPr txBox="1"/>
          <p:nvPr/>
        </p:nvSpPr>
        <p:spPr>
          <a:xfrm>
            <a:off x="3923928" y="2132856"/>
            <a:ext cx="5148064" cy="1656184"/>
          </a:xfrm>
          <a:prstGeom prst="rect">
            <a:avLst/>
          </a:prstGeom>
          <a:noFill/>
        </p:spPr>
        <p:txBody>
          <a:bodyPr wrap="none" lIns="90000">
            <a:prstTxWarp prst="textPlain">
              <a:avLst/>
            </a:prstTxWarp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err="1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아두이노와</a:t>
            </a:r>
            <a:r>
              <a:rPr lang="ko-KR" altLang="en-US" sz="3600" b="1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NFC</a:t>
            </a:r>
            <a:r>
              <a:rPr lang="ko-KR" altLang="en-US" sz="3600" b="1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를 활용한 </a:t>
            </a:r>
            <a:endParaRPr lang="en-US" altLang="ko-KR" sz="3600" b="1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dirty="0" err="1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도어락</a:t>
            </a:r>
            <a:r>
              <a:rPr lang="ko-KR" altLang="en-US" sz="3600" b="1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및 실습실 통합 제어 시스템 </a:t>
            </a:r>
            <a:endParaRPr lang="en-US" altLang="ko-KR" sz="3600" b="1" dirty="0">
              <a:solidFill>
                <a:schemeClr val="bg1"/>
              </a:solidFill>
              <a:effectLst>
                <a:reflection stA="9000" endPos="380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Using </a:t>
            </a:r>
            <a:r>
              <a:rPr lang="en-US" altLang="ko-KR" sz="3600" dirty="0" err="1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Arduino</a:t>
            </a: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 and NFC Integrated </a:t>
            </a: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control system </a:t>
            </a:r>
            <a:r>
              <a:rPr kumimoji="0" lang="en-US" altLang="ko-KR" sz="3600" dirty="0">
                <a:solidFill>
                  <a:schemeClr val="bg1"/>
                </a:solidFill>
                <a:effectLst>
                  <a:reflection stA="9000" endPos="3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For door locks and laboratories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2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08" y="1643050"/>
            <a:ext cx="752475" cy="1466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57DB7B-3D87-47A5-BCF8-C4A311869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17" y="5273559"/>
            <a:ext cx="1342330" cy="112516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5143504" y="2500306"/>
            <a:ext cx="107157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2857488" y="200024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5980" y="3000371"/>
            <a:ext cx="1719094" cy="56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43438" y="2928934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86644" y="3857628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143108" y="3143248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35936" y="6515471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latinLnBrk="1">
              <a:buAutoNum type="arabicPeriod"/>
            </a:pPr>
            <a:r>
              <a:rPr lang="ko-KR" altLang="en-US" sz="2400" b="1" dirty="0"/>
              <a:t>출입문 열기</a:t>
            </a:r>
            <a:endParaRPr lang="ko-KR" altLang="ko-KR" sz="2400" b="1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7400855-9CFF-4D0F-81BE-524C36FA9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132" y="1901218"/>
            <a:ext cx="979277" cy="748080"/>
          </a:xfrm>
          <a:prstGeom prst="rect">
            <a:avLst/>
          </a:prstGeom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4572008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7072330" y="3071810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20747" y="3184143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90394" y="3516199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6D050B-371D-4A66-9F71-A623D9203E75}"/>
              </a:ext>
            </a:extLst>
          </p:cNvPr>
          <p:cNvSpPr txBox="1"/>
          <p:nvPr/>
        </p:nvSpPr>
        <p:spPr>
          <a:xfrm>
            <a:off x="5857884" y="3714752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부여 및 응답</a:t>
            </a:r>
          </a:p>
        </p:txBody>
      </p:sp>
      <p:sp>
        <p:nvSpPr>
          <p:cNvPr id="67" name="슬라이드 번호 개체 틀 4">
            <a:extLst>
              <a:ext uri="{FF2B5EF4-FFF2-40B4-BE49-F238E27FC236}">
                <a16:creationId xmlns:a16="http://schemas.microsoft.com/office/drawing/2014/main" id="{F7C01FB8-8D7A-4348-AF43-1B22EEB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10</a:t>
            </a:fld>
            <a:endParaRPr lang="fr-CA" sz="2400" b="1" dirty="0"/>
          </a:p>
        </p:txBody>
      </p:sp>
      <p:pic>
        <p:nvPicPr>
          <p:cNvPr id="1026" name="Picture 2" descr="C:\Users\jjer7\Desktop\지문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00496" y="1857364"/>
            <a:ext cx="1071570" cy="1071570"/>
          </a:xfrm>
          <a:prstGeom prst="rect">
            <a:avLst/>
          </a:prstGeom>
          <a:noFill/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2857488" y="2500306"/>
            <a:ext cx="1071570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5000628" y="207167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본인 인증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03" y="1714488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 flipV="1">
            <a:off x="3181335" y="2428868"/>
            <a:ext cx="890599" cy="1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002297" y="205953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500562" y="3071810"/>
            <a:ext cx="1887970" cy="595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643438" y="3000372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15206" y="3857628"/>
            <a:ext cx="169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 및 권한 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423729" y="3214686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01A06E-ABE7-4060-B0BE-74226C8DA39E}"/>
              </a:ext>
            </a:extLst>
          </p:cNvPr>
          <p:cNvSpPr txBox="1"/>
          <p:nvPr/>
        </p:nvSpPr>
        <p:spPr>
          <a:xfrm>
            <a:off x="3291648" y="6511364"/>
            <a:ext cx="822219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실습실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2. </a:t>
            </a:r>
            <a:r>
              <a:rPr lang="ko-KR" altLang="en-US" sz="2400" b="1" dirty="0"/>
              <a:t>출입문 닫기</a:t>
            </a:r>
            <a:endParaRPr lang="ko-KR" altLang="ko-KR" sz="2400" b="1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7026568" y="3084860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B8605-C883-4303-B3A9-C83DC1902384}"/>
              </a:ext>
            </a:extLst>
          </p:cNvPr>
          <p:cNvSpPr txBox="1"/>
          <p:nvPr/>
        </p:nvSpPr>
        <p:spPr>
          <a:xfrm>
            <a:off x="5715008" y="3857628"/>
            <a:ext cx="12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가능 응답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FADE736-CFED-4D6D-A433-41A233C3C0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75" y="3611243"/>
            <a:ext cx="1287634" cy="114126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BD011D-BDCE-459B-A1E0-243EE28582AD}"/>
              </a:ext>
            </a:extLst>
          </p:cNvPr>
          <p:cNvSpPr txBox="1"/>
          <p:nvPr/>
        </p:nvSpPr>
        <p:spPr>
          <a:xfrm>
            <a:off x="4501893" y="439407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 Black" panose="020B0A04020102020204" pitchFamily="34" charset="0"/>
              </a:rPr>
              <a:t>컨트롤러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73A65A-0BBB-4893-BDD3-6EA152091489}"/>
              </a:ext>
            </a:extLst>
          </p:cNvPr>
          <p:cNvSpPr txBox="1"/>
          <p:nvPr/>
        </p:nvSpPr>
        <p:spPr>
          <a:xfrm>
            <a:off x="2451417" y="4911104"/>
            <a:ext cx="105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정보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946C23-9710-4B04-A638-5379A5BECCAA}"/>
              </a:ext>
            </a:extLst>
          </p:cNvPr>
          <p:cNvSpPr txBox="1"/>
          <p:nvPr/>
        </p:nvSpPr>
        <p:spPr>
          <a:xfrm>
            <a:off x="3742802" y="4911104"/>
            <a:ext cx="1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동작 실행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88D75-6425-4665-94B2-9CEA56BD51B4}"/>
              </a:ext>
            </a:extLst>
          </p:cNvPr>
          <p:cNvCxnSpPr>
            <a:cxnSpLocks/>
          </p:cNvCxnSpPr>
          <p:nvPr/>
        </p:nvCxnSpPr>
        <p:spPr>
          <a:xfrm>
            <a:off x="3851920" y="4831807"/>
            <a:ext cx="0" cy="497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FCD56BD-8409-44AC-A6A3-BA02E9667266}"/>
              </a:ext>
            </a:extLst>
          </p:cNvPr>
          <p:cNvCxnSpPr>
            <a:cxnSpLocks/>
          </p:cNvCxnSpPr>
          <p:nvPr/>
        </p:nvCxnSpPr>
        <p:spPr>
          <a:xfrm flipV="1">
            <a:off x="3647045" y="4841041"/>
            <a:ext cx="0" cy="4786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FE4F6E9-6282-49CE-BA84-5AB06D59D263}"/>
              </a:ext>
            </a:extLst>
          </p:cNvPr>
          <p:cNvCxnSpPr>
            <a:cxnSpLocks/>
          </p:cNvCxnSpPr>
          <p:nvPr/>
        </p:nvCxnSpPr>
        <p:spPr>
          <a:xfrm flipV="1">
            <a:off x="4643438" y="3214686"/>
            <a:ext cx="1669344" cy="544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82AFC2D-1EA8-4F1D-AF0F-C2EC2397DFB9}"/>
              </a:ext>
            </a:extLst>
          </p:cNvPr>
          <p:cNvSpPr txBox="1"/>
          <p:nvPr/>
        </p:nvSpPr>
        <p:spPr>
          <a:xfrm>
            <a:off x="5072066" y="3571876"/>
            <a:ext cx="98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응답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24388C1-68CF-4E72-A609-AEFCBFD9D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4461" y="1832802"/>
            <a:ext cx="999060" cy="8606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7EFEEFB-A198-4DD7-B916-79D8FC2130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273074" y="5416278"/>
            <a:ext cx="939455" cy="939455"/>
          </a:xfrm>
          <a:prstGeom prst="rect">
            <a:avLst/>
          </a:prstGeom>
        </p:spPr>
      </p:pic>
      <p:sp>
        <p:nvSpPr>
          <p:cNvPr id="39" name="슬라이드 번호 개체 틀 4">
            <a:extLst>
              <a:ext uri="{FF2B5EF4-FFF2-40B4-BE49-F238E27FC236}">
                <a16:creationId xmlns:a16="http://schemas.microsoft.com/office/drawing/2014/main" id="{67685802-E112-4F4E-9E51-FD3D314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11</a:t>
            </a:fld>
            <a:endParaRPr lang="fr-CA" sz="2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5286380" y="2500306"/>
            <a:ext cx="9286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jjer7\Desktop\지문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43372" y="1869239"/>
            <a:ext cx="1071570" cy="1071570"/>
          </a:xfrm>
          <a:prstGeom prst="rect">
            <a:avLst/>
          </a:prstGeom>
          <a:noFill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5143504" y="207167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본인 인증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9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65" y="1818134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 flipV="1">
            <a:off x="3181335" y="2532514"/>
            <a:ext cx="890599" cy="19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073735" y="205953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APP</a:t>
            </a:r>
            <a:r>
              <a:rPr lang="ko-KR" altLang="en-US" dirty="0"/>
              <a:t> 실행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7194061" y="3129254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7215286" y="3813755"/>
            <a:ext cx="169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 정보 저장 및 권한 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352291" y="3409255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DD2735-C070-44E7-8CC2-1007A3ECD64F}"/>
              </a:ext>
            </a:extLst>
          </p:cNvPr>
          <p:cNvSpPr txBox="1"/>
          <p:nvPr/>
        </p:nvSpPr>
        <p:spPr>
          <a:xfrm>
            <a:off x="6443047" y="606792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8000" y="1051200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3. </a:t>
            </a:r>
            <a:r>
              <a:rPr lang="ko-KR" altLang="en-US" sz="2400" b="1" dirty="0"/>
              <a:t>권한 이전</a:t>
            </a:r>
            <a:endParaRPr lang="ko-KR" altLang="ko-KR" sz="2400" b="1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5B73A0B3-17EC-487D-9B9B-636127EC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097" y="1204227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4576FB76-58A6-4144-8D34-06A800A8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00" y="462624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B1753B3-4D5A-4171-AD2D-4DDE8195223F}"/>
              </a:ext>
            </a:extLst>
          </p:cNvPr>
          <p:cNvCxnSpPr>
            <a:cxnSpLocks/>
          </p:cNvCxnSpPr>
          <p:nvPr/>
        </p:nvCxnSpPr>
        <p:spPr>
          <a:xfrm flipV="1">
            <a:off x="7026568" y="3084860"/>
            <a:ext cx="0" cy="1285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B8605-C883-4303-B3A9-C83DC1902384}"/>
              </a:ext>
            </a:extLst>
          </p:cNvPr>
          <p:cNvSpPr txBox="1"/>
          <p:nvPr/>
        </p:nvSpPr>
        <p:spPr>
          <a:xfrm>
            <a:off x="5697752" y="3746115"/>
            <a:ext cx="129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권한 이전 및 응답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240427-4A65-4BFC-B167-A044B931A1F1}"/>
              </a:ext>
            </a:extLst>
          </p:cNvPr>
          <p:cNvSpPr txBox="1"/>
          <p:nvPr/>
        </p:nvSpPr>
        <p:spPr>
          <a:xfrm>
            <a:off x="7965394" y="2263967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39" name="슬라이드 번호 개체 틀 4">
            <a:extLst>
              <a:ext uri="{FF2B5EF4-FFF2-40B4-BE49-F238E27FC236}">
                <a16:creationId xmlns:a16="http://schemas.microsoft.com/office/drawing/2014/main" id="{67685802-E112-4F4E-9E51-FD3D3140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12</a:t>
            </a:fld>
            <a:endParaRPr lang="fr-CA" sz="24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5429256" y="2500306"/>
            <a:ext cx="928694" cy="15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jjer7\Desktop\지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4810" y="1869239"/>
            <a:ext cx="1071570" cy="1071570"/>
          </a:xfrm>
          <a:prstGeom prst="rect">
            <a:avLst/>
          </a:prstGeom>
          <a:noFill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5286380" y="207167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본인 인증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649797" y="2071678"/>
            <a:ext cx="1000132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학번 검색</a:t>
            </a:r>
            <a:r>
              <a:rPr lang="en-US" altLang="ko-KR" sz="1200" b="1" dirty="0"/>
              <a:t>..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3829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65645" y="1958476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고장 신고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3663382" y="3113913"/>
            <a:ext cx="3190776" cy="1204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7" y="3113913"/>
            <a:ext cx="1" cy="1334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137688" y="331084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확인 업무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838588" y="3599057"/>
            <a:ext cx="133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처리 업무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4. </a:t>
            </a:r>
            <a:r>
              <a:rPr lang="ko-KR" altLang="en-US" sz="2400" b="1" dirty="0"/>
              <a:t>고장 신고</a:t>
            </a:r>
            <a:endParaRPr lang="ko-KR" altLang="ko-KR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6335724" y="6097608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13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51" y="4374425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2813653" y="5841807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DB3CB9-96EF-49DB-A28F-904167448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98" y="1762936"/>
            <a:ext cx="1123950" cy="98035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F35DE5-86DB-43D1-8DB6-35372FD9F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014" y="4447962"/>
            <a:ext cx="1153147" cy="16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50" y="1197144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034357" y="2132856"/>
            <a:ext cx="155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대여 신청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5589096" y="3059088"/>
            <a:ext cx="1215152" cy="774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580028" y="3091953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신청 정보 확인</a:t>
            </a:r>
            <a:r>
              <a:rPr lang="ko-KR" alt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64807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5. </a:t>
            </a:r>
            <a:r>
              <a:rPr lang="ko-KR" altLang="en-US" sz="2400" b="1" dirty="0"/>
              <a:t>실습실 대여</a:t>
            </a:r>
            <a:endParaRPr lang="ko-KR" altLang="ko-KR" sz="2400" b="1" dirty="0"/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14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80" y="3999894"/>
            <a:ext cx="2973220" cy="16893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4201374" y="5855153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7965394" y="2090138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AEF96F-AC7F-4BE5-9C97-6D2060A60C2A}"/>
              </a:ext>
            </a:extLst>
          </p:cNvPr>
          <p:cNvCxnSpPr>
            <a:cxnSpLocks/>
          </p:cNvCxnSpPr>
          <p:nvPr/>
        </p:nvCxnSpPr>
        <p:spPr>
          <a:xfrm flipV="1">
            <a:off x="6108405" y="3091953"/>
            <a:ext cx="1126344" cy="787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A8DACB-1066-425C-88AB-98D37C243B41}"/>
              </a:ext>
            </a:extLst>
          </p:cNvPr>
          <p:cNvSpPr txBox="1"/>
          <p:nvPr/>
        </p:nvSpPr>
        <p:spPr>
          <a:xfrm>
            <a:off x="6513987" y="3569299"/>
            <a:ext cx="145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권한 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8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690075" y="3275111"/>
            <a:ext cx="155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권한 부여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850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6. </a:t>
            </a:r>
            <a:r>
              <a:rPr lang="ko-KR" altLang="en-US" sz="2400" b="1" dirty="0"/>
              <a:t>실습실 권한 부여</a:t>
            </a:r>
            <a:endParaRPr lang="ko-KR" altLang="ko-KR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7413360" y="265054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15</a:t>
            </a:fld>
            <a:endParaRPr lang="fr-CA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614EF5-9954-4F0B-B1B5-12E139B7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29" y="2968253"/>
            <a:ext cx="1764071" cy="13930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AC5DE9-B5EB-4EAD-9AE4-82327693805F}"/>
              </a:ext>
            </a:extLst>
          </p:cNvPr>
          <p:cNvSpPr txBox="1"/>
          <p:nvPr/>
        </p:nvSpPr>
        <p:spPr>
          <a:xfrm>
            <a:off x="3079311" y="4404336"/>
            <a:ext cx="122070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학과 사무실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85" y="1464470"/>
            <a:ext cx="763077" cy="11129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51" y="4799115"/>
            <a:ext cx="1153147" cy="10129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7413361" y="589091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C046DA-827A-4153-BD63-D186A3D64BE2}"/>
              </a:ext>
            </a:extLst>
          </p:cNvPr>
          <p:cNvCxnSpPr>
            <a:cxnSpLocks/>
          </p:cNvCxnSpPr>
          <p:nvPr/>
        </p:nvCxnSpPr>
        <p:spPr>
          <a:xfrm>
            <a:off x="6403547" y="5301208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A79816A-C95E-4752-AD7E-E46325D02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51" y="3293777"/>
            <a:ext cx="1153147" cy="10129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745CA4D-9BC1-4F63-B4F4-02C26E905690}"/>
              </a:ext>
            </a:extLst>
          </p:cNvPr>
          <p:cNvSpPr txBox="1"/>
          <p:nvPr/>
        </p:nvSpPr>
        <p:spPr>
          <a:xfrm>
            <a:off x="7413361" y="4385577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  <a:endParaRPr lang="en-US" altLang="ko-KR" sz="1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9E3102-55A8-47D5-AAC9-25A74BD52D61}"/>
              </a:ext>
            </a:extLst>
          </p:cNvPr>
          <p:cNvCxnSpPr>
            <a:cxnSpLocks/>
          </p:cNvCxnSpPr>
          <p:nvPr/>
        </p:nvCxnSpPr>
        <p:spPr>
          <a:xfrm>
            <a:off x="6403547" y="3795870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F133763-7890-48C1-8DB7-85E28CC3D6E6}"/>
              </a:ext>
            </a:extLst>
          </p:cNvPr>
          <p:cNvCxnSpPr>
            <a:cxnSpLocks/>
          </p:cNvCxnSpPr>
          <p:nvPr/>
        </p:nvCxnSpPr>
        <p:spPr>
          <a:xfrm>
            <a:off x="6403547" y="1995337"/>
            <a:ext cx="9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7F3BBD-2A14-4CD9-8216-12F2AE8319E9}"/>
              </a:ext>
            </a:extLst>
          </p:cNvPr>
          <p:cNvCxnSpPr/>
          <p:nvPr/>
        </p:nvCxnSpPr>
        <p:spPr>
          <a:xfrm>
            <a:off x="6403547" y="1995337"/>
            <a:ext cx="0" cy="330587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A778DD-D906-4634-90F3-15C3F9558B9E}"/>
              </a:ext>
            </a:extLst>
          </p:cNvPr>
          <p:cNvCxnSpPr/>
          <p:nvPr/>
        </p:nvCxnSpPr>
        <p:spPr>
          <a:xfrm flipH="1">
            <a:off x="4572000" y="3795870"/>
            <a:ext cx="183154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4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A4583900-B49C-4D91-8129-D04F49F83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58" y="1291900"/>
            <a:ext cx="1690297" cy="180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157566" y="3101034"/>
            <a:ext cx="1265942" cy="1499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778028" y="3370925"/>
            <a:ext cx="125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실습실 환경 구축 요청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720458" y="3061447"/>
            <a:ext cx="1117114" cy="1637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012160" y="3381786"/>
            <a:ext cx="133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확인 및 환경 구축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7. </a:t>
            </a:r>
            <a:r>
              <a:rPr lang="ko-KR" altLang="en-US" sz="2400" b="1" dirty="0"/>
              <a:t>실습실 관리</a:t>
            </a:r>
            <a:endParaRPr lang="ko-KR" altLang="ko-KR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C1B83-4CFB-4D20-B40D-C2BBDDFEFEC4}"/>
              </a:ext>
            </a:extLst>
          </p:cNvPr>
          <p:cNvSpPr txBox="1"/>
          <p:nvPr/>
        </p:nvSpPr>
        <p:spPr>
          <a:xfrm>
            <a:off x="3257595" y="5384793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교수님</a:t>
            </a:r>
          </a:p>
        </p:txBody>
      </p:sp>
      <p:sp>
        <p:nvSpPr>
          <p:cNvPr id="28" name="슬라이드 번호 개체 틀 4">
            <a:extLst>
              <a:ext uri="{FF2B5EF4-FFF2-40B4-BE49-F238E27FC236}">
                <a16:creationId xmlns:a16="http://schemas.microsoft.com/office/drawing/2014/main" id="{E01FCF75-0018-488F-8909-5019F903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16</a:t>
            </a:fld>
            <a:endParaRPr lang="fr-CA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4DB59-8FBA-4B45-B938-35BD8EFD0B94}"/>
              </a:ext>
            </a:extLst>
          </p:cNvPr>
          <p:cNvSpPr txBox="1"/>
          <p:nvPr/>
        </p:nvSpPr>
        <p:spPr>
          <a:xfrm>
            <a:off x="6494402" y="2184894"/>
            <a:ext cx="919744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 Black" panose="020B0A04020102020204" pitchFamily="34" charset="0"/>
              </a:rPr>
              <a:t>APP</a:t>
            </a:r>
            <a:endParaRPr lang="ko-KR" altLang="en-US" sz="1400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CD23A9-1823-4D8A-9082-F5E241C53A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89" y="3880770"/>
            <a:ext cx="763077" cy="1440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A419EA7-4FA3-4102-B0AB-AFB84F0D5C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72" y="3880770"/>
            <a:ext cx="1153147" cy="16371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3EFA09-55AD-4438-991D-86625655A75A}"/>
              </a:ext>
            </a:extLst>
          </p:cNvPr>
          <p:cNvSpPr txBox="1"/>
          <p:nvPr/>
        </p:nvSpPr>
        <p:spPr>
          <a:xfrm>
            <a:off x="6911281" y="5517945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학생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93B37-2834-4C7E-B0E1-52600F2D1E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17" y="1856599"/>
            <a:ext cx="1082487" cy="9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5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4137688" y="1958476"/>
            <a:ext cx="12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WEB</a:t>
            </a:r>
            <a:r>
              <a:rPr lang="ko-KR" altLang="en-US" dirty="0"/>
              <a:t>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5220072" y="3113913"/>
            <a:ext cx="1634086" cy="863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3731563" y="3197007"/>
            <a:ext cx="252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실습실 정보 및 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8. </a:t>
            </a:r>
            <a:r>
              <a:rPr lang="ko-KR" altLang="en-US" sz="2400" b="1" dirty="0"/>
              <a:t>웹페이지 접속</a:t>
            </a:r>
            <a:endParaRPr lang="ko-KR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602BD-F9D8-46CA-937B-BB9D015A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49" y="1958476"/>
            <a:ext cx="1101076" cy="1078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8B77C4-3CF5-4FB2-9A5C-A39692FDFE84}"/>
              </a:ext>
            </a:extLst>
          </p:cNvPr>
          <p:cNvSpPr txBox="1"/>
          <p:nvPr/>
        </p:nvSpPr>
        <p:spPr>
          <a:xfrm>
            <a:off x="6196611" y="1491587"/>
            <a:ext cx="1283951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홈페이지</a:t>
            </a:r>
          </a:p>
        </p:txBody>
      </p:sp>
      <p:pic>
        <p:nvPicPr>
          <p:cNvPr id="9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F4CCFE1-86D7-4072-965B-6BD9FB10B4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85" y="4053819"/>
            <a:ext cx="3960440" cy="2302526"/>
          </a:xfrm>
          <a:prstGeom prst="rect">
            <a:avLst/>
          </a:prstGeom>
        </p:spPr>
      </p:pic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585A404F-A9F7-4622-9E0B-7D6FAA4D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17</a:t>
            </a:fld>
            <a:endParaRPr lang="fr-CA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2CFDA-1992-408C-9752-92653AA6891B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248342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3.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수행 시나리오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B1AC52-D92B-4A97-BD3B-700ABB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239" y="1720882"/>
            <a:ext cx="752475" cy="1466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5107A8-7718-4B0E-9961-444C44696782}"/>
              </a:ext>
            </a:extLst>
          </p:cNvPr>
          <p:cNvCxnSpPr>
            <a:cxnSpLocks/>
          </p:cNvCxnSpPr>
          <p:nvPr/>
        </p:nvCxnSpPr>
        <p:spPr>
          <a:xfrm>
            <a:off x="3424005" y="2454306"/>
            <a:ext cx="27074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86DDB6-C409-46CC-8B26-2458DC0F9959}"/>
              </a:ext>
            </a:extLst>
          </p:cNvPr>
          <p:cNvSpPr txBox="1"/>
          <p:nvPr/>
        </p:nvSpPr>
        <p:spPr>
          <a:xfrm>
            <a:off x="3569976" y="1884556"/>
            <a:ext cx="241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프로그램 실행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46FE37-803B-40C3-93A9-BD37A1354972}"/>
              </a:ext>
            </a:extLst>
          </p:cNvPr>
          <p:cNvCxnSpPr>
            <a:cxnSpLocks/>
          </p:cNvCxnSpPr>
          <p:nvPr/>
        </p:nvCxnSpPr>
        <p:spPr>
          <a:xfrm flipH="1">
            <a:off x="4448794" y="3113913"/>
            <a:ext cx="2405364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C543D7E-5F48-4333-9B54-253D878F8DB5}"/>
              </a:ext>
            </a:extLst>
          </p:cNvPr>
          <p:cNvCxnSpPr>
            <a:cxnSpLocks/>
          </p:cNvCxnSpPr>
          <p:nvPr/>
        </p:nvCxnSpPr>
        <p:spPr>
          <a:xfrm flipH="1">
            <a:off x="6854158" y="3113913"/>
            <a:ext cx="1" cy="140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BB88F3-B95C-40D3-9038-83E81A1B89BB}"/>
              </a:ext>
            </a:extLst>
          </p:cNvPr>
          <p:cNvSpPr txBox="1"/>
          <p:nvPr/>
        </p:nvSpPr>
        <p:spPr>
          <a:xfrm>
            <a:off x="4448794" y="3495509"/>
            <a:ext cx="145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BC514-FAA9-4418-BB10-C05C4047DAFD}"/>
              </a:ext>
            </a:extLst>
          </p:cNvPr>
          <p:cNvSpPr txBox="1"/>
          <p:nvPr/>
        </p:nvSpPr>
        <p:spPr>
          <a:xfrm>
            <a:off x="6397650" y="3596271"/>
            <a:ext cx="169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9506D9-026B-4912-BC52-50B853818A63}"/>
              </a:ext>
            </a:extLst>
          </p:cNvPr>
          <p:cNvSpPr txBox="1"/>
          <p:nvPr/>
        </p:nvSpPr>
        <p:spPr>
          <a:xfrm>
            <a:off x="2557264" y="3187732"/>
            <a:ext cx="7524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6F1C6-CD4D-4E50-A9B9-9581BE3728C6}"/>
              </a:ext>
            </a:extLst>
          </p:cNvPr>
          <p:cNvSpPr/>
          <p:nvPr/>
        </p:nvSpPr>
        <p:spPr>
          <a:xfrm>
            <a:off x="2627784" y="105273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2400" b="1" dirty="0"/>
              <a:t>9. </a:t>
            </a:r>
            <a:r>
              <a:rPr lang="ko-KR" altLang="en-US" sz="2400" b="1" dirty="0"/>
              <a:t>관리 감독</a:t>
            </a:r>
            <a:endParaRPr lang="ko-KR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AA597-91BA-46E3-828A-07D3BD8B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72" y="1869647"/>
            <a:ext cx="1152122" cy="1169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C58300-417E-411D-99BB-A12ACB2B9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83" y="4684862"/>
            <a:ext cx="2187750" cy="13595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0E052F-A9EA-4331-9023-F75823419EA7}"/>
              </a:ext>
            </a:extLst>
          </p:cNvPr>
          <p:cNvSpPr txBox="1"/>
          <p:nvPr/>
        </p:nvSpPr>
        <p:spPr>
          <a:xfrm>
            <a:off x="6389569" y="6141122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86D375-ECB1-4984-AB4A-35323FE2B4F0}"/>
              </a:ext>
            </a:extLst>
          </p:cNvPr>
          <p:cNvSpPr txBox="1"/>
          <p:nvPr/>
        </p:nvSpPr>
        <p:spPr>
          <a:xfrm>
            <a:off x="3584930" y="6126546"/>
            <a:ext cx="100572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 서버</a:t>
            </a:r>
          </a:p>
        </p:txBody>
      </p:sp>
      <p:pic>
        <p:nvPicPr>
          <p:cNvPr id="34" name="Picture 5">
            <a:extLst>
              <a:ext uri="{FF2B5EF4-FFF2-40B4-BE49-F238E27FC236}">
                <a16:creationId xmlns:a16="http://schemas.microsoft.com/office/drawing/2014/main" id="{9906CD27-A12C-4C77-A170-5A7E21FA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083" y="4684862"/>
            <a:ext cx="1568840" cy="120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144B60-4C1A-440D-A274-457790984B4B}"/>
              </a:ext>
            </a:extLst>
          </p:cNvPr>
          <p:cNvSpPr txBox="1"/>
          <p:nvPr/>
        </p:nvSpPr>
        <p:spPr>
          <a:xfrm>
            <a:off x="6131459" y="1466229"/>
            <a:ext cx="1549430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관리소프트웨어</a:t>
            </a:r>
          </a:p>
        </p:txBody>
      </p:sp>
      <p:sp>
        <p:nvSpPr>
          <p:cNvPr id="36" name="슬라이드 번호 개체 틀 4">
            <a:extLst>
              <a:ext uri="{FF2B5EF4-FFF2-40B4-BE49-F238E27FC236}">
                <a16:creationId xmlns:a16="http://schemas.microsoft.com/office/drawing/2014/main" id="{02A887C9-5FEB-4C2E-A29B-114C2622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63335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4.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구성도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19</a:t>
            </a:fld>
            <a:endParaRPr lang="fr-CA" sz="2400" b="1" dirty="0"/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9295B98-E43E-4D3F-A556-195741A30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45" y="1071302"/>
            <a:ext cx="6131024" cy="51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INDEX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90B6E4-11A4-4A8D-9091-8F5BBBC21379}"/>
              </a:ext>
            </a:extLst>
          </p:cNvPr>
          <p:cNvCxnSpPr>
            <a:cxnSpLocks/>
          </p:cNvCxnSpPr>
          <p:nvPr/>
        </p:nvCxnSpPr>
        <p:spPr>
          <a:xfrm>
            <a:off x="2821531" y="1412776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178A8-CCF3-4159-9146-9EC1AFC52594}"/>
              </a:ext>
            </a:extLst>
          </p:cNvPr>
          <p:cNvGrpSpPr/>
          <p:nvPr/>
        </p:nvGrpSpPr>
        <p:grpSpPr>
          <a:xfrm>
            <a:off x="2815474" y="1793778"/>
            <a:ext cx="5803578" cy="3161173"/>
            <a:chOff x="2837911" y="2212039"/>
            <a:chExt cx="5803578" cy="2652202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4639614-5B2F-4E3B-9F78-2E410C1B123A}"/>
                </a:ext>
              </a:extLst>
            </p:cNvPr>
            <p:cNvCxnSpPr/>
            <p:nvPr/>
          </p:nvCxnSpPr>
          <p:spPr>
            <a:xfrm>
              <a:off x="2853785" y="2212039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1198628-6259-4795-9127-4542D853328F}"/>
                </a:ext>
              </a:extLst>
            </p:cNvPr>
            <p:cNvCxnSpPr/>
            <p:nvPr/>
          </p:nvCxnSpPr>
          <p:spPr>
            <a:xfrm>
              <a:off x="2844642" y="2575767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D156730-62CB-45EC-91D6-C875B576D272}"/>
                </a:ext>
              </a:extLst>
            </p:cNvPr>
            <p:cNvCxnSpPr/>
            <p:nvPr/>
          </p:nvCxnSpPr>
          <p:spPr>
            <a:xfrm>
              <a:off x="2857404" y="296489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6669C00-A536-42FD-9E34-E9C9E264127C}"/>
                </a:ext>
              </a:extLst>
            </p:cNvPr>
            <p:cNvCxnSpPr/>
            <p:nvPr/>
          </p:nvCxnSpPr>
          <p:spPr>
            <a:xfrm>
              <a:off x="2852071" y="3329640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60871B9-B88C-4456-9958-53771ACF5D26}"/>
                </a:ext>
              </a:extLst>
            </p:cNvPr>
            <p:cNvCxnSpPr/>
            <p:nvPr/>
          </p:nvCxnSpPr>
          <p:spPr>
            <a:xfrm>
              <a:off x="2841403" y="3708871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FB043CD-95CE-413A-8CC2-6E9944A193AB}"/>
                </a:ext>
              </a:extLst>
            </p:cNvPr>
            <p:cNvCxnSpPr/>
            <p:nvPr/>
          </p:nvCxnSpPr>
          <p:spPr>
            <a:xfrm>
              <a:off x="2853785" y="4089535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A811A00-E701-4370-8EC4-6EF5528C18E2}"/>
                </a:ext>
              </a:extLst>
            </p:cNvPr>
            <p:cNvCxnSpPr/>
            <p:nvPr/>
          </p:nvCxnSpPr>
          <p:spPr>
            <a:xfrm>
              <a:off x="2837911" y="4481122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F36C139-F962-4C6E-AEC1-F4D6830CE3A8}"/>
                </a:ext>
              </a:extLst>
            </p:cNvPr>
            <p:cNvCxnSpPr/>
            <p:nvPr/>
          </p:nvCxnSpPr>
          <p:spPr>
            <a:xfrm>
              <a:off x="2837911" y="4862124"/>
              <a:ext cx="5784085" cy="211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7395A9D-EB1C-49C9-95A5-842642A8BB95}"/>
              </a:ext>
            </a:extLst>
          </p:cNvPr>
          <p:cNvGrpSpPr/>
          <p:nvPr/>
        </p:nvGrpSpPr>
        <p:grpSpPr>
          <a:xfrm>
            <a:off x="8221971" y="1492505"/>
            <a:ext cx="466400" cy="3379410"/>
            <a:chOff x="8333682" y="1910765"/>
            <a:chExt cx="466400" cy="2854717"/>
          </a:xfrm>
        </p:grpSpPr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081AC571-6359-40ED-9643-8F58052ED5A5}"/>
                </a:ext>
              </a:extLst>
            </p:cNvPr>
            <p:cNvSpPr txBox="1"/>
            <p:nvPr/>
          </p:nvSpPr>
          <p:spPr>
            <a:xfrm>
              <a:off x="8347991" y="1910765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7" name="TextBox 31">
              <a:extLst>
                <a:ext uri="{FF2B5EF4-FFF2-40B4-BE49-F238E27FC236}">
                  <a16:creationId xmlns:a16="http://schemas.microsoft.com/office/drawing/2014/main" id="{35F3B625-2993-4E33-9576-61CA62D24D2A}"/>
                </a:ext>
              </a:extLst>
            </p:cNvPr>
            <p:cNvSpPr txBox="1"/>
            <p:nvPr/>
          </p:nvSpPr>
          <p:spPr>
            <a:xfrm>
              <a:off x="8347991" y="2246548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9</a:t>
              </a:r>
              <a:endParaRPr lang="en-US" altLang="ko-KR" sz="10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3F9324AB-E8EB-42BC-9BFB-2F1F247099CA}"/>
                </a:ext>
              </a:extLst>
            </p:cNvPr>
            <p:cNvSpPr txBox="1"/>
            <p:nvPr/>
          </p:nvSpPr>
          <p:spPr>
            <a:xfrm>
              <a:off x="8347991" y="2627409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29" name="TextBox 35">
              <a:extLst>
                <a:ext uri="{FF2B5EF4-FFF2-40B4-BE49-F238E27FC236}">
                  <a16:creationId xmlns:a16="http://schemas.microsoft.com/office/drawing/2014/main" id="{5E18BFAF-3372-4B70-B110-2842582CF017}"/>
                </a:ext>
              </a:extLst>
            </p:cNvPr>
            <p:cNvSpPr txBox="1"/>
            <p:nvPr/>
          </p:nvSpPr>
          <p:spPr>
            <a:xfrm>
              <a:off x="8340266" y="3002792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19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05D99228-8832-42B5-9D5E-DC950A51C92D}"/>
                </a:ext>
              </a:extLst>
            </p:cNvPr>
            <p:cNvSpPr txBox="1"/>
            <p:nvPr/>
          </p:nvSpPr>
          <p:spPr>
            <a:xfrm>
              <a:off x="8340266" y="3372124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20</a:t>
              </a:r>
            </a:p>
          </p:txBody>
        </p:sp>
        <p:sp>
          <p:nvSpPr>
            <p:cNvPr id="31" name="TextBox 39">
              <a:extLst>
                <a:ext uri="{FF2B5EF4-FFF2-40B4-BE49-F238E27FC236}">
                  <a16:creationId xmlns:a16="http://schemas.microsoft.com/office/drawing/2014/main" id="{196F2F62-2CF1-4E7E-BDDA-5370DFC2FBE5}"/>
                </a:ext>
              </a:extLst>
            </p:cNvPr>
            <p:cNvSpPr txBox="1"/>
            <p:nvPr/>
          </p:nvSpPr>
          <p:spPr>
            <a:xfrm>
              <a:off x="8340266" y="375225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30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A51D4377-F783-426C-B0B9-04EA15406D6E}"/>
                </a:ext>
              </a:extLst>
            </p:cNvPr>
            <p:cNvSpPr txBox="1"/>
            <p:nvPr/>
          </p:nvSpPr>
          <p:spPr>
            <a:xfrm>
              <a:off x="8333682" y="4133126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33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id="{D9A7BE7E-E932-40ED-9C99-CCEBD41D2389}"/>
                </a:ext>
              </a:extLst>
            </p:cNvPr>
            <p:cNvSpPr txBox="1"/>
            <p:nvPr/>
          </p:nvSpPr>
          <p:spPr>
            <a:xfrm>
              <a:off x="8333682" y="4531490"/>
              <a:ext cx="452091" cy="233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34</a:t>
              </a:r>
              <a:endParaRPr lang="en-US" altLang="ko-KR" sz="1200" dirty="0"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C61DD0-0B2E-4987-91A9-70FDB135D3F0}"/>
              </a:ext>
            </a:extLst>
          </p:cNvPr>
          <p:cNvGrpSpPr/>
          <p:nvPr/>
        </p:nvGrpSpPr>
        <p:grpSpPr>
          <a:xfrm>
            <a:off x="6009501" y="1908598"/>
            <a:ext cx="2060684" cy="3041304"/>
            <a:chOff x="6031938" y="2256196"/>
            <a:chExt cx="2060684" cy="2536337"/>
          </a:xfrm>
        </p:grpSpPr>
        <p:sp>
          <p:nvSpPr>
            <p:cNvPr id="43" name="TextBox 7">
              <a:extLst>
                <a:ext uri="{FF2B5EF4-FFF2-40B4-BE49-F238E27FC236}">
                  <a16:creationId xmlns:a16="http://schemas.microsoft.com/office/drawing/2014/main" id="{29E516AE-6784-43AF-984D-557A82B295C9}"/>
                </a:ext>
              </a:extLst>
            </p:cNvPr>
            <p:cNvSpPr txBox="1"/>
            <p:nvPr/>
          </p:nvSpPr>
          <p:spPr>
            <a:xfrm>
              <a:off x="6031938" y="2256196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89AB11D1-88A0-4DDB-B6BD-AE3AE73A0A9E}"/>
                </a:ext>
              </a:extLst>
            </p:cNvPr>
            <p:cNvSpPr txBox="1"/>
            <p:nvPr/>
          </p:nvSpPr>
          <p:spPr>
            <a:xfrm>
              <a:off x="6040082" y="264529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F1EE50A7-1EC7-4CA1-8F1C-88BFA4DFD314}"/>
                </a:ext>
              </a:extLst>
            </p:cNvPr>
            <p:cNvSpPr txBox="1"/>
            <p:nvPr/>
          </p:nvSpPr>
          <p:spPr>
            <a:xfrm>
              <a:off x="6047423" y="3021888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6" name="TextBox 7">
              <a:extLst>
                <a:ext uri="{FF2B5EF4-FFF2-40B4-BE49-F238E27FC236}">
                  <a16:creationId xmlns:a16="http://schemas.microsoft.com/office/drawing/2014/main" id="{B066E536-4628-4A49-8D2E-D321BD49E1E4}"/>
                </a:ext>
              </a:extLst>
            </p:cNvPr>
            <p:cNvSpPr txBox="1"/>
            <p:nvPr/>
          </p:nvSpPr>
          <p:spPr>
            <a:xfrm>
              <a:off x="6039278" y="338810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7" name="TextBox 7">
              <a:extLst>
                <a:ext uri="{FF2B5EF4-FFF2-40B4-BE49-F238E27FC236}">
                  <a16:creationId xmlns:a16="http://schemas.microsoft.com/office/drawing/2014/main" id="{3F510173-12BC-4791-8DAF-FF94E20AA302}"/>
                </a:ext>
              </a:extLst>
            </p:cNvPr>
            <p:cNvSpPr txBox="1"/>
            <p:nvPr/>
          </p:nvSpPr>
          <p:spPr>
            <a:xfrm>
              <a:off x="6047422" y="3765913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8" name="TextBox 7">
              <a:extLst>
                <a:ext uri="{FF2B5EF4-FFF2-40B4-BE49-F238E27FC236}">
                  <a16:creationId xmlns:a16="http://schemas.microsoft.com/office/drawing/2014/main" id="{8FF15C23-683E-4473-9318-640337FAFE28}"/>
                </a:ext>
              </a:extLst>
            </p:cNvPr>
            <p:cNvSpPr txBox="1"/>
            <p:nvPr/>
          </p:nvSpPr>
          <p:spPr>
            <a:xfrm>
              <a:off x="6039278" y="4137725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49" name="TextBox 7">
              <a:extLst>
                <a:ext uri="{FF2B5EF4-FFF2-40B4-BE49-F238E27FC236}">
                  <a16:creationId xmlns:a16="http://schemas.microsoft.com/office/drawing/2014/main" id="{834493F7-6154-4CF0-AA39-E18E15937EF2}"/>
                </a:ext>
              </a:extLst>
            </p:cNvPr>
            <p:cNvSpPr txBox="1"/>
            <p:nvPr/>
          </p:nvSpPr>
          <p:spPr>
            <a:xfrm>
              <a:off x="6047422" y="4515534"/>
              <a:ext cx="2045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- - - - - - - - -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D72FF-6518-484C-A402-A885146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2</a:t>
            </a:fld>
            <a:endParaRPr lang="fr-CA" sz="2400" b="1" dirty="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DA8B5E92-9F95-41BB-A41C-DCA239D1EFF0}"/>
              </a:ext>
            </a:extLst>
          </p:cNvPr>
          <p:cNvSpPr txBox="1"/>
          <p:nvPr/>
        </p:nvSpPr>
        <p:spPr>
          <a:xfrm>
            <a:off x="5992423" y="4995508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94C06610-D66C-4640-B334-1847FFE0677E}"/>
              </a:ext>
            </a:extLst>
          </p:cNvPr>
          <p:cNvSpPr txBox="1"/>
          <p:nvPr/>
        </p:nvSpPr>
        <p:spPr>
          <a:xfrm>
            <a:off x="6024985" y="1457027"/>
            <a:ext cx="2045199" cy="33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C34AFF1-DF90-4B82-B646-3EB57A5EDE71}"/>
              </a:ext>
            </a:extLst>
          </p:cNvPr>
          <p:cNvCxnSpPr>
            <a:cxnSpLocks/>
          </p:cNvCxnSpPr>
          <p:nvPr/>
        </p:nvCxnSpPr>
        <p:spPr>
          <a:xfrm>
            <a:off x="2829634" y="5877272"/>
            <a:ext cx="5798810" cy="0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8877B2B-7CA1-41E9-9F9A-1DFA7617FB11}"/>
              </a:ext>
            </a:extLst>
          </p:cNvPr>
          <p:cNvGrpSpPr/>
          <p:nvPr/>
        </p:nvGrpSpPr>
        <p:grpSpPr>
          <a:xfrm>
            <a:off x="2822205" y="1831038"/>
            <a:ext cx="3719732" cy="3539650"/>
            <a:chOff x="2833468" y="1831038"/>
            <a:chExt cx="3719732" cy="3015578"/>
          </a:xfrm>
        </p:grpSpPr>
        <p:sp>
          <p:nvSpPr>
            <p:cNvPr id="63" name="제목 1">
              <a:extLst>
                <a:ext uri="{FF2B5EF4-FFF2-40B4-BE49-F238E27FC236}">
                  <a16:creationId xmlns:a16="http://schemas.microsoft.com/office/drawing/2014/main" id="{B3755BED-5809-43D4-BDFF-0BE360FD744B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1831038"/>
              <a:ext cx="371973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02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관련 연구 및 사례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6" name="제목 1">
              <a:extLst>
                <a:ext uri="{FF2B5EF4-FFF2-40B4-BE49-F238E27FC236}">
                  <a16:creationId xmlns:a16="http://schemas.microsoft.com/office/drawing/2014/main" id="{20B1251D-B7ED-4B68-920F-014286DDC08E}"/>
                </a:ext>
              </a:extLst>
            </p:cNvPr>
            <p:cNvSpPr txBox="1">
              <a:spLocks/>
            </p:cNvSpPr>
            <p:nvPr/>
          </p:nvSpPr>
          <p:spPr>
            <a:xfrm>
              <a:off x="2841403" y="2961713"/>
              <a:ext cx="3348134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05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시스템 모듈 상세 설계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7" name="제목 1">
              <a:extLst>
                <a:ext uri="{FF2B5EF4-FFF2-40B4-BE49-F238E27FC236}">
                  <a16:creationId xmlns:a16="http://schemas.microsoft.com/office/drawing/2014/main" id="{4DF78269-9174-4C9C-9036-9EC554EA2C88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338827"/>
              <a:ext cx="3386780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06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개발 환경 및 방법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8" name="제목 1">
              <a:extLst>
                <a:ext uri="{FF2B5EF4-FFF2-40B4-BE49-F238E27FC236}">
                  <a16:creationId xmlns:a16="http://schemas.microsoft.com/office/drawing/2014/main" id="{27AEE5C5-107B-4E10-8EE6-8E940F7FE6B4}"/>
                </a:ext>
              </a:extLst>
            </p:cNvPr>
            <p:cNvSpPr txBox="1">
              <a:spLocks/>
            </p:cNvSpPr>
            <p:nvPr/>
          </p:nvSpPr>
          <p:spPr>
            <a:xfrm>
              <a:off x="2833468" y="3717711"/>
              <a:ext cx="2818652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07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데모 환경 설계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69" name="제목 1">
              <a:extLst>
                <a:ext uri="{FF2B5EF4-FFF2-40B4-BE49-F238E27FC236}">
                  <a16:creationId xmlns:a16="http://schemas.microsoft.com/office/drawing/2014/main" id="{EA93A880-7D54-4E6F-ABC8-7C9E54083729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090618"/>
              <a:ext cx="319053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08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업무 분담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  <p:sp>
          <p:nvSpPr>
            <p:cNvPr id="70" name="제목 1">
              <a:extLst>
                <a:ext uri="{FF2B5EF4-FFF2-40B4-BE49-F238E27FC236}">
                  <a16:creationId xmlns:a16="http://schemas.microsoft.com/office/drawing/2014/main" id="{B98FD61E-680E-4374-BAB6-D37A951FC17C}"/>
                </a:ext>
              </a:extLst>
            </p:cNvPr>
            <p:cNvSpPr txBox="1">
              <a:spLocks/>
            </p:cNvSpPr>
            <p:nvPr/>
          </p:nvSpPr>
          <p:spPr>
            <a:xfrm>
              <a:off x="2841402" y="4469502"/>
              <a:ext cx="3378845" cy="377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Chapter  09 </a:t>
              </a:r>
              <a:r>
                <a:rPr lang="ko-KR" altLang="en-US" sz="1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HY울릉도B" pitchFamily="18" charset="-127"/>
                  <a:ea typeface="HY울릉도B" pitchFamily="18" charset="-127"/>
                </a:rPr>
                <a:t>종합 설계 수행 일정</a:t>
              </a:r>
              <a:endParaRPr lang="ko-KR" altLang="en-US" sz="10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71" name="제목 1">
            <a:extLst>
              <a:ext uri="{FF2B5EF4-FFF2-40B4-BE49-F238E27FC236}">
                <a16:creationId xmlns:a16="http://schemas.microsoft.com/office/drawing/2014/main" id="{18A6E829-17EE-441A-AD17-026B9D4543EE}"/>
              </a:ext>
            </a:extLst>
          </p:cNvPr>
          <p:cNvSpPr txBox="1">
            <a:spLocks/>
          </p:cNvSpPr>
          <p:nvPr/>
        </p:nvSpPr>
        <p:spPr>
          <a:xfrm>
            <a:off x="2817084" y="1465819"/>
            <a:ext cx="2795972" cy="327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01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종합 설계 개요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8EE5665-459D-4306-9402-9E53F2CF45F5}"/>
              </a:ext>
            </a:extLst>
          </p:cNvPr>
          <p:cNvCxnSpPr>
            <a:cxnSpLocks/>
          </p:cNvCxnSpPr>
          <p:nvPr/>
        </p:nvCxnSpPr>
        <p:spPr>
          <a:xfrm>
            <a:off x="2841402" y="5370688"/>
            <a:ext cx="5772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>
            <a:extLst>
              <a:ext uri="{FF2B5EF4-FFF2-40B4-BE49-F238E27FC236}">
                <a16:creationId xmlns:a16="http://schemas.microsoft.com/office/drawing/2014/main" id="{0B0AA548-F0CA-442D-A935-7577E453C4D2}"/>
              </a:ext>
            </a:extLst>
          </p:cNvPr>
          <p:cNvSpPr txBox="1">
            <a:spLocks/>
          </p:cNvSpPr>
          <p:nvPr/>
        </p:nvSpPr>
        <p:spPr>
          <a:xfrm>
            <a:off x="2820147" y="5361301"/>
            <a:ext cx="3480045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10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 필요 기술 및 참고문헌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id="{22A30FCA-BA55-41D9-990F-432A6866916E}"/>
              </a:ext>
            </a:extLst>
          </p:cNvPr>
          <p:cNvSpPr txBox="1"/>
          <p:nvPr/>
        </p:nvSpPr>
        <p:spPr>
          <a:xfrm>
            <a:off x="6178274" y="5460696"/>
            <a:ext cx="2045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HY울릉도B" pitchFamily="18" charset="-127"/>
                <a:ea typeface="HY울릉도B" pitchFamily="18" charset="-127"/>
              </a:rPr>
              <a:t>- - - - - - - -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4" name="TextBox 41">
            <a:extLst>
              <a:ext uri="{FF2B5EF4-FFF2-40B4-BE49-F238E27FC236}">
                <a16:creationId xmlns:a16="http://schemas.microsoft.com/office/drawing/2014/main" id="{A42D5425-5154-4879-9A70-026CFA46E4D6}"/>
              </a:ext>
            </a:extLst>
          </p:cNvPr>
          <p:cNvSpPr txBox="1"/>
          <p:nvPr/>
        </p:nvSpPr>
        <p:spPr>
          <a:xfrm>
            <a:off x="8224365" y="5020696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35</a:t>
            </a:r>
            <a:endParaRPr lang="en-US" altLang="ko-KR" sz="1200" dirty="0"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14CA2E66-227C-46AF-ACDA-F07265F6BABB}"/>
              </a:ext>
            </a:extLst>
          </p:cNvPr>
          <p:cNvSpPr txBox="1"/>
          <p:nvPr/>
        </p:nvSpPr>
        <p:spPr>
          <a:xfrm>
            <a:off x="8231827" y="5468467"/>
            <a:ext cx="452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36</a:t>
            </a:r>
          </a:p>
        </p:txBody>
      </p:sp>
      <p:sp>
        <p:nvSpPr>
          <p:cNvPr id="50" name="제목 1">
            <a:extLst>
              <a:ext uri="{FF2B5EF4-FFF2-40B4-BE49-F238E27FC236}">
                <a16:creationId xmlns:a16="http://schemas.microsoft.com/office/drawing/2014/main" id="{1F3D8A59-465D-4ACE-8572-C8B51A555C1C}"/>
              </a:ext>
            </a:extLst>
          </p:cNvPr>
          <p:cNvSpPr txBox="1">
            <a:spLocks/>
          </p:cNvSpPr>
          <p:nvPr/>
        </p:nvSpPr>
        <p:spPr>
          <a:xfrm>
            <a:off x="2827755" y="2252025"/>
            <a:ext cx="3386781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03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수행 시나리오             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247EB3FE-AECE-4897-B864-8DAECAB9B65D}"/>
              </a:ext>
            </a:extLst>
          </p:cNvPr>
          <p:cNvSpPr txBox="1">
            <a:spLocks/>
          </p:cNvSpPr>
          <p:nvPr/>
        </p:nvSpPr>
        <p:spPr>
          <a:xfrm>
            <a:off x="2833468" y="2695272"/>
            <a:ext cx="2818652" cy="442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Chapter  04 </a:t>
            </a:r>
            <a:r>
              <a:rPr lang="ko-KR" altLang="en-US" sz="1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울릉도B" pitchFamily="18" charset="-127"/>
                <a:ea typeface="HY울릉도B" pitchFamily="18" charset="-127"/>
              </a:rPr>
              <a:t>시스템 구성도</a:t>
            </a:r>
            <a:endParaRPr lang="ko-KR" altLang="en-US" sz="10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20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731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클래스 다이어그램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4E743-A089-41E6-9611-328AD1C75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14401"/>
            <a:ext cx="6773700" cy="45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21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하드웨어 설계 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514401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기능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출입문 여닫기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정보를 확인하여 처리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작동 시간을 전송하여 기록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다루는 정보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학교에 등록된 개인 신상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권한 여부에 대한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현재 시간에 대한 정보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설계 내용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1ECFAB-843F-4106-8AB8-8749DFAF5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24" y="4466713"/>
            <a:ext cx="3792760" cy="18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51111"/>
            <a:ext cx="403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</a:t>
            </a:r>
            <a:r>
              <a:rPr lang="en-US" altLang="ko-KR" sz="2400" b="1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prstClr val="black"/>
                </a:solidFill>
                <a:ea typeface="맑은 고딕" panose="020B0503020000020004" pitchFamily="50" charset="-127"/>
              </a:rPr>
              <a:t>주요 기능 클래스 및 함수</a:t>
            </a:r>
            <a:endParaRPr kumimoji="0" lang="ko-KR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60E794-C232-4241-9631-275B11CB3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55167"/>
            <a:ext cx="6059016" cy="43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9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51111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로그인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앱 사용을 위한 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교수 등의 로그인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최초 로그인 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보안을 위해 지문인식을 통한 간편 로그인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지문인식 불가 조건을 고려하여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차 비밀번호 설정 등 대안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교수의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지문인식을 위한 등록된 지문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지문인식 외의 보안을 위한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차 비밀번호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41D10B-580E-4709-A183-562FF7A0F6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46705" y="4191476"/>
          <a:ext cx="5547503" cy="175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applicationLogin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AppLogin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applogin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로그인 정보 전달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반환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63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각 로그인 상황에 따른 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(ID-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비밀번호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지문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를 데이터베이스로 전달 및 그에 따른 리턴 값 반환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4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46852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출입문 개폐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NFC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태그를 통해 출입문 여닫음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출입문 여닫은 학생의 정보 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 개폐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태그한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학생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 여닫힌 시간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 여닫힘 에러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BB6F5D-C53A-41E8-885B-D4EC6D4F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10566"/>
              </p:ext>
            </p:extLst>
          </p:nvPr>
        </p:nvGraphicFramePr>
        <p:xfrm>
          <a:off x="2946705" y="4231352"/>
          <a:ext cx="554750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laboratorySwitch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LabSwitch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labswitch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문 동작 및 바뀐 문 개폐 정보 전달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태그에 대한 권한 확인 후 문 여닫힘에 대한 동작이 이루어 지고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 바뀐 문 개폐 정보를 보내 갱신하며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이를 통해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 저장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함수를 호출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569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51111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권한 이전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출입문 개폐에 대한 권한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책임소재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를 넘김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이전 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받을 양측의 확인 후 권한 이전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권한 이전에 대한 기록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에 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학생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권한 여부에 대한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현재 시간에 대한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545C75-3215-4FE2-BB21-129B55905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26122"/>
              </p:ext>
            </p:extLst>
          </p:nvPr>
        </p:nvGraphicFramePr>
        <p:xfrm>
          <a:off x="2946705" y="4228688"/>
          <a:ext cx="554750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moveAuthority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(Authority authority)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이전 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이전 받은 학생 정보 전달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이전 승인이 이루어진 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해당 학생들의 정보 전달 및 권한 보유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를 이전 받은 학생으로 갱신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65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51111"/>
            <a:ext cx="2162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알리미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정해진 수업 종료시간 이후 일정시간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(10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이내 문이 닫히지 않는 경우 권한 보유자에게 알림 메시지 전송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알림 메시지가 전송된 경우 이를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에 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 개폐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사용시간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권한 보유 학생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EA6B62E-3BA1-4B4A-A890-A9F891E28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17708"/>
              </p:ext>
            </p:extLst>
          </p:nvPr>
        </p:nvGraphicFramePr>
        <p:xfrm>
          <a:off x="2946705" y="4231352"/>
          <a:ext cx="554750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laboratoryWarning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LabWarn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labwarn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보유자에게 경고 메시지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일정 시간 경과 후 출입문이 닫히지 않은 경우 권한 보유자의 정보를 조회해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보유자에게 경고 메시지를 보냄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9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036" y="631573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37899" y="951111"/>
            <a:ext cx="2688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실습실 대여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빈 실습실에 대한 대여 신청 기능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사용에 대한 신청 등록 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타 학생의 동의 요구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동의 후 지도교수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담당교수 로의 승인 절차 전달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지도교수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담당교수의 승인 절차 이후 관리자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학과사무실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의 신청자에 대한 임시 권한 부여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사용시간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학생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교수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관리자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ED35D2-5BAC-4CCB-B8B2-B2771CE18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44855"/>
              </p:ext>
            </p:extLst>
          </p:nvPr>
        </p:nvGraphicFramePr>
        <p:xfrm>
          <a:off x="2946705" y="4948768"/>
          <a:ext cx="554750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laboratoryApply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LabApply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labapply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신청 학생 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신청 시간 정보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신청 학생의 정보 및 신청 시간 정보 조회하여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대여 가능 여부 확인 및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동의 절차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함수 호출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87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6036" y="631573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37899" y="951111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앱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고장 신고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340768"/>
            <a:ext cx="63293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품목 고장 신고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신고 처리 현황을 보여줌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보유 품목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고장 신고 품목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신고 처리 현황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4AC919-6B60-4D30-B7A8-8CE759934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35281"/>
              </p:ext>
            </p:extLst>
          </p:nvPr>
        </p:nvGraphicFramePr>
        <p:xfrm>
          <a:off x="2946705" y="4017992"/>
          <a:ext cx="5547503" cy="131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reportedTrouble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RepT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rept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전송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신고 품목 정보 전송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1978"/>
                  </a:ext>
                </a:extLst>
              </a:tr>
              <a:tr h="4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고장 신고가 접수된 품목에 대한 정보 전송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1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5776" y="1023119"/>
            <a:ext cx="3214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웹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실습실 출입 로그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555776" y="1399996"/>
            <a:ext cx="6329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해당 실습실의 수업정보 및 문을 여닫은 학생의 정보와 시간을 웹 관리자 페이지 통해 확인할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호수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과목명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문을 여닫는 학생 정보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시간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 닫는 권한 이전 여부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58197"/>
              </p:ext>
            </p:extLst>
          </p:nvPr>
        </p:nvGraphicFramePr>
        <p:xfrm>
          <a:off x="2987824" y="4286256"/>
          <a:ext cx="5851897" cy="158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adminLabLogUpdate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저장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저장불가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학번을 통해 학생의 정보를 얻고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문 여닫는 시간을 기록한다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laboratoryLogUpdate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9" y="0"/>
            <a:ext cx="9134785" cy="6857999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</a:t>
            </a:fld>
            <a:endParaRPr lang="fr-CA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B36A8-404A-4672-BC73-CF43619280BC}"/>
              </a:ext>
            </a:extLst>
          </p:cNvPr>
          <p:cNvSpPr txBox="1"/>
          <p:nvPr/>
        </p:nvSpPr>
        <p:spPr>
          <a:xfrm>
            <a:off x="2404418" y="1537093"/>
            <a:ext cx="6480720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좀 더 상세한 정보 필요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각 모듈 상세 설계 내용 보완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2000" b="1" dirty="0">
                <a:latin typeface="돋움" panose="020B0600000101010101" pitchFamily="50" charset="-127"/>
                <a:ea typeface="돋움" panose="020B0600000101010101" pitchFamily="50" charset="-127"/>
              </a:rPr>
              <a:t>전체 프로그램 구조와 데이터 설계 내용이 없음</a:t>
            </a:r>
            <a:endParaRPr lang="en-US" altLang="ko-KR" sz="2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설계 추가 및 내용 보완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클래스 다이어그램 추가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AA7DFC-F334-48B9-BC7A-48AAAF037F86}"/>
              </a:ext>
            </a:extLst>
          </p:cNvPr>
          <p:cNvSpPr/>
          <p:nvPr/>
        </p:nvSpPr>
        <p:spPr>
          <a:xfrm>
            <a:off x="2404418" y="1075428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지적 사항 답변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47870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0327" y="1001452"/>
            <a:ext cx="2457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웹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권한 부여</a:t>
            </a:r>
            <a:endParaRPr kumimoji="0" lang="ko-K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550327" y="1555851"/>
            <a:ext cx="63293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특정 학생에게 실습실 사용할 수 있는 권한을 웹 관리자 페이지를 통해 부여할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호수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학생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사용 권한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28926" y="4286256"/>
          <a:ext cx="5572164" cy="179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 부여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 부여 실패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실습실 사용을 원하는 학생에게 권한을 부여하는데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이미 사용중인 실습실이거나 특정 이유로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인해 불가능 한 경우를 제외하곤 권한을 부여한다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studentNumber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16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0327" y="1001452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웹 설계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권한 이전 로그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550327" y="1428736"/>
            <a:ext cx="63293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기능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문을 닫을 수 있는 권한을 가진 학생이 다른 학생에게 권한을 넘겨줬을 때 시간과 그 학생들의 정보를 웹 관리자 페이지 통해 확인할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다루는 정보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로그 번호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실습실 호수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과목명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문을 연 학생의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문을 닫은 학생의 정보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주요 구현 함수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643173" y="4714884"/>
          <a:ext cx="6429421" cy="179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형식</a:t>
                      </a: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boolean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adminLabAuthorityMoveLog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(Student</a:t>
                      </a:r>
                    </a:p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-</a:t>
                      </a:r>
                      <a:r>
                        <a:rPr lang="ko-KR" altLang="en-US" sz="1400" b="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　　　　　　　　　　　　　　            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afterStudentNumber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리턴 값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성공 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true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 작성 성공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실패 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false(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로그 작성 실패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설명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권한을 이전한 시간과 초기 권한 보유자의 정보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권한을 넘겨받을 학생의 정보를 기록한다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예시</a:t>
                      </a: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adminLabAuthorityMoveLog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(</a:t>
                      </a:r>
                      <a:r>
                        <a:rPr lang="en-US" altLang="ko-KR" sz="1400" b="0" baseline="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afterStudentNumber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8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01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5.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시스템 모듈 상세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E86753-C80A-49F8-8BA7-4E57156BFA8D}" type="slidenum">
              <a:rPr kumimoji="0" lang="fr-CA" sz="24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CA" sz="24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550327" y="1001452"/>
            <a:ext cx="1330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DB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t> 설계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C:\Users\f\Desktop\종찬\DB설계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4790" y="1428736"/>
            <a:ext cx="6619209" cy="4929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538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6.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개발 환경 및 방법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33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개발 환경</a:t>
            </a:r>
            <a:endParaRPr lang="ko-KR" altLang="ko-KR" dirty="0"/>
          </a:p>
        </p:txBody>
      </p:sp>
      <p:graphicFrame>
        <p:nvGraphicFramePr>
          <p:cNvPr id="8" name="내용 개체 틀 1">
            <a:extLst>
              <a:ext uri="{FF2B5EF4-FFF2-40B4-BE49-F238E27FC236}">
                <a16:creationId xmlns:a16="http://schemas.microsoft.com/office/drawing/2014/main" id="{014FA75C-A548-4D5C-90B0-B5C9D0A74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486202"/>
              </p:ext>
            </p:extLst>
          </p:nvPr>
        </p:nvGraphicFramePr>
        <p:xfrm>
          <a:off x="2627784" y="1648307"/>
          <a:ext cx="6039348" cy="3701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5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컴퓨터 환경</a:t>
                      </a:r>
                    </a:p>
                  </a:txBody>
                  <a:tcPr marT="45733" marB="45733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OS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Windows 8.1 K</a:t>
                      </a:r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64bit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CPU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Intel</a:t>
                      </a:r>
                      <a:r>
                        <a:rPr lang="en-US" altLang="ko-KR" sz="18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i7-3630QM   2.40GHz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RAM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8GB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2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</a:t>
                      </a: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Tool</a:t>
                      </a:r>
                      <a:endParaRPr lang="ko-KR" altLang="en-US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Android Studio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Eclipse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MySQL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Visual</a:t>
                      </a:r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Studio</a:t>
                      </a:r>
                    </a:p>
                    <a:p>
                      <a:pPr algn="ctr" latinLnBrk="1"/>
                      <a:r>
                        <a:rPr lang="en-US" altLang="ko-KR" sz="18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Arduino</a:t>
                      </a:r>
                      <a:r>
                        <a:rPr lang="en-US" altLang="ko-KR" sz="1800" baseline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IDE</a:t>
                      </a:r>
                      <a:endParaRPr lang="en-US" altLang="ko-KR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T="45733" marB="4573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77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6.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개발 환경 및 방법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34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1052736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개발 환경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682825"/>
            <a:ext cx="63293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GitHub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주소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3"/>
              </a:rPr>
              <a:t>https://github.com/MinchanKong/Graduation.git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팀원 별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GitHub ID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공민찬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MinchanKong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주재욱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: jjer77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장종찬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en-US" altLang="ko-KR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madcraz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547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6.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개발 환경 및 방법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A078977B-339B-4388-83A8-F1A32081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35</a:t>
            </a:fld>
            <a:endParaRPr lang="fr-CA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9A6764-8B0F-4279-83AF-DE5124D9A925}"/>
              </a:ext>
            </a:extLst>
          </p:cNvPr>
          <p:cNvSpPr/>
          <p:nvPr/>
        </p:nvSpPr>
        <p:spPr>
          <a:xfrm>
            <a:off x="2627784" y="980728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개발 방법</a:t>
            </a:r>
            <a:endParaRPr lang="ko-KR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AB8F7-EE28-4F00-9C17-39F9DF6C352F}"/>
              </a:ext>
            </a:extLst>
          </p:cNvPr>
          <p:cNvSpPr txBox="1"/>
          <p:nvPr/>
        </p:nvSpPr>
        <p:spPr>
          <a:xfrm>
            <a:off x="2627784" y="1514401"/>
            <a:ext cx="63293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앱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안드로이드 스튜디오를 이용하여 구현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NFC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Android API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지문인식은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Android 6.0 API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를 사용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웹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JSP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이용하여 웹 페이지 구현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페이지 접속 권한을 부여하거나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다른 접속 보안 체계를 구축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각 테이블 정보 구현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통신 단말기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도어락과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아두이노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결합하여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NFC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기능을 이용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서버 및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돋움" panose="020B0600000101010101" pitchFamily="50" charset="-127"/>
                <a:ea typeface="돋움" panose="020B0600000101010101" pitchFamily="50" charset="-127"/>
              </a:rPr>
              <a:t>톰캣을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 이용하여 서버 구축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MySQL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을 이용하여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구축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918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70009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7.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데모 환경 설계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FDE8542E-4F71-4033-AAD0-6F3FD612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355" y="1214422"/>
            <a:ext cx="1690297" cy="200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5518E1-CDA2-4F68-8A44-DE7D91A45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7" y="3369309"/>
            <a:ext cx="1524000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6152A9-6B83-439E-833F-366246092E6F}"/>
              </a:ext>
            </a:extLst>
          </p:cNvPr>
          <p:cNvSpPr txBox="1"/>
          <p:nvPr/>
        </p:nvSpPr>
        <p:spPr>
          <a:xfrm>
            <a:off x="5307446" y="4929198"/>
            <a:ext cx="169344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WEB</a:t>
            </a:r>
            <a:r>
              <a:rPr lang="ko-KR" altLang="en-US" sz="1400" b="1" dirty="0"/>
              <a:t> 관리자 </a:t>
            </a:r>
            <a:r>
              <a:rPr lang="en-US" altLang="ko-KR" sz="1400" b="1" dirty="0"/>
              <a:t>View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D55F5-99DC-4D63-9B4B-68865798973B}"/>
              </a:ext>
            </a:extLst>
          </p:cNvPr>
          <p:cNvSpPr txBox="1"/>
          <p:nvPr/>
        </p:nvSpPr>
        <p:spPr>
          <a:xfrm>
            <a:off x="6797111" y="3301539"/>
            <a:ext cx="1693446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APP </a:t>
            </a:r>
            <a:r>
              <a:rPr lang="ko-KR" altLang="en-US" sz="1400" b="1" dirty="0"/>
              <a:t>작동 </a:t>
            </a:r>
            <a:r>
              <a:rPr lang="en-US" altLang="ko-KR" sz="1400" b="1" dirty="0"/>
              <a:t>View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DA683-B7E2-4DFC-A57D-9243DAF5E22B}"/>
              </a:ext>
            </a:extLst>
          </p:cNvPr>
          <p:cNvSpPr txBox="1"/>
          <p:nvPr/>
        </p:nvSpPr>
        <p:spPr>
          <a:xfrm>
            <a:off x="2976551" y="3167390"/>
            <a:ext cx="214314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모형 실습실 </a:t>
            </a:r>
            <a:r>
              <a:rPr lang="en-US" altLang="ko-KR" sz="1400" b="1" dirty="0"/>
              <a:t>View</a:t>
            </a:r>
          </a:p>
          <a:p>
            <a:pPr algn="ctr"/>
            <a:r>
              <a:rPr lang="en-US" altLang="ko-KR" sz="1400" b="1" dirty="0"/>
              <a:t>(30cm * 30cm * 15cm)</a:t>
            </a:r>
            <a:endParaRPr lang="ko-KR" altLang="en-US" sz="1400" b="1" dirty="0"/>
          </a:p>
        </p:txBody>
      </p:sp>
      <p:pic>
        <p:nvPicPr>
          <p:cNvPr id="18" name="그림 17" descr="IMG_545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364" y="1500174"/>
            <a:ext cx="2095514" cy="1571636"/>
          </a:xfrm>
          <a:prstGeom prst="rect">
            <a:avLst/>
          </a:prstGeom>
        </p:spPr>
      </p:pic>
      <p:sp>
        <p:nvSpPr>
          <p:cNvPr id="20" name="왼쪽/오른쪽/위쪽 화살표 19"/>
          <p:cNvSpPr/>
          <p:nvPr/>
        </p:nvSpPr>
        <p:spPr>
          <a:xfrm flipV="1">
            <a:off x="5214942" y="2285992"/>
            <a:ext cx="1643074" cy="1071570"/>
          </a:xfrm>
          <a:prstGeom prst="leftRigh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7F053-3AEA-438F-984A-9737AB350631}"/>
              </a:ext>
            </a:extLst>
          </p:cNvPr>
          <p:cNvSpPr txBox="1"/>
          <p:nvPr/>
        </p:nvSpPr>
        <p:spPr>
          <a:xfrm>
            <a:off x="3071802" y="5286388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현재 우리학교의 실습실을 빌려서 데모 하기엔 많은 어려움이 있으므로 모형 실습실을 만들 예정</a:t>
            </a:r>
            <a:endParaRPr lang="en-US" altLang="ko-KR" b="1" dirty="0"/>
          </a:p>
        </p:txBody>
      </p:sp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8247EFE1-1C41-4918-A2BD-B4C0AEC8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36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115269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8.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업무 분담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7184AF-C55D-4DF0-BDAB-08A772949DA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4942777"/>
              </p:ext>
            </p:extLst>
          </p:nvPr>
        </p:nvGraphicFramePr>
        <p:xfrm>
          <a:off x="2555776" y="1196752"/>
          <a:ext cx="6175351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2">
                  <a:extLst>
                    <a:ext uri="{9D8B030D-6E8A-4147-A177-3AD203B41FA5}">
                      <a16:colId xmlns:a16="http://schemas.microsoft.com/office/drawing/2014/main" val="307806282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0479261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778149227"/>
                    </a:ext>
                  </a:extLst>
                </a:gridCol>
                <a:gridCol w="1800201">
                  <a:extLst>
                    <a:ext uri="{9D8B030D-6E8A-4147-A177-3AD203B41FA5}">
                      <a16:colId xmlns:a16="http://schemas.microsoft.com/office/drawing/2014/main" val="392216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공민찬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주재욱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장종찬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자료수집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보안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출입 통제 시스템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지문 인식 관련 자료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NFC</a:t>
                      </a:r>
                      <a:r>
                        <a:rPr lang="ko-KR" altLang="en-US" sz="1600" dirty="0"/>
                        <a:t> 태그 기술</a:t>
                      </a:r>
                      <a:endParaRPr lang="en-US" altLang="ko-K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   구성 설계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Web </a:t>
                      </a:r>
                      <a:r>
                        <a:rPr lang="ko-KR" altLang="en-US" sz="1600" dirty="0"/>
                        <a:t>설계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설계</a:t>
                      </a:r>
                      <a:endParaRPr lang="en-US" altLang="ko-KR" sz="1600" dirty="0"/>
                    </a:p>
                    <a:p>
                      <a:pPr mar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설계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서버 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79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하드웨어 연동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NFC </a:t>
                      </a:r>
                      <a:r>
                        <a:rPr lang="ko-KR" altLang="en-US" sz="1600" dirty="0"/>
                        <a:t>및 지문인식 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Web </a:t>
                      </a:r>
                      <a:r>
                        <a:rPr lang="ko-KR" altLang="en-US" sz="1600" dirty="0"/>
                        <a:t>페이지 구현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 구현</a:t>
                      </a:r>
                      <a:endParaRPr lang="en-US" altLang="ko-KR" sz="1600" dirty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서버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278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-H/W </a:t>
                      </a:r>
                      <a:r>
                        <a:rPr lang="ko-KR" altLang="en-US" sz="1600" dirty="0"/>
                        <a:t>연동 테스트</a:t>
                      </a:r>
                      <a:endParaRPr lang="en-US" altLang="ko-KR" sz="1600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종합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dirty="0"/>
                        <a:t>앱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서버</a:t>
                      </a:r>
                      <a:r>
                        <a:rPr lang="en-US" altLang="ko-KR" sz="1600" dirty="0"/>
                        <a:t>/DB </a:t>
                      </a:r>
                      <a:r>
                        <a:rPr lang="ko-KR" altLang="en-US" sz="1600" dirty="0"/>
                        <a:t>테스트</a:t>
                      </a:r>
                      <a:endParaRPr lang="en-US" altLang="ko-KR" sz="1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spc="-150" dirty="0"/>
                        <a:t>정확도 테스트</a:t>
                      </a:r>
                      <a:endParaRPr lang="en-US" altLang="ko-KR" sz="1600" spc="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377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dirty="0"/>
                        <a:t>문서화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082896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1EE2A-2831-4C7E-AFAC-25885632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6753-C80A-49F8-8BA7-4E57156BFA8D}" type="slidenum">
              <a:rPr lang="fr-CA" sz="2400" b="1" smtClean="0"/>
              <a:pPr/>
              <a:t>37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403199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 descr="그림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9.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수행 일정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0CC2543-BC7F-44DF-AE67-AE429FE67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3614"/>
              </p:ext>
            </p:extLst>
          </p:nvPr>
        </p:nvGraphicFramePr>
        <p:xfrm>
          <a:off x="1994733" y="911466"/>
          <a:ext cx="7121454" cy="55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4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6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상세 개발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ko-KR" altLang="en-US" sz="1100" b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5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6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7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8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9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정의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정의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분석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명세화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341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시스템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설계</a:t>
                      </a:r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H/W 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구성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99847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DB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Web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95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앱</a:t>
                      </a:r>
                      <a:r>
                        <a:rPr lang="en-US" altLang="ko-KR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, H/W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정확도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39814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통합 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baseline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요구사항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설계사항 문서화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0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산업기술대전</a:t>
                      </a:r>
                      <a:endParaRPr lang="en-US" altLang="ko-KR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기술대전 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최종 작업 및 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논문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HY중고딕" panose="02030600000101010101" pitchFamily="18" charset="-127"/>
                          <a:ea typeface="HY중고딕" panose="02030600000101010101" pitchFamily="18" charset="-127"/>
                          <a:cs typeface="Verdana" panose="020B0604030504040204" pitchFamily="34" charset="0"/>
                        </a:rPr>
                        <a:t>마무리 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HY중고딕" panose="02030600000101010101" pitchFamily="18" charset="-127"/>
                        <a:ea typeface="HY중고딕" panose="02030600000101010101" pitchFamily="18" charset="-127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2" name="그룹 37">
            <a:extLst>
              <a:ext uri="{FF2B5EF4-FFF2-40B4-BE49-F238E27FC236}">
                <a16:creationId xmlns:a16="http://schemas.microsoft.com/office/drawing/2014/main" id="{C895B4E6-B472-4BC1-A3E9-A8D1A4E39558}"/>
              </a:ext>
            </a:extLst>
          </p:cNvPr>
          <p:cNvGrpSpPr/>
          <p:nvPr/>
        </p:nvGrpSpPr>
        <p:grpSpPr>
          <a:xfrm>
            <a:off x="4299831" y="1485354"/>
            <a:ext cx="4808673" cy="4870996"/>
            <a:chOff x="4076465" y="1485354"/>
            <a:chExt cx="4808673" cy="4870996"/>
          </a:xfrm>
        </p:grpSpPr>
        <p:grpSp>
          <p:nvGrpSpPr>
            <p:cNvPr id="3" name="그룹 1">
              <a:extLst>
                <a:ext uri="{FF2B5EF4-FFF2-40B4-BE49-F238E27FC236}">
                  <a16:creationId xmlns:a16="http://schemas.microsoft.com/office/drawing/2014/main" id="{6A43ABF4-4885-4CF3-8D75-DB8FA074E86E}"/>
                </a:ext>
              </a:extLst>
            </p:cNvPr>
            <p:cNvGrpSpPr/>
            <p:nvPr/>
          </p:nvGrpSpPr>
          <p:grpSpPr>
            <a:xfrm>
              <a:off x="4076465" y="1485354"/>
              <a:ext cx="396231" cy="677426"/>
              <a:chOff x="4043228" y="1485354"/>
              <a:chExt cx="571504" cy="677426"/>
            </a:xfrm>
          </p:grpSpPr>
          <p:sp>
            <p:nvSpPr>
              <p:cNvPr id="8" name="모서리가 둥근 직사각형 6">
                <a:extLst>
                  <a:ext uri="{FF2B5EF4-FFF2-40B4-BE49-F238E27FC236}">
                    <a16:creationId xmlns:a16="http://schemas.microsoft.com/office/drawing/2014/main" id="{C5938ED1-3B3F-4395-9605-63E16B059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48535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모서리가 둥근 직사각형 6">
                <a:extLst>
                  <a:ext uri="{FF2B5EF4-FFF2-40B4-BE49-F238E27FC236}">
                    <a16:creationId xmlns:a16="http://schemas.microsoft.com/office/drawing/2014/main" id="{CCE357D5-68DE-481A-B5F8-DAEB8F2B6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1773956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모서리가 둥근 직사각형 6">
                <a:extLst>
                  <a:ext uri="{FF2B5EF4-FFF2-40B4-BE49-F238E27FC236}">
                    <a16:creationId xmlns:a16="http://schemas.microsoft.com/office/drawing/2014/main" id="{DB674844-F002-4A7E-BEF1-F42E6A3DB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228" y="2019904"/>
                <a:ext cx="57150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2A5036-7905-446B-8226-5778BF2FBCA0}"/>
                </a:ext>
              </a:extLst>
            </p:cNvPr>
            <p:cNvGrpSpPr/>
            <p:nvPr/>
          </p:nvGrpSpPr>
          <p:grpSpPr>
            <a:xfrm>
              <a:off x="4253991" y="2279500"/>
              <a:ext cx="880461" cy="935185"/>
              <a:chOff x="4253991" y="2279500"/>
              <a:chExt cx="880461" cy="935185"/>
            </a:xfrm>
          </p:grpSpPr>
          <p:sp>
            <p:nvSpPr>
              <p:cNvPr id="12" name="모서리가 둥근 직사각형 6">
                <a:extLst>
                  <a:ext uri="{FF2B5EF4-FFF2-40B4-BE49-F238E27FC236}">
                    <a16:creationId xmlns:a16="http://schemas.microsoft.com/office/drawing/2014/main" id="{ED33288B-3B01-437A-9748-DBFDDE92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279500"/>
                <a:ext cx="880461" cy="14936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" name="모서리가 둥근 직사각형 6">
                <a:extLst>
                  <a:ext uri="{FF2B5EF4-FFF2-40B4-BE49-F238E27FC236}">
                    <a16:creationId xmlns:a16="http://schemas.microsoft.com/office/drawing/2014/main" id="{49740B03-A82C-45F1-9C66-FF1DFBBC7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530658"/>
                <a:ext cx="880461" cy="112524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모서리가 둥근 직사각형 6">
                <a:extLst>
                  <a:ext uri="{FF2B5EF4-FFF2-40B4-BE49-F238E27FC236}">
                    <a16:creationId xmlns:a16="http://schemas.microsoft.com/office/drawing/2014/main" id="{C3D13F6D-0194-4E06-9C11-53828587C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3991" y="2791982"/>
                <a:ext cx="880461" cy="13695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모서리가 둥근 직사각형 6">
                <a:extLst>
                  <a:ext uri="{FF2B5EF4-FFF2-40B4-BE49-F238E27FC236}">
                    <a16:creationId xmlns:a16="http://schemas.microsoft.com/office/drawing/2014/main" id="{44AFC5F4-3D44-461E-A85F-C3A06952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8978" y="3057152"/>
                <a:ext cx="875474" cy="157533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D09FDA-D0E1-495F-A2AE-7E389E785B52}"/>
                </a:ext>
              </a:extLst>
            </p:cNvPr>
            <p:cNvGrpSpPr/>
            <p:nvPr/>
          </p:nvGrpSpPr>
          <p:grpSpPr>
            <a:xfrm>
              <a:off x="5063014" y="3316940"/>
              <a:ext cx="589106" cy="636085"/>
              <a:chOff x="5063014" y="3316940"/>
              <a:chExt cx="589106" cy="636085"/>
            </a:xfrm>
          </p:grpSpPr>
          <p:sp>
            <p:nvSpPr>
              <p:cNvPr id="21" name="모서리가 둥근 직사각형 6">
                <a:extLst>
                  <a:ext uri="{FF2B5EF4-FFF2-40B4-BE49-F238E27FC236}">
                    <a16:creationId xmlns:a16="http://schemas.microsoft.com/office/drawing/2014/main" id="{A35E30F1-B178-4C42-B166-CC788CD0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014" y="3810150"/>
                <a:ext cx="571504" cy="142875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2" name="모서리가 둥근 직사각형 6">
                <a:extLst>
                  <a:ext uri="{FF2B5EF4-FFF2-40B4-BE49-F238E27FC236}">
                    <a16:creationId xmlns:a16="http://schemas.microsoft.com/office/drawing/2014/main" id="{FE2219D4-E8A2-4958-8A3D-2DEFE1195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014" y="3316940"/>
                <a:ext cx="589106" cy="129229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3" name="모서리가 둥근 직사각형 6">
                <a:extLst>
                  <a:ext uri="{FF2B5EF4-FFF2-40B4-BE49-F238E27FC236}">
                    <a16:creationId xmlns:a16="http://schemas.microsoft.com/office/drawing/2014/main" id="{6DA6B325-ED53-4721-A817-D205B7E8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014" y="3541565"/>
                <a:ext cx="571504" cy="14775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D439F0-6FC5-446D-9A35-873CBBDCC3FD}"/>
                </a:ext>
              </a:extLst>
            </p:cNvPr>
            <p:cNvGrpSpPr/>
            <p:nvPr/>
          </p:nvGrpSpPr>
          <p:grpSpPr>
            <a:xfrm>
              <a:off x="5200234" y="4102940"/>
              <a:ext cx="1892045" cy="653071"/>
              <a:chOff x="5200235" y="4102940"/>
              <a:chExt cx="636018" cy="653071"/>
            </a:xfrm>
          </p:grpSpPr>
          <p:sp>
            <p:nvSpPr>
              <p:cNvPr id="25" name="모서리가 둥근 직사각형 6">
                <a:extLst>
                  <a:ext uri="{FF2B5EF4-FFF2-40B4-BE49-F238E27FC236}">
                    <a16:creationId xmlns:a16="http://schemas.microsoft.com/office/drawing/2014/main" id="{50480657-2459-47F3-9AA8-08B64EEF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102940"/>
                <a:ext cx="321342" cy="129228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6" name="모서리가 둥근 직사각형 6">
                <a:extLst>
                  <a:ext uri="{FF2B5EF4-FFF2-40B4-BE49-F238E27FC236}">
                    <a16:creationId xmlns:a16="http://schemas.microsoft.com/office/drawing/2014/main" id="{83AF0A9D-41A9-4D43-9B81-1BE3F76B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5" y="4613135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27" name="모서리가 둥근 직사각형 6">
                <a:extLst>
                  <a:ext uri="{FF2B5EF4-FFF2-40B4-BE49-F238E27FC236}">
                    <a16:creationId xmlns:a16="http://schemas.microsoft.com/office/drawing/2014/main" id="{7F372078-BFB9-406A-978A-D91E566C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0236" y="4354098"/>
                <a:ext cx="636017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/>
              </a:p>
            </p:txBody>
          </p:sp>
        </p:grpSp>
        <p:grpSp>
          <p:nvGrpSpPr>
            <p:cNvPr id="16" name="그룹 35">
              <a:extLst>
                <a:ext uri="{FF2B5EF4-FFF2-40B4-BE49-F238E27FC236}">
                  <a16:creationId xmlns:a16="http://schemas.microsoft.com/office/drawing/2014/main" id="{BB08BCD7-0D4C-4EC0-BF36-E39789F27F6E}"/>
                </a:ext>
              </a:extLst>
            </p:cNvPr>
            <p:cNvGrpSpPr/>
            <p:nvPr/>
          </p:nvGrpSpPr>
          <p:grpSpPr>
            <a:xfrm>
              <a:off x="7092276" y="4870300"/>
              <a:ext cx="1000132" cy="406129"/>
              <a:chOff x="7092276" y="4870300"/>
              <a:chExt cx="1000132" cy="406129"/>
            </a:xfrm>
          </p:grpSpPr>
          <p:sp>
            <p:nvSpPr>
              <p:cNvPr id="29" name="모서리가 둥근 직사각형 17">
                <a:extLst>
                  <a:ext uri="{FF2B5EF4-FFF2-40B4-BE49-F238E27FC236}">
                    <a16:creationId xmlns:a16="http://schemas.microsoft.com/office/drawing/2014/main" id="{0BC5311A-9238-4D83-89D8-9A0FBF2DB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4870300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" name="모서리가 둥근 직사각형 17">
                <a:extLst>
                  <a:ext uri="{FF2B5EF4-FFF2-40B4-BE49-F238E27FC236}">
                    <a16:creationId xmlns:a16="http://schemas.microsoft.com/office/drawing/2014/main" id="{92D722C4-321E-483D-902B-17FFF1C0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2276" y="5133553"/>
                <a:ext cx="1000132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34">
              <a:extLst>
                <a:ext uri="{FF2B5EF4-FFF2-40B4-BE49-F238E27FC236}">
                  <a16:creationId xmlns:a16="http://schemas.microsoft.com/office/drawing/2014/main" id="{DA64819F-232B-4052-BE82-88EC0ADDBD24}"/>
                </a:ext>
              </a:extLst>
            </p:cNvPr>
            <p:cNvGrpSpPr/>
            <p:nvPr/>
          </p:nvGrpSpPr>
          <p:grpSpPr>
            <a:xfrm>
              <a:off x="7537750" y="5411998"/>
              <a:ext cx="1347388" cy="417559"/>
              <a:chOff x="7537750" y="5411998"/>
              <a:chExt cx="1347388" cy="417559"/>
            </a:xfrm>
          </p:grpSpPr>
          <p:sp>
            <p:nvSpPr>
              <p:cNvPr id="31" name="모서리가 둥근 직사각형 17">
                <a:extLst>
                  <a:ext uri="{FF2B5EF4-FFF2-40B4-BE49-F238E27FC236}">
                    <a16:creationId xmlns:a16="http://schemas.microsoft.com/office/drawing/2014/main" id="{61C730D8-67D0-4D1C-BF34-A76F9D31F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7750" y="5411998"/>
                <a:ext cx="1347388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" name="모서리가 둥근 직사각형 17">
                <a:extLst>
                  <a:ext uri="{FF2B5EF4-FFF2-40B4-BE49-F238E27FC236}">
                    <a16:creationId xmlns:a16="http://schemas.microsoft.com/office/drawing/2014/main" id="{06C07520-2182-4B99-9404-5D9B690F2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8424" y="5686681"/>
                <a:ext cx="496714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" name="그룹 27">
              <a:extLst>
                <a:ext uri="{FF2B5EF4-FFF2-40B4-BE49-F238E27FC236}">
                  <a16:creationId xmlns:a16="http://schemas.microsoft.com/office/drawing/2014/main" id="{A3EE4BEE-458D-4E90-B93D-93B60ACB0C5E}"/>
                </a:ext>
              </a:extLst>
            </p:cNvPr>
            <p:cNvGrpSpPr/>
            <p:nvPr/>
          </p:nvGrpSpPr>
          <p:grpSpPr>
            <a:xfrm>
              <a:off x="7956376" y="5956919"/>
              <a:ext cx="928762" cy="399431"/>
              <a:chOff x="7956376" y="5956919"/>
              <a:chExt cx="928762" cy="399431"/>
            </a:xfrm>
          </p:grpSpPr>
          <p:sp>
            <p:nvSpPr>
              <p:cNvPr id="33" name="모서리가 둥근 직사각형 17">
                <a:extLst>
                  <a:ext uri="{FF2B5EF4-FFF2-40B4-BE49-F238E27FC236}">
                    <a16:creationId xmlns:a16="http://schemas.microsoft.com/office/drawing/2014/main" id="{E0256B0C-5B9E-4327-A42B-32A106781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5956919"/>
                <a:ext cx="910166" cy="142876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모서리가 둥근 직사각형 17">
                <a:extLst>
                  <a:ext uri="{FF2B5EF4-FFF2-40B4-BE49-F238E27FC236}">
                    <a16:creationId xmlns:a16="http://schemas.microsoft.com/office/drawing/2014/main" id="{74252958-5B54-47E2-9505-D7D4D5997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6376" y="6227158"/>
                <a:ext cx="928762" cy="129192"/>
              </a:xfrm>
              <a:prstGeom prst="roundRect">
                <a:avLst>
                  <a:gd name="adj" fmla="val 16667"/>
                </a:avLst>
              </a:prstGeom>
              <a:solidFill>
                <a:srgbClr val="FFC000"/>
              </a:solidFill>
              <a:ln w="28575" algn="ctr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37" name="슬라이드 번호 개체 틀 4">
            <a:extLst>
              <a:ext uri="{FF2B5EF4-FFF2-40B4-BE49-F238E27FC236}">
                <a16:creationId xmlns:a16="http://schemas.microsoft.com/office/drawing/2014/main" id="{C16666E2-4C87-4152-A4A1-5C5B90D6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38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149859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4E01B-F9F2-4C75-B2E4-A95DEFFA9266}"/>
              </a:ext>
            </a:extLst>
          </p:cNvPr>
          <p:cNvSpPr txBox="1"/>
          <p:nvPr/>
        </p:nvSpPr>
        <p:spPr>
          <a:xfrm>
            <a:off x="2600356" y="1481817"/>
            <a:ext cx="6329362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en-US" altLang="ko-KR" sz="500" dirty="0"/>
          </a:p>
          <a:p>
            <a:pPr latinLnBrk="1"/>
            <a:r>
              <a:rPr lang="en-US" altLang="ko-KR" dirty="0"/>
              <a:t>NFC (</a:t>
            </a:r>
            <a:r>
              <a:rPr lang="ko-KR" altLang="en-US" dirty="0"/>
              <a:t>근거리 무선통신</a:t>
            </a:r>
            <a:r>
              <a:rPr lang="en-US" altLang="ko-KR" dirty="0"/>
              <a:t>)</a:t>
            </a:r>
          </a:p>
          <a:p>
            <a:pPr latinLnBrk="1"/>
            <a:endParaRPr lang="en-US" altLang="ko-KR" sz="1000" dirty="0"/>
          </a:p>
          <a:p>
            <a:pPr latinLnBrk="1"/>
            <a:r>
              <a:rPr lang="ko-KR" altLang="en-US" dirty="0"/>
              <a:t>지문 인식 기술 </a:t>
            </a:r>
            <a:r>
              <a:rPr lang="en-US" altLang="ko-KR" dirty="0"/>
              <a:t>(</a:t>
            </a:r>
            <a:r>
              <a:rPr lang="ko-KR" altLang="en-US" dirty="0"/>
              <a:t>보안</a:t>
            </a:r>
            <a:r>
              <a:rPr lang="en-US" altLang="ko-KR" dirty="0"/>
              <a:t>)</a:t>
            </a:r>
          </a:p>
          <a:p>
            <a:pPr latinLnBrk="1"/>
            <a:endParaRPr lang="en-US" altLang="ko-KR" sz="1000" dirty="0"/>
          </a:p>
          <a:p>
            <a:pPr latinLnBrk="1"/>
            <a:r>
              <a:rPr lang="ko-KR" altLang="en-US" dirty="0" err="1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  <a:r>
              <a:rPr lang="en-US" altLang="ko-KR" dirty="0"/>
              <a:t>, JSP, C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sz="1000" dirty="0"/>
          </a:p>
          <a:p>
            <a:pPr latinLnBrk="1"/>
            <a:endParaRPr lang="en-US" altLang="ko-KR" sz="1000" dirty="0"/>
          </a:p>
          <a:p>
            <a:pPr latinLnBrk="1"/>
            <a:r>
              <a:rPr lang="ko-KR" altLang="en-US" dirty="0"/>
              <a:t>보안 관련  </a:t>
            </a:r>
            <a:endParaRPr lang="en-US" altLang="ko-KR" dirty="0"/>
          </a:p>
          <a:p>
            <a:pPr latinLnBrk="1"/>
            <a:r>
              <a:rPr lang="en-US" altLang="ko-KR" dirty="0">
                <a:hlinkClick r:id="rId3"/>
              </a:rPr>
              <a:t>www.kisa.or.kr</a:t>
            </a:r>
            <a:endParaRPr lang="en-US" altLang="ko-KR" dirty="0"/>
          </a:p>
          <a:p>
            <a:pPr latinLnBrk="1"/>
            <a:endParaRPr lang="en-US" altLang="ko-KR" sz="1000" dirty="0"/>
          </a:p>
          <a:p>
            <a:pPr latinLnBrk="1"/>
            <a:r>
              <a:rPr lang="en-US" altLang="ko-KR" dirty="0"/>
              <a:t>NFC</a:t>
            </a:r>
            <a:r>
              <a:rPr lang="ko-KR" altLang="en-US" dirty="0"/>
              <a:t>를 이용한 출입 통제 시스템 </a:t>
            </a:r>
            <a:r>
              <a:rPr lang="en-US" altLang="ko-KR" dirty="0">
                <a:hlinkClick r:id="rId4"/>
              </a:rPr>
              <a:t>http://www.ndsl.kr/ndsl/search/detail/article/articleSearchResultDetail.do?cn=JAKO201502152088532</a:t>
            </a:r>
            <a:endParaRPr lang="en-US" altLang="ko-KR" dirty="0"/>
          </a:p>
          <a:p>
            <a:pPr latinLnBrk="1"/>
            <a:r>
              <a:rPr lang="en-US" altLang="ko-KR" sz="1000" dirty="0"/>
              <a:t>	</a:t>
            </a:r>
          </a:p>
          <a:p>
            <a:pPr latinLnBrk="1"/>
            <a:r>
              <a:rPr lang="en-US" altLang="ko-KR" dirty="0"/>
              <a:t>NFC</a:t>
            </a:r>
            <a:r>
              <a:rPr lang="ko-KR" altLang="en-US" dirty="0"/>
              <a:t>와 지문인식을 이용한 시스템</a:t>
            </a:r>
            <a:endParaRPr lang="en-US" altLang="ko-KR" dirty="0">
              <a:hlinkClick r:id="rId5"/>
            </a:endParaRPr>
          </a:p>
          <a:p>
            <a:pPr latinLnBrk="1"/>
            <a:r>
              <a:rPr lang="en-US" altLang="ko-KR" dirty="0">
                <a:hlinkClick r:id="rId5"/>
              </a:rPr>
              <a:t>https://www.kics.or.kr/storage/paper/event/20160120_winter/publish/9B-9.pdf</a:t>
            </a:r>
            <a:r>
              <a:rPr lang="en-US" altLang="ko-KR" dirty="0"/>
              <a:t> </a:t>
            </a:r>
          </a:p>
          <a:p>
            <a:pPr latinLnBrk="1"/>
            <a:r>
              <a:rPr lang="en-US" altLang="ko-KR" dirty="0"/>
              <a:t>	</a:t>
            </a:r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en-US" altLang="ko-KR" dirty="0"/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E5E12916-91BB-4C04-B1AB-E1D6FC9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39</a:t>
            </a:fld>
            <a:endParaRPr lang="fr-CA" sz="2400" b="1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4DCF14-5F86-442A-BB65-8F1E92EC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188913"/>
            <a:ext cx="6329363" cy="719137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10.  </a:t>
            </a:r>
            <a:r>
              <a:rPr lang="ko-KR" altLang="en-US" sz="24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필요 기술 및 참고문헌</a:t>
            </a:r>
            <a:endParaRPr lang="en-US" altLang="ko-KR" sz="24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7F053-3AEA-438F-984A-9737AB350631}"/>
              </a:ext>
            </a:extLst>
          </p:cNvPr>
          <p:cNvSpPr txBox="1"/>
          <p:nvPr/>
        </p:nvSpPr>
        <p:spPr>
          <a:xfrm>
            <a:off x="2357422" y="114298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필요 기술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7F053-3AEA-438F-984A-9737AB350631}"/>
              </a:ext>
            </a:extLst>
          </p:cNvPr>
          <p:cNvSpPr txBox="1"/>
          <p:nvPr/>
        </p:nvSpPr>
        <p:spPr>
          <a:xfrm>
            <a:off x="2285984" y="284535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참고문헌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9262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555776" y="1037836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연구 개발 배경</a:t>
            </a:r>
            <a:endParaRPr lang="ko-KR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555776" y="1628617"/>
            <a:ext cx="648072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이용을 위해 학과 사무실을 방문하여 보안키 취득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누군가가 사무실을 방문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1"/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보안키 수령 시 신분 확인 등을 위해 신분증 제시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실습실을 닫은 후 보안키를 반납하고 신분증을 받기 때문에   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가장 마지막에 실습실에서 나옴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 후 다른 클래스 수업이 이어질 때 인계가 어려움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내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및 부속품의 문제가 발생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일반 학생이 실습실 내부 칠판에 어떤 문제인지 작성하지만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관리 학생이 문제에 대처하는 시간이 오래 걸림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해결이 된 경우에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이에 대한 확실한 언급이 없음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상기와 더불어 문제가 발생한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등에 대한 정보 공유가 부족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4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4246824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2483768" y="306896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THANK  YOU</a:t>
            </a: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4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7650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65B86-53C2-4B71-A42F-9DB2255ECF26}"/>
              </a:ext>
            </a:extLst>
          </p:cNvPr>
          <p:cNvSpPr txBox="1"/>
          <p:nvPr/>
        </p:nvSpPr>
        <p:spPr>
          <a:xfrm>
            <a:off x="2412267" y="1675052"/>
            <a:ext cx="6480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매 학기 혹은 타 기준에 따라 실습실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PC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의 환경을 조성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실습실 기본 환경의 문제로 원활한 실습을 방해하는 요소가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발생하며 이를 대처하는 시간이 오래 걸림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특정 실습실 관리 학생이 잘 알지 못해 해결하지 못하는 경우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문제 해결이 가능한 다른 학생을 지속적으로 찾아야 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실습실 대여를 위해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인 이상 학생의 등록 및 해당 클래스 교수 사인 후 사무실로 신청서 제출</a:t>
            </a:r>
            <a:endParaRPr lang="en-US" altLang="ko-KR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     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모든 학생이 교류하는 것이 아니어서 실습실 대여에 대한 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충분한 교류가 발생하지 못함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- 5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인 등록 후 해당 클래스 교수의 사인을 받아야 하나</a:t>
            </a: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,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돋움" panose="020B0600000101010101" pitchFamily="50" charset="-127"/>
                <a:ea typeface="돋움" panose="020B0600000101010101" pitchFamily="50" charset="-127"/>
              </a:rPr>
              <a:t>         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교수님들의 업무상 자리를 비우시는 경우가 많음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6821A629-5E39-45A8-A6C2-E816B88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5</a:t>
            </a:fld>
            <a:endParaRPr lang="fr-CA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412267" y="1061053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연구 개발 배경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6006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학과 사무실 방문 없이 실습실 개폐가 가능하도록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로그 기록 및 권한을 통한 학과 사무실의 관리 및 감독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권한의 이전과 반납의 원활한 과정을 통해 문제점 최소화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실습실의 개방은 수업시간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10~15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 닫는 시간의 제한은 없으나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수업 종료시간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분 경과 후 문이 닫히지 않은 경우 최종 권한 보유자에게 알림 메시지 송신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고장 신고 기능을 통해 문제점 처리 및 정보 공유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6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428860" y="1142984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연구 개발 목표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7290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555776" y="1373816"/>
            <a:ext cx="63293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학기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연간 단위로 변하는 실습실 담당 관리학생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및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교수님에게 실습실 관리자 권한을 부여하여 실습실 개폐에 대한 마스터 권한 부여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관리 기능에 실습 환경 조성을 위한 확인 사항 및 현황 파악 기능 등을 통해 진행 사항을 알아보며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학기 중이나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이전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이후에 점검하고 변경할 사항을 요청하고 관리하도록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개인정보 로드를 위해 학교 계정으로 초기 로그인을 하며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이후 보안을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위해 지문인식을 사용하여 인증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지문인식이 불가한 경우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차 비밀번호로 대비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7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428860" y="1142984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연구 개발 목표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9501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22FEBE-737B-42BC-97A9-1B78CEFAEF35}"/>
              </a:ext>
            </a:extLst>
          </p:cNvPr>
          <p:cNvSpPr txBox="1"/>
          <p:nvPr/>
        </p:nvSpPr>
        <p:spPr>
          <a:xfrm>
            <a:off x="2627784" y="1682825"/>
            <a:ext cx="6329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개방을 위해 실습실 방문 후 사무실을 방문하거나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개방이 되어있음에도 사무실을 방문하는 등의 소모적인 행동을 줄임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개방 외에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실습실 사용을 위해 들어가는 많은 소비적인 동작들을 최소한으로 변경하여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불편함을 줄이고 접근성을 높여 학습 능력의 질적 향상 도모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신속한 정보 공유를 통해 고장이 난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PC,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혹은 변경이 필요한 실습실 환경 등을 빠르고 정확하게 대처하여 쾌적한 실습 환경 제공 및 원활한 수업의 진행을 통해 질적으로 풍부한 강의 제공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2516013F-FB50-4C57-89C5-D5DB88FB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8</a:t>
            </a:fld>
            <a:endParaRPr lang="fr-CA" sz="24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5153EC8-DC47-4571-97D8-B12369C89AE8}"/>
              </a:ext>
            </a:extLst>
          </p:cNvPr>
          <p:cNvSpPr txBox="1">
            <a:spLocks/>
          </p:cNvSpPr>
          <p:nvPr/>
        </p:nvSpPr>
        <p:spPr bwMode="auto">
          <a:xfrm>
            <a:off x="2555776" y="188640"/>
            <a:ext cx="632936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1.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종합 설계 개요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1C8D12-B71E-4A1E-8635-F8A695C6B854}"/>
              </a:ext>
            </a:extLst>
          </p:cNvPr>
          <p:cNvSpPr/>
          <p:nvPr/>
        </p:nvSpPr>
        <p:spPr>
          <a:xfrm>
            <a:off x="2555776" y="1064940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2400" b="1" dirty="0"/>
              <a:t>⊙  연구 개발 효과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13713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555776" y="188640"/>
            <a:ext cx="6329362" cy="720080"/>
          </a:xfrm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Chapter  2.  </a:t>
            </a:r>
            <a:r>
              <a:rPr lang="ko-KR" altLang="en-US" sz="2800" b="1" i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관련 연구 및 사례</a:t>
            </a:r>
            <a:endParaRPr lang="en-US" altLang="ko-KR" sz="2800" b="1" i="1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39B170-B405-4ECF-9AAE-F1ED21D4F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07150"/>
              </p:ext>
            </p:extLst>
          </p:nvPr>
        </p:nvGraphicFramePr>
        <p:xfrm>
          <a:off x="2672456" y="980728"/>
          <a:ext cx="6257262" cy="5804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531">
                  <a:extLst>
                    <a:ext uri="{9D8B030D-6E8A-4147-A177-3AD203B41FA5}">
                      <a16:colId xmlns:a16="http://schemas.microsoft.com/office/drawing/2014/main" val="1970758153"/>
                    </a:ext>
                  </a:extLst>
                </a:gridCol>
                <a:gridCol w="2435977">
                  <a:extLst>
                    <a:ext uri="{9D8B030D-6E8A-4147-A177-3AD203B41FA5}">
                      <a16:colId xmlns:a16="http://schemas.microsoft.com/office/drawing/2014/main" val="2878568613"/>
                    </a:ext>
                  </a:extLst>
                </a:gridCol>
                <a:gridCol w="2085754">
                  <a:extLst>
                    <a:ext uri="{9D8B030D-6E8A-4147-A177-3AD203B41FA5}">
                      <a16:colId xmlns:a16="http://schemas.microsoft.com/office/drawing/2014/main" val="2262831850"/>
                    </a:ext>
                  </a:extLst>
                </a:gridCol>
              </a:tblGrid>
              <a:tr h="31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관련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차이점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24743"/>
                  </a:ext>
                </a:extLst>
              </a:tr>
              <a:tr h="1546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드루아</a:t>
                      </a:r>
                      <a:r>
                        <a:rPr lang="en-US" altLang="ko-KR" sz="1400" dirty="0"/>
                        <a:t>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네트워크를 통해 거리와 상관 없이 출입문 개폐가 가능함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방문자에게 일회용 출입증을 </a:t>
                      </a:r>
                      <a:r>
                        <a:rPr lang="en-US" altLang="ko-KR" sz="1400" dirty="0"/>
                        <a:t>SMS</a:t>
                      </a:r>
                      <a:r>
                        <a:rPr lang="ko-KR" altLang="en-US" sz="1400" dirty="0"/>
                        <a:t>로 보내 임시 권한 부여</a:t>
                      </a:r>
                      <a:endParaRPr lang="en-US" altLang="ko-KR" sz="14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출입문을 여닫을 수 있는 권한이 부여되는 인원이 고정되지 않고 </a:t>
                      </a:r>
                      <a:r>
                        <a:rPr lang="ko-KR" altLang="en-US" sz="1400" dirty="0" err="1"/>
                        <a:t>학기별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연간 단위로 주기적으로 변함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여닫을 수 있는 출입문의 개수가 지정 돼있지 않고 인원과 마찬가지로 주기적으로 변함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사용자가 신청하지 않아도 권한 부여를 위한 정보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수강신청 정보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따라 자동으로 권한 부여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0174"/>
                  </a:ext>
                </a:extLst>
              </a:tr>
              <a:tr h="1164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삼성 스마트 </a:t>
                      </a:r>
                      <a:r>
                        <a:rPr lang="ko-KR" altLang="en-US" sz="1400" dirty="0" err="1"/>
                        <a:t>도어락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SHP-DS700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블루투스 통신으로 문 개폐가 가능</a:t>
                      </a:r>
                      <a:endParaRPr lang="en-US" altLang="ko-KR" sz="1400" dirty="0"/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설정을 통해 출입 시 정보가 등록된 가족 등에게 전송 됨</a:t>
                      </a: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4018"/>
                  </a:ext>
                </a:extLst>
              </a:tr>
              <a:tr h="1817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에스원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클레스</a:t>
                      </a:r>
                      <a:r>
                        <a:rPr lang="en-US" altLang="ko-KR" sz="1400" dirty="0"/>
                        <a:t>(CLES)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 err="1"/>
                        <a:t>딥러닝</a:t>
                      </a:r>
                      <a:r>
                        <a:rPr lang="ko-KR" altLang="en-US" sz="1400" dirty="0"/>
                        <a:t> 기반 얼굴인식</a:t>
                      </a:r>
                      <a:r>
                        <a:rPr lang="en-US" altLang="ko-KR" sz="1400" dirty="0"/>
                        <a:t>(F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출입통제 시스템으로 인식률 및 속도가 빠름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더불어 </a:t>
                      </a:r>
                      <a:r>
                        <a:rPr lang="en-US" altLang="ko-KR" sz="1400" dirty="0"/>
                        <a:t>M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사원 출입증</a:t>
                      </a:r>
                      <a:r>
                        <a:rPr lang="en-US" altLang="ko-KR" sz="1400" dirty="0"/>
                        <a:t>), V</a:t>
                      </a:r>
                      <a:r>
                        <a:rPr lang="ko-KR" altLang="en-US" sz="1400" dirty="0"/>
                        <a:t>패스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방문객 출입증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등을 함께 사용</a:t>
                      </a:r>
                      <a:endParaRPr lang="en-US" altLang="ko-K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0600"/>
                  </a:ext>
                </a:extLst>
              </a:tr>
              <a:tr h="816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블루원시스템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홍채 인식 시스템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인식을 통해 출입 기록을 남겨 관리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33869"/>
                  </a:ext>
                </a:extLst>
              </a:tr>
            </a:tbl>
          </a:graphicData>
        </a:graphic>
      </p:graphicFrame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9CC60584-53EE-4097-9D53-4BADC545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4CE86753-C80A-49F8-8BA7-4E57156BFA8D}" type="slidenum">
              <a:rPr lang="fr-CA" sz="2400" b="1" smtClean="0"/>
              <a:pPr/>
              <a:t>9</a:t>
            </a:fld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2208110367"/>
      </p:ext>
    </p:extLst>
  </p:cSld>
  <p:clrMapOvr>
    <a:masterClrMapping/>
  </p:clrMapOvr>
</p:sld>
</file>

<file path=ppt/theme/theme1.xml><?xml version="1.0" encoding="utf-8"?>
<a:theme xmlns:a="http://schemas.openxmlformats.org/drawingml/2006/main" name="1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</Template>
  <TotalTime>5606</TotalTime>
  <Words>2445</Words>
  <Application>Microsoft Office PowerPoint</Application>
  <PresentationFormat>화면 슬라이드 쇼(4:3)</PresentationFormat>
  <Paragraphs>603</Paragraphs>
  <Slides>40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HY신명조</vt:lpstr>
      <vt:lpstr>HY울릉도B</vt:lpstr>
      <vt:lpstr>HY중고딕</vt:lpstr>
      <vt:lpstr>굴림</vt:lpstr>
      <vt:lpstr>나눔고딕</vt:lpstr>
      <vt:lpstr>돋움</vt:lpstr>
      <vt:lpstr>맑은 고딕</vt:lpstr>
      <vt:lpstr>Arial</vt:lpstr>
      <vt:lpstr>Arial Black</vt:lpstr>
      <vt:lpstr>Calibri</vt:lpstr>
      <vt:lpstr>Verdana</vt:lpstr>
      <vt:lpstr>Wingdings</vt:lpstr>
      <vt:lpstr>132</vt:lpstr>
      <vt:lpstr>PowerPoint 프레젠테이션</vt:lpstr>
      <vt:lpstr>INDEX</vt:lpstr>
      <vt:lpstr>Chapter  1.  종합 설계 개요</vt:lpstr>
      <vt:lpstr>Chapter  1.  종합 설계 개요</vt:lpstr>
      <vt:lpstr>Chapter  1.  종합 설계 개요</vt:lpstr>
      <vt:lpstr>PowerPoint 프레젠테이션</vt:lpstr>
      <vt:lpstr>PowerPoint 프레젠테이션</vt:lpstr>
      <vt:lpstr>PowerPoint 프레젠테이션</vt:lpstr>
      <vt:lpstr>Chapter  2.  관련 연구 및 사례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3.  시스템 수행 시나리오</vt:lpstr>
      <vt:lpstr>Chapter  4.  시스템 구성도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5.  시스템 모듈 상세 설계</vt:lpstr>
      <vt:lpstr>Chapter  6.  개발 환경 및 방법</vt:lpstr>
      <vt:lpstr>Chapter  6.  개발 환경 및 방법</vt:lpstr>
      <vt:lpstr>Chapter  6.  개발 환경 및 방법</vt:lpstr>
      <vt:lpstr>Chapter  7.  데모 환경 설계</vt:lpstr>
      <vt:lpstr>Chapter  8.  업무 분담</vt:lpstr>
      <vt:lpstr>Chapter  9.  종합 설계 수행 일정</vt:lpstr>
      <vt:lpstr>Chapter  10.  필요 기술 및 참고문헌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hsw</dc:creator>
  <cp:lastModifiedBy>장종찬</cp:lastModifiedBy>
  <cp:revision>205</cp:revision>
  <cp:lastPrinted>2018-01-24T06:15:08Z</cp:lastPrinted>
  <dcterms:created xsi:type="dcterms:W3CDTF">2012-11-19T16:32:08Z</dcterms:created>
  <dcterms:modified xsi:type="dcterms:W3CDTF">2018-03-19T10:38:34Z</dcterms:modified>
</cp:coreProperties>
</file>