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6" r:id="rId4"/>
    <p:sldId id="280" r:id="rId5"/>
    <p:sldId id="265" r:id="rId6"/>
    <p:sldId id="297" r:id="rId7"/>
    <p:sldId id="264" r:id="rId8"/>
    <p:sldId id="286" r:id="rId9"/>
    <p:sldId id="287" r:id="rId10"/>
    <p:sldId id="288" r:id="rId11"/>
    <p:sldId id="294" r:id="rId12"/>
    <p:sldId id="293" r:id="rId13"/>
    <p:sldId id="298" r:id="rId14"/>
    <p:sldId id="299" r:id="rId15"/>
    <p:sldId id="300" r:id="rId16"/>
    <p:sldId id="291" r:id="rId17"/>
    <p:sldId id="292" r:id="rId18"/>
    <p:sldId id="281" r:id="rId19"/>
    <p:sldId id="282" r:id="rId20"/>
    <p:sldId id="283" r:id="rId21"/>
    <p:sldId id="284" r:id="rId22"/>
    <p:sldId id="285" r:id="rId23"/>
    <p:sldId id="295" r:id="rId24"/>
    <p:sldId id="272" r:id="rId2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3C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7" autoAdjust="0"/>
    <p:restoredTop sz="94660"/>
  </p:normalViewPr>
  <p:slideViewPr>
    <p:cSldViewPr>
      <p:cViewPr varScale="1">
        <p:scale>
          <a:sx n="81" d="100"/>
          <a:sy n="81" d="100"/>
        </p:scale>
        <p:origin x="174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76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82E5-FE5A-416E-B87E-665FBC11961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4CE3-67D4-4111-BB54-124EB2D8E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5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8ECCC-1380-4843-9626-5EB20052A5C0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DB29B-C208-43A6-81CC-3416F27373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B4263-2F92-407A-B949-4700ADA9800C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0DD36-C736-4DF3-A162-4E92445DC31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1B7E-C0C7-4CBB-B5AC-C2C4892BE7AE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11FE-02E1-4025-9ABD-61CFF5A3DC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1E56-6702-498B-A20E-D52766ABA80C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86753-C80A-49F8-8BA7-4E57156BFA8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96466-84AC-469F-B791-DE52A9CC506F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931D1-D7C1-40D4-8D7D-4D9D45E230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4A05F-68B7-4BC5-B69D-9A4A6AAB72BA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39C1-7435-4A63-BA22-4BF35E1877B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63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8F62C-ECCD-4A80-AE18-120E734A61FB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CE81-A6D4-4E2E-ACA9-9B67E0C1C20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02C1D-B7CD-416D-8FC2-ACEE16097BCE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42D4C-09F6-4C61-9387-88335FFFED8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81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E95F8-7F8B-4B13-9319-615279C46492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4A42-C6DD-4D75-8C4F-A0F353D062A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B045F-D5FC-4C7B-A67F-F14D478D5570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3C66-F75B-4728-B2C2-EA6D13F92BD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1637-4F08-4971-B842-735568F63A72}" type="datetime1">
              <a:rPr lang="fr-FR" altLang="ko-KR" smtClean="0"/>
              <a:t>24/01/2018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A7BE-99DD-4192-9E32-72DD5FE3FB6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fld id="{7C460582-B206-4705-A9DC-477B8B7517CB}" type="datetime1">
              <a:rPr lang="fr-FR" altLang="ko-KR" smtClean="0"/>
              <a:t>24/01/2018</a:t>
            </a:fld>
            <a:endParaRPr lang="fr-CA">
              <a:ea typeface="+mn-e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6695CB-C13D-4676-93A0-F149B2F2549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jp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hyperlink" Target="http://www.educol.net/coloriage-fermer-la-porte-i13555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jp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95936" y="2132856"/>
            <a:ext cx="4610504" cy="1656184"/>
          </a:xfrm>
          <a:prstGeom prst="rect">
            <a:avLst/>
          </a:prstGeom>
          <a:noFill/>
        </p:spPr>
        <p:txBody>
          <a:bodyPr wrap="none" lIns="90000">
            <a:prstTxWarp prst="textPlain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위치 기반 출입 통제 어플리케이션</a:t>
            </a:r>
            <a:endParaRPr lang="en-US" altLang="ko-KR" sz="3600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Access</a:t>
            </a:r>
            <a:r>
              <a:rPr lang="ko-KR" altLang="en-US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Control</a:t>
            </a:r>
            <a:r>
              <a:rPr lang="ko-KR" altLang="en-US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Application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by </a:t>
            </a: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location</a:t>
            </a:r>
            <a:r>
              <a:rPr lang="ko-KR" altLang="en-US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based</a:t>
            </a:r>
            <a:endParaRPr kumimoji="0" lang="en-US" altLang="ko-KR" sz="3600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44522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2012150001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공민찬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2012151039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주재욱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2012152036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장종찬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서대영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57DB7B-3D87-47A5-BCF8-C4A311869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17" y="5273559"/>
            <a:ext cx="1342330" cy="112516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77652" y="2815589"/>
            <a:ext cx="1887970" cy="59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25110" y="2770297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73657" y="3475167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35936" y="6515471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/>
              <a:t>1. </a:t>
            </a:r>
            <a:r>
              <a:rPr lang="ko-KR" altLang="en-US" sz="2400" dirty="0"/>
              <a:t>출입문 열기</a:t>
            </a:r>
            <a:endParaRPr lang="ko-KR" altLang="ko-KR" sz="2400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400855-9CFF-4D0F-81BE-524C36FA9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132" y="1901218"/>
            <a:ext cx="979277" cy="748080"/>
          </a:xfrm>
          <a:prstGeom prst="rect">
            <a:avLst/>
          </a:prstGeom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6907815" y="3120486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02419" y="3025506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63773" y="3351332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6D050B-371D-4A66-9F71-A623D9203E75}"/>
              </a:ext>
            </a:extLst>
          </p:cNvPr>
          <p:cNvSpPr txBox="1"/>
          <p:nvPr/>
        </p:nvSpPr>
        <p:spPr>
          <a:xfrm>
            <a:off x="5655575" y="3732769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부여 및 응답</a:t>
            </a:r>
          </a:p>
        </p:txBody>
      </p:sp>
      <p:sp>
        <p:nvSpPr>
          <p:cNvPr id="67" name="슬라이드 번호 개체 틀 4">
            <a:extLst>
              <a:ext uri="{FF2B5EF4-FFF2-40B4-BE49-F238E27FC236}">
                <a16:creationId xmlns:a16="http://schemas.microsoft.com/office/drawing/2014/main" id="{F7C01FB8-8D7A-4348-AF43-1B22EEB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10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552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77652" y="2815589"/>
            <a:ext cx="1887970" cy="59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25110" y="2770297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73657" y="3475167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91648" y="6511364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/>
              <a:t>2. </a:t>
            </a:r>
            <a:r>
              <a:rPr lang="ko-KR" altLang="en-US" sz="2400" dirty="0"/>
              <a:t>출입문 닫기</a:t>
            </a:r>
            <a:endParaRPr lang="ko-KR" altLang="ko-KR" sz="2400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6907815" y="3120486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B8605-C883-4303-B3A9-C83DC1902384}"/>
              </a:ext>
            </a:extLst>
          </p:cNvPr>
          <p:cNvSpPr txBox="1"/>
          <p:nvPr/>
        </p:nvSpPr>
        <p:spPr>
          <a:xfrm>
            <a:off x="5655575" y="3732769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부여 및 응답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02419" y="3025506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63773" y="3351332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4388C1-68CF-4E72-A609-AEFCBFD9D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461" y="1832802"/>
            <a:ext cx="999060" cy="8606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7EFEEFB-A198-4DD7-B916-79D8FC2130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73074" y="5416278"/>
            <a:ext cx="939455" cy="939455"/>
          </a:xfrm>
          <a:prstGeom prst="rect">
            <a:avLst/>
          </a:prstGeom>
        </p:spPr>
      </p:pic>
      <p:sp>
        <p:nvSpPr>
          <p:cNvPr id="39" name="슬라이드 번호 개체 틀 4">
            <a:extLst>
              <a:ext uri="{FF2B5EF4-FFF2-40B4-BE49-F238E27FC236}">
                <a16:creationId xmlns:a16="http://schemas.microsoft.com/office/drawing/2014/main" id="{67685802-E112-4F4E-9E51-FD3D314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11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5382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65645" y="1958476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고장 신고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3663382" y="3113913"/>
            <a:ext cx="3190776" cy="1204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7" y="3113913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137688" y="331084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업무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838588" y="3599057"/>
            <a:ext cx="13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처리 업무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3. </a:t>
            </a:r>
            <a:r>
              <a:rPr lang="ko-KR" altLang="en-US" sz="2400" dirty="0"/>
              <a:t>고장 신고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6335724" y="6097608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12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51" y="4374425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2813653" y="5841807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B3CB9-96EF-49DB-A28F-904167448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98" y="1762936"/>
            <a:ext cx="1123950" cy="980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F35DE5-86DB-43D1-8DB6-35372FD9F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14" y="4447962"/>
            <a:ext cx="1153147" cy="16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34357" y="2132856"/>
            <a:ext cx="155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대여 신청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3663382" y="3113913"/>
            <a:ext cx="3190776" cy="1204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7" y="3113913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137688" y="331084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신청 정보 확인</a:t>
            </a:r>
            <a:r>
              <a:rPr lang="ko-KR" alt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838588" y="3429000"/>
            <a:ext cx="133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대여 신청 승인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4. </a:t>
            </a:r>
            <a:r>
              <a:rPr lang="ko-KR" altLang="en-US" sz="2400" dirty="0"/>
              <a:t>실습실 대여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6335724" y="6097608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13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51" y="4374425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2813653" y="5841807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B3CB9-96EF-49DB-A28F-904167448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98" y="1762936"/>
            <a:ext cx="1123950" cy="980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18" y="4593585"/>
            <a:ext cx="763077" cy="14400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413EFA-1ACA-4551-A63A-AA1EF59C4E9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330722" y="5070941"/>
            <a:ext cx="2005002" cy="302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96C975-BB3B-4034-8C07-50C95A42BB3B}"/>
              </a:ext>
            </a:extLst>
          </p:cNvPr>
          <p:cNvSpPr txBox="1"/>
          <p:nvPr/>
        </p:nvSpPr>
        <p:spPr>
          <a:xfrm>
            <a:off x="4832156" y="4823965"/>
            <a:ext cx="11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최종 승인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8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72000" y="2435967"/>
            <a:ext cx="2875337" cy="128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943088" y="3577493"/>
            <a:ext cx="155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관리 권한 부여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850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5. </a:t>
            </a:r>
            <a:r>
              <a:rPr lang="ko-KR" altLang="en-US" sz="2400" dirty="0"/>
              <a:t>관리자 권한 부여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7310443" y="3219990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14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9" y="2968253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3079311" y="4404336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7" y="1715967"/>
            <a:ext cx="763077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121800"/>
            <a:ext cx="1153147" cy="16371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7310005" y="5752089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046DA-827A-4153-BD63-D186A3D64BE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06223" y="3820909"/>
            <a:ext cx="2630073" cy="111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4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58" y="1291900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157566" y="3101034"/>
            <a:ext cx="1265942" cy="149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778028" y="3370925"/>
            <a:ext cx="125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환경 구축 요청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720458" y="3061447"/>
            <a:ext cx="1117114" cy="1637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012160" y="3381786"/>
            <a:ext cx="133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확인 및 환경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6. </a:t>
            </a:r>
            <a:r>
              <a:rPr lang="ko-KR" altLang="en-US" sz="2400" dirty="0"/>
              <a:t>실습실 관리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3257595" y="5384793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15</a:t>
            </a:fld>
            <a:endParaRPr lang="fr-CA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6494402" y="218489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89" y="3880770"/>
            <a:ext cx="763077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72" y="3880770"/>
            <a:ext cx="1153147" cy="16371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6911281" y="551794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93B37-2834-4C7E-B0E1-52600F2D1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7" y="1856599"/>
            <a:ext cx="1082487" cy="9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3663382" y="3113913"/>
            <a:ext cx="3190776" cy="1204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7" y="3113913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137688" y="331084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실습실 정보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838587" y="3599057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7. </a:t>
            </a:r>
            <a:r>
              <a:rPr lang="ko-KR" altLang="en-US" sz="2400" dirty="0"/>
              <a:t>웹페이지 접속</a:t>
            </a:r>
            <a:endParaRPr lang="ko-KR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602BD-F9D8-46CA-937B-BB9D015A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49" y="1958476"/>
            <a:ext cx="1101076" cy="1078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B77C4-3CF5-4FB2-9A5C-A39692FDFE84}"/>
              </a:ext>
            </a:extLst>
          </p:cNvPr>
          <p:cNvSpPr txBox="1"/>
          <p:nvPr/>
        </p:nvSpPr>
        <p:spPr>
          <a:xfrm>
            <a:off x="6196611" y="1491587"/>
            <a:ext cx="128395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홈페이지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D5717F4-84B9-499A-87ED-0ABA3E00F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98" y="4589240"/>
            <a:ext cx="2762575" cy="1767110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F4CCFE1-86D7-4072-965B-6BD9FB10B4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01" y="4464823"/>
            <a:ext cx="2161358" cy="2019262"/>
          </a:xfrm>
          <a:prstGeom prst="rect">
            <a:avLst/>
          </a:prstGeom>
        </p:spPr>
      </p:pic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585A404F-A9F7-4622-9E0B-7D6FAA4D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16</a:t>
            </a:fld>
            <a:endParaRPr lang="fr-CA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2CFDA-1992-408C-9752-92653AA6891B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48342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569976" y="1884556"/>
            <a:ext cx="241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48794" y="3113913"/>
            <a:ext cx="2405364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8" y="3113913"/>
            <a:ext cx="1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448794" y="3495509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397650" y="3596271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8. </a:t>
            </a:r>
            <a:r>
              <a:rPr lang="ko-KR" altLang="en-US" sz="2400" dirty="0"/>
              <a:t>관리 감독</a:t>
            </a:r>
            <a:endParaRPr lang="ko-KR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AA597-91BA-46E3-828A-07D3BD8B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72" y="1869647"/>
            <a:ext cx="1152122" cy="1169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C58300-417E-411D-99BB-A12ACB2B9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83" y="4684862"/>
            <a:ext cx="2187750" cy="1359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0E052F-A9EA-4331-9023-F75823419EA7}"/>
              </a:ext>
            </a:extLst>
          </p:cNvPr>
          <p:cNvSpPr txBox="1"/>
          <p:nvPr/>
        </p:nvSpPr>
        <p:spPr>
          <a:xfrm>
            <a:off x="6389569" y="6141122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86D375-ECB1-4984-AB4A-35323FE2B4F0}"/>
              </a:ext>
            </a:extLst>
          </p:cNvPr>
          <p:cNvSpPr txBox="1"/>
          <p:nvPr/>
        </p:nvSpPr>
        <p:spPr>
          <a:xfrm>
            <a:off x="3584930" y="612654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pic>
        <p:nvPicPr>
          <p:cNvPr id="34" name="Picture 5">
            <a:extLst>
              <a:ext uri="{FF2B5EF4-FFF2-40B4-BE49-F238E27FC236}">
                <a16:creationId xmlns:a16="http://schemas.microsoft.com/office/drawing/2014/main" id="{9906CD27-A12C-4C77-A170-5A7E21FA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3" y="468486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144B60-4C1A-440D-A274-457790984B4B}"/>
              </a:ext>
            </a:extLst>
          </p:cNvPr>
          <p:cNvSpPr txBox="1"/>
          <p:nvPr/>
        </p:nvSpPr>
        <p:spPr>
          <a:xfrm>
            <a:off x="6131459" y="1466229"/>
            <a:ext cx="15494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관리소프트웨어</a:t>
            </a:r>
            <a:endParaRPr lang="ko-KR" altLang="en-US" sz="1400" b="1" dirty="0"/>
          </a:p>
        </p:txBody>
      </p:sp>
      <p:sp>
        <p:nvSpPr>
          <p:cNvPr id="36" name="슬라이드 번호 개체 틀 4">
            <a:extLst>
              <a:ext uri="{FF2B5EF4-FFF2-40B4-BE49-F238E27FC236}">
                <a16:creationId xmlns:a16="http://schemas.microsoft.com/office/drawing/2014/main" id="{02A887C9-5FEB-4C2E-A29B-114C262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17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63335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구성도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B063E7E-2C2B-4BEF-B5E9-13B40BDC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68760"/>
            <a:ext cx="6329361" cy="5087590"/>
          </a:xfrm>
          <a:prstGeom prst="rect">
            <a:avLst/>
          </a:prstGeom>
        </p:spPr>
      </p:pic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130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6.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개발 환경 및 방법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09B73-26A6-4C9F-9DB6-0CB8C3BD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69045"/>
            <a:ext cx="2292204" cy="1534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A205E2-C41F-4894-87F7-3641EE2D2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3"/>
            <a:ext cx="2292204" cy="1534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554C1D-077F-4025-B4D8-5E836F66F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46" y="4736421"/>
            <a:ext cx="2292204" cy="1705067"/>
          </a:xfrm>
          <a:prstGeom prst="rect">
            <a:avLst/>
          </a:prstGeom>
        </p:spPr>
      </p:pic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0C8A308D-8E66-427D-A327-CD437667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19</a:t>
            </a:fld>
            <a:endParaRPr lang="fr-CA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7F053-3AEA-438F-984A-9737AB350631}"/>
              </a:ext>
            </a:extLst>
          </p:cNvPr>
          <p:cNvSpPr txBox="1"/>
          <p:nvPr/>
        </p:nvSpPr>
        <p:spPr>
          <a:xfrm>
            <a:off x="5148064" y="1269045"/>
            <a:ext cx="3737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이클립스를 이용하여 웹 페이지</a:t>
            </a:r>
            <a:r>
              <a:rPr lang="en-US" altLang="ko-KR" dirty="0"/>
              <a:t>, DB, </a:t>
            </a:r>
            <a:r>
              <a:rPr lang="ko-KR" altLang="en-US" dirty="0"/>
              <a:t>서버 통신의 클래스 등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안드로이드 스튜디오를 이용하여 사용할 모바일 앱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MySQL</a:t>
            </a:r>
            <a:r>
              <a:rPr lang="ko-KR" altLang="en-US" dirty="0"/>
              <a:t>을 이용하여 </a:t>
            </a:r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출입문 개폐 동작을 대신할  </a:t>
            </a:r>
            <a:r>
              <a:rPr lang="ko-KR" altLang="en-US" dirty="0" err="1"/>
              <a:t>도어락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어플리케이션에게서 신호를 받아 </a:t>
            </a:r>
            <a:r>
              <a:rPr lang="ko-KR" altLang="en-US" dirty="0" err="1"/>
              <a:t>도어락에</a:t>
            </a:r>
            <a:r>
              <a:rPr lang="ko-KR" altLang="en-US" dirty="0"/>
              <a:t> 전달할 컨트롤러</a:t>
            </a:r>
            <a:r>
              <a:rPr lang="en-US" altLang="ko-KR" dirty="0"/>
              <a:t>(H/W)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실습실 로그 등을 저장할 서버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4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90B6E4-11A4-4A8D-9091-8F5BBBC21379}"/>
              </a:ext>
            </a:extLst>
          </p:cNvPr>
          <p:cNvCxnSpPr>
            <a:cxnSpLocks/>
          </p:cNvCxnSpPr>
          <p:nvPr/>
        </p:nvCxnSpPr>
        <p:spPr>
          <a:xfrm>
            <a:off x="2821531" y="1412776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178A8-CCF3-4159-9146-9EC1AFC52594}"/>
              </a:ext>
            </a:extLst>
          </p:cNvPr>
          <p:cNvGrpSpPr/>
          <p:nvPr/>
        </p:nvGrpSpPr>
        <p:grpSpPr>
          <a:xfrm>
            <a:off x="2815474" y="1793778"/>
            <a:ext cx="5803578" cy="3161173"/>
            <a:chOff x="2837911" y="2212039"/>
            <a:chExt cx="5803578" cy="265220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639614-5B2F-4E3B-9F78-2E410C1B123A}"/>
                </a:ext>
              </a:extLst>
            </p:cNvPr>
            <p:cNvCxnSpPr/>
            <p:nvPr/>
          </p:nvCxnSpPr>
          <p:spPr>
            <a:xfrm>
              <a:off x="2853785" y="2212039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198628-6259-4795-9127-4542D853328F}"/>
                </a:ext>
              </a:extLst>
            </p:cNvPr>
            <p:cNvCxnSpPr/>
            <p:nvPr/>
          </p:nvCxnSpPr>
          <p:spPr>
            <a:xfrm>
              <a:off x="2844642" y="2575767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D156730-62CB-45EC-91D6-C875B576D272}"/>
                </a:ext>
              </a:extLst>
            </p:cNvPr>
            <p:cNvCxnSpPr/>
            <p:nvPr/>
          </p:nvCxnSpPr>
          <p:spPr>
            <a:xfrm>
              <a:off x="2857404" y="296489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669C00-A536-42FD-9E34-E9C9E264127C}"/>
                </a:ext>
              </a:extLst>
            </p:cNvPr>
            <p:cNvCxnSpPr/>
            <p:nvPr/>
          </p:nvCxnSpPr>
          <p:spPr>
            <a:xfrm>
              <a:off x="2852071" y="3329640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60871B9-B88C-4456-9958-53771ACF5D26}"/>
                </a:ext>
              </a:extLst>
            </p:cNvPr>
            <p:cNvCxnSpPr/>
            <p:nvPr/>
          </p:nvCxnSpPr>
          <p:spPr>
            <a:xfrm>
              <a:off x="2841403" y="3708871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FB043CD-95CE-413A-8CC2-6E9944A193AB}"/>
                </a:ext>
              </a:extLst>
            </p:cNvPr>
            <p:cNvCxnSpPr/>
            <p:nvPr/>
          </p:nvCxnSpPr>
          <p:spPr>
            <a:xfrm>
              <a:off x="2853785" y="408953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A811A00-E701-4370-8EC4-6EF5528C18E2}"/>
                </a:ext>
              </a:extLst>
            </p:cNvPr>
            <p:cNvCxnSpPr/>
            <p:nvPr/>
          </p:nvCxnSpPr>
          <p:spPr>
            <a:xfrm>
              <a:off x="2837911" y="4481122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36C139-F962-4C6E-AEC1-F4D6830CE3A8}"/>
                </a:ext>
              </a:extLst>
            </p:cNvPr>
            <p:cNvCxnSpPr/>
            <p:nvPr/>
          </p:nvCxnSpPr>
          <p:spPr>
            <a:xfrm>
              <a:off x="2837911" y="4862124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95A9D-EB1C-49C9-95A5-842642A8BB95}"/>
              </a:ext>
            </a:extLst>
          </p:cNvPr>
          <p:cNvGrpSpPr/>
          <p:nvPr/>
        </p:nvGrpSpPr>
        <p:grpSpPr>
          <a:xfrm>
            <a:off x="8221971" y="1492505"/>
            <a:ext cx="466400" cy="3379410"/>
            <a:chOff x="8333682" y="1910765"/>
            <a:chExt cx="466400" cy="2854717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081AC571-6359-40ED-9643-8F58052ED5A5}"/>
                </a:ext>
              </a:extLst>
            </p:cNvPr>
            <p:cNvSpPr txBox="1"/>
            <p:nvPr/>
          </p:nvSpPr>
          <p:spPr>
            <a:xfrm>
              <a:off x="8347991" y="1910765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35F3B625-2993-4E33-9576-61CA62D24D2A}"/>
                </a:ext>
              </a:extLst>
            </p:cNvPr>
            <p:cNvSpPr txBox="1"/>
            <p:nvPr/>
          </p:nvSpPr>
          <p:spPr>
            <a:xfrm>
              <a:off x="8347991" y="2246548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5</a:t>
              </a:r>
              <a:endParaRPr lang="en-US" altLang="ko-KR" sz="10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3F9324AB-E8EB-42BC-9BFB-2F1F247099CA}"/>
                </a:ext>
              </a:extLst>
            </p:cNvPr>
            <p:cNvSpPr txBox="1"/>
            <p:nvPr/>
          </p:nvSpPr>
          <p:spPr>
            <a:xfrm>
              <a:off x="8347991" y="2627409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7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5E18BFAF-3372-4B70-B110-2842582CF017}"/>
                </a:ext>
              </a:extLst>
            </p:cNvPr>
            <p:cNvSpPr txBox="1"/>
            <p:nvPr/>
          </p:nvSpPr>
          <p:spPr>
            <a:xfrm>
              <a:off x="8340266" y="3002792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05D99228-8832-42B5-9D5E-DC950A51C92D}"/>
                </a:ext>
              </a:extLst>
            </p:cNvPr>
            <p:cNvSpPr txBox="1"/>
            <p:nvPr/>
          </p:nvSpPr>
          <p:spPr>
            <a:xfrm>
              <a:off x="8340266" y="3372124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18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196F2F62-2CF1-4E7E-BDDA-5370DFC2FBE5}"/>
                </a:ext>
              </a:extLst>
            </p:cNvPr>
            <p:cNvSpPr txBox="1"/>
            <p:nvPr/>
          </p:nvSpPr>
          <p:spPr>
            <a:xfrm>
              <a:off x="8340266" y="375225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19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A51D4377-F783-426C-B0B9-04EA15406D6E}"/>
                </a:ext>
              </a:extLst>
            </p:cNvPr>
            <p:cNvSpPr txBox="1"/>
            <p:nvPr/>
          </p:nvSpPr>
          <p:spPr>
            <a:xfrm>
              <a:off x="8333682" y="413312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D9A7BE7E-E932-40ED-9C99-CCEBD41D2389}"/>
                </a:ext>
              </a:extLst>
            </p:cNvPr>
            <p:cNvSpPr txBox="1"/>
            <p:nvPr/>
          </p:nvSpPr>
          <p:spPr>
            <a:xfrm>
              <a:off x="8333682" y="4531490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21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C61DD0-0B2E-4987-91A9-70FDB135D3F0}"/>
              </a:ext>
            </a:extLst>
          </p:cNvPr>
          <p:cNvGrpSpPr/>
          <p:nvPr/>
        </p:nvGrpSpPr>
        <p:grpSpPr>
          <a:xfrm>
            <a:off x="6009501" y="1908598"/>
            <a:ext cx="2060684" cy="3041304"/>
            <a:chOff x="6031938" y="2256196"/>
            <a:chExt cx="2060684" cy="2536337"/>
          </a:xfrm>
        </p:grpSpPr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29E516AE-6784-43AF-984D-557A82B295C9}"/>
                </a:ext>
              </a:extLst>
            </p:cNvPr>
            <p:cNvSpPr txBox="1"/>
            <p:nvPr/>
          </p:nvSpPr>
          <p:spPr>
            <a:xfrm>
              <a:off x="6031938" y="2256196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89AB11D1-88A0-4DDB-B6BD-AE3AE73A0A9E}"/>
                </a:ext>
              </a:extLst>
            </p:cNvPr>
            <p:cNvSpPr txBox="1"/>
            <p:nvPr/>
          </p:nvSpPr>
          <p:spPr>
            <a:xfrm>
              <a:off x="6040082" y="264529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F1EE50A7-1EC7-4CA1-8F1C-88BFA4DFD314}"/>
                </a:ext>
              </a:extLst>
            </p:cNvPr>
            <p:cNvSpPr txBox="1"/>
            <p:nvPr/>
          </p:nvSpPr>
          <p:spPr>
            <a:xfrm>
              <a:off x="6047423" y="3021888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B066E536-4628-4A49-8D2E-D321BD49E1E4}"/>
                </a:ext>
              </a:extLst>
            </p:cNvPr>
            <p:cNvSpPr txBox="1"/>
            <p:nvPr/>
          </p:nvSpPr>
          <p:spPr>
            <a:xfrm>
              <a:off x="6039278" y="338810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F510173-12BC-4791-8DAF-FF94E20AA302}"/>
                </a:ext>
              </a:extLst>
            </p:cNvPr>
            <p:cNvSpPr txBox="1"/>
            <p:nvPr/>
          </p:nvSpPr>
          <p:spPr>
            <a:xfrm>
              <a:off x="6047422" y="3765913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8FF15C23-683E-4473-9318-640337FAFE28}"/>
                </a:ext>
              </a:extLst>
            </p:cNvPr>
            <p:cNvSpPr txBox="1"/>
            <p:nvPr/>
          </p:nvSpPr>
          <p:spPr>
            <a:xfrm>
              <a:off x="6039278" y="4137725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834493F7-6154-4CF0-AA39-E18E15937EF2}"/>
                </a:ext>
              </a:extLst>
            </p:cNvPr>
            <p:cNvSpPr txBox="1"/>
            <p:nvPr/>
          </p:nvSpPr>
          <p:spPr>
            <a:xfrm>
              <a:off x="6047422" y="451553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D72FF-6518-484C-A402-A885146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</a:t>
            </a:fld>
            <a:endParaRPr lang="fr-CA" sz="2400" b="1" dirty="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A8B5E92-9F95-41BB-A41C-DCA239D1EFF0}"/>
              </a:ext>
            </a:extLst>
          </p:cNvPr>
          <p:cNvSpPr txBox="1"/>
          <p:nvPr/>
        </p:nvSpPr>
        <p:spPr>
          <a:xfrm>
            <a:off x="5992423" y="4995508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94C06610-D66C-4640-B334-1847FFE0677E}"/>
              </a:ext>
            </a:extLst>
          </p:cNvPr>
          <p:cNvSpPr txBox="1"/>
          <p:nvPr/>
        </p:nvSpPr>
        <p:spPr>
          <a:xfrm>
            <a:off x="6024985" y="1457027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C34AFF1-DF90-4B82-B646-3EB57A5EDE71}"/>
              </a:ext>
            </a:extLst>
          </p:cNvPr>
          <p:cNvCxnSpPr>
            <a:cxnSpLocks/>
          </p:cNvCxnSpPr>
          <p:nvPr/>
        </p:nvCxnSpPr>
        <p:spPr>
          <a:xfrm>
            <a:off x="2829634" y="5877272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8877B2B-7CA1-41E9-9F9A-1DFA7617FB11}"/>
              </a:ext>
            </a:extLst>
          </p:cNvPr>
          <p:cNvGrpSpPr/>
          <p:nvPr/>
        </p:nvGrpSpPr>
        <p:grpSpPr>
          <a:xfrm>
            <a:off x="2822205" y="1831038"/>
            <a:ext cx="3719732" cy="3539650"/>
            <a:chOff x="2833468" y="1831038"/>
            <a:chExt cx="3719732" cy="3015578"/>
          </a:xfrm>
        </p:grpSpPr>
        <p:sp>
          <p:nvSpPr>
            <p:cNvPr id="63" name="제목 1">
              <a:extLst>
                <a:ext uri="{FF2B5EF4-FFF2-40B4-BE49-F238E27FC236}">
                  <a16:creationId xmlns:a16="http://schemas.microsoft.com/office/drawing/2014/main" id="{B3755BED-5809-43D4-BDFF-0BE360FD744B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1831038"/>
              <a:ext cx="371973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02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지적사항 답변             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373DE5ED-2D73-4C3D-BD57-6E9BB3B8A6F5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2209922"/>
              <a:ext cx="301689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03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관련 연구 및 사례             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97CF790-C60A-4A65-92C7-A2B691B84050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2582829"/>
              <a:ext cx="3386781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04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수행 시나리오             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20B1251D-B7ED-4B68-920F-014286DDC08E}"/>
                </a:ext>
              </a:extLst>
            </p:cNvPr>
            <p:cNvSpPr txBox="1">
              <a:spLocks/>
            </p:cNvSpPr>
            <p:nvPr/>
          </p:nvSpPr>
          <p:spPr>
            <a:xfrm>
              <a:off x="2841403" y="2961713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05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구성도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4DF78269-9174-4C9C-9036-9EC554EA2C88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338827"/>
              <a:ext cx="338678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06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개발 환경 및 방법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8" name="제목 1">
              <a:extLst>
                <a:ext uri="{FF2B5EF4-FFF2-40B4-BE49-F238E27FC236}">
                  <a16:creationId xmlns:a16="http://schemas.microsoft.com/office/drawing/2014/main" id="{27AEE5C5-107B-4E10-8EE6-8E940F7FE6B4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717711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07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업무 분담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9" name="제목 1">
              <a:extLst>
                <a:ext uri="{FF2B5EF4-FFF2-40B4-BE49-F238E27FC236}">
                  <a16:creationId xmlns:a16="http://schemas.microsoft.com/office/drawing/2014/main" id="{EA93A880-7D54-4E6F-ABC8-7C9E54083729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090618"/>
              <a:ext cx="319053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08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종합 설계 수행 일정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B98FD61E-680E-4374-BAB6-D37A951FC17C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469502"/>
              <a:ext cx="337884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09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필요 기술 및 참고문헌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71" name="제목 1">
            <a:extLst>
              <a:ext uri="{FF2B5EF4-FFF2-40B4-BE49-F238E27FC236}">
                <a16:creationId xmlns:a16="http://schemas.microsoft.com/office/drawing/2014/main" id="{18A6E829-17EE-441A-AD17-026B9D4543EE}"/>
              </a:ext>
            </a:extLst>
          </p:cNvPr>
          <p:cNvSpPr txBox="1">
            <a:spLocks/>
          </p:cNvSpPr>
          <p:nvPr/>
        </p:nvSpPr>
        <p:spPr>
          <a:xfrm>
            <a:off x="2817084" y="1465819"/>
            <a:ext cx="2795972" cy="32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01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졸업연구 개요 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EE5665-459D-4306-9402-9E53F2CF45F5}"/>
              </a:ext>
            </a:extLst>
          </p:cNvPr>
          <p:cNvCxnSpPr>
            <a:cxnSpLocks/>
          </p:cNvCxnSpPr>
          <p:nvPr/>
        </p:nvCxnSpPr>
        <p:spPr>
          <a:xfrm>
            <a:off x="2841402" y="5370688"/>
            <a:ext cx="577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>
            <a:extLst>
              <a:ext uri="{FF2B5EF4-FFF2-40B4-BE49-F238E27FC236}">
                <a16:creationId xmlns:a16="http://schemas.microsoft.com/office/drawing/2014/main" id="{0B0AA548-F0CA-442D-A935-7577E453C4D2}"/>
              </a:ext>
            </a:extLst>
          </p:cNvPr>
          <p:cNvSpPr txBox="1">
            <a:spLocks/>
          </p:cNvSpPr>
          <p:nvPr/>
        </p:nvSpPr>
        <p:spPr>
          <a:xfrm>
            <a:off x="2820147" y="5361301"/>
            <a:ext cx="3378845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10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GITHUB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주소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22A30FCA-BA55-41D9-990F-432A6866916E}"/>
              </a:ext>
            </a:extLst>
          </p:cNvPr>
          <p:cNvSpPr txBox="1"/>
          <p:nvPr/>
        </p:nvSpPr>
        <p:spPr>
          <a:xfrm>
            <a:off x="6009500" y="5460413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4" name="TextBox 41">
            <a:extLst>
              <a:ext uri="{FF2B5EF4-FFF2-40B4-BE49-F238E27FC236}">
                <a16:creationId xmlns:a16="http://schemas.microsoft.com/office/drawing/2014/main" id="{A42D5425-5154-4879-9A70-026CFA46E4D6}"/>
              </a:ext>
            </a:extLst>
          </p:cNvPr>
          <p:cNvSpPr txBox="1"/>
          <p:nvPr/>
        </p:nvSpPr>
        <p:spPr>
          <a:xfrm>
            <a:off x="8236280" y="5020696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22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14CA2E66-227C-46AF-ACDA-F07265F6BABB}"/>
              </a:ext>
            </a:extLst>
          </p:cNvPr>
          <p:cNvSpPr txBox="1"/>
          <p:nvPr/>
        </p:nvSpPr>
        <p:spPr>
          <a:xfrm>
            <a:off x="8231827" y="5468467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23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7.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업무 분담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7184AF-C55D-4DF0-BDAB-08A772949DA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0787159"/>
              </p:ext>
            </p:extLst>
          </p:nvPr>
        </p:nvGraphicFramePr>
        <p:xfrm>
          <a:off x="2789138" y="1628800"/>
          <a:ext cx="6175351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2">
                  <a:extLst>
                    <a:ext uri="{9D8B030D-6E8A-4147-A177-3AD203B41FA5}">
                      <a16:colId xmlns:a16="http://schemas.microsoft.com/office/drawing/2014/main" val="307806282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0479261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7814922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92216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공민찬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주재욱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장종찬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위치 기반 서비스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출입 통제 시스템 관련 자료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설계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   구성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Web </a:t>
                      </a:r>
                      <a:r>
                        <a:rPr lang="ko-KR" altLang="en-US" sz="1600"/>
                        <a:t>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DB </a:t>
                      </a:r>
                      <a:r>
                        <a:rPr lang="ko-KR" altLang="en-US" sz="1600"/>
                        <a:t>설계</a:t>
                      </a:r>
                      <a:endParaRPr lang="en-US" altLang="ko-KR" sz="160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/>
                        <a:t>서버 설계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79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/>
                        <a:t>Web </a:t>
                      </a:r>
                      <a:r>
                        <a:rPr lang="ko-KR" altLang="en-US" sz="1600"/>
                        <a:t>페이지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DB</a:t>
                      </a:r>
                      <a:r>
                        <a:rPr lang="ko-KR" altLang="en-US" sz="160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27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-H/W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종합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/DB </a:t>
                      </a:r>
                      <a:r>
                        <a:rPr lang="ko-KR" altLang="en-US" sz="1600" dirty="0"/>
                        <a:t>테스트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377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문서화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8289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1EE2A-2831-4C7E-AFAC-25885632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20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0319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8.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수행 일정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0CC2543-BC7F-44DF-AE67-AE429FE6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3614"/>
              </p:ext>
            </p:extLst>
          </p:nvPr>
        </p:nvGraphicFramePr>
        <p:xfrm>
          <a:off x="1994733" y="911466"/>
          <a:ext cx="7121454" cy="55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상세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분석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명세화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H/W 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99847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</a:t>
                      </a:r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, H/W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정확도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3981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설계사항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산업기술대전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최종 작업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마무리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95B4E6-B472-4BC1-A3E9-A8D1A4E39558}"/>
              </a:ext>
            </a:extLst>
          </p:cNvPr>
          <p:cNvGrpSpPr/>
          <p:nvPr/>
        </p:nvGrpSpPr>
        <p:grpSpPr>
          <a:xfrm>
            <a:off x="4299831" y="1485354"/>
            <a:ext cx="4808673" cy="4870996"/>
            <a:chOff x="4076465" y="1485354"/>
            <a:chExt cx="4808673" cy="48709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A43ABF4-4885-4CF3-8D75-DB8FA074E86E}"/>
                </a:ext>
              </a:extLst>
            </p:cNvPr>
            <p:cNvGrpSpPr/>
            <p:nvPr/>
          </p:nvGrpSpPr>
          <p:grpSpPr>
            <a:xfrm>
              <a:off x="4076465" y="1485354"/>
              <a:ext cx="396231" cy="677426"/>
              <a:chOff x="4043228" y="1485354"/>
              <a:chExt cx="571504" cy="677426"/>
            </a:xfrm>
          </p:grpSpPr>
          <p:sp>
            <p:nvSpPr>
              <p:cNvPr id="8" name="모서리가 둥근 직사각형 6">
                <a:extLst>
                  <a:ext uri="{FF2B5EF4-FFF2-40B4-BE49-F238E27FC236}">
                    <a16:creationId xmlns:a16="http://schemas.microsoft.com/office/drawing/2014/main" id="{C5938ED1-3B3F-4395-9605-63E16B059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48535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모서리가 둥근 직사각형 6">
                <a:extLst>
                  <a:ext uri="{FF2B5EF4-FFF2-40B4-BE49-F238E27FC236}">
                    <a16:creationId xmlns:a16="http://schemas.microsoft.com/office/drawing/2014/main" id="{CCE357D5-68DE-481A-B5F8-DAEB8F2B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773956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모서리가 둥근 직사각형 6">
                <a:extLst>
                  <a:ext uri="{FF2B5EF4-FFF2-40B4-BE49-F238E27FC236}">
                    <a16:creationId xmlns:a16="http://schemas.microsoft.com/office/drawing/2014/main" id="{DB674844-F002-4A7E-BEF1-F42E6A3D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201990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2A5036-7905-446B-8226-5778BF2FBCA0}"/>
                </a:ext>
              </a:extLst>
            </p:cNvPr>
            <p:cNvGrpSpPr/>
            <p:nvPr/>
          </p:nvGrpSpPr>
          <p:grpSpPr>
            <a:xfrm>
              <a:off x="4253991" y="2279500"/>
              <a:ext cx="641004" cy="920529"/>
              <a:chOff x="4253991" y="2279500"/>
              <a:chExt cx="641004" cy="920529"/>
            </a:xfrm>
          </p:grpSpPr>
          <p:sp>
            <p:nvSpPr>
              <p:cNvPr id="12" name="모서리가 둥근 직사각형 6">
                <a:extLst>
                  <a:ext uri="{FF2B5EF4-FFF2-40B4-BE49-F238E27FC236}">
                    <a16:creationId xmlns:a16="http://schemas.microsoft.com/office/drawing/2014/main" id="{ED33288B-3B01-437A-9748-DBFDDE92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279500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모서리가 둥근 직사각형 6">
                <a:extLst>
                  <a:ext uri="{FF2B5EF4-FFF2-40B4-BE49-F238E27FC236}">
                    <a16:creationId xmlns:a16="http://schemas.microsoft.com/office/drawing/2014/main" id="{49740B03-A82C-45F1-9C66-FF1DFBBC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53065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모서리가 둥근 직사각형 6">
                <a:extLst>
                  <a:ext uri="{FF2B5EF4-FFF2-40B4-BE49-F238E27FC236}">
                    <a16:creationId xmlns:a16="http://schemas.microsoft.com/office/drawing/2014/main" id="{C3D13F6D-0194-4E06-9C11-53828587C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791982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모서리가 둥근 직사각형 6">
                <a:extLst>
                  <a:ext uri="{FF2B5EF4-FFF2-40B4-BE49-F238E27FC236}">
                    <a16:creationId xmlns:a16="http://schemas.microsoft.com/office/drawing/2014/main" id="{44AFC5F4-3D44-461E-A85F-C3A06952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978" y="3057153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D09FDA-D0E1-495F-A2AE-7E389E785B52}"/>
                </a:ext>
              </a:extLst>
            </p:cNvPr>
            <p:cNvGrpSpPr/>
            <p:nvPr/>
          </p:nvGrpSpPr>
          <p:grpSpPr>
            <a:xfrm>
              <a:off x="4890007" y="3316940"/>
              <a:ext cx="762113" cy="663721"/>
              <a:chOff x="4890007" y="3316940"/>
              <a:chExt cx="762113" cy="663721"/>
            </a:xfrm>
          </p:grpSpPr>
          <p:sp>
            <p:nvSpPr>
              <p:cNvPr id="21" name="모서리가 둥근 직사각형 6">
                <a:extLst>
                  <a:ext uri="{FF2B5EF4-FFF2-40B4-BE49-F238E27FC236}">
                    <a16:creationId xmlns:a16="http://schemas.microsoft.com/office/drawing/2014/main" id="{A35E30F1-B178-4C42-B166-CC788CD0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8" y="3837785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2" name="모서리가 둥근 직사각형 6">
                <a:extLst>
                  <a:ext uri="{FF2B5EF4-FFF2-40B4-BE49-F238E27FC236}">
                    <a16:creationId xmlns:a16="http://schemas.microsoft.com/office/drawing/2014/main" id="{FE2219D4-E8A2-4958-8A3D-2DEFE1195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7" y="3316940"/>
                <a:ext cx="762113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3" name="모서리가 둥근 직사각형 6">
                <a:extLst>
                  <a:ext uri="{FF2B5EF4-FFF2-40B4-BE49-F238E27FC236}">
                    <a16:creationId xmlns:a16="http://schemas.microsoft.com/office/drawing/2014/main" id="{6DA6B325-ED53-4721-A817-D205B7E8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8" y="356809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D439F0-6FC5-446D-9A35-873CBBDCC3FD}"/>
                </a:ext>
              </a:extLst>
            </p:cNvPr>
            <p:cNvGrpSpPr/>
            <p:nvPr/>
          </p:nvGrpSpPr>
          <p:grpSpPr>
            <a:xfrm>
              <a:off x="5200234" y="4102940"/>
              <a:ext cx="1892045" cy="653071"/>
              <a:chOff x="5200235" y="4102940"/>
              <a:chExt cx="636018" cy="653071"/>
            </a:xfrm>
          </p:grpSpPr>
          <p:sp>
            <p:nvSpPr>
              <p:cNvPr id="25" name="모서리가 둥근 직사각형 6">
                <a:extLst>
                  <a:ext uri="{FF2B5EF4-FFF2-40B4-BE49-F238E27FC236}">
                    <a16:creationId xmlns:a16="http://schemas.microsoft.com/office/drawing/2014/main" id="{50480657-2459-47F3-9AA8-08B64EEF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102940"/>
                <a:ext cx="321342" cy="1292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6" name="모서리가 둥근 직사각형 6">
                <a:extLst>
                  <a:ext uri="{FF2B5EF4-FFF2-40B4-BE49-F238E27FC236}">
                    <a16:creationId xmlns:a16="http://schemas.microsoft.com/office/drawing/2014/main" id="{83AF0A9D-41A9-4D43-9B81-1BE3F76B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5" y="4613135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7" name="모서리가 둥근 직사각형 6">
                <a:extLst>
                  <a:ext uri="{FF2B5EF4-FFF2-40B4-BE49-F238E27FC236}">
                    <a16:creationId xmlns:a16="http://schemas.microsoft.com/office/drawing/2014/main" id="{7F372078-BFB9-406A-978A-D91E566C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35409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B08BCD7-0D4C-4EC0-BF36-E39789F27F6E}"/>
                </a:ext>
              </a:extLst>
            </p:cNvPr>
            <p:cNvGrpSpPr/>
            <p:nvPr/>
          </p:nvGrpSpPr>
          <p:grpSpPr>
            <a:xfrm>
              <a:off x="7092276" y="4870300"/>
              <a:ext cx="1000132" cy="406129"/>
              <a:chOff x="7092276" y="4870300"/>
              <a:chExt cx="1000132" cy="406129"/>
            </a:xfrm>
          </p:grpSpPr>
          <p:sp>
            <p:nvSpPr>
              <p:cNvPr id="29" name="모서리가 둥근 직사각형 17">
                <a:extLst>
                  <a:ext uri="{FF2B5EF4-FFF2-40B4-BE49-F238E27FC236}">
                    <a16:creationId xmlns:a16="http://schemas.microsoft.com/office/drawing/2014/main" id="{0BC5311A-9238-4D83-89D8-9A0FBF2DB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4870300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모서리가 둥근 직사각형 17">
                <a:extLst>
                  <a:ext uri="{FF2B5EF4-FFF2-40B4-BE49-F238E27FC236}">
                    <a16:creationId xmlns:a16="http://schemas.microsoft.com/office/drawing/2014/main" id="{92D722C4-321E-483D-902B-17FFF1C0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5133553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A64819F-232B-4052-BE82-88EC0ADDBD24}"/>
                </a:ext>
              </a:extLst>
            </p:cNvPr>
            <p:cNvGrpSpPr/>
            <p:nvPr/>
          </p:nvGrpSpPr>
          <p:grpSpPr>
            <a:xfrm>
              <a:off x="7537750" y="5411998"/>
              <a:ext cx="1347388" cy="417559"/>
              <a:chOff x="7537750" y="5411998"/>
              <a:chExt cx="1347388" cy="417559"/>
            </a:xfrm>
          </p:grpSpPr>
          <p:sp>
            <p:nvSpPr>
              <p:cNvPr id="31" name="모서리가 둥근 직사각형 17">
                <a:extLst>
                  <a:ext uri="{FF2B5EF4-FFF2-40B4-BE49-F238E27FC236}">
                    <a16:creationId xmlns:a16="http://schemas.microsoft.com/office/drawing/2014/main" id="{61C730D8-67D0-4D1C-BF34-A76F9D31F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7750" y="5411998"/>
                <a:ext cx="1347388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모서리가 둥근 직사각형 17">
                <a:extLst>
                  <a:ext uri="{FF2B5EF4-FFF2-40B4-BE49-F238E27FC236}">
                    <a16:creationId xmlns:a16="http://schemas.microsoft.com/office/drawing/2014/main" id="{06C07520-2182-4B99-9404-5D9B690F2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8424" y="5686681"/>
                <a:ext cx="49671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EE4BEE-458D-4E90-B93D-93B60ACB0C5E}"/>
                </a:ext>
              </a:extLst>
            </p:cNvPr>
            <p:cNvGrpSpPr/>
            <p:nvPr/>
          </p:nvGrpSpPr>
          <p:grpSpPr>
            <a:xfrm>
              <a:off x="7956376" y="5956919"/>
              <a:ext cx="928762" cy="399431"/>
              <a:chOff x="7956376" y="5956919"/>
              <a:chExt cx="928762" cy="399431"/>
            </a:xfrm>
          </p:grpSpPr>
          <p:sp>
            <p:nvSpPr>
              <p:cNvPr id="33" name="모서리가 둥근 직사각형 17">
                <a:extLst>
                  <a:ext uri="{FF2B5EF4-FFF2-40B4-BE49-F238E27FC236}">
                    <a16:creationId xmlns:a16="http://schemas.microsoft.com/office/drawing/2014/main" id="{E0256B0C-5B9E-4327-A42B-32A106781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5956919"/>
                <a:ext cx="910166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모서리가 둥근 직사각형 17">
                <a:extLst>
                  <a:ext uri="{FF2B5EF4-FFF2-40B4-BE49-F238E27FC236}">
                    <a16:creationId xmlns:a16="http://schemas.microsoft.com/office/drawing/2014/main" id="{74252958-5B54-47E2-9505-D7D4D5997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6227158"/>
                <a:ext cx="928762" cy="12919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id="{C16666E2-4C87-4152-A4A1-5C5B90D6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21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49859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9.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필요 기술 및 참고문헌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4E01B-F9F2-4C75-B2E4-A95DEFFA9266}"/>
              </a:ext>
            </a:extLst>
          </p:cNvPr>
          <p:cNvSpPr txBox="1"/>
          <p:nvPr/>
        </p:nvSpPr>
        <p:spPr>
          <a:xfrm>
            <a:off x="2699792" y="1431932"/>
            <a:ext cx="6329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실습실의 문을 여닫기 위한 위치기반 통신 기술과</a:t>
            </a:r>
            <a:r>
              <a:rPr lang="en-US" altLang="ko-KR" sz="2000" dirty="0"/>
              <a:t> </a:t>
            </a:r>
            <a:r>
              <a:rPr lang="ko-KR" altLang="en-US" sz="2000" dirty="0"/>
              <a:t>앱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간의 연동 기술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수강생들만 해당 실습실 문을 여닫을 수 있고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 학생들과 출입 권한을 이전할 수 있는 보안 기술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학생들의 정보를 얻어 출석 체크를 위한 학사정보 시스템과의 정보의 공유 및 동기화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트라이앵글랩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씨딘에</a:t>
            </a:r>
            <a:r>
              <a:rPr lang="ko-KR" altLang="en-US" sz="2000" dirty="0"/>
              <a:t> 관련 기술 자문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티아카데미를 비롯한 각종 교육 및 세미나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5E12916-91BB-4C04-B1AB-E1D6FC9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22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99536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F4E01B-F9F2-4C75-B2E4-A95DEFFA9266}"/>
              </a:ext>
            </a:extLst>
          </p:cNvPr>
          <p:cNvSpPr txBox="1"/>
          <p:nvPr/>
        </p:nvSpPr>
        <p:spPr>
          <a:xfrm>
            <a:off x="2627784" y="1682825"/>
            <a:ext cx="6329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https://github.com/MinchanKong/Graduation.git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5E12916-91BB-4C04-B1AB-E1D6FC9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23</a:t>
            </a:fld>
            <a:endParaRPr lang="fr-CA" sz="2400" b="1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4DCF14-5F86-442A-BB65-8F1E92EC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188913"/>
            <a:ext cx="6329363" cy="719137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10.  GITHUB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주소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62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 bwMode="auto">
          <a:xfrm>
            <a:off x="2483768" y="306896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THANK  YOU</a:t>
            </a: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4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765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졸업 연구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배경</a:t>
            </a:r>
            <a:endParaRPr lang="ko-KR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700808"/>
            <a:ext cx="6480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실습실 이용을 위해 학과 사무실을 방문하여 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보안키 취득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누군가가 사무실을 방문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보안키 수령 시 신분 확인 등을 위해 신분증 제시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실습실을 닫은 후 보안키를 반납 하고 신분증을 받기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  	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때문에 가장 마지막에 실습실에서 나옴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보안키 접촉을 통해서 실습실을 여닫음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이어서 수업이 있는 경우 실습실 여닫는데 어려움 발생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42468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졸업 연구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B36C-FE42-4744-822B-5DEF003F3538}"/>
              </a:ext>
            </a:extLst>
          </p:cNvPr>
          <p:cNvSpPr/>
          <p:nvPr/>
        </p:nvSpPr>
        <p:spPr>
          <a:xfrm>
            <a:off x="2627784" y="1052736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목표 및 효과</a:t>
            </a:r>
            <a:endParaRPr lang="ko-KR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 방문 없이 실습실 주변에서 어플을 통해 개폐 가능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실습실에서 진행되는 해당 수업을 수강하는 학생 모두에게 출입 통제 권한을 부여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실습실 개폐에 대한 학생 정보를 저장하여 학과 사무실 등에서 관리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감독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권한 이전을 통해 연속된 수업들 간의 유기적인 실습실 관리를 유도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4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1729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지적사항 답변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241908"/>
            <a:ext cx="64807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기능이 너무 단순함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 추가할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고장 신고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 PC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에러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마우스 등 고장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신고 기능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신청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사용을 위해 학과사무실로 신청 하는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관리자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교수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 학생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 간 관리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기능을 구체적으로 정리할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 추가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5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5978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지적사항 답변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196752"/>
            <a:ext cx="6480720" cy="386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데모 방법 추가할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수강신청화면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수강신청 현황에 따라 권한 부여 보여줌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→실습실 개폐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부여 받은 권한을 통해 실습실 문 개폐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→고장 신고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사용하는 실습실 내 문제 사항 신고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→실습실 사용 신청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사무실에 사용할 실습실 신청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관리자 화면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관리자의 권한 부여 보여줌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→권한 부여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학과사무실에서 각 실습실 관리 학생에게 권한 부여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→실습실 환경 구축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설치할 프로그램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문제 등 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기능이 단순하니 주제를 생각할 것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다른 주제를 통한 아이디어를 기획하겠습니다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6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01893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1. </a:t>
            </a:r>
            <a:r>
              <a:rPr lang="ko-KR" altLang="en-US" sz="2400" dirty="0" err="1"/>
              <a:t>트라이앵글랩</a:t>
            </a:r>
            <a:r>
              <a:rPr lang="en-US" altLang="ko-KR" sz="2400" dirty="0"/>
              <a:t> – ‘</a:t>
            </a:r>
            <a:r>
              <a:rPr lang="ko-KR" altLang="en-US" sz="2400" dirty="0" err="1"/>
              <a:t>드루아</a:t>
            </a:r>
            <a:r>
              <a:rPr lang="en-US" altLang="ko-KR" sz="2400" dirty="0"/>
              <a:t>+’</a:t>
            </a:r>
            <a:endParaRPr lang="ko-KR" altLang="ko-KR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DAE3A3-AA12-4A41-8D49-23752EEB7715}"/>
              </a:ext>
            </a:extLst>
          </p:cNvPr>
          <p:cNvGrpSpPr/>
          <p:nvPr/>
        </p:nvGrpSpPr>
        <p:grpSpPr>
          <a:xfrm>
            <a:off x="2628900" y="1566863"/>
            <a:ext cx="6286500" cy="3158282"/>
            <a:chOff x="2628900" y="1566862"/>
            <a:chExt cx="6286500" cy="3724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668C55-8005-4B55-848C-57942C0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1566862"/>
              <a:ext cx="2095500" cy="37242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E6A96A-63D4-4F12-AC14-1912926C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566862"/>
              <a:ext cx="2095500" cy="37242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900D379-BE19-4BC7-B7BF-E1C1AD08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950" y="1566862"/>
              <a:ext cx="2076450" cy="372427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27784" y="4866799"/>
            <a:ext cx="632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스마트 폰으로 문을 열어준다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문을 열 수 있는 권한을 다른 사용자에게 부여한다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출입 기록에 대해서 모니터링을 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9CC60584-53EE-4097-9D53-4BADC54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7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20811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425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2. </a:t>
            </a:r>
            <a:r>
              <a:rPr lang="ko-KR" altLang="en-US" sz="2400" dirty="0" err="1"/>
              <a:t>씨딘</a:t>
            </a:r>
            <a:r>
              <a:rPr lang="ko-KR" altLang="en-US" sz="2400" dirty="0"/>
              <a:t> </a:t>
            </a:r>
            <a:r>
              <a:rPr lang="en-US" altLang="ko-KR" sz="2400" dirty="0"/>
              <a:t>– ‘U-check </a:t>
            </a:r>
            <a:r>
              <a:rPr lang="en-US" altLang="ko-KR" sz="2400" dirty="0" err="1"/>
              <a:t>Plus’</a:t>
            </a:r>
            <a:endParaRPr lang="ko-KR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27784" y="4866799"/>
            <a:ext cx="632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자신의 수강 수업 정보를 받아온다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블루투스를 통해 단말기와 통신이 되는 위치에서부터 출석확인을 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B055BE-BE33-439B-B5CB-66B74DE3F25F}"/>
              </a:ext>
            </a:extLst>
          </p:cNvPr>
          <p:cNvGrpSpPr/>
          <p:nvPr/>
        </p:nvGrpSpPr>
        <p:grpSpPr>
          <a:xfrm>
            <a:off x="2624867" y="1590601"/>
            <a:ext cx="4556405" cy="3199998"/>
            <a:chOff x="2703734" y="1514401"/>
            <a:chExt cx="4556405" cy="33523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304E7D-5B95-41E5-BC5A-586E1237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936" y="1514401"/>
              <a:ext cx="2278203" cy="335239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DD2D42-99F4-4082-B5A9-F246440E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734" y="1514401"/>
              <a:ext cx="2278202" cy="3352398"/>
            </a:xfrm>
            <a:prstGeom prst="rect">
              <a:avLst/>
            </a:prstGeom>
          </p:spPr>
        </p:pic>
      </p:grp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11B336D9-3420-4BC5-8C13-8A9EB21D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79674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10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3. </a:t>
            </a:r>
            <a:r>
              <a:rPr lang="ko-KR" altLang="en-US" sz="2400" dirty="0" err="1"/>
              <a:t>쏘카</a:t>
            </a:r>
            <a:r>
              <a:rPr lang="ko-KR" altLang="en-US" sz="2400" dirty="0"/>
              <a:t> </a:t>
            </a:r>
            <a:r>
              <a:rPr lang="en-US" altLang="ko-KR" sz="2400" dirty="0"/>
              <a:t>- ‘</a:t>
            </a:r>
            <a:r>
              <a:rPr lang="ko-KR" altLang="en-US" sz="2400" dirty="0"/>
              <a:t>스마트 키＇</a:t>
            </a:r>
            <a:endParaRPr lang="ko-KR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27784" y="4866799"/>
            <a:ext cx="6329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자신이 대여한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차량의 근처에서 각종 버튼을 누르면 해당 버튼의 동작이 이루어진다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별도의 열쇠 없이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문열기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문잠금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 버튼을 통해 거리가 좀 떨어져 있어도 문을 여닫을 수 있다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4019EE-21F2-403B-94DC-F264E2D32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1" y="1564555"/>
            <a:ext cx="2158823" cy="31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3082FF-FDBC-4F87-B5BE-79DCE3613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7199"/>
            <a:ext cx="2158823" cy="3164556"/>
          </a:xfrm>
          <a:prstGeom prst="rect">
            <a:avLst/>
          </a:prstGeom>
        </p:spPr>
      </p:pic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DF299D55-FEC6-4C97-B59C-525EC21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9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672905250"/>
      </p:ext>
    </p:extLst>
  </p:cSld>
  <p:clrMapOvr>
    <a:masterClrMapping/>
  </p:clrMapOvr>
</p:sld>
</file>

<file path=ppt/theme/theme1.xml><?xml version="1.0" encoding="utf-8"?>
<a:theme xmlns:a="http://schemas.openxmlformats.org/drawingml/2006/main" name="1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</Template>
  <TotalTime>1671</TotalTime>
  <Words>1043</Words>
  <Application>Microsoft Office PowerPoint</Application>
  <PresentationFormat>화면 슬라이드 쇼(4:3)</PresentationFormat>
  <Paragraphs>288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HY울릉도B</vt:lpstr>
      <vt:lpstr>HY중고딕</vt:lpstr>
      <vt:lpstr>굴림</vt:lpstr>
      <vt:lpstr>나눔고딕</vt:lpstr>
      <vt:lpstr>돋움</vt:lpstr>
      <vt:lpstr>맑은 고딕</vt:lpstr>
      <vt:lpstr>Arial</vt:lpstr>
      <vt:lpstr>Arial Black</vt:lpstr>
      <vt:lpstr>Calibri</vt:lpstr>
      <vt:lpstr>Verdana</vt:lpstr>
      <vt:lpstr>Wingdings</vt:lpstr>
      <vt:lpstr>132</vt:lpstr>
      <vt:lpstr>PowerPoint 프레젠테이션</vt:lpstr>
      <vt:lpstr>INDEX</vt:lpstr>
      <vt:lpstr>Chapter  1.  졸업 연구 개요</vt:lpstr>
      <vt:lpstr>Chapter  1.  졸업 연구 개요</vt:lpstr>
      <vt:lpstr>Chapter  2.  지적사항 답변</vt:lpstr>
      <vt:lpstr>Chapter  2.  지적사항 답변</vt:lpstr>
      <vt:lpstr>Chapter  3.  관련 연구 및 사례</vt:lpstr>
      <vt:lpstr>Chapter  3.  관련 연구 및 사례</vt:lpstr>
      <vt:lpstr>Chapter  3.  관련 연구 및 사례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5.  시스템 구성도</vt:lpstr>
      <vt:lpstr>Chapter  6.  개발 환경 및 방법</vt:lpstr>
      <vt:lpstr>Chapter  7.  업무 분담</vt:lpstr>
      <vt:lpstr>Chapter  8.  종합 설계 수행 일정</vt:lpstr>
      <vt:lpstr>Chapter  9.  필요 기술 및 참고문헌</vt:lpstr>
      <vt:lpstr>Chapter  10.  GITHUB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</dc:creator>
  <cp:lastModifiedBy>K Edward</cp:lastModifiedBy>
  <cp:revision>113</cp:revision>
  <cp:lastPrinted>2018-01-24T06:15:08Z</cp:lastPrinted>
  <dcterms:created xsi:type="dcterms:W3CDTF">2012-11-19T16:32:08Z</dcterms:created>
  <dcterms:modified xsi:type="dcterms:W3CDTF">2018-01-24T06:15:23Z</dcterms:modified>
</cp:coreProperties>
</file>