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96" r:id="rId4"/>
    <p:sldId id="301" r:id="rId5"/>
    <p:sldId id="280" r:id="rId6"/>
    <p:sldId id="302" r:id="rId7"/>
    <p:sldId id="303" r:id="rId8"/>
    <p:sldId id="264" r:id="rId9"/>
    <p:sldId id="281" r:id="rId10"/>
    <p:sldId id="307" r:id="rId11"/>
    <p:sldId id="306" r:id="rId12"/>
    <p:sldId id="308" r:id="rId13"/>
    <p:sldId id="309" r:id="rId14"/>
    <p:sldId id="310" r:id="rId15"/>
    <p:sldId id="283" r:id="rId16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43C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7" autoAdjust="0"/>
    <p:restoredTop sz="94660"/>
  </p:normalViewPr>
  <p:slideViewPr>
    <p:cSldViewPr>
      <p:cViewPr varScale="1">
        <p:scale>
          <a:sx n="70" d="100"/>
          <a:sy n="70" d="100"/>
        </p:scale>
        <p:origin x="72" y="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8" d="100"/>
          <a:sy n="118" d="100"/>
        </p:scale>
        <p:origin x="-2370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1769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836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A82E5-FE5A-416E-B87E-665FBC119619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009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836" y="9428009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A4CE3-67D4-4111-BB54-124EB2D8E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834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A4CE3-67D4-4111-BB54-124EB2D8EF7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191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58ECCC-1380-4843-9626-5EB20052A5C0}" type="datetime1">
              <a:rPr lang="fr-FR" altLang="ko-KR" smtClean="0"/>
              <a:t>19/02/2018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DB29B-C208-43A6-81CC-3416F27373EF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8827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3B4263-2F92-407A-B949-4700ADA9800C}" type="datetime1">
              <a:rPr lang="fr-FR" altLang="ko-KR" smtClean="0"/>
              <a:t>19/02/2018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E0DD36-C736-4DF3-A162-4E92445DC313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830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521B7E-C0C7-4CBB-B5AC-C2C4892BE7AE}" type="datetime1">
              <a:rPr lang="fr-FR" altLang="ko-KR" smtClean="0"/>
              <a:t>19/02/2018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CF11FE-02E1-4025-9ABD-61CFF5A3DC64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785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9A1E56-6702-498B-A20E-D52766ABA80C}" type="datetime1">
              <a:rPr lang="fr-FR" altLang="ko-KR" smtClean="0"/>
              <a:t>19/02/2018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E86753-C80A-49F8-8BA7-4E57156BFA8D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8730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296466-84AC-469F-B791-DE52A9CC506F}" type="datetime1">
              <a:rPr lang="fr-FR" altLang="ko-KR" smtClean="0"/>
              <a:t>19/02/2018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B931D1-D7C1-40D4-8D7D-4D9D45E2304A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961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A4A05F-68B7-4BC5-B69D-9A4A6AAB72BA}" type="datetime1">
              <a:rPr lang="fr-FR" altLang="ko-KR" smtClean="0"/>
              <a:t>19/02/2018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039C1-7435-4A63-BA22-4BF35E1877B7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8637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28F62C-ECCD-4A80-AE18-120E734A61FB}" type="datetime1">
              <a:rPr lang="fr-FR" altLang="ko-KR" smtClean="0"/>
              <a:t>19/02/2018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74CE81-A6D4-4E2E-ACA9-9B67E0C1C205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9839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802C1D-B7CD-416D-8FC2-ACEE16097BCE}" type="datetime1">
              <a:rPr lang="fr-FR" altLang="ko-KR" smtClean="0"/>
              <a:t>19/02/2018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A42D4C-09F6-4C61-9387-88335FFFED87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816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AE95F8-7F8B-4B13-9319-615279C46492}" type="datetime1">
              <a:rPr lang="fr-FR" altLang="ko-KR" smtClean="0"/>
              <a:t>19/02/2018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94A42-C6DD-4D75-8C4F-A0F353D062A3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473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1B045F-D5FC-4C7B-A67F-F14D478D5570}" type="datetime1">
              <a:rPr lang="fr-FR" altLang="ko-KR" smtClean="0"/>
              <a:t>19/02/2018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23C66-F75B-4728-B2C2-EA6D13F92BDD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3891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BF1637-4F08-4971-B842-735568F63A72}" type="datetime1">
              <a:rPr lang="fr-FR" altLang="ko-KR" smtClean="0"/>
              <a:t>19/02/2018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20A7BE-99DD-4192-9E32-72DD5FE3FB6C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0622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ko-K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ko-KR"/>
              <a:t>Cliquez pour modifier les styles du texte du masque</a:t>
            </a:r>
          </a:p>
          <a:p>
            <a:pPr lvl="1"/>
            <a:r>
              <a:rPr lang="fr-FR" altLang="ko-KR"/>
              <a:t>Deuxième niveau</a:t>
            </a:r>
          </a:p>
          <a:p>
            <a:pPr lvl="2"/>
            <a:r>
              <a:rPr lang="fr-FR" altLang="ko-KR"/>
              <a:t>Troisième niveau</a:t>
            </a:r>
          </a:p>
          <a:p>
            <a:pPr lvl="3"/>
            <a:r>
              <a:rPr lang="fr-FR" altLang="ko-KR"/>
              <a:t>Quatrième niveau</a:t>
            </a:r>
          </a:p>
          <a:p>
            <a:pPr lvl="4"/>
            <a:r>
              <a:rPr lang="fr-FR" altLang="ko-K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굴림" charset="-127"/>
              </a:defRPr>
            </a:lvl1pPr>
          </a:lstStyle>
          <a:p>
            <a:fld id="{7C460582-B206-4705-A9DC-477B8B7517CB}" type="datetime1">
              <a:rPr lang="fr-FR" altLang="ko-KR" smtClean="0"/>
              <a:t>19/02/2018</a:t>
            </a:fld>
            <a:endParaRPr lang="fr-CA">
              <a:ea typeface="+mn-ea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826695CB-C13D-4676-93A0-F149B2F2549F}" type="slidenum">
              <a:rPr lang="fr-CA"/>
              <a:pPr/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0" y="5445224"/>
            <a:ext cx="4464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Wingdings" pitchFamily="2" charset="2"/>
              <a:buChar char="§"/>
            </a:pPr>
            <a:r>
              <a:rPr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2012150001  </a:t>
            </a:r>
            <a:r>
              <a:rPr lang="ko-KR" altLang="en-US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공민찬</a:t>
            </a:r>
            <a:r>
              <a:rPr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600" b="1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한익주</a:t>
            </a:r>
            <a:r>
              <a:rPr lang="ko-KR" altLang="en-US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교수님</a:t>
            </a:r>
            <a:endParaRPr lang="en-US" altLang="ko-KR" sz="16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 algn="r">
              <a:buFont typeface="Wingdings" pitchFamily="2" charset="2"/>
              <a:buChar char="§"/>
            </a:pPr>
            <a:r>
              <a:rPr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2012151049  </a:t>
            </a:r>
            <a:r>
              <a:rPr lang="ko-KR" altLang="en-US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주재욱</a:t>
            </a:r>
            <a:r>
              <a:rPr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600" b="1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한익주</a:t>
            </a:r>
            <a:r>
              <a:rPr lang="ko-KR" altLang="en-US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교수님</a:t>
            </a:r>
            <a:endParaRPr lang="en-US" altLang="ko-KR" sz="16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 algn="r">
              <a:buFont typeface="Wingdings" pitchFamily="2" charset="2"/>
              <a:buChar char="§"/>
            </a:pPr>
            <a:r>
              <a:rPr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2012152046  </a:t>
            </a:r>
            <a:r>
              <a:rPr lang="ko-KR" altLang="en-US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장종찬</a:t>
            </a:r>
            <a:r>
              <a:rPr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600" b="1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서대영</a:t>
            </a:r>
            <a:r>
              <a:rPr lang="ko-KR" altLang="en-US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교수님</a:t>
            </a:r>
            <a:endParaRPr lang="en-US" altLang="ko-KR" sz="16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438986-0E22-4F27-9EAA-A314C90BB185}"/>
              </a:ext>
            </a:extLst>
          </p:cNvPr>
          <p:cNvSpPr txBox="1"/>
          <p:nvPr/>
        </p:nvSpPr>
        <p:spPr>
          <a:xfrm>
            <a:off x="3923928" y="2132856"/>
            <a:ext cx="5148064" cy="1656184"/>
          </a:xfrm>
          <a:prstGeom prst="rect">
            <a:avLst/>
          </a:prstGeom>
          <a:noFill/>
        </p:spPr>
        <p:txBody>
          <a:bodyPr wrap="none" lIns="90000">
            <a:prstTxWarp prst="textPlain">
              <a:avLst/>
            </a:prstTxWarp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b="1" dirty="0">
                <a:solidFill>
                  <a:schemeClr val="bg1"/>
                </a:solidFill>
                <a:effectLst>
                  <a:reflection stA="9000" endPos="380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실습실 통합 관리 시스템</a:t>
            </a:r>
            <a:endParaRPr lang="en-US" altLang="ko-KR" sz="3600" b="1" dirty="0">
              <a:solidFill>
                <a:schemeClr val="bg1"/>
              </a:solidFill>
              <a:effectLst>
                <a:reflection stA="9000" endPos="380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dirty="0">
                <a:solidFill>
                  <a:schemeClr val="bg1"/>
                </a:solidFill>
                <a:effectLst>
                  <a:reflection stA="9000" endPos="380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Laboratory Unified administration 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dirty="0">
                <a:solidFill>
                  <a:schemeClr val="bg1"/>
                </a:solidFill>
                <a:effectLst>
                  <a:reflection stA="9000" endPos="380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5.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모듈 상세 설계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A078977B-339B-4388-83A8-F1A32081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10</a:t>
            </a:fld>
            <a:endParaRPr lang="fr-CA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9A6764-8B0F-4279-83AF-DE5124D9A925}"/>
              </a:ext>
            </a:extLst>
          </p:cNvPr>
          <p:cNvSpPr/>
          <p:nvPr/>
        </p:nvSpPr>
        <p:spPr>
          <a:xfrm>
            <a:off x="2627784" y="1052736"/>
            <a:ext cx="2688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2400" b="1" dirty="0"/>
              <a:t>앱 설계 </a:t>
            </a:r>
            <a:r>
              <a:rPr lang="en-US" altLang="ko-KR" b="1" dirty="0"/>
              <a:t>– </a:t>
            </a:r>
            <a:r>
              <a:rPr lang="ko-KR" altLang="en-US" b="1" dirty="0"/>
              <a:t>출입문 개폐</a:t>
            </a:r>
            <a:endParaRPr lang="ko-KR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AB8F7-EE28-4F00-9C17-39F9DF6C352F}"/>
              </a:ext>
            </a:extLst>
          </p:cNvPr>
          <p:cNvSpPr txBox="1"/>
          <p:nvPr/>
        </p:nvSpPr>
        <p:spPr>
          <a:xfrm>
            <a:off x="2627784" y="1682825"/>
            <a:ext cx="632936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기능</a:t>
            </a: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NFC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를 이용한 단말기와의 통신을 통해 정보를 주고 받아 출입문을 열고 닫음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태그 시 앱에 로그인 되어있는 정보를 불러와 권한 유무 판단 후 출입문 개폐가 이루어지게 함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다루는 정보</a:t>
            </a: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앱에 저장된 학생의 수강 정보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학생의 개인 신상 정보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모듈 별 기능</a:t>
            </a: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앱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출입문 개폐에 대한 동작을 취함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단말기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앱으로부터 정보를 받아와 권한 확인 후 그에 맞는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동작 실행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서버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앱과 단말기간의 교환한 정보를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DB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로 전송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2"/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    -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단말기에 권한 확인을 위한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DB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정보 전달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DB –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서버로부터 받은 정보를 저장 및 요청에 따른 정보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전달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291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5.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모듈 상세 설계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A078977B-339B-4388-83A8-F1A32081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11</a:t>
            </a:fld>
            <a:endParaRPr lang="fr-CA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9A6764-8B0F-4279-83AF-DE5124D9A925}"/>
              </a:ext>
            </a:extLst>
          </p:cNvPr>
          <p:cNvSpPr/>
          <p:nvPr/>
        </p:nvSpPr>
        <p:spPr>
          <a:xfrm>
            <a:off x="2627784" y="1052736"/>
            <a:ext cx="2457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2400" b="1" dirty="0"/>
              <a:t>앱 설계 </a:t>
            </a:r>
            <a:r>
              <a:rPr lang="en-US" altLang="ko-KR" b="1" dirty="0"/>
              <a:t>– </a:t>
            </a:r>
            <a:r>
              <a:rPr lang="ko-KR" altLang="en-US" b="1" dirty="0"/>
              <a:t>권한 이전</a:t>
            </a:r>
            <a:endParaRPr lang="ko-KR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AB8F7-EE28-4F00-9C17-39F9DF6C352F}"/>
              </a:ext>
            </a:extLst>
          </p:cNvPr>
          <p:cNvSpPr txBox="1"/>
          <p:nvPr/>
        </p:nvSpPr>
        <p:spPr>
          <a:xfrm>
            <a:off x="2627784" y="1682825"/>
            <a:ext cx="632936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기능</a:t>
            </a: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실습실 출입문 개폐에 대한 권한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책임소재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를 넘김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기존 출입문을 개방한 학생이 아닌 타 학생이 문을 닫기 위해 최초 문을 연 학생에게 권한 이전을 요청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혹은 최초 권한 보유 학생이 타 학생에게 권한 이전 요청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양측의 확인 후 권한 이전 기능 실행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권한 이전이 이루어진 경우에 대한 기록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DB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에 저장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다루는 정보</a:t>
            </a: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학생 개인 신상 정보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실습실 사용 학과목 정보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학과목 수강 학생 정보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모듈 별 기능</a:t>
            </a: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각 학생의 앱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권한 이전 기능 실행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서버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앱 간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앱과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DB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와의 연결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데이터베이스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앱에서 요청한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DB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값 확인 및 전달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038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5.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모듈 상세 설계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A078977B-339B-4388-83A8-F1A32081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12</a:t>
            </a:fld>
            <a:endParaRPr lang="fr-CA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9A6764-8B0F-4279-83AF-DE5124D9A925}"/>
              </a:ext>
            </a:extLst>
          </p:cNvPr>
          <p:cNvSpPr/>
          <p:nvPr/>
        </p:nvSpPr>
        <p:spPr>
          <a:xfrm>
            <a:off x="2627784" y="1052736"/>
            <a:ext cx="2162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2400" b="1" dirty="0"/>
              <a:t>앱 설계 </a:t>
            </a:r>
            <a:r>
              <a:rPr lang="en-US" altLang="ko-KR" b="1" dirty="0"/>
              <a:t>– </a:t>
            </a:r>
            <a:r>
              <a:rPr lang="ko-KR" altLang="en-US" b="1" dirty="0" err="1"/>
              <a:t>알리미</a:t>
            </a:r>
            <a:endParaRPr lang="ko-KR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AB8F7-EE28-4F00-9C17-39F9DF6C352F}"/>
              </a:ext>
            </a:extLst>
          </p:cNvPr>
          <p:cNvSpPr txBox="1"/>
          <p:nvPr/>
        </p:nvSpPr>
        <p:spPr>
          <a:xfrm>
            <a:off x="2627784" y="1682825"/>
            <a:ext cx="632936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기능</a:t>
            </a: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실습실의 확실한 잠금 상태를 위한 알림 기능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정해진 수업 종료시간 이후 일정시간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(10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분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)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이내 문이 닫히지 않는 경우 권한 보유자에게 알림 메시지 전송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알림 메시지가 전송된 경우 이를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DB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에 저장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다루는 정보</a:t>
            </a: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실습실 문의 여닫힘 정보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실습실 사용 수업시간 정보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권한 보유 학생의 정보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모듈 별 기능</a:t>
            </a: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앱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권한 보유 학생에게 알림 전송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단말기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실습실 문의 여닫힘 정보 전달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서버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앱과 단말기 간의 통신 및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앱과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DB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간의 정보 전달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데이터베이스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서버를 통해 받은 앱의 학생정보 저장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1080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5.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모듈 상세 설계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A078977B-339B-4388-83A8-F1A32081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13</a:t>
            </a:fld>
            <a:endParaRPr lang="fr-CA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9A6764-8B0F-4279-83AF-DE5124D9A925}"/>
              </a:ext>
            </a:extLst>
          </p:cNvPr>
          <p:cNvSpPr/>
          <p:nvPr/>
        </p:nvSpPr>
        <p:spPr>
          <a:xfrm>
            <a:off x="2627784" y="1052736"/>
            <a:ext cx="2688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2400" b="1" dirty="0"/>
              <a:t>앱 설계 </a:t>
            </a:r>
            <a:r>
              <a:rPr lang="en-US" altLang="ko-KR" b="1" dirty="0"/>
              <a:t>– </a:t>
            </a:r>
            <a:r>
              <a:rPr lang="ko-KR" altLang="en-US" b="1" dirty="0"/>
              <a:t>실습실 대여</a:t>
            </a:r>
            <a:endParaRPr lang="ko-KR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AB8F7-EE28-4F00-9C17-39F9DF6C352F}"/>
              </a:ext>
            </a:extLst>
          </p:cNvPr>
          <p:cNvSpPr txBox="1"/>
          <p:nvPr/>
        </p:nvSpPr>
        <p:spPr>
          <a:xfrm>
            <a:off x="2627784" y="1682825"/>
            <a:ext cx="632936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기능</a:t>
            </a: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사용시간 외 빈 실습실에 대한 대여 신청 기능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실습실 사용에 대한 신청 등록 후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 타 학생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5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인 이상의 동의 요구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5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인 이상의 동의 후 지도교수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/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담당교수 로의 승인 절차 전달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지도교수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/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담당교수의 승인 절차 이후 관리자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학과사무실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의 신청자에 대한 임시 권한 부여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다루는 정보</a:t>
            </a: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실습실 사용 신청자 정보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실습실 사용 동의한 학생 정보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승인을 위한 지도교수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/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담당교수 정보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모듈 별 기능</a:t>
            </a: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앱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신청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동의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승인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기능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서버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– DB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로 정보 전달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앱 내 정보를 지속적으로 갱신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데이터베이스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실습실 대여와 관련된 일련의 정보 저장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3962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5.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모듈 상세 설계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A078977B-339B-4388-83A8-F1A32081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14</a:t>
            </a:fld>
            <a:endParaRPr lang="fr-CA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9A6764-8B0F-4279-83AF-DE5124D9A925}"/>
              </a:ext>
            </a:extLst>
          </p:cNvPr>
          <p:cNvSpPr/>
          <p:nvPr/>
        </p:nvSpPr>
        <p:spPr>
          <a:xfrm>
            <a:off x="2627784" y="1052736"/>
            <a:ext cx="2457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2400" b="1" dirty="0"/>
              <a:t>앱 설계 </a:t>
            </a:r>
            <a:r>
              <a:rPr lang="en-US" altLang="ko-KR" b="1" dirty="0"/>
              <a:t>– </a:t>
            </a:r>
            <a:r>
              <a:rPr lang="ko-KR" altLang="en-US" b="1" dirty="0"/>
              <a:t>고장 신고</a:t>
            </a:r>
            <a:endParaRPr lang="ko-KR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AB8F7-EE28-4F00-9C17-39F9DF6C352F}"/>
              </a:ext>
            </a:extLst>
          </p:cNvPr>
          <p:cNvSpPr txBox="1"/>
          <p:nvPr/>
        </p:nvSpPr>
        <p:spPr>
          <a:xfrm>
            <a:off x="2627784" y="1682825"/>
            <a:ext cx="632936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기능</a:t>
            </a: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실습실 내부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PC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및 부속품 고장 신고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신고에 대한 처리 현황을 보여줌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신고가 접수된 목록에 대해 모든 학생들이 공유할 수 있도록 함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다루는 정보</a:t>
            </a: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실습실 내부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PC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등의 정보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실습실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PC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의 고장 신고 된 품목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정보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신고에 대한 처리 현황 정보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모듈 별 기능</a:t>
            </a: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앱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고장 신고 기능 및 처리 현황 정보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서버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– DB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와 앱 간의 주기적인 정보 교환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데이터베이스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각종 신고 정보 및 여타 정보 갱신 및 전달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73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8.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업무 분담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77184AF-C55D-4DF0-BDAB-08A772949DA9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74942777"/>
              </p:ext>
            </p:extLst>
          </p:nvPr>
        </p:nvGraphicFramePr>
        <p:xfrm>
          <a:off x="2555776" y="1196752"/>
          <a:ext cx="6175351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782">
                  <a:extLst>
                    <a:ext uri="{9D8B030D-6E8A-4147-A177-3AD203B41FA5}">
                      <a16:colId xmlns:a16="http://schemas.microsoft.com/office/drawing/2014/main" val="307806282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504792618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778149227"/>
                    </a:ext>
                  </a:extLst>
                </a:gridCol>
                <a:gridCol w="1800201">
                  <a:extLst>
                    <a:ext uri="{9D8B030D-6E8A-4147-A177-3AD203B41FA5}">
                      <a16:colId xmlns:a16="http://schemas.microsoft.com/office/drawing/2014/main" val="392216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공민찬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주재욱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장종찬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34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자료수집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/>
                        <a:t>보안 관련 자료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/>
                        <a:t>출입 통제 시스템 관련 자료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/>
                        <a:t>지문 인식 관련 자료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600" dirty="0"/>
                        <a:t>NFC</a:t>
                      </a:r>
                      <a:r>
                        <a:rPr lang="ko-KR" altLang="en-US" sz="1600" dirty="0"/>
                        <a:t> 태그 기술</a:t>
                      </a:r>
                      <a:endParaRPr lang="en-US" altLang="ko-K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55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/>
                        <a:t>하드웨어    구성 설계</a:t>
                      </a:r>
                      <a:endParaRPr lang="en-US" altLang="ko-KR" sz="1600" dirty="0"/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600" dirty="0"/>
                        <a:t>Web </a:t>
                      </a:r>
                      <a:r>
                        <a:rPr lang="ko-KR" altLang="en-US" sz="1600" dirty="0"/>
                        <a:t>설계</a:t>
                      </a:r>
                      <a:endParaRPr lang="en-US" altLang="ko-KR" sz="16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600" dirty="0"/>
                        <a:t>DB </a:t>
                      </a:r>
                      <a:r>
                        <a:rPr lang="ko-KR" altLang="en-US" sz="1600" dirty="0"/>
                        <a:t>설계</a:t>
                      </a:r>
                      <a:endParaRPr lang="en-US" altLang="ko-KR" sz="1600" dirty="0"/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/>
                        <a:t>앱 설계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/>
                        <a:t>서버 설계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75797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/>
                        <a:t>하드웨어 연동</a:t>
                      </a:r>
                      <a:endParaRPr lang="en-US" altLang="ko-KR" sz="1600" dirty="0"/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600" dirty="0"/>
                        <a:t>NFC </a:t>
                      </a:r>
                      <a:r>
                        <a:rPr lang="ko-KR" altLang="en-US" sz="1600" dirty="0"/>
                        <a:t>및 지문인식 구현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600" dirty="0"/>
                        <a:t>Web </a:t>
                      </a:r>
                      <a:r>
                        <a:rPr lang="ko-KR" altLang="en-US" sz="1600" dirty="0"/>
                        <a:t>페이지 구현</a:t>
                      </a:r>
                      <a:endParaRPr lang="en-US" altLang="ko-KR" sz="1600" dirty="0"/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600" dirty="0"/>
                        <a:t>DB </a:t>
                      </a:r>
                      <a:r>
                        <a:rPr lang="ko-KR" altLang="en-US" sz="1600" dirty="0"/>
                        <a:t>구현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/>
                        <a:t>앱 구현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/>
                        <a:t>서버 구축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99278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/>
                        <a:t>앱</a:t>
                      </a:r>
                      <a:r>
                        <a:rPr lang="en-US" altLang="ko-KR" sz="1600" dirty="0"/>
                        <a:t>-H/W </a:t>
                      </a:r>
                      <a:r>
                        <a:rPr lang="ko-KR" altLang="en-US" sz="1600" dirty="0"/>
                        <a:t>연동 테스트</a:t>
                      </a:r>
                      <a:endParaRPr lang="en-US" altLang="ko-KR" sz="1600" dirty="0"/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/>
                        <a:t>종합 테스트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600" dirty="0"/>
                        <a:t>앱</a:t>
                      </a:r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서버</a:t>
                      </a:r>
                      <a:r>
                        <a:rPr lang="en-US" altLang="ko-KR" sz="1600" dirty="0"/>
                        <a:t>/DB </a:t>
                      </a:r>
                      <a:r>
                        <a:rPr lang="ko-KR" altLang="en-US" sz="1600" dirty="0"/>
                        <a:t>테스트</a:t>
                      </a:r>
                      <a:endParaRPr lang="en-US" altLang="ko-KR" sz="16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600" spc="-150" dirty="0"/>
                        <a:t>정확도 테스트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spc="-150" dirty="0"/>
                        <a:t>정확도 테스트</a:t>
                      </a:r>
                      <a:endParaRPr lang="en-US" altLang="ko-KR" sz="1600" spc="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4377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/>
                        <a:t>문서화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082896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01EE2A-2831-4C7E-AFAC-25885632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6753-C80A-49F8-8BA7-4E57156BFA8D}" type="slidenum">
              <a:rPr lang="fr-CA" sz="2400" b="1" smtClean="0"/>
              <a:pPr/>
              <a:t>15</a:t>
            </a:fld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340319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INDEX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90B6E4-11A4-4A8D-9091-8F5BBBC21379}"/>
              </a:ext>
            </a:extLst>
          </p:cNvPr>
          <p:cNvCxnSpPr>
            <a:cxnSpLocks/>
          </p:cNvCxnSpPr>
          <p:nvPr/>
        </p:nvCxnSpPr>
        <p:spPr>
          <a:xfrm>
            <a:off x="2821531" y="1412776"/>
            <a:ext cx="5798810" cy="0"/>
          </a:xfrm>
          <a:prstGeom prst="line">
            <a:avLst/>
          </a:prstGeom>
          <a:ln w="635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DE5178A8-CCF3-4159-9146-9EC1AFC52594}"/>
              </a:ext>
            </a:extLst>
          </p:cNvPr>
          <p:cNvGrpSpPr/>
          <p:nvPr/>
        </p:nvGrpSpPr>
        <p:grpSpPr>
          <a:xfrm>
            <a:off x="2815474" y="1793778"/>
            <a:ext cx="5803578" cy="3161173"/>
            <a:chOff x="2837911" y="2212039"/>
            <a:chExt cx="5803578" cy="2652202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4639614-5B2F-4E3B-9F78-2E410C1B123A}"/>
                </a:ext>
              </a:extLst>
            </p:cNvPr>
            <p:cNvCxnSpPr/>
            <p:nvPr/>
          </p:nvCxnSpPr>
          <p:spPr>
            <a:xfrm>
              <a:off x="2853785" y="2212039"/>
              <a:ext cx="5784085" cy="211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1198628-6259-4795-9127-4542D853328F}"/>
                </a:ext>
              </a:extLst>
            </p:cNvPr>
            <p:cNvCxnSpPr/>
            <p:nvPr/>
          </p:nvCxnSpPr>
          <p:spPr>
            <a:xfrm>
              <a:off x="2844642" y="2575767"/>
              <a:ext cx="5784085" cy="211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D156730-62CB-45EC-91D6-C875B576D272}"/>
                </a:ext>
              </a:extLst>
            </p:cNvPr>
            <p:cNvCxnSpPr/>
            <p:nvPr/>
          </p:nvCxnSpPr>
          <p:spPr>
            <a:xfrm>
              <a:off x="2857404" y="2964895"/>
              <a:ext cx="5784085" cy="211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6669C00-A536-42FD-9E34-E9C9E264127C}"/>
                </a:ext>
              </a:extLst>
            </p:cNvPr>
            <p:cNvCxnSpPr/>
            <p:nvPr/>
          </p:nvCxnSpPr>
          <p:spPr>
            <a:xfrm>
              <a:off x="2852071" y="3329640"/>
              <a:ext cx="5784085" cy="211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60871B9-B88C-4456-9958-53771ACF5D26}"/>
                </a:ext>
              </a:extLst>
            </p:cNvPr>
            <p:cNvCxnSpPr/>
            <p:nvPr/>
          </p:nvCxnSpPr>
          <p:spPr>
            <a:xfrm>
              <a:off x="2841403" y="3708871"/>
              <a:ext cx="5784085" cy="211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FB043CD-95CE-413A-8CC2-6E9944A193AB}"/>
                </a:ext>
              </a:extLst>
            </p:cNvPr>
            <p:cNvCxnSpPr/>
            <p:nvPr/>
          </p:nvCxnSpPr>
          <p:spPr>
            <a:xfrm>
              <a:off x="2853785" y="4089535"/>
              <a:ext cx="5784085" cy="211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A811A00-E701-4370-8EC4-6EF5528C18E2}"/>
                </a:ext>
              </a:extLst>
            </p:cNvPr>
            <p:cNvCxnSpPr/>
            <p:nvPr/>
          </p:nvCxnSpPr>
          <p:spPr>
            <a:xfrm>
              <a:off x="2837911" y="4481122"/>
              <a:ext cx="5784085" cy="211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F36C139-F962-4C6E-AEC1-F4D6830CE3A8}"/>
                </a:ext>
              </a:extLst>
            </p:cNvPr>
            <p:cNvCxnSpPr/>
            <p:nvPr/>
          </p:nvCxnSpPr>
          <p:spPr>
            <a:xfrm>
              <a:off x="2837911" y="4862124"/>
              <a:ext cx="5784085" cy="211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7395A9D-EB1C-49C9-95A5-842642A8BB95}"/>
              </a:ext>
            </a:extLst>
          </p:cNvPr>
          <p:cNvGrpSpPr/>
          <p:nvPr/>
        </p:nvGrpSpPr>
        <p:grpSpPr>
          <a:xfrm>
            <a:off x="8221971" y="1492505"/>
            <a:ext cx="466400" cy="3379410"/>
            <a:chOff x="8333682" y="1910765"/>
            <a:chExt cx="466400" cy="2854717"/>
          </a:xfrm>
        </p:grpSpPr>
        <p:sp>
          <p:nvSpPr>
            <p:cNvPr id="26" name="TextBox 6">
              <a:extLst>
                <a:ext uri="{FF2B5EF4-FFF2-40B4-BE49-F238E27FC236}">
                  <a16:creationId xmlns:a16="http://schemas.microsoft.com/office/drawing/2014/main" id="{081AC571-6359-40ED-9643-8F58052ED5A5}"/>
                </a:ext>
              </a:extLst>
            </p:cNvPr>
            <p:cNvSpPr txBox="1"/>
            <p:nvPr/>
          </p:nvSpPr>
          <p:spPr>
            <a:xfrm>
              <a:off x="8347991" y="1910765"/>
              <a:ext cx="452091" cy="233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3</a:t>
              </a:r>
              <a:endParaRPr lang="en-US" altLang="ko-KR" sz="1200" dirty="0"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27" name="TextBox 31">
              <a:extLst>
                <a:ext uri="{FF2B5EF4-FFF2-40B4-BE49-F238E27FC236}">
                  <a16:creationId xmlns:a16="http://schemas.microsoft.com/office/drawing/2014/main" id="{35F3B625-2993-4E33-9576-61CA62D24D2A}"/>
                </a:ext>
              </a:extLst>
            </p:cNvPr>
            <p:cNvSpPr txBox="1"/>
            <p:nvPr/>
          </p:nvSpPr>
          <p:spPr>
            <a:xfrm>
              <a:off x="8347991" y="2246548"/>
              <a:ext cx="452091" cy="233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6</a:t>
              </a:r>
              <a:endParaRPr lang="en-US" altLang="ko-KR" sz="1000" dirty="0"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28" name="TextBox 32">
              <a:extLst>
                <a:ext uri="{FF2B5EF4-FFF2-40B4-BE49-F238E27FC236}">
                  <a16:creationId xmlns:a16="http://schemas.microsoft.com/office/drawing/2014/main" id="{3F9324AB-E8EB-42BC-9BFB-2F1F247099CA}"/>
                </a:ext>
              </a:extLst>
            </p:cNvPr>
            <p:cNvSpPr txBox="1"/>
            <p:nvPr/>
          </p:nvSpPr>
          <p:spPr>
            <a:xfrm>
              <a:off x="8347991" y="2627409"/>
              <a:ext cx="452091" cy="233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8</a:t>
              </a:r>
              <a:endParaRPr lang="en-US" altLang="ko-KR" sz="1200" dirty="0"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29" name="TextBox 35">
              <a:extLst>
                <a:ext uri="{FF2B5EF4-FFF2-40B4-BE49-F238E27FC236}">
                  <a16:creationId xmlns:a16="http://schemas.microsoft.com/office/drawing/2014/main" id="{5E18BFAF-3372-4B70-B110-2842582CF017}"/>
                </a:ext>
              </a:extLst>
            </p:cNvPr>
            <p:cNvSpPr txBox="1"/>
            <p:nvPr/>
          </p:nvSpPr>
          <p:spPr>
            <a:xfrm>
              <a:off x="8340266" y="3002792"/>
              <a:ext cx="452091" cy="233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11</a:t>
              </a:r>
              <a:endParaRPr lang="en-US" altLang="ko-KR" sz="1200" dirty="0"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30" name="TextBox 36">
              <a:extLst>
                <a:ext uri="{FF2B5EF4-FFF2-40B4-BE49-F238E27FC236}">
                  <a16:creationId xmlns:a16="http://schemas.microsoft.com/office/drawing/2014/main" id="{05D99228-8832-42B5-9D5E-DC950A51C92D}"/>
                </a:ext>
              </a:extLst>
            </p:cNvPr>
            <p:cNvSpPr txBox="1"/>
            <p:nvPr/>
          </p:nvSpPr>
          <p:spPr>
            <a:xfrm>
              <a:off x="8340266" y="3372124"/>
              <a:ext cx="452091" cy="233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19</a:t>
              </a:r>
            </a:p>
          </p:txBody>
        </p:sp>
        <p:sp>
          <p:nvSpPr>
            <p:cNvPr id="31" name="TextBox 39">
              <a:extLst>
                <a:ext uri="{FF2B5EF4-FFF2-40B4-BE49-F238E27FC236}">
                  <a16:creationId xmlns:a16="http://schemas.microsoft.com/office/drawing/2014/main" id="{196F2F62-2CF1-4E7E-BDDA-5370DFC2FBE5}"/>
                </a:ext>
              </a:extLst>
            </p:cNvPr>
            <p:cNvSpPr txBox="1"/>
            <p:nvPr/>
          </p:nvSpPr>
          <p:spPr>
            <a:xfrm>
              <a:off x="8340266" y="3752256"/>
              <a:ext cx="452091" cy="233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20</a:t>
              </a:r>
              <a:endParaRPr lang="en-US" altLang="ko-KR" sz="1200" dirty="0"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32" name="TextBox 40">
              <a:extLst>
                <a:ext uri="{FF2B5EF4-FFF2-40B4-BE49-F238E27FC236}">
                  <a16:creationId xmlns:a16="http://schemas.microsoft.com/office/drawing/2014/main" id="{A51D4377-F783-426C-B0B9-04EA15406D6E}"/>
                </a:ext>
              </a:extLst>
            </p:cNvPr>
            <p:cNvSpPr txBox="1"/>
            <p:nvPr/>
          </p:nvSpPr>
          <p:spPr>
            <a:xfrm>
              <a:off x="8333682" y="4133126"/>
              <a:ext cx="452091" cy="233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21</a:t>
              </a:r>
              <a:endParaRPr lang="en-US" altLang="ko-KR" sz="1200" dirty="0"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33" name="TextBox 41">
              <a:extLst>
                <a:ext uri="{FF2B5EF4-FFF2-40B4-BE49-F238E27FC236}">
                  <a16:creationId xmlns:a16="http://schemas.microsoft.com/office/drawing/2014/main" id="{D9A7BE7E-E932-40ED-9C99-CCEBD41D2389}"/>
                </a:ext>
              </a:extLst>
            </p:cNvPr>
            <p:cNvSpPr txBox="1"/>
            <p:nvPr/>
          </p:nvSpPr>
          <p:spPr>
            <a:xfrm>
              <a:off x="8333682" y="4531490"/>
              <a:ext cx="452091" cy="233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22</a:t>
              </a:r>
              <a:endParaRPr lang="en-US" altLang="ko-KR" sz="1200" dirty="0">
                <a:latin typeface="HY울릉도B" pitchFamily="18" charset="-127"/>
                <a:ea typeface="HY울릉도B" pitchFamily="18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C61DD0-0B2E-4987-91A9-70FDB135D3F0}"/>
              </a:ext>
            </a:extLst>
          </p:cNvPr>
          <p:cNvGrpSpPr/>
          <p:nvPr/>
        </p:nvGrpSpPr>
        <p:grpSpPr>
          <a:xfrm>
            <a:off x="6009501" y="1908598"/>
            <a:ext cx="2060684" cy="3041304"/>
            <a:chOff x="6031938" y="2256196"/>
            <a:chExt cx="2060684" cy="2536337"/>
          </a:xfrm>
        </p:grpSpPr>
        <p:sp>
          <p:nvSpPr>
            <p:cNvPr id="43" name="TextBox 7">
              <a:extLst>
                <a:ext uri="{FF2B5EF4-FFF2-40B4-BE49-F238E27FC236}">
                  <a16:creationId xmlns:a16="http://schemas.microsoft.com/office/drawing/2014/main" id="{29E516AE-6784-43AF-984D-557A82B295C9}"/>
                </a:ext>
              </a:extLst>
            </p:cNvPr>
            <p:cNvSpPr txBox="1"/>
            <p:nvPr/>
          </p:nvSpPr>
          <p:spPr>
            <a:xfrm>
              <a:off x="6031938" y="2256196"/>
              <a:ext cx="2045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- - - - - - - - -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44" name="TextBox 7">
              <a:extLst>
                <a:ext uri="{FF2B5EF4-FFF2-40B4-BE49-F238E27FC236}">
                  <a16:creationId xmlns:a16="http://schemas.microsoft.com/office/drawing/2014/main" id="{89AB11D1-88A0-4DDB-B6BD-AE3AE73A0A9E}"/>
                </a:ext>
              </a:extLst>
            </p:cNvPr>
            <p:cNvSpPr txBox="1"/>
            <p:nvPr/>
          </p:nvSpPr>
          <p:spPr>
            <a:xfrm>
              <a:off x="6040082" y="2645294"/>
              <a:ext cx="2045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- - - - - - - - -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45" name="TextBox 7">
              <a:extLst>
                <a:ext uri="{FF2B5EF4-FFF2-40B4-BE49-F238E27FC236}">
                  <a16:creationId xmlns:a16="http://schemas.microsoft.com/office/drawing/2014/main" id="{F1EE50A7-1EC7-4CA1-8F1C-88BFA4DFD314}"/>
                </a:ext>
              </a:extLst>
            </p:cNvPr>
            <p:cNvSpPr txBox="1"/>
            <p:nvPr/>
          </p:nvSpPr>
          <p:spPr>
            <a:xfrm>
              <a:off x="6047423" y="3021888"/>
              <a:ext cx="2045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- - - - - - - - -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46" name="TextBox 7">
              <a:extLst>
                <a:ext uri="{FF2B5EF4-FFF2-40B4-BE49-F238E27FC236}">
                  <a16:creationId xmlns:a16="http://schemas.microsoft.com/office/drawing/2014/main" id="{B066E536-4628-4A49-8D2E-D321BD49E1E4}"/>
                </a:ext>
              </a:extLst>
            </p:cNvPr>
            <p:cNvSpPr txBox="1"/>
            <p:nvPr/>
          </p:nvSpPr>
          <p:spPr>
            <a:xfrm>
              <a:off x="6039278" y="3388104"/>
              <a:ext cx="2045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- - - - - - - - -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47" name="TextBox 7">
              <a:extLst>
                <a:ext uri="{FF2B5EF4-FFF2-40B4-BE49-F238E27FC236}">
                  <a16:creationId xmlns:a16="http://schemas.microsoft.com/office/drawing/2014/main" id="{3F510173-12BC-4791-8DAF-FF94E20AA302}"/>
                </a:ext>
              </a:extLst>
            </p:cNvPr>
            <p:cNvSpPr txBox="1"/>
            <p:nvPr/>
          </p:nvSpPr>
          <p:spPr>
            <a:xfrm>
              <a:off x="6047422" y="3765913"/>
              <a:ext cx="2045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- - - - - - - - -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48" name="TextBox 7">
              <a:extLst>
                <a:ext uri="{FF2B5EF4-FFF2-40B4-BE49-F238E27FC236}">
                  <a16:creationId xmlns:a16="http://schemas.microsoft.com/office/drawing/2014/main" id="{8FF15C23-683E-4473-9318-640337FAFE28}"/>
                </a:ext>
              </a:extLst>
            </p:cNvPr>
            <p:cNvSpPr txBox="1"/>
            <p:nvPr/>
          </p:nvSpPr>
          <p:spPr>
            <a:xfrm>
              <a:off x="6039278" y="4137725"/>
              <a:ext cx="2045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- - - - - - - - -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49" name="TextBox 7">
              <a:extLst>
                <a:ext uri="{FF2B5EF4-FFF2-40B4-BE49-F238E27FC236}">
                  <a16:creationId xmlns:a16="http://schemas.microsoft.com/office/drawing/2014/main" id="{834493F7-6154-4CF0-AA39-E18E15937EF2}"/>
                </a:ext>
              </a:extLst>
            </p:cNvPr>
            <p:cNvSpPr txBox="1"/>
            <p:nvPr/>
          </p:nvSpPr>
          <p:spPr>
            <a:xfrm>
              <a:off x="6047422" y="4515534"/>
              <a:ext cx="2045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- - - - - - - - -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3D72FF-6518-484C-A402-A8851469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6753-C80A-49F8-8BA7-4E57156BFA8D}" type="slidenum">
              <a:rPr lang="fr-CA" sz="2400" b="1" smtClean="0"/>
              <a:pPr/>
              <a:t>2</a:t>
            </a:fld>
            <a:endParaRPr lang="fr-CA" sz="2400" b="1" dirty="0"/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id="{DA8B5E92-9F95-41BB-A41C-DCA239D1EFF0}"/>
              </a:ext>
            </a:extLst>
          </p:cNvPr>
          <p:cNvSpPr txBox="1"/>
          <p:nvPr/>
        </p:nvSpPr>
        <p:spPr>
          <a:xfrm>
            <a:off x="5992423" y="4995508"/>
            <a:ext cx="2045199" cy="332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rPr>
              <a:t>- - - - - - - - -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60" name="TextBox 7">
            <a:extLst>
              <a:ext uri="{FF2B5EF4-FFF2-40B4-BE49-F238E27FC236}">
                <a16:creationId xmlns:a16="http://schemas.microsoft.com/office/drawing/2014/main" id="{94C06610-D66C-4640-B334-1847FFE0677E}"/>
              </a:ext>
            </a:extLst>
          </p:cNvPr>
          <p:cNvSpPr txBox="1"/>
          <p:nvPr/>
        </p:nvSpPr>
        <p:spPr>
          <a:xfrm>
            <a:off x="6024985" y="1457027"/>
            <a:ext cx="2045199" cy="332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rPr>
              <a:t>- - - - - - - - -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HY울릉도B" pitchFamily="18" charset="-127"/>
              <a:ea typeface="HY울릉도B" pitchFamily="18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C34AFF1-DF90-4B82-B646-3EB57A5EDE71}"/>
              </a:ext>
            </a:extLst>
          </p:cNvPr>
          <p:cNvCxnSpPr>
            <a:cxnSpLocks/>
          </p:cNvCxnSpPr>
          <p:nvPr/>
        </p:nvCxnSpPr>
        <p:spPr>
          <a:xfrm>
            <a:off x="2829634" y="5877272"/>
            <a:ext cx="5798810" cy="0"/>
          </a:xfrm>
          <a:prstGeom prst="line">
            <a:avLst/>
          </a:prstGeom>
          <a:ln w="635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8877B2B-7CA1-41E9-9F9A-1DFA7617FB11}"/>
              </a:ext>
            </a:extLst>
          </p:cNvPr>
          <p:cNvGrpSpPr/>
          <p:nvPr/>
        </p:nvGrpSpPr>
        <p:grpSpPr>
          <a:xfrm>
            <a:off x="2822205" y="1831038"/>
            <a:ext cx="3719732" cy="3539650"/>
            <a:chOff x="2833468" y="1831038"/>
            <a:chExt cx="3719732" cy="3015578"/>
          </a:xfrm>
        </p:grpSpPr>
        <p:sp>
          <p:nvSpPr>
            <p:cNvPr id="63" name="제목 1">
              <a:extLst>
                <a:ext uri="{FF2B5EF4-FFF2-40B4-BE49-F238E27FC236}">
                  <a16:creationId xmlns:a16="http://schemas.microsoft.com/office/drawing/2014/main" id="{B3755BED-5809-43D4-BDFF-0BE360FD744B}"/>
                </a:ext>
              </a:extLst>
            </p:cNvPr>
            <p:cNvSpPr txBox="1">
              <a:spLocks/>
            </p:cNvSpPr>
            <p:nvPr/>
          </p:nvSpPr>
          <p:spPr>
            <a:xfrm>
              <a:off x="2833468" y="1831038"/>
              <a:ext cx="3719732" cy="37711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Chapter  02 </a:t>
              </a:r>
              <a:r>
                <a:rPr lang="ko-KR" altLang="en-US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관련 연구 및 사례</a:t>
              </a:r>
              <a:endParaRPr lang="ko-KR" altLang="en-US" sz="10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66" name="제목 1">
              <a:extLst>
                <a:ext uri="{FF2B5EF4-FFF2-40B4-BE49-F238E27FC236}">
                  <a16:creationId xmlns:a16="http://schemas.microsoft.com/office/drawing/2014/main" id="{20B1251D-B7ED-4B68-920F-014286DDC08E}"/>
                </a:ext>
              </a:extLst>
            </p:cNvPr>
            <p:cNvSpPr txBox="1">
              <a:spLocks/>
            </p:cNvSpPr>
            <p:nvPr/>
          </p:nvSpPr>
          <p:spPr>
            <a:xfrm>
              <a:off x="2841403" y="2961713"/>
              <a:ext cx="3348134" cy="37711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Chapter  05 </a:t>
              </a:r>
              <a:r>
                <a:rPr lang="ko-KR" altLang="en-US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시스템 모듈 상세 설계</a:t>
              </a:r>
              <a:endParaRPr lang="ko-KR" altLang="en-US" sz="10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67" name="제목 1">
              <a:extLst>
                <a:ext uri="{FF2B5EF4-FFF2-40B4-BE49-F238E27FC236}">
                  <a16:creationId xmlns:a16="http://schemas.microsoft.com/office/drawing/2014/main" id="{4DF78269-9174-4C9C-9036-9EC554EA2C88}"/>
                </a:ext>
              </a:extLst>
            </p:cNvPr>
            <p:cNvSpPr txBox="1">
              <a:spLocks/>
            </p:cNvSpPr>
            <p:nvPr/>
          </p:nvSpPr>
          <p:spPr>
            <a:xfrm>
              <a:off x="2833468" y="3338827"/>
              <a:ext cx="3386780" cy="37711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Chapter  06 </a:t>
              </a:r>
              <a:r>
                <a:rPr lang="ko-KR" altLang="en-US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개발 환경 및 방법</a:t>
              </a:r>
              <a:endParaRPr lang="ko-KR" altLang="en-US" sz="10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68" name="제목 1">
              <a:extLst>
                <a:ext uri="{FF2B5EF4-FFF2-40B4-BE49-F238E27FC236}">
                  <a16:creationId xmlns:a16="http://schemas.microsoft.com/office/drawing/2014/main" id="{27AEE5C5-107B-4E10-8EE6-8E940F7FE6B4}"/>
                </a:ext>
              </a:extLst>
            </p:cNvPr>
            <p:cNvSpPr txBox="1">
              <a:spLocks/>
            </p:cNvSpPr>
            <p:nvPr/>
          </p:nvSpPr>
          <p:spPr>
            <a:xfrm>
              <a:off x="2833468" y="3717711"/>
              <a:ext cx="2818652" cy="37711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Chapter  07 </a:t>
              </a:r>
              <a:r>
                <a:rPr lang="ko-KR" altLang="en-US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데모 환경 설계</a:t>
              </a:r>
              <a:endParaRPr lang="ko-KR" altLang="en-US" sz="10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69" name="제목 1">
              <a:extLst>
                <a:ext uri="{FF2B5EF4-FFF2-40B4-BE49-F238E27FC236}">
                  <a16:creationId xmlns:a16="http://schemas.microsoft.com/office/drawing/2014/main" id="{EA93A880-7D54-4E6F-ABC8-7C9E54083729}"/>
                </a:ext>
              </a:extLst>
            </p:cNvPr>
            <p:cNvSpPr txBox="1">
              <a:spLocks/>
            </p:cNvSpPr>
            <p:nvPr/>
          </p:nvSpPr>
          <p:spPr>
            <a:xfrm>
              <a:off x="2841402" y="4090618"/>
              <a:ext cx="3190535" cy="37711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Chapter  08 </a:t>
              </a:r>
              <a:r>
                <a:rPr lang="ko-KR" altLang="en-US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업무 분담</a:t>
              </a:r>
              <a:endParaRPr lang="ko-KR" altLang="en-US" sz="10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70" name="제목 1">
              <a:extLst>
                <a:ext uri="{FF2B5EF4-FFF2-40B4-BE49-F238E27FC236}">
                  <a16:creationId xmlns:a16="http://schemas.microsoft.com/office/drawing/2014/main" id="{B98FD61E-680E-4374-BAB6-D37A951FC17C}"/>
                </a:ext>
              </a:extLst>
            </p:cNvPr>
            <p:cNvSpPr txBox="1">
              <a:spLocks/>
            </p:cNvSpPr>
            <p:nvPr/>
          </p:nvSpPr>
          <p:spPr>
            <a:xfrm>
              <a:off x="2841402" y="4469502"/>
              <a:ext cx="3378845" cy="37711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Chapter  09 </a:t>
              </a:r>
              <a:r>
                <a:rPr lang="ko-KR" altLang="en-US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종합 설계 수행 일정</a:t>
              </a:r>
              <a:endParaRPr lang="ko-KR" altLang="en-US" sz="10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</p:grpSp>
      <p:sp>
        <p:nvSpPr>
          <p:cNvPr id="71" name="제목 1">
            <a:extLst>
              <a:ext uri="{FF2B5EF4-FFF2-40B4-BE49-F238E27FC236}">
                <a16:creationId xmlns:a16="http://schemas.microsoft.com/office/drawing/2014/main" id="{18A6E829-17EE-441A-AD17-026B9D4543EE}"/>
              </a:ext>
            </a:extLst>
          </p:cNvPr>
          <p:cNvSpPr txBox="1">
            <a:spLocks/>
          </p:cNvSpPr>
          <p:nvPr/>
        </p:nvSpPr>
        <p:spPr>
          <a:xfrm>
            <a:off x="2817084" y="1465819"/>
            <a:ext cx="2795972" cy="327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Chapter  01 </a:t>
            </a:r>
            <a:r>
              <a:rPr lang="ko-KR" altLang="en-US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종합 설계 개요            </a:t>
            </a:r>
            <a:endParaRPr lang="ko-KR" altLang="en-US" sz="10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울릉도B" pitchFamily="18" charset="-127"/>
              <a:ea typeface="HY울릉도B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8EE5665-459D-4306-9402-9E53F2CF45F5}"/>
              </a:ext>
            </a:extLst>
          </p:cNvPr>
          <p:cNvCxnSpPr>
            <a:cxnSpLocks/>
          </p:cNvCxnSpPr>
          <p:nvPr/>
        </p:nvCxnSpPr>
        <p:spPr>
          <a:xfrm>
            <a:off x="2841402" y="5370688"/>
            <a:ext cx="5772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제목 1">
            <a:extLst>
              <a:ext uri="{FF2B5EF4-FFF2-40B4-BE49-F238E27FC236}">
                <a16:creationId xmlns:a16="http://schemas.microsoft.com/office/drawing/2014/main" id="{0B0AA548-F0CA-442D-A935-7577E453C4D2}"/>
              </a:ext>
            </a:extLst>
          </p:cNvPr>
          <p:cNvSpPr txBox="1">
            <a:spLocks/>
          </p:cNvSpPr>
          <p:nvPr/>
        </p:nvSpPr>
        <p:spPr>
          <a:xfrm>
            <a:off x="2820147" y="5361301"/>
            <a:ext cx="3480045" cy="442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Chapter  10</a:t>
            </a:r>
            <a:r>
              <a:rPr lang="ko-KR" altLang="en-US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 필요 기술 및 참고문헌</a:t>
            </a:r>
            <a:endParaRPr lang="ko-KR" altLang="en-US" sz="10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73" name="TextBox 7">
            <a:extLst>
              <a:ext uri="{FF2B5EF4-FFF2-40B4-BE49-F238E27FC236}">
                <a16:creationId xmlns:a16="http://schemas.microsoft.com/office/drawing/2014/main" id="{22A30FCA-BA55-41D9-990F-432A6866916E}"/>
              </a:ext>
            </a:extLst>
          </p:cNvPr>
          <p:cNvSpPr txBox="1"/>
          <p:nvPr/>
        </p:nvSpPr>
        <p:spPr>
          <a:xfrm>
            <a:off x="6178274" y="5460696"/>
            <a:ext cx="2045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rPr>
              <a:t>- - - - - - - -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74" name="TextBox 41">
            <a:extLst>
              <a:ext uri="{FF2B5EF4-FFF2-40B4-BE49-F238E27FC236}">
                <a16:creationId xmlns:a16="http://schemas.microsoft.com/office/drawing/2014/main" id="{A42D5425-5154-4879-9A70-026CFA46E4D6}"/>
              </a:ext>
            </a:extLst>
          </p:cNvPr>
          <p:cNvSpPr txBox="1"/>
          <p:nvPr/>
        </p:nvSpPr>
        <p:spPr>
          <a:xfrm>
            <a:off x="8224365" y="5020696"/>
            <a:ext cx="452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23</a:t>
            </a:r>
            <a:endParaRPr lang="en-US" altLang="ko-KR" sz="12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75" name="TextBox 41">
            <a:extLst>
              <a:ext uri="{FF2B5EF4-FFF2-40B4-BE49-F238E27FC236}">
                <a16:creationId xmlns:a16="http://schemas.microsoft.com/office/drawing/2014/main" id="{14CA2E66-227C-46AF-ACDA-F07265F6BABB}"/>
              </a:ext>
            </a:extLst>
          </p:cNvPr>
          <p:cNvSpPr txBox="1"/>
          <p:nvPr/>
        </p:nvSpPr>
        <p:spPr>
          <a:xfrm>
            <a:off x="8231827" y="5468467"/>
            <a:ext cx="452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24</a:t>
            </a:r>
          </a:p>
        </p:txBody>
      </p:sp>
      <p:sp>
        <p:nvSpPr>
          <p:cNvPr id="50" name="제목 1">
            <a:extLst>
              <a:ext uri="{FF2B5EF4-FFF2-40B4-BE49-F238E27FC236}">
                <a16:creationId xmlns:a16="http://schemas.microsoft.com/office/drawing/2014/main" id="{1F3D8A59-465D-4ACE-8572-C8B51A555C1C}"/>
              </a:ext>
            </a:extLst>
          </p:cNvPr>
          <p:cNvSpPr txBox="1">
            <a:spLocks/>
          </p:cNvSpPr>
          <p:nvPr/>
        </p:nvSpPr>
        <p:spPr>
          <a:xfrm>
            <a:off x="2827755" y="2252025"/>
            <a:ext cx="3386781" cy="442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Chapter  03 </a:t>
            </a:r>
            <a:r>
              <a:rPr lang="ko-KR" altLang="en-US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시스템 수행 시나리오             </a:t>
            </a:r>
            <a:endParaRPr lang="ko-KR" altLang="en-US" sz="10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51" name="제목 1">
            <a:extLst>
              <a:ext uri="{FF2B5EF4-FFF2-40B4-BE49-F238E27FC236}">
                <a16:creationId xmlns:a16="http://schemas.microsoft.com/office/drawing/2014/main" id="{247EB3FE-AECE-4897-B864-8DAECAB9B65D}"/>
              </a:ext>
            </a:extLst>
          </p:cNvPr>
          <p:cNvSpPr txBox="1">
            <a:spLocks/>
          </p:cNvSpPr>
          <p:nvPr/>
        </p:nvSpPr>
        <p:spPr>
          <a:xfrm>
            <a:off x="2833468" y="2695272"/>
            <a:ext cx="2818652" cy="442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Chapter  04 </a:t>
            </a:r>
            <a:r>
              <a:rPr lang="ko-KR" altLang="en-US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시스템 구성도</a:t>
            </a:r>
            <a:endParaRPr lang="ko-KR" altLang="en-US" sz="10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울릉도B" pitchFamily="18" charset="-127"/>
              <a:ea typeface="HY울릉도B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1.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종합 설계 개요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1C8D12-B71E-4A1E-8635-F8A695C6B854}"/>
              </a:ext>
            </a:extLst>
          </p:cNvPr>
          <p:cNvSpPr/>
          <p:nvPr/>
        </p:nvSpPr>
        <p:spPr>
          <a:xfrm>
            <a:off x="2627784" y="1052736"/>
            <a:ext cx="2201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2400" b="1" dirty="0"/>
              <a:t>연구 개발 배경</a:t>
            </a:r>
            <a:endParaRPr lang="ko-KR" altLang="ko-K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365B86-53C2-4B71-A42F-9DB2255ECF26}"/>
              </a:ext>
            </a:extLst>
          </p:cNvPr>
          <p:cNvSpPr txBox="1"/>
          <p:nvPr/>
        </p:nvSpPr>
        <p:spPr>
          <a:xfrm>
            <a:off x="2555776" y="1658417"/>
            <a:ext cx="648072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1.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실습실 이용을 위해 학과 사무실을 방문하여 보안키 취득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      </a:t>
            </a: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누군가가 사무실을 방문</a:t>
            </a:r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/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2.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보안키 수령 시 신분 확인 등을 위해 신분증 제시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      </a:t>
            </a: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실습실을 닫은 후 보안키를 반납하고 신분증을 받기 </a:t>
            </a: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</a:p>
          <a:p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때문에 가장 마지막에 실습실에서 나옴</a:t>
            </a:r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      - 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실습실 사용 후 다른 클래스 수업이 이어질 때 인계가 </a:t>
            </a:r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어려움</a:t>
            </a:r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3.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실습실 내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PC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및 부속품의 문제가 발생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      </a:t>
            </a: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일반 학생이 실습실 내부 칠판에 어떤 문제인지 작성하지만</a:t>
            </a: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</a:p>
          <a:p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관리 학생이 문제에 대처하는 시간이 오래 걸림</a:t>
            </a:r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      - 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해결이 된 경우에</a:t>
            </a: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이에 대한 확실한 언급이 없음</a:t>
            </a:r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      - 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상기와 더불어 문제가 발생한 </a:t>
            </a: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PC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등에 대한 정보 공유가 부족</a:t>
            </a:r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6821A629-5E39-45A8-A6C2-E816B88A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3</a:t>
            </a:fld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424682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1.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종합 설계 개요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1C8D12-B71E-4A1E-8635-F8A695C6B854}"/>
              </a:ext>
            </a:extLst>
          </p:cNvPr>
          <p:cNvSpPr/>
          <p:nvPr/>
        </p:nvSpPr>
        <p:spPr>
          <a:xfrm>
            <a:off x="2627784" y="1052736"/>
            <a:ext cx="2201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2400" b="1" dirty="0"/>
              <a:t>연구 개발 배경</a:t>
            </a:r>
            <a:endParaRPr lang="ko-KR" altLang="ko-K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365B86-53C2-4B71-A42F-9DB2255ECF26}"/>
              </a:ext>
            </a:extLst>
          </p:cNvPr>
          <p:cNvSpPr txBox="1"/>
          <p:nvPr/>
        </p:nvSpPr>
        <p:spPr>
          <a:xfrm>
            <a:off x="2555776" y="1658417"/>
            <a:ext cx="6480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4.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매 학기 혹은 타 기준에 따라 실습실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PC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의 환경을 조성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      - 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실습실 기본 환경의 문제로 원활한 실습을 방해하는 요소가 </a:t>
            </a:r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발생하며 이를 대처하는 시간이 오래 걸림</a:t>
            </a:r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      - 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특정 실습실 관리 학생이 잘 알지 못해 해결하지 못하는 경우</a:t>
            </a:r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문제 해결이 가능한 다른 학생을 지속적으로 찾아야 함</a:t>
            </a:r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5.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실습실 대여를 위해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5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인 이상 학생의 등록 및 해당 클래스 교수 사인 후 사무실로 신청서 제출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      </a:t>
            </a: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모든 학생이 교류하는 것이 아니어서 실습실 대여에 대한 </a:t>
            </a:r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충분한 교류가 발생하지 못함</a:t>
            </a:r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      - 5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인 등록 후 해당 클래스 교수의 사인을 받아야 하나</a:t>
            </a: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, 	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교수님들의 업무상 자리를 비우시는 경우가 많음</a:t>
            </a:r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6821A629-5E39-45A8-A6C2-E816B88A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4</a:t>
            </a:fld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60063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ECB36C-FE42-4744-822B-5DEF003F3538}"/>
              </a:ext>
            </a:extLst>
          </p:cNvPr>
          <p:cNvSpPr/>
          <p:nvPr/>
        </p:nvSpPr>
        <p:spPr>
          <a:xfrm>
            <a:off x="2627784" y="1052736"/>
            <a:ext cx="2201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2400" b="1" dirty="0"/>
              <a:t>연구 개발 목표</a:t>
            </a:r>
            <a:endParaRPr lang="ko-KR" altLang="ko-K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22FEBE-737B-42BC-97A9-1B78CEFAEF35}"/>
              </a:ext>
            </a:extLst>
          </p:cNvPr>
          <p:cNvSpPr txBox="1"/>
          <p:nvPr/>
        </p:nvSpPr>
        <p:spPr>
          <a:xfrm>
            <a:off x="2627784" y="1682825"/>
            <a:ext cx="632936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수강신청 정보를 토대로 하여 실습실을 사용하는 학생 모두에게 출입통제 권한을 부여하여 학과 사무실 방문 등 없이 실습실 개폐가 가능하도록 함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실습실 개폐한 학생에 대한 정보를 저장하여 학과 사무실에서 관리 및 감독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실습실 개방은 모두에게 권한을 주며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닫는 경우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개방한 학생에게 최종권한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책임소재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을 주고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권한 이전 기능을 통해 타 학생이 권한을 받아오거나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타 학생에게 권한을 넘기도록 함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실습실의 보안을 위해 개방은 수업시간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10~15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분 전부터 가능하도록 하고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닫는 시간의 제한은 없으나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수업 종료시간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10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분 경과 후 문이 닫히지 않은 경우 최종권한 보유자에게 알림 메시지 송신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2516013F-FB50-4C57-89C5-D5DB88FB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5</a:t>
            </a:fld>
            <a:endParaRPr lang="fr-CA" sz="2400" b="1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75153EC8-DC47-4571-97D8-B12369C89AE8}"/>
              </a:ext>
            </a:extLst>
          </p:cNvPr>
          <p:cNvSpPr txBox="1">
            <a:spLocks/>
          </p:cNvSpPr>
          <p:nvPr/>
        </p:nvSpPr>
        <p:spPr bwMode="auto">
          <a:xfrm>
            <a:off x="2555776" y="188640"/>
            <a:ext cx="632936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1.  </a:t>
            </a:r>
            <a:r>
              <a:rPr lang="ko-KR" altLang="en-US" sz="2800" b="1" i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종합 설계 개요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2901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ECB36C-FE42-4744-822B-5DEF003F3538}"/>
              </a:ext>
            </a:extLst>
          </p:cNvPr>
          <p:cNvSpPr/>
          <p:nvPr/>
        </p:nvSpPr>
        <p:spPr>
          <a:xfrm>
            <a:off x="2627784" y="1052736"/>
            <a:ext cx="2201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2400" b="1" dirty="0"/>
              <a:t>연구 개발 목표</a:t>
            </a:r>
            <a:endParaRPr lang="ko-KR" altLang="ko-K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22FEBE-737B-42BC-97A9-1B78CEFAEF35}"/>
              </a:ext>
            </a:extLst>
          </p:cNvPr>
          <p:cNvSpPr txBox="1"/>
          <p:nvPr/>
        </p:nvSpPr>
        <p:spPr>
          <a:xfrm>
            <a:off x="2627784" y="1682825"/>
            <a:ext cx="63293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고장 신고 기능을 통해 문제가 발생한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PC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를 신속하게 처리하며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, PC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등에 대한 정보를 구체적이고 정확하게 공유 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학기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연간 단위로 변하는 실습실 담당 관리학생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교수님에게 실습실 관리자 권한을 부여하여 실습실 개폐에 대한 마스터 권한 부여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실습실 관리 기능에 실습 환경 조성을 위한 확인 사항 및 현황 파악 기능 등을 통해 진행 사항을 알아보며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학기 중이나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이전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이후에 점검하고 변경할 사항을 요청하고 관리하도록 함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개인정보 로드를 위해 학교 계정으로 초기 로그인을 하며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이후 보안을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/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위해 지문인식을 사용하여 인증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지문인식이 불가한 조건에 대해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차 비밀번호로 대비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2516013F-FB50-4C57-89C5-D5DB88FB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6</a:t>
            </a:fld>
            <a:endParaRPr lang="fr-CA" sz="2400" b="1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75153EC8-DC47-4571-97D8-B12369C89AE8}"/>
              </a:ext>
            </a:extLst>
          </p:cNvPr>
          <p:cNvSpPr txBox="1">
            <a:spLocks/>
          </p:cNvSpPr>
          <p:nvPr/>
        </p:nvSpPr>
        <p:spPr bwMode="auto">
          <a:xfrm>
            <a:off x="2555776" y="188640"/>
            <a:ext cx="632936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1.  </a:t>
            </a:r>
            <a:r>
              <a:rPr lang="ko-KR" altLang="en-US" sz="2800" b="1" i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종합 설계 개요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0171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ECB36C-FE42-4744-822B-5DEF003F3538}"/>
              </a:ext>
            </a:extLst>
          </p:cNvPr>
          <p:cNvSpPr/>
          <p:nvPr/>
        </p:nvSpPr>
        <p:spPr>
          <a:xfrm>
            <a:off x="2627784" y="1052736"/>
            <a:ext cx="2201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2400" b="1" dirty="0"/>
              <a:t>연구 개발 효과</a:t>
            </a:r>
            <a:endParaRPr lang="ko-KR" altLang="ko-K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22FEBE-737B-42BC-97A9-1B78CEFAEF35}"/>
              </a:ext>
            </a:extLst>
          </p:cNvPr>
          <p:cNvSpPr txBox="1"/>
          <p:nvPr/>
        </p:nvSpPr>
        <p:spPr>
          <a:xfrm>
            <a:off x="2627784" y="1682825"/>
            <a:ext cx="63293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실습실 개방을 위해 실습실 방문 후 사무실을 방문하거나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개방이 되어있음에도 사무실을 방문하는 등의 소모적인 행동을 줄임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실습실 개방 외에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실습실 사용을 위해 들어가는 많은 소비적인 동작들을 최소한으로 변경하여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불편함을 줄이고 접근성을 높여 학습 능력의 질적 향상 도모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신속한 정보 공유를 통해 고장이 난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PC,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혹은 변경이 필요한 실습실 환경 등을 빠르고 정확하게 대처하여 쾌적한 실습 환경 제공 및 원활한 수업의 진행을 통해 질적으로 풍부한 강의 제공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2516013F-FB50-4C57-89C5-D5DB88FB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7</a:t>
            </a:fld>
            <a:endParaRPr lang="fr-CA" sz="2400" b="1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75153EC8-DC47-4571-97D8-B12369C89AE8}"/>
              </a:ext>
            </a:extLst>
          </p:cNvPr>
          <p:cNvSpPr txBox="1">
            <a:spLocks/>
          </p:cNvSpPr>
          <p:nvPr/>
        </p:nvSpPr>
        <p:spPr bwMode="auto">
          <a:xfrm>
            <a:off x="2555776" y="188640"/>
            <a:ext cx="632936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1.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종합 설계 개요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713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2.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관련 연구 및 사례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슬라이드 번호 개체 틀 4">
            <a:extLst>
              <a:ext uri="{FF2B5EF4-FFF2-40B4-BE49-F238E27FC236}">
                <a16:creationId xmlns:a16="http://schemas.microsoft.com/office/drawing/2014/main" id="{9CC60584-53EE-4097-9D53-4BADC545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8</a:t>
            </a:fld>
            <a:endParaRPr lang="fr-CA" sz="2400" b="1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739B170-B405-4ECF-9AAE-F1ED21D4F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807150"/>
              </p:ext>
            </p:extLst>
          </p:nvPr>
        </p:nvGraphicFramePr>
        <p:xfrm>
          <a:off x="2672456" y="980728"/>
          <a:ext cx="6329361" cy="5601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28">
                  <a:extLst>
                    <a:ext uri="{9D8B030D-6E8A-4147-A177-3AD203B41FA5}">
                      <a16:colId xmlns:a16="http://schemas.microsoft.com/office/drawing/2014/main" val="1970758153"/>
                    </a:ext>
                  </a:extLst>
                </a:gridCol>
                <a:gridCol w="2464046">
                  <a:extLst>
                    <a:ext uri="{9D8B030D-6E8A-4147-A177-3AD203B41FA5}">
                      <a16:colId xmlns:a16="http://schemas.microsoft.com/office/drawing/2014/main" val="2878568613"/>
                    </a:ext>
                  </a:extLst>
                </a:gridCol>
                <a:gridCol w="2109787">
                  <a:extLst>
                    <a:ext uri="{9D8B030D-6E8A-4147-A177-3AD203B41FA5}">
                      <a16:colId xmlns:a16="http://schemas.microsoft.com/office/drawing/2014/main" val="2262831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관련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특징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차이점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92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드루아</a:t>
                      </a:r>
                      <a:r>
                        <a:rPr lang="en-US" altLang="ko-KR" sz="1400" dirty="0"/>
                        <a:t>+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네트워크를 통해 거리와 상관 없이 출입문 개폐가 가능함</a:t>
                      </a:r>
                      <a:endParaRPr lang="en-US" altLang="ko-KR" sz="1400" dirty="0"/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방문자에게 일회용 출입증을 </a:t>
                      </a:r>
                      <a:r>
                        <a:rPr lang="en-US" altLang="ko-KR" sz="1400" dirty="0"/>
                        <a:t>SMS</a:t>
                      </a:r>
                      <a:r>
                        <a:rPr lang="ko-KR" altLang="en-US" sz="1400" dirty="0"/>
                        <a:t>로 보내 임시 권한 부여</a:t>
                      </a:r>
                      <a:endParaRPr lang="en-US" altLang="ko-KR" sz="14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 출입문을 여닫을 수 있는 권한이 부여되는 인원이 고정되지 않고 </a:t>
                      </a:r>
                      <a:r>
                        <a:rPr lang="ko-KR" altLang="en-US" sz="1400" dirty="0" err="1"/>
                        <a:t>학기별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연간 단위로 주기적으로 변함</a:t>
                      </a:r>
                      <a:endParaRPr lang="en-US" altLang="ko-KR" sz="1400" dirty="0"/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 여닫을 수 있는 출입문의 개수가 지정 돼있지 않고 인원과 마찬가지로 주기적으로 변함</a:t>
                      </a:r>
                      <a:endParaRPr lang="en-US" altLang="ko-KR" sz="1400" dirty="0"/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사용자가 신청하지 않아도 권한 부여를 위한 정보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수강신청 정보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에 따라 자동으로 권한 부여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51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삼성 스마트 </a:t>
                      </a:r>
                      <a:r>
                        <a:rPr lang="ko-KR" altLang="en-US" sz="1400" dirty="0" err="1"/>
                        <a:t>도어락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SHP-DS700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블루투스 통신으로 문 개폐가 가능</a:t>
                      </a:r>
                      <a:endParaRPr lang="en-US" altLang="ko-KR" sz="1400" dirty="0"/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설정을 통해 출입 시 정보가 등록된 가족 등에게 전송 됨</a:t>
                      </a:r>
                      <a:endParaRPr lang="en-US" altLang="ko-KR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24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에스원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클레스</a:t>
                      </a:r>
                      <a:r>
                        <a:rPr lang="en-US" altLang="ko-KR" sz="1400" dirty="0"/>
                        <a:t>(CLES)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 err="1"/>
                        <a:t>딥러닝</a:t>
                      </a:r>
                      <a:r>
                        <a:rPr lang="ko-KR" altLang="en-US" sz="1400" dirty="0"/>
                        <a:t> 기반 얼굴인식</a:t>
                      </a:r>
                      <a:r>
                        <a:rPr lang="en-US" altLang="ko-KR" sz="1400" dirty="0"/>
                        <a:t>(F</a:t>
                      </a:r>
                      <a:r>
                        <a:rPr lang="ko-KR" altLang="en-US" sz="1400" dirty="0"/>
                        <a:t>패스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출입통제 시스템으로 인식률 및 속도가 빠름</a:t>
                      </a:r>
                      <a:endParaRPr lang="en-US" altLang="ko-KR" sz="1400" dirty="0"/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더불어 </a:t>
                      </a:r>
                      <a:r>
                        <a:rPr lang="en-US" altLang="ko-KR" sz="1400" dirty="0"/>
                        <a:t>M</a:t>
                      </a:r>
                      <a:r>
                        <a:rPr lang="ko-KR" altLang="en-US" sz="1400" dirty="0"/>
                        <a:t>패스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사원 출입증</a:t>
                      </a:r>
                      <a:r>
                        <a:rPr lang="en-US" altLang="ko-KR" sz="1400" dirty="0"/>
                        <a:t>), V</a:t>
                      </a:r>
                      <a:r>
                        <a:rPr lang="ko-KR" altLang="en-US" sz="1400" dirty="0"/>
                        <a:t>패스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방문객 출입증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등을 함께 사용</a:t>
                      </a:r>
                      <a:endParaRPr lang="en-US" altLang="ko-KR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2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블루원시스템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홍채 인식 시스템</a:t>
                      </a:r>
                      <a:endParaRPr lang="en-US" altLang="ko-KR" sz="1400" dirty="0"/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인식을 통해 출입 기록을 남겨 관리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433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110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5.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모듈 상세 설계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A078977B-339B-4388-83A8-F1A32081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9</a:t>
            </a:fld>
            <a:endParaRPr lang="fr-CA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9A6764-8B0F-4279-83AF-DE5124D9A925}"/>
              </a:ext>
            </a:extLst>
          </p:cNvPr>
          <p:cNvSpPr/>
          <p:nvPr/>
        </p:nvSpPr>
        <p:spPr>
          <a:xfrm>
            <a:off x="2627784" y="1052736"/>
            <a:ext cx="2162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2400" b="1" dirty="0"/>
              <a:t>앱 설계 </a:t>
            </a:r>
            <a:r>
              <a:rPr lang="en-US" altLang="ko-KR" b="1" dirty="0"/>
              <a:t>– </a:t>
            </a:r>
            <a:r>
              <a:rPr lang="ko-KR" altLang="en-US" b="1" dirty="0"/>
              <a:t>로그인</a:t>
            </a:r>
            <a:endParaRPr lang="ko-KR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AB8F7-EE28-4F00-9C17-39F9DF6C352F}"/>
              </a:ext>
            </a:extLst>
          </p:cNvPr>
          <p:cNvSpPr txBox="1"/>
          <p:nvPr/>
        </p:nvSpPr>
        <p:spPr>
          <a:xfrm>
            <a:off x="2627784" y="1682825"/>
            <a:ext cx="632936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기능</a:t>
            </a: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학생의 개인정보 저장을 위한 최초 로그인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학교 홈페이지 등록 계정으로 로그인을 하며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이 정보를 통해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DB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와 비교하여 권한 여부 판단 등의 기능 동작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최초 로그인 후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 보안을 위해 지문인식을 통한 간편 로그인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지문인식 불가 조건을 고려하여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 2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차 비밀번호 설정 등 대안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다루는 정보</a:t>
            </a: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학교에 등록된 개인 신상 정보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지문인식을 위한 등록된 지문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지문인식 외의 보안을 위한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차 비밀번호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모듈 별 기능</a:t>
            </a: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앱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계정 로그인 및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보안을 위한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차 로그인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서버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로그인한 계정 정보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DB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에 전달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2"/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    - DB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에 있는 계정 정보 앱으로 전달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DB –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서버를 통해 앱과 정보 교환 및 정보 전달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03598"/>
      </p:ext>
    </p:extLst>
  </p:cSld>
  <p:clrMapOvr>
    <a:masterClrMapping/>
  </p:clrMapOvr>
</p:sld>
</file>

<file path=ppt/theme/theme1.xml><?xml version="1.0" encoding="utf-8"?>
<a:theme xmlns:a="http://schemas.openxmlformats.org/drawingml/2006/main" name="13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132</Template>
  <TotalTime>5188</TotalTime>
  <Words>1352</Words>
  <Application>Microsoft Office PowerPoint</Application>
  <PresentationFormat>화면 슬라이드 쇼(4:3)</PresentationFormat>
  <Paragraphs>256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HY울릉도B</vt:lpstr>
      <vt:lpstr>굴림</vt:lpstr>
      <vt:lpstr>나눔고딕</vt:lpstr>
      <vt:lpstr>돋움</vt:lpstr>
      <vt:lpstr>맑은 고딕</vt:lpstr>
      <vt:lpstr>Arial</vt:lpstr>
      <vt:lpstr>Calibri</vt:lpstr>
      <vt:lpstr>Wingdings</vt:lpstr>
      <vt:lpstr>132</vt:lpstr>
      <vt:lpstr>PowerPoint 프레젠테이션</vt:lpstr>
      <vt:lpstr>INDEX</vt:lpstr>
      <vt:lpstr>Chapter  1.  종합 설계 개요</vt:lpstr>
      <vt:lpstr>Chapter  1.  종합 설계 개요</vt:lpstr>
      <vt:lpstr>PowerPoint 프레젠테이션</vt:lpstr>
      <vt:lpstr>PowerPoint 프레젠테이션</vt:lpstr>
      <vt:lpstr>PowerPoint 프레젠테이션</vt:lpstr>
      <vt:lpstr>Chapter  2.  관련 연구 및 사례</vt:lpstr>
      <vt:lpstr>Chapter  5.  시스템 모듈 상세 설계</vt:lpstr>
      <vt:lpstr>Chapter  5.  시스템 모듈 상세 설계</vt:lpstr>
      <vt:lpstr>Chapter  5.  시스템 모듈 상세 설계</vt:lpstr>
      <vt:lpstr>Chapter  5.  시스템 모듈 상세 설계</vt:lpstr>
      <vt:lpstr>Chapter  5.  시스템 모듈 상세 설계</vt:lpstr>
      <vt:lpstr>Chapter  5.  시스템 모듈 상세 설계</vt:lpstr>
      <vt:lpstr>Chapter  8.  업무 분담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hsw</dc:creator>
  <cp:lastModifiedBy>장종찬</cp:lastModifiedBy>
  <cp:revision>177</cp:revision>
  <cp:lastPrinted>2018-01-24T06:15:08Z</cp:lastPrinted>
  <dcterms:created xsi:type="dcterms:W3CDTF">2012-11-19T16:32:08Z</dcterms:created>
  <dcterms:modified xsi:type="dcterms:W3CDTF">2018-02-19T03:37:54Z</dcterms:modified>
</cp:coreProperties>
</file>