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7" r:id="rId1"/>
  </p:sldMasterIdLst>
  <p:notesMasterIdLst>
    <p:notesMasterId r:id="rId20"/>
  </p:notesMasterIdLst>
  <p:sldIdLst>
    <p:sldId id="303" r:id="rId2"/>
    <p:sldId id="267" r:id="rId3"/>
    <p:sldId id="260" r:id="rId4"/>
    <p:sldId id="264" r:id="rId5"/>
    <p:sldId id="263" r:id="rId6"/>
    <p:sldId id="304" r:id="rId7"/>
    <p:sldId id="270" r:id="rId8"/>
    <p:sldId id="272" r:id="rId9"/>
    <p:sldId id="297" r:id="rId10"/>
    <p:sldId id="298" r:id="rId11"/>
    <p:sldId id="288" r:id="rId12"/>
    <p:sldId id="305" r:id="rId13"/>
    <p:sldId id="306" r:id="rId14"/>
    <p:sldId id="308" r:id="rId15"/>
    <p:sldId id="309" r:id="rId16"/>
    <p:sldId id="310" r:id="rId17"/>
    <p:sldId id="307" r:id="rId18"/>
    <p:sldId id="30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erriweather" panose="00000500000000000000" pitchFamily="2" charset="0"/>
      <p:regular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Roboto Slab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B06F5-B295-4E09-A537-09548CF90C1E}">
  <a:tblStyle styleId="{3EAB06F5-B295-4E09-A537-09548CF90C1E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AEC"/>
          </a:solidFill>
        </a:fill>
      </a:tcStyle>
    </a:wholeTbl>
    <a:band1H>
      <a:tcTxStyle/>
      <a:tcStyle>
        <a:tcBdr/>
        <a:fill>
          <a:solidFill>
            <a:srgbClr val="CBD2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2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29648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29648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29648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29648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office-sitting-room-executive-730681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ntrepreneur-startup-start-up-man-593358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049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c736f5c39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c736f5c39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https://pixabay.com/en/woman-glasses-business-woman-1254454/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8438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c83f9a38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c83f9a38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c83f9a38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c83f9a38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245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c83f9a38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c83f9a38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363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c83f9a38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c83f9a38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419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c83f9a38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c83f9a38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511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c83f9a38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c83f9a38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898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c83f9a38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c83f9a38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41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c83f9a38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c83f9a38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37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c71ecb041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c71ecb041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c71ecb04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c71ecb04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https://pixabay.com/en/office-sitting-room-executive-730681/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https://pixabay.com/en/imac-ipad-computer-tablet-mobile-605421/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c71ecb041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c71ecb041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https://pixabay.com/en/entrepreneur-startup-start-up-man-593358/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c71ecb041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c71ecb041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https://pixabay.com/en/entrepreneur-startup-start-up-man-593358/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c71ecb041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c71ecb041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https://pixabay.com/en/entrepreneur-startup-start-up-man-593358/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2652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c736f5c39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c736f5c39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https://pixabay.com/en/bright-hanging-illuminated-1854161/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c736f5c39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c736f5c39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https://pixabay.com/en/woman-glasses-business-woman-1254454/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c736f5c39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c736f5c39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https://pixabay.com/en/woman-glasses-business-woman-1254454/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104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018850" y="1146775"/>
            <a:ext cx="2453700" cy="16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1075" y="3838375"/>
            <a:ext cx="510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Roboto Slab"/>
              <a:buNone/>
              <a:defRPr b="1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graph Left And Picture Right">
  <p:cSld name="TITLE_AND_BODY_1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graph Right And Picture Left ">
  <p:cSld name="TITLE_AND_BODY_1_2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2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 Layout">
  <p:cSld name="TITLE_AND_BODY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447850" y="1502250"/>
            <a:ext cx="370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2"/>
          </p:nvPr>
        </p:nvSpPr>
        <p:spPr>
          <a:xfrm>
            <a:off x="4910650" y="2981525"/>
            <a:ext cx="3734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37650" y="1587825"/>
            <a:ext cx="4023900" cy="27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2"/>
          </p:nvPr>
        </p:nvSpPr>
        <p:spPr>
          <a:xfrm>
            <a:off x="4799325" y="1587825"/>
            <a:ext cx="3795300" cy="27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53"/>
          <p:cNvSpPr/>
          <p:nvPr/>
        </p:nvSpPr>
        <p:spPr>
          <a:xfrm>
            <a:off x="555816" y="504685"/>
            <a:ext cx="8032368" cy="4158532"/>
          </a:xfrm>
          <a:prstGeom prst="frame">
            <a:avLst>
              <a:gd name="adj1" fmla="val 2221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</a:t>
            </a:r>
            <a:endParaRPr dirty="0"/>
          </a:p>
        </p:txBody>
      </p:sp>
      <p:sp>
        <p:nvSpPr>
          <p:cNvPr id="279" name="Google Shape;279;p53"/>
          <p:cNvSpPr/>
          <p:nvPr/>
        </p:nvSpPr>
        <p:spPr>
          <a:xfrm flipH="1" flipV="1">
            <a:off x="913856" y="786989"/>
            <a:ext cx="4537968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53"/>
          <p:cNvCxnSpPr/>
          <p:nvPr/>
        </p:nvCxnSpPr>
        <p:spPr>
          <a:xfrm>
            <a:off x="964400" y="4237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283" name="Google Shape;283;p53"/>
          <p:cNvSpPr txBox="1">
            <a:spLocks noGrp="1"/>
          </p:cNvSpPr>
          <p:nvPr>
            <p:ph type="ctrTitle"/>
          </p:nvPr>
        </p:nvSpPr>
        <p:spPr>
          <a:xfrm>
            <a:off x="818163" y="786989"/>
            <a:ext cx="4965087" cy="741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OVERTHINKING</a:t>
            </a:r>
            <a:br>
              <a:rPr lang="en-US" sz="4400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lang="en-US" sz="4000" dirty="0"/>
          </a:p>
        </p:txBody>
      </p:sp>
      <p:sp>
        <p:nvSpPr>
          <p:cNvPr id="284" name="Google Shape;284;p53"/>
          <p:cNvSpPr txBox="1">
            <a:spLocks noGrp="1"/>
          </p:cNvSpPr>
          <p:nvPr>
            <p:ph type="subTitle" idx="1"/>
          </p:nvPr>
        </p:nvSpPr>
        <p:spPr>
          <a:xfrm>
            <a:off x="818163" y="1528098"/>
            <a:ext cx="7177522" cy="1051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Overthinking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nghĩ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  <a:endParaRPr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455CE-4B44-4D0F-BB9F-03E329C14F54}"/>
              </a:ext>
            </a:extLst>
          </p:cNvPr>
          <p:cNvSpPr txBox="1"/>
          <p:nvPr/>
        </p:nvSpPr>
        <p:spPr>
          <a:xfrm>
            <a:off x="818163" y="2891301"/>
            <a:ext cx="2860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Ruminating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khứ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AC3E7-A071-4420-90C3-BE76E5E49F79}"/>
              </a:ext>
            </a:extLst>
          </p:cNvPr>
          <p:cNvSpPr txBox="1"/>
          <p:nvPr/>
        </p:nvSpPr>
        <p:spPr>
          <a:xfrm>
            <a:off x="5465680" y="2891301"/>
            <a:ext cx="2860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Worrying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912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build="p"/>
      <p:bldP spid="3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9"/>
          <p:cNvSpPr txBox="1"/>
          <p:nvPr/>
        </p:nvSpPr>
        <p:spPr>
          <a:xfrm>
            <a:off x="437650" y="1204900"/>
            <a:ext cx="3353300" cy="335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Merriweather" panose="00000500000000000000" pitchFamily="2" charset="0"/>
              </a:rPr>
              <a:t>Đ</a:t>
            </a:r>
            <a:r>
              <a:rPr lang="vi-VN" b="0" i="0" dirty="0">
                <a:solidFill>
                  <a:schemeClr val="bg1"/>
                </a:solidFill>
                <a:effectLst/>
                <a:latin typeface="Merriweather" panose="00000500000000000000" pitchFamily="2" charset="0"/>
              </a:rPr>
              <a:t>ến một mức giới hạn nào đó sẽ cảm thấy </a:t>
            </a:r>
            <a:r>
              <a:rPr lang="vi-VN" b="0" i="0" dirty="0">
                <a:solidFill>
                  <a:schemeClr val="accent6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vô cùng mệt mỏi và chán nản</a:t>
            </a:r>
            <a:r>
              <a:rPr lang="vi-VN" b="0" i="0" dirty="0">
                <a:solidFill>
                  <a:schemeClr val="bg1"/>
                </a:solidFill>
                <a:effectLst/>
                <a:latin typeface="Merriweather" panose="00000500000000000000" pitchFamily="2" charset="0"/>
              </a:rPr>
              <a:t>. Kèm theo đó là </a:t>
            </a:r>
            <a:r>
              <a:rPr lang="vi-VN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rriweather" panose="00000500000000000000" pitchFamily="2" charset="0"/>
              </a:rPr>
              <a:t>lo lắng </a:t>
            </a:r>
            <a:r>
              <a:rPr lang="vi-VN" b="0" i="0" dirty="0">
                <a:solidFill>
                  <a:schemeClr val="bg1"/>
                </a:solidFill>
                <a:effectLst/>
                <a:latin typeface="Merriweather" panose="00000500000000000000" pitchFamily="2" charset="0"/>
              </a:rPr>
              <a:t>và dường như </a:t>
            </a:r>
            <a:r>
              <a:rPr lang="vi-VN" b="0" i="0" dirty="0">
                <a:solidFill>
                  <a:schemeClr val="accent4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không muốn tiếp tục làm bất cứ việc gì</a:t>
            </a:r>
            <a:r>
              <a:rPr lang="vi-VN" b="0" i="0" dirty="0">
                <a:solidFill>
                  <a:schemeClr val="bg1"/>
                </a:solidFill>
                <a:effectLst/>
                <a:latin typeface="Merriweather" panose="00000500000000000000" pitchFamily="2" charset="0"/>
              </a:rPr>
              <a:t>. Điều này là mối </a:t>
            </a:r>
            <a:r>
              <a:rPr lang="vi-VN" b="0" i="0" dirty="0">
                <a:solidFill>
                  <a:srgbClr val="FF0000"/>
                </a:solidFill>
                <a:effectLst/>
                <a:latin typeface="Merriweather" panose="00000500000000000000" pitchFamily="2" charset="0"/>
              </a:rPr>
              <a:t>nguy hại </a:t>
            </a:r>
            <a:r>
              <a:rPr lang="vi-VN" b="0" i="0" dirty="0">
                <a:solidFill>
                  <a:schemeClr val="bg1"/>
                </a:solidFill>
                <a:effectLst/>
                <a:latin typeface="Merriweather" panose="00000500000000000000" pitchFamily="2" charset="0"/>
              </a:rPr>
              <a:t>đến quy trình làm việc của họ. </a:t>
            </a:r>
            <a:endParaRPr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Google Shape;607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608" name="Google Shape;608;p69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625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TÁC </a:t>
            </a:r>
            <a:r>
              <a:rPr lang="en-GB" sz="2400" dirty="0">
                <a:latin typeface="Roboto Slab"/>
                <a:ea typeface="Roboto Slab"/>
                <a:cs typeface="Roboto Slab"/>
                <a:sym typeface="Roboto Slab"/>
              </a:rPr>
              <a:t> HẠI</a:t>
            </a:r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38491-4BA8-4976-98B2-60574F94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750" y="0"/>
            <a:ext cx="3600450" cy="5143500"/>
          </a:xfrm>
          <a:prstGeom prst="rect">
            <a:avLst/>
          </a:prstGeom>
        </p:spPr>
      </p:pic>
      <p:sp>
        <p:nvSpPr>
          <p:cNvPr id="606" name="Google Shape;606;p69"/>
          <p:cNvSpPr/>
          <p:nvPr/>
        </p:nvSpPr>
        <p:spPr>
          <a:xfrm>
            <a:off x="4262325" y="513250"/>
            <a:ext cx="4255500" cy="4091400"/>
          </a:xfrm>
          <a:prstGeom prst="frame">
            <a:avLst>
              <a:gd name="adj1" fmla="val 1668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229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5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CÁCH </a:t>
            </a:r>
            <a:r>
              <a:rPr lang="en-US" dirty="0"/>
              <a:t>HẠN CHẾ OVERTHINKING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012" name="Google Shape;1012;p85"/>
          <p:cNvSpPr txBox="1">
            <a:spLocks noGrp="1"/>
          </p:cNvSpPr>
          <p:nvPr>
            <p:ph type="body" idx="1"/>
          </p:nvPr>
        </p:nvSpPr>
        <p:spPr>
          <a:xfrm>
            <a:off x="2504775" y="4050917"/>
            <a:ext cx="413435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NGỒI THIỀN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4" name="Google Shape;1014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497F2-9AFF-4416-B520-46C666EE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62" y="1139900"/>
            <a:ext cx="3827276" cy="2807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5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CÁCH </a:t>
            </a:r>
            <a:r>
              <a:rPr lang="en-US" dirty="0"/>
              <a:t>HẠN CHẾ OVERTHINKING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012" name="Google Shape;1012;p85"/>
          <p:cNvSpPr txBox="1">
            <a:spLocks noGrp="1"/>
          </p:cNvSpPr>
          <p:nvPr>
            <p:ph type="body" idx="1"/>
          </p:nvPr>
        </p:nvSpPr>
        <p:spPr>
          <a:xfrm>
            <a:off x="606850" y="4232243"/>
            <a:ext cx="7930198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CÁCH THAY ĐỔI TỪ TRONG SUY NGHĨ VÀ CÁCH NHÌN NHẬN VẤN ĐỀ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4" name="Google Shape;1014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BD5A1-000B-4BAE-BE0D-05C7EB32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92" y="1139900"/>
            <a:ext cx="5329115" cy="29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4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5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CÁCH </a:t>
            </a:r>
            <a:r>
              <a:rPr lang="en-US" dirty="0"/>
              <a:t>HẠN CHẾ OVERTHINKING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012" name="Google Shape;1012;p85"/>
          <p:cNvSpPr txBox="1">
            <a:spLocks noGrp="1"/>
          </p:cNvSpPr>
          <p:nvPr>
            <p:ph type="body" idx="1"/>
          </p:nvPr>
        </p:nvSpPr>
        <p:spPr>
          <a:xfrm>
            <a:off x="924982" y="4247717"/>
            <a:ext cx="7293935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vi-VN" sz="1600" b="1" i="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LÀM NHỮNG VIỆC KHÁC GIÚP BẠN VƯỢT QUA OVERTHINKING</a:t>
            </a:r>
          </a:p>
        </p:txBody>
      </p:sp>
      <p:sp>
        <p:nvSpPr>
          <p:cNvPr id="1014" name="Google Shape;1014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3B384-B2D4-4E7D-A3D8-67B38D26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36" y="1042066"/>
            <a:ext cx="5637028" cy="31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2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5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CÁCH </a:t>
            </a:r>
            <a:r>
              <a:rPr lang="en-US" dirty="0"/>
              <a:t>HẠN CHẾ OVERTHINKING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012" name="Google Shape;1012;p85"/>
          <p:cNvSpPr txBox="1">
            <a:spLocks noGrp="1"/>
          </p:cNvSpPr>
          <p:nvPr>
            <p:ph type="body" idx="1"/>
          </p:nvPr>
        </p:nvSpPr>
        <p:spPr>
          <a:xfrm>
            <a:off x="2504775" y="4050917"/>
            <a:ext cx="413435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 NHẬT KÍ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4" name="Google Shape;1014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0A930-63BD-4F8B-B744-E6299AEE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031" y="1139900"/>
            <a:ext cx="3211837" cy="27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2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5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CÁCH </a:t>
            </a:r>
            <a:r>
              <a:rPr lang="en-US" dirty="0"/>
              <a:t>HẠN CHẾ OVERTHINKING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012" name="Google Shape;1012;p85"/>
          <p:cNvSpPr txBox="1">
            <a:spLocks noGrp="1"/>
          </p:cNvSpPr>
          <p:nvPr>
            <p:ph type="body" idx="1"/>
          </p:nvPr>
        </p:nvSpPr>
        <p:spPr>
          <a:xfrm>
            <a:off x="2504775" y="4050917"/>
            <a:ext cx="413435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CÁCH BIẾT ƠN VÀ HÀI LÒNG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4" name="Google Shape;1014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1A767-4806-4035-8B88-E25560236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81" y="1134625"/>
            <a:ext cx="6221237" cy="28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8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5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CÁCH </a:t>
            </a:r>
            <a:r>
              <a:rPr lang="en-US" dirty="0"/>
              <a:t>HẠN CHẾ OVERTHINKING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012" name="Google Shape;1012;p85"/>
          <p:cNvSpPr txBox="1">
            <a:spLocks noGrp="1"/>
          </p:cNvSpPr>
          <p:nvPr>
            <p:ph type="body" idx="1"/>
          </p:nvPr>
        </p:nvSpPr>
        <p:spPr>
          <a:xfrm>
            <a:off x="2166736" y="4035410"/>
            <a:ext cx="4810425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 NHẬN THÀNH CÔNG CỦA BẢN THÂN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4" name="Google Shape;1014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FD4EF-656F-4FA9-9776-B9BE0E67E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794" y="1218344"/>
            <a:ext cx="3732311" cy="24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4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5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CÁCH </a:t>
            </a:r>
            <a:r>
              <a:rPr lang="en-US" dirty="0"/>
              <a:t>HẠN CHẾ OVERTHINKING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012" name="Google Shape;1012;p85"/>
          <p:cNvSpPr txBox="1">
            <a:spLocks noGrp="1"/>
          </p:cNvSpPr>
          <p:nvPr>
            <p:ph type="body" idx="1"/>
          </p:nvPr>
        </p:nvSpPr>
        <p:spPr>
          <a:xfrm>
            <a:off x="1853077" y="4050917"/>
            <a:ext cx="5437746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TƯỞNG VÀO TRỰC GIÁC CỦA BẢN THÂN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4" name="Google Shape;1014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2CC00-0C54-4712-B8AB-A3536A5ED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955" y="1265053"/>
            <a:ext cx="4841990" cy="26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2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5"/>
          <p:cNvSpPr txBox="1">
            <a:spLocks noGrp="1"/>
          </p:cNvSpPr>
          <p:nvPr>
            <p:ph type="title"/>
          </p:nvPr>
        </p:nvSpPr>
        <p:spPr>
          <a:xfrm>
            <a:off x="437700" y="1931098"/>
            <a:ext cx="8268600" cy="2044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THANKS FOR YOUR LISTENING </a:t>
            </a:r>
            <a:br>
              <a:rPr lang="en-US" b="1" dirty="0"/>
            </a:br>
            <a:r>
              <a:rPr lang="en-US" b="1" dirty="0"/>
              <a:t>HAVE A GOOD DAY!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014" name="Google Shape;1014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931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64"/>
          <p:cNvGrpSpPr/>
          <p:nvPr/>
        </p:nvGrpSpPr>
        <p:grpSpPr>
          <a:xfrm>
            <a:off x="214529" y="1477858"/>
            <a:ext cx="1760548" cy="2647617"/>
            <a:chOff x="534419" y="1289300"/>
            <a:chExt cx="1939200" cy="3038100"/>
          </a:xfrm>
        </p:grpSpPr>
        <p:sp>
          <p:nvSpPr>
            <p:cNvPr id="412" name="Google Shape;412;p64"/>
            <p:cNvSpPr/>
            <p:nvPr/>
          </p:nvSpPr>
          <p:spPr>
            <a:xfrm>
              <a:off x="534419" y="1289300"/>
              <a:ext cx="1939200" cy="303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4"/>
            <p:cNvSpPr txBox="1"/>
            <p:nvPr/>
          </p:nvSpPr>
          <p:spPr>
            <a:xfrm>
              <a:off x="534419" y="3001564"/>
              <a:ext cx="19392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 dirty="0" err="1">
                  <a:solidFill>
                    <a:srgbClr val="CC4125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Khái</a:t>
              </a:r>
              <a:r>
                <a:rPr lang="en-GB" sz="1500" b="1" dirty="0">
                  <a:solidFill>
                    <a:srgbClr val="CC4125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lang="en-GB" sz="1500" b="1" dirty="0" err="1">
                  <a:solidFill>
                    <a:srgbClr val="CC4125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niệm</a:t>
              </a:r>
              <a:r>
                <a:rPr lang="en-GB" sz="1500" b="1" dirty="0">
                  <a:solidFill>
                    <a:srgbClr val="CC4125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endParaRPr sz="1500" b="1" dirty="0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14" name="Google Shape;414;p64"/>
            <p:cNvSpPr/>
            <p:nvPr/>
          </p:nvSpPr>
          <p:spPr>
            <a:xfrm>
              <a:off x="534419" y="1289300"/>
              <a:ext cx="1939200" cy="1518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4"/>
            <p:cNvSpPr txBox="1"/>
            <p:nvPr/>
          </p:nvSpPr>
          <p:spPr>
            <a:xfrm>
              <a:off x="780182" y="3330001"/>
              <a:ext cx="1663937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Ruminating </a:t>
              </a:r>
            </a:p>
            <a:p>
              <a:pPr marL="171450" lvl="0" indent="-17145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Worrying</a:t>
              </a:r>
              <a:endParaRPr sz="9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6" name="Google Shape;416;p64"/>
            <p:cNvSpPr/>
            <p:nvPr/>
          </p:nvSpPr>
          <p:spPr>
            <a:xfrm>
              <a:off x="1199519" y="1755250"/>
              <a:ext cx="609000" cy="60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51" y="10917"/>
                  </a:moveTo>
                  <a:cubicBezTo>
                    <a:pt x="32973" y="10917"/>
                    <a:pt x="10829" y="33043"/>
                    <a:pt x="10829" y="60000"/>
                  </a:cubicBezTo>
                  <a:cubicBezTo>
                    <a:pt x="10829" y="87053"/>
                    <a:pt x="32973" y="109082"/>
                    <a:pt x="59951" y="109082"/>
                  </a:cubicBezTo>
                  <a:cubicBezTo>
                    <a:pt x="87026" y="109082"/>
                    <a:pt x="109073" y="87053"/>
                    <a:pt x="109073" y="60000"/>
                  </a:cubicBezTo>
                  <a:cubicBezTo>
                    <a:pt x="109073" y="33043"/>
                    <a:pt x="87026" y="10917"/>
                    <a:pt x="59951" y="10917"/>
                  </a:cubicBezTo>
                  <a:close/>
                  <a:moveTo>
                    <a:pt x="59951" y="103671"/>
                  </a:moveTo>
                  <a:cubicBezTo>
                    <a:pt x="35970" y="103671"/>
                    <a:pt x="16341" y="84057"/>
                    <a:pt x="16341" y="60000"/>
                  </a:cubicBezTo>
                  <a:cubicBezTo>
                    <a:pt x="16341" y="36038"/>
                    <a:pt x="35970" y="16425"/>
                    <a:pt x="59951" y="16425"/>
                  </a:cubicBezTo>
                  <a:cubicBezTo>
                    <a:pt x="84029" y="16425"/>
                    <a:pt x="103658" y="36038"/>
                    <a:pt x="103658" y="60000"/>
                  </a:cubicBezTo>
                  <a:cubicBezTo>
                    <a:pt x="103658" y="84057"/>
                    <a:pt x="84029" y="103671"/>
                    <a:pt x="59951" y="103671"/>
                  </a:cubicBezTo>
                  <a:close/>
                  <a:moveTo>
                    <a:pt x="59951" y="0"/>
                  </a:moveTo>
                  <a:cubicBezTo>
                    <a:pt x="26688" y="0"/>
                    <a:pt x="0" y="27053"/>
                    <a:pt x="0" y="60000"/>
                  </a:cubicBezTo>
                  <a:cubicBezTo>
                    <a:pt x="0" y="93333"/>
                    <a:pt x="26688" y="120000"/>
                    <a:pt x="59951" y="120000"/>
                  </a:cubicBezTo>
                  <a:cubicBezTo>
                    <a:pt x="93311" y="120000"/>
                    <a:pt x="120000" y="93333"/>
                    <a:pt x="120000" y="60000"/>
                  </a:cubicBezTo>
                  <a:cubicBezTo>
                    <a:pt x="120000" y="27053"/>
                    <a:pt x="93311" y="0"/>
                    <a:pt x="59951" y="0"/>
                  </a:cubicBezTo>
                  <a:close/>
                  <a:moveTo>
                    <a:pt x="59951" y="114589"/>
                  </a:moveTo>
                  <a:cubicBezTo>
                    <a:pt x="29975" y="114589"/>
                    <a:pt x="5414" y="90048"/>
                    <a:pt x="5414" y="60000"/>
                  </a:cubicBezTo>
                  <a:cubicBezTo>
                    <a:pt x="5414" y="30048"/>
                    <a:pt x="29975" y="5507"/>
                    <a:pt x="59951" y="5507"/>
                  </a:cubicBezTo>
                  <a:cubicBezTo>
                    <a:pt x="90024" y="5507"/>
                    <a:pt x="114585" y="30048"/>
                    <a:pt x="114585" y="60000"/>
                  </a:cubicBezTo>
                  <a:cubicBezTo>
                    <a:pt x="114585" y="90048"/>
                    <a:pt x="90024" y="114589"/>
                    <a:pt x="59951" y="114589"/>
                  </a:cubicBezTo>
                  <a:close/>
                  <a:moveTo>
                    <a:pt x="79097" y="57294"/>
                  </a:moveTo>
                  <a:lnTo>
                    <a:pt x="70684" y="57294"/>
                  </a:lnTo>
                  <a:cubicBezTo>
                    <a:pt x="69524" y="53526"/>
                    <a:pt x="66526" y="50531"/>
                    <a:pt x="62755" y="49371"/>
                  </a:cubicBezTo>
                  <a:lnTo>
                    <a:pt x="62755" y="30048"/>
                  </a:lnTo>
                  <a:cubicBezTo>
                    <a:pt x="62755" y="28405"/>
                    <a:pt x="61595" y="27342"/>
                    <a:pt x="59951" y="27342"/>
                  </a:cubicBezTo>
                  <a:cubicBezTo>
                    <a:pt x="58404" y="27342"/>
                    <a:pt x="57244" y="28405"/>
                    <a:pt x="57244" y="30048"/>
                  </a:cubicBezTo>
                  <a:lnTo>
                    <a:pt x="57244" y="49371"/>
                  </a:lnTo>
                  <a:cubicBezTo>
                    <a:pt x="52602" y="50531"/>
                    <a:pt x="49121" y="54879"/>
                    <a:pt x="49121" y="60000"/>
                  </a:cubicBezTo>
                  <a:cubicBezTo>
                    <a:pt x="49121" y="65990"/>
                    <a:pt x="53956" y="70917"/>
                    <a:pt x="59951" y="70917"/>
                  </a:cubicBezTo>
                  <a:cubicBezTo>
                    <a:pt x="65173" y="70917"/>
                    <a:pt x="69234" y="67439"/>
                    <a:pt x="70684" y="62801"/>
                  </a:cubicBezTo>
                  <a:lnTo>
                    <a:pt x="79097" y="62801"/>
                  </a:lnTo>
                  <a:cubicBezTo>
                    <a:pt x="80741" y="62801"/>
                    <a:pt x="81804" y="61642"/>
                    <a:pt x="81804" y="60000"/>
                  </a:cubicBezTo>
                  <a:cubicBezTo>
                    <a:pt x="81804" y="58357"/>
                    <a:pt x="80741" y="57294"/>
                    <a:pt x="79097" y="57294"/>
                  </a:cubicBezTo>
                  <a:close/>
                  <a:moveTo>
                    <a:pt x="59951" y="65507"/>
                  </a:moveTo>
                  <a:cubicBezTo>
                    <a:pt x="56954" y="65507"/>
                    <a:pt x="54536" y="62995"/>
                    <a:pt x="54536" y="60000"/>
                  </a:cubicBezTo>
                  <a:cubicBezTo>
                    <a:pt x="54536" y="57004"/>
                    <a:pt x="56954" y="54589"/>
                    <a:pt x="59951" y="54589"/>
                  </a:cubicBezTo>
                  <a:cubicBezTo>
                    <a:pt x="62949" y="54589"/>
                    <a:pt x="65463" y="57004"/>
                    <a:pt x="65463" y="60000"/>
                  </a:cubicBezTo>
                  <a:cubicBezTo>
                    <a:pt x="65463" y="62995"/>
                    <a:pt x="62949" y="65507"/>
                    <a:pt x="59951" y="65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p64"/>
          <p:cNvGrpSpPr/>
          <p:nvPr/>
        </p:nvGrpSpPr>
        <p:grpSpPr>
          <a:xfrm>
            <a:off x="2122047" y="1476942"/>
            <a:ext cx="2449903" cy="2647617"/>
            <a:chOff x="2199792" y="1289300"/>
            <a:chExt cx="2727458" cy="3038100"/>
          </a:xfrm>
        </p:grpSpPr>
        <p:sp>
          <p:nvSpPr>
            <p:cNvPr id="418" name="Google Shape;418;p64"/>
            <p:cNvSpPr/>
            <p:nvPr/>
          </p:nvSpPr>
          <p:spPr>
            <a:xfrm>
              <a:off x="2583505" y="1289300"/>
              <a:ext cx="1939200" cy="303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4"/>
            <p:cNvSpPr txBox="1"/>
            <p:nvPr/>
          </p:nvSpPr>
          <p:spPr>
            <a:xfrm>
              <a:off x="2199792" y="3015250"/>
              <a:ext cx="2727458" cy="3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 err="1">
                  <a:solidFill>
                    <a:srgbClr val="CC4125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Nguyên</a:t>
              </a:r>
              <a:r>
                <a:rPr lang="en-GB" b="1" dirty="0">
                  <a:solidFill>
                    <a:srgbClr val="CC4125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lang="en-GB" b="1" dirty="0" err="1">
                  <a:solidFill>
                    <a:srgbClr val="CC4125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nhân</a:t>
              </a:r>
              <a:endParaRPr b="1" dirty="0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0" name="Google Shape;420;p64"/>
            <p:cNvSpPr/>
            <p:nvPr/>
          </p:nvSpPr>
          <p:spPr>
            <a:xfrm>
              <a:off x="2583505" y="1289300"/>
              <a:ext cx="1939200" cy="15180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4"/>
            <p:cNvSpPr txBox="1"/>
            <p:nvPr/>
          </p:nvSpPr>
          <p:spPr>
            <a:xfrm>
              <a:off x="2636905" y="3324444"/>
              <a:ext cx="1779101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dirty="0" err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Có</a:t>
              </a: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3 </a:t>
              </a:r>
              <a:r>
                <a:rPr lang="en-GB" sz="900" dirty="0" err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nguyên</a:t>
              </a: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900" dirty="0" err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nhân</a:t>
              </a: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900" dirty="0" err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khiến</a:t>
              </a: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900" dirty="0" err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chúng</a:t>
              </a: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ta overthinking</a:t>
              </a:r>
              <a:endParaRPr sz="9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64"/>
            <p:cNvSpPr/>
            <p:nvPr/>
          </p:nvSpPr>
          <p:spPr>
            <a:xfrm>
              <a:off x="3270205" y="1806901"/>
              <a:ext cx="565800" cy="56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541" y="32753"/>
                  </a:moveTo>
                  <a:lnTo>
                    <a:pt x="57294" y="32753"/>
                  </a:lnTo>
                  <a:cubicBezTo>
                    <a:pt x="58840" y="32753"/>
                    <a:pt x="60000" y="31594"/>
                    <a:pt x="60000" y="30048"/>
                  </a:cubicBezTo>
                  <a:cubicBezTo>
                    <a:pt x="60000" y="28405"/>
                    <a:pt x="58840" y="27246"/>
                    <a:pt x="57294" y="27246"/>
                  </a:cubicBezTo>
                  <a:lnTo>
                    <a:pt x="24541" y="27246"/>
                  </a:lnTo>
                  <a:cubicBezTo>
                    <a:pt x="22898" y="27246"/>
                    <a:pt x="21835" y="28405"/>
                    <a:pt x="21835" y="30048"/>
                  </a:cubicBezTo>
                  <a:cubicBezTo>
                    <a:pt x="21835" y="31594"/>
                    <a:pt x="22898" y="32753"/>
                    <a:pt x="24541" y="32753"/>
                  </a:cubicBezTo>
                  <a:close/>
                  <a:moveTo>
                    <a:pt x="24541" y="49082"/>
                  </a:moveTo>
                  <a:lnTo>
                    <a:pt x="95458" y="49082"/>
                  </a:lnTo>
                  <a:cubicBezTo>
                    <a:pt x="97101" y="49082"/>
                    <a:pt x="98164" y="48019"/>
                    <a:pt x="98164" y="46376"/>
                  </a:cubicBezTo>
                  <a:cubicBezTo>
                    <a:pt x="98164" y="44734"/>
                    <a:pt x="97101" y="43671"/>
                    <a:pt x="95458" y="43671"/>
                  </a:cubicBezTo>
                  <a:lnTo>
                    <a:pt x="24541" y="43671"/>
                  </a:lnTo>
                  <a:cubicBezTo>
                    <a:pt x="22898" y="43671"/>
                    <a:pt x="21835" y="44734"/>
                    <a:pt x="21835" y="46376"/>
                  </a:cubicBezTo>
                  <a:cubicBezTo>
                    <a:pt x="21835" y="48019"/>
                    <a:pt x="22898" y="49082"/>
                    <a:pt x="24541" y="49082"/>
                  </a:cubicBezTo>
                  <a:close/>
                  <a:moveTo>
                    <a:pt x="114492" y="0"/>
                  </a:moveTo>
                  <a:lnTo>
                    <a:pt x="5410" y="0"/>
                  </a:lnTo>
                  <a:cubicBezTo>
                    <a:pt x="2415" y="0"/>
                    <a:pt x="0" y="2512"/>
                    <a:pt x="0" y="5507"/>
                  </a:cubicBezTo>
                  <a:lnTo>
                    <a:pt x="0" y="92753"/>
                  </a:lnTo>
                  <a:lnTo>
                    <a:pt x="27246" y="120000"/>
                  </a:lnTo>
                  <a:lnTo>
                    <a:pt x="114492" y="120000"/>
                  </a:lnTo>
                  <a:cubicBezTo>
                    <a:pt x="117487" y="120000"/>
                    <a:pt x="120000" y="117487"/>
                    <a:pt x="120000" y="114492"/>
                  </a:cubicBezTo>
                  <a:lnTo>
                    <a:pt x="120000" y="5507"/>
                  </a:lnTo>
                  <a:cubicBezTo>
                    <a:pt x="120000" y="2512"/>
                    <a:pt x="117487" y="0"/>
                    <a:pt x="114492" y="0"/>
                  </a:cubicBezTo>
                  <a:close/>
                  <a:moveTo>
                    <a:pt x="27246" y="111787"/>
                  </a:moveTo>
                  <a:lnTo>
                    <a:pt x="8212" y="92753"/>
                  </a:lnTo>
                  <a:lnTo>
                    <a:pt x="27246" y="92753"/>
                  </a:lnTo>
                  <a:lnTo>
                    <a:pt x="27246" y="111787"/>
                  </a:lnTo>
                  <a:close/>
                  <a:moveTo>
                    <a:pt x="114492" y="114492"/>
                  </a:moveTo>
                  <a:lnTo>
                    <a:pt x="32753" y="114492"/>
                  </a:lnTo>
                  <a:lnTo>
                    <a:pt x="32753" y="89951"/>
                  </a:lnTo>
                  <a:cubicBezTo>
                    <a:pt x="32753" y="88405"/>
                    <a:pt x="31594" y="87246"/>
                    <a:pt x="29951" y="87246"/>
                  </a:cubicBezTo>
                  <a:lnTo>
                    <a:pt x="5410" y="87246"/>
                  </a:lnTo>
                  <a:lnTo>
                    <a:pt x="5410" y="5507"/>
                  </a:lnTo>
                  <a:lnTo>
                    <a:pt x="114492" y="5507"/>
                  </a:lnTo>
                  <a:lnTo>
                    <a:pt x="114492" y="114492"/>
                  </a:lnTo>
                  <a:close/>
                  <a:moveTo>
                    <a:pt x="24541" y="65410"/>
                  </a:moveTo>
                  <a:lnTo>
                    <a:pt x="79033" y="65410"/>
                  </a:lnTo>
                  <a:cubicBezTo>
                    <a:pt x="80676" y="65410"/>
                    <a:pt x="81835" y="64347"/>
                    <a:pt x="81835" y="62705"/>
                  </a:cubicBezTo>
                  <a:cubicBezTo>
                    <a:pt x="81835" y="61062"/>
                    <a:pt x="80676" y="60000"/>
                    <a:pt x="79033" y="60000"/>
                  </a:cubicBezTo>
                  <a:lnTo>
                    <a:pt x="24541" y="60000"/>
                  </a:lnTo>
                  <a:cubicBezTo>
                    <a:pt x="22898" y="60000"/>
                    <a:pt x="21835" y="61062"/>
                    <a:pt x="21835" y="62705"/>
                  </a:cubicBezTo>
                  <a:cubicBezTo>
                    <a:pt x="21835" y="64347"/>
                    <a:pt x="22898" y="65410"/>
                    <a:pt x="24541" y="654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3" name="Google Shape;423;p64"/>
          <p:cNvGrpSpPr/>
          <p:nvPr/>
        </p:nvGrpSpPr>
        <p:grpSpPr>
          <a:xfrm>
            <a:off x="4771507" y="1476026"/>
            <a:ext cx="1842520" cy="2647617"/>
            <a:chOff x="4557633" y="1289300"/>
            <a:chExt cx="2041305" cy="3038100"/>
          </a:xfrm>
        </p:grpSpPr>
        <p:sp>
          <p:nvSpPr>
            <p:cNvPr id="424" name="Google Shape;424;p64"/>
            <p:cNvSpPr/>
            <p:nvPr/>
          </p:nvSpPr>
          <p:spPr>
            <a:xfrm>
              <a:off x="4630219" y="1289300"/>
              <a:ext cx="1939200" cy="303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4"/>
            <p:cNvSpPr txBox="1"/>
            <p:nvPr/>
          </p:nvSpPr>
          <p:spPr>
            <a:xfrm>
              <a:off x="4557633" y="3001564"/>
              <a:ext cx="2041305" cy="3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50" b="1" dirty="0" err="1">
                  <a:solidFill>
                    <a:srgbClr val="CC4125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Tác</a:t>
              </a:r>
              <a:r>
                <a:rPr lang="en-GB" sz="1350" b="1" dirty="0">
                  <a:solidFill>
                    <a:srgbClr val="CC4125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lang="en-GB" sz="1350" b="1" dirty="0" err="1">
                  <a:solidFill>
                    <a:srgbClr val="CC4125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hại</a:t>
              </a:r>
              <a:endParaRPr sz="1350" b="1" dirty="0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6" name="Google Shape;426;p64"/>
            <p:cNvSpPr/>
            <p:nvPr/>
          </p:nvSpPr>
          <p:spPr>
            <a:xfrm>
              <a:off x="4630219" y="1289300"/>
              <a:ext cx="1939200" cy="15180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4"/>
            <p:cNvSpPr txBox="1"/>
            <p:nvPr/>
          </p:nvSpPr>
          <p:spPr>
            <a:xfrm>
              <a:off x="4630199" y="3330001"/>
              <a:ext cx="1927817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dirty="0" err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Ảnh</a:t>
              </a: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900" dirty="0" err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hưởng</a:t>
              </a: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900" dirty="0" err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đến</a:t>
              </a: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900" dirty="0" err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sức</a:t>
              </a: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900" dirty="0" err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khỏe</a:t>
              </a: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900" dirty="0" err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cũng</a:t>
              </a: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900" dirty="0" err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như</a:t>
              </a: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900" dirty="0" err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hiệu</a:t>
              </a: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900" dirty="0" err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suất</a:t>
              </a: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900" dirty="0" err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làm</a:t>
              </a:r>
              <a:r>
                <a:rPr lang="en-GB"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900" dirty="0" err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việc</a:t>
              </a:r>
              <a:endParaRPr sz="9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8" name="Google Shape;428;p64"/>
            <p:cNvSpPr/>
            <p:nvPr/>
          </p:nvSpPr>
          <p:spPr>
            <a:xfrm>
              <a:off x="5345419" y="1793826"/>
              <a:ext cx="508800" cy="50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164" y="0"/>
                  </a:moveTo>
                  <a:cubicBezTo>
                    <a:pt x="92173" y="0"/>
                    <a:pt x="86763" y="2415"/>
                    <a:pt x="82608" y="6280"/>
                  </a:cubicBezTo>
                  <a:lnTo>
                    <a:pt x="8985" y="79903"/>
                  </a:lnTo>
                  <a:lnTo>
                    <a:pt x="0" y="120000"/>
                  </a:lnTo>
                  <a:lnTo>
                    <a:pt x="40096" y="110917"/>
                  </a:lnTo>
                  <a:lnTo>
                    <a:pt x="113719" y="37294"/>
                  </a:lnTo>
                  <a:cubicBezTo>
                    <a:pt x="117584" y="33526"/>
                    <a:pt x="120000" y="28019"/>
                    <a:pt x="120000" y="21835"/>
                  </a:cubicBezTo>
                  <a:cubicBezTo>
                    <a:pt x="120000" y="9758"/>
                    <a:pt x="110144" y="0"/>
                    <a:pt x="98164" y="0"/>
                  </a:cubicBezTo>
                  <a:close/>
                  <a:moveTo>
                    <a:pt x="35458" y="105797"/>
                  </a:moveTo>
                  <a:lnTo>
                    <a:pt x="16425" y="110144"/>
                  </a:lnTo>
                  <a:lnTo>
                    <a:pt x="16425" y="103574"/>
                  </a:lnTo>
                  <a:lnTo>
                    <a:pt x="9855" y="103574"/>
                  </a:lnTo>
                  <a:lnTo>
                    <a:pt x="14202" y="84541"/>
                  </a:lnTo>
                  <a:lnTo>
                    <a:pt x="35458" y="84541"/>
                  </a:lnTo>
                  <a:lnTo>
                    <a:pt x="35458" y="105797"/>
                  </a:lnTo>
                  <a:close/>
                  <a:moveTo>
                    <a:pt x="40966" y="102222"/>
                  </a:moveTo>
                  <a:lnTo>
                    <a:pt x="40966" y="81739"/>
                  </a:lnTo>
                  <a:cubicBezTo>
                    <a:pt x="40966" y="80193"/>
                    <a:pt x="39806" y="79033"/>
                    <a:pt x="38164" y="79033"/>
                  </a:cubicBezTo>
                  <a:lnTo>
                    <a:pt x="17777" y="79033"/>
                  </a:lnTo>
                  <a:lnTo>
                    <a:pt x="76328" y="20386"/>
                  </a:lnTo>
                  <a:lnTo>
                    <a:pt x="99516" y="43574"/>
                  </a:lnTo>
                  <a:lnTo>
                    <a:pt x="40966" y="102222"/>
                  </a:lnTo>
                  <a:close/>
                  <a:moveTo>
                    <a:pt x="109661" y="33236"/>
                  </a:moveTo>
                  <a:lnTo>
                    <a:pt x="103381" y="39516"/>
                  </a:lnTo>
                  <a:lnTo>
                    <a:pt x="80193" y="16328"/>
                  </a:lnTo>
                  <a:lnTo>
                    <a:pt x="86473" y="10048"/>
                  </a:lnTo>
                  <a:cubicBezTo>
                    <a:pt x="86473" y="10048"/>
                    <a:pt x="90821" y="5120"/>
                    <a:pt x="97874" y="5120"/>
                  </a:cubicBezTo>
                  <a:cubicBezTo>
                    <a:pt x="106956" y="5120"/>
                    <a:pt x="114299" y="12560"/>
                    <a:pt x="114299" y="21545"/>
                  </a:cubicBezTo>
                  <a:cubicBezTo>
                    <a:pt x="114589" y="26473"/>
                    <a:pt x="112657" y="30531"/>
                    <a:pt x="109661" y="332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5" name="Google Shape;435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436" name="Google Shape;436;p64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lt1"/>
                </a:solidFill>
              </a:rPr>
              <a:t>MY </a:t>
            </a:r>
            <a:r>
              <a:rPr lang="en-GB" sz="2500" b="1" dirty="0"/>
              <a:t>PRESENTATION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ACE6F4-FBC5-4A83-9B7A-BC7E46BC3CD3}"/>
              </a:ext>
            </a:extLst>
          </p:cNvPr>
          <p:cNvGrpSpPr/>
          <p:nvPr/>
        </p:nvGrpSpPr>
        <p:grpSpPr>
          <a:xfrm>
            <a:off x="7176961" y="1476026"/>
            <a:ext cx="1750358" cy="2647617"/>
            <a:chOff x="6458834" y="1840738"/>
            <a:chExt cx="1237187" cy="2647617"/>
          </a:xfrm>
        </p:grpSpPr>
        <p:grpSp>
          <p:nvGrpSpPr>
            <p:cNvPr id="34" name="Google Shape;429;p64">
              <a:extLst>
                <a:ext uri="{FF2B5EF4-FFF2-40B4-BE49-F238E27FC236}">
                  <a16:creationId xmlns:a16="http://schemas.microsoft.com/office/drawing/2014/main" id="{F85CE55D-1585-4A15-BFF7-340700BCCD96}"/>
                </a:ext>
              </a:extLst>
            </p:cNvPr>
            <p:cNvGrpSpPr/>
            <p:nvPr/>
          </p:nvGrpSpPr>
          <p:grpSpPr>
            <a:xfrm>
              <a:off x="6458834" y="1840738"/>
              <a:ext cx="1237187" cy="2647617"/>
              <a:chOff x="6672913" y="1289300"/>
              <a:chExt cx="1939222" cy="3038100"/>
            </a:xfrm>
          </p:grpSpPr>
          <p:sp>
            <p:nvSpPr>
              <p:cNvPr id="35" name="Google Shape;430;p64">
                <a:extLst>
                  <a:ext uri="{FF2B5EF4-FFF2-40B4-BE49-F238E27FC236}">
                    <a16:creationId xmlns:a16="http://schemas.microsoft.com/office/drawing/2014/main" id="{522100DA-FE12-4DC2-BF75-59B9AE5D7EA1}"/>
                  </a:ext>
                </a:extLst>
              </p:cNvPr>
              <p:cNvSpPr/>
              <p:nvPr/>
            </p:nvSpPr>
            <p:spPr>
              <a:xfrm>
                <a:off x="6672935" y="1289300"/>
                <a:ext cx="1939200" cy="303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31;p64">
                <a:extLst>
                  <a:ext uri="{FF2B5EF4-FFF2-40B4-BE49-F238E27FC236}">
                    <a16:creationId xmlns:a16="http://schemas.microsoft.com/office/drawing/2014/main" id="{3E855837-178A-4198-9DD1-C6CED0D22C2D}"/>
                  </a:ext>
                </a:extLst>
              </p:cNvPr>
              <p:cNvSpPr txBox="1"/>
              <p:nvPr/>
            </p:nvSpPr>
            <p:spPr>
              <a:xfrm>
                <a:off x="6672935" y="3001564"/>
                <a:ext cx="1939200" cy="32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 b="1" dirty="0" err="1">
                    <a:solidFill>
                      <a:srgbClr val="CC4125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Cách</a:t>
                </a:r>
                <a:r>
                  <a:rPr lang="en-GB" sz="1300" b="1" dirty="0">
                    <a:solidFill>
                      <a:srgbClr val="CC4125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 </a:t>
                </a:r>
                <a:r>
                  <a:rPr lang="en-GB" sz="1300" b="1" dirty="0" err="1">
                    <a:solidFill>
                      <a:srgbClr val="CC4125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hạn</a:t>
                </a:r>
                <a:r>
                  <a:rPr lang="en-GB" sz="1300" b="1" dirty="0">
                    <a:solidFill>
                      <a:srgbClr val="CC4125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 </a:t>
                </a:r>
                <a:r>
                  <a:rPr lang="en-GB" sz="1300" b="1" dirty="0" err="1">
                    <a:solidFill>
                      <a:srgbClr val="CC4125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chế</a:t>
                </a:r>
                <a:endParaRPr sz="1300" b="1" dirty="0">
                  <a:solidFill>
                    <a:srgbClr val="CC4125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  <p:sp>
            <p:nvSpPr>
              <p:cNvPr id="37" name="Google Shape;432;p64">
                <a:extLst>
                  <a:ext uri="{FF2B5EF4-FFF2-40B4-BE49-F238E27FC236}">
                    <a16:creationId xmlns:a16="http://schemas.microsoft.com/office/drawing/2014/main" id="{A040CCD8-1D3A-453F-A74D-FE1BF1116EDD}"/>
                  </a:ext>
                </a:extLst>
              </p:cNvPr>
              <p:cNvSpPr/>
              <p:nvPr/>
            </p:nvSpPr>
            <p:spPr>
              <a:xfrm>
                <a:off x="6672913" y="1293714"/>
                <a:ext cx="1939200" cy="1517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433;p64">
                <a:extLst>
                  <a:ext uri="{FF2B5EF4-FFF2-40B4-BE49-F238E27FC236}">
                    <a16:creationId xmlns:a16="http://schemas.microsoft.com/office/drawing/2014/main" id="{D5977E40-91DB-430D-B72F-BA93B38BEE4B}"/>
                  </a:ext>
                </a:extLst>
              </p:cNvPr>
              <p:cNvSpPr txBox="1"/>
              <p:nvPr/>
            </p:nvSpPr>
            <p:spPr>
              <a:xfrm>
                <a:off x="6837615" y="3330000"/>
                <a:ext cx="1609800" cy="8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 dirty="0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 </a:t>
                </a:r>
                <a:r>
                  <a:rPr lang="en-GB" sz="900" dirty="0" err="1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cách</a:t>
                </a:r>
                <a:r>
                  <a:rPr lang="en-GB" sz="900" dirty="0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GB" sz="900" dirty="0" err="1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hạn</a:t>
                </a:r>
                <a:r>
                  <a:rPr lang="en-GB" sz="900" dirty="0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GB" sz="900" dirty="0" err="1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chế</a:t>
                </a:r>
                <a:r>
                  <a:rPr lang="en-GB" sz="900" dirty="0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overthinking </a:t>
                </a:r>
                <a:r>
                  <a:rPr lang="en-GB" sz="900" dirty="0" err="1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và</a:t>
                </a:r>
                <a:r>
                  <a:rPr lang="en-GB" sz="900" dirty="0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GB" sz="900" dirty="0" err="1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làm</a:t>
                </a:r>
                <a:r>
                  <a:rPr lang="en-GB" sz="900" dirty="0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GB" sz="900" dirty="0" err="1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việc</a:t>
                </a:r>
                <a:r>
                  <a:rPr lang="en-GB" sz="900" dirty="0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GB" sz="900" dirty="0" err="1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hiệu</a:t>
                </a:r>
                <a:r>
                  <a:rPr lang="en-GB" sz="900" dirty="0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GB" sz="900" dirty="0" err="1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quả</a:t>
                </a:r>
                <a:endParaRPr sz="9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2" name="Google Shape;1074;p88">
              <a:extLst>
                <a:ext uri="{FF2B5EF4-FFF2-40B4-BE49-F238E27FC236}">
                  <a16:creationId xmlns:a16="http://schemas.microsoft.com/office/drawing/2014/main" id="{F995505E-716E-48D0-B406-60CD59C31C3A}"/>
                </a:ext>
              </a:extLst>
            </p:cNvPr>
            <p:cNvSpPr/>
            <p:nvPr/>
          </p:nvSpPr>
          <p:spPr>
            <a:xfrm>
              <a:off x="6907055" y="2295220"/>
              <a:ext cx="340730" cy="4216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771" y="0"/>
                  </a:moveTo>
                  <a:lnTo>
                    <a:pt x="13346" y="0"/>
                  </a:lnTo>
                  <a:cubicBezTo>
                    <a:pt x="6023" y="0"/>
                    <a:pt x="0" y="4927"/>
                    <a:pt x="0" y="10917"/>
                  </a:cubicBezTo>
                  <a:lnTo>
                    <a:pt x="0" y="109082"/>
                  </a:lnTo>
                  <a:cubicBezTo>
                    <a:pt x="0" y="115072"/>
                    <a:pt x="6023" y="120000"/>
                    <a:pt x="13346" y="120000"/>
                  </a:cubicBezTo>
                  <a:lnTo>
                    <a:pt x="106771" y="120000"/>
                  </a:lnTo>
                  <a:cubicBezTo>
                    <a:pt x="114094" y="120000"/>
                    <a:pt x="120000" y="115072"/>
                    <a:pt x="120000" y="109082"/>
                  </a:cubicBezTo>
                  <a:lnTo>
                    <a:pt x="120000" y="10917"/>
                  </a:lnTo>
                  <a:cubicBezTo>
                    <a:pt x="120000" y="4927"/>
                    <a:pt x="114094" y="0"/>
                    <a:pt x="106771" y="0"/>
                  </a:cubicBezTo>
                  <a:close/>
                  <a:moveTo>
                    <a:pt x="80078" y="5507"/>
                  </a:moveTo>
                  <a:lnTo>
                    <a:pt x="93425" y="5507"/>
                  </a:lnTo>
                  <a:lnTo>
                    <a:pt x="93425" y="24541"/>
                  </a:lnTo>
                  <a:lnTo>
                    <a:pt x="86692" y="19130"/>
                  </a:lnTo>
                  <a:lnTo>
                    <a:pt x="80078" y="24541"/>
                  </a:lnTo>
                  <a:lnTo>
                    <a:pt x="80078" y="5507"/>
                  </a:lnTo>
                  <a:close/>
                  <a:moveTo>
                    <a:pt x="26692" y="114589"/>
                  </a:moveTo>
                  <a:lnTo>
                    <a:pt x="13346" y="114589"/>
                  </a:lnTo>
                  <a:cubicBezTo>
                    <a:pt x="9685" y="114589"/>
                    <a:pt x="6732" y="112077"/>
                    <a:pt x="6732" y="109082"/>
                  </a:cubicBezTo>
                  <a:lnTo>
                    <a:pt x="6732" y="10917"/>
                  </a:lnTo>
                  <a:cubicBezTo>
                    <a:pt x="6732" y="7922"/>
                    <a:pt x="9685" y="5507"/>
                    <a:pt x="13346" y="5507"/>
                  </a:cubicBezTo>
                  <a:lnTo>
                    <a:pt x="26692" y="5507"/>
                  </a:lnTo>
                  <a:lnTo>
                    <a:pt x="26692" y="114589"/>
                  </a:lnTo>
                  <a:close/>
                  <a:moveTo>
                    <a:pt x="113385" y="109082"/>
                  </a:moveTo>
                  <a:cubicBezTo>
                    <a:pt x="113385" y="112077"/>
                    <a:pt x="110433" y="114589"/>
                    <a:pt x="106771" y="114589"/>
                  </a:cubicBezTo>
                  <a:lnTo>
                    <a:pt x="33425" y="114589"/>
                  </a:lnTo>
                  <a:lnTo>
                    <a:pt x="33425" y="5507"/>
                  </a:lnTo>
                  <a:lnTo>
                    <a:pt x="73346" y="5507"/>
                  </a:lnTo>
                  <a:lnTo>
                    <a:pt x="73346" y="38260"/>
                  </a:lnTo>
                  <a:lnTo>
                    <a:pt x="86692" y="27342"/>
                  </a:lnTo>
                  <a:lnTo>
                    <a:pt x="100039" y="38260"/>
                  </a:lnTo>
                  <a:lnTo>
                    <a:pt x="100039" y="5507"/>
                  </a:lnTo>
                  <a:lnTo>
                    <a:pt x="106771" y="5507"/>
                  </a:lnTo>
                  <a:cubicBezTo>
                    <a:pt x="110433" y="5507"/>
                    <a:pt x="113385" y="7922"/>
                    <a:pt x="113385" y="10917"/>
                  </a:cubicBezTo>
                  <a:lnTo>
                    <a:pt x="113385" y="1090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330" name="Google Shape;330;p57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chemeClr val="lt1"/>
                </a:solidFill>
              </a:rPr>
              <a:t>OVERTHINKING</a:t>
            </a:r>
            <a:endParaRPr sz="2500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latin typeface="Roboto Slab"/>
                <a:ea typeface="Roboto Slab"/>
                <a:cs typeface="Roboto Slab"/>
                <a:sym typeface="Roboto Slab"/>
              </a:rPr>
              <a:t>LÀ GÌ?</a:t>
            </a:r>
            <a:endParaRPr sz="2500" dirty="0"/>
          </a:p>
        </p:txBody>
      </p:sp>
      <p:sp>
        <p:nvSpPr>
          <p:cNvPr id="331" name="Google Shape;331;p57"/>
          <p:cNvSpPr txBox="1">
            <a:spLocks noGrp="1"/>
          </p:cNvSpPr>
          <p:nvPr>
            <p:ph type="subTitle" idx="1"/>
          </p:nvPr>
        </p:nvSpPr>
        <p:spPr>
          <a:xfrm>
            <a:off x="447850" y="1502250"/>
            <a:ext cx="3705000" cy="1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- 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Overthinking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332" name="Google Shape;332;p57"/>
          <p:cNvSpPr txBox="1">
            <a:spLocks noGrp="1"/>
          </p:cNvSpPr>
          <p:nvPr>
            <p:ph type="subTitle" idx="2"/>
          </p:nvPr>
        </p:nvSpPr>
        <p:spPr>
          <a:xfrm>
            <a:off x="4910650" y="2761091"/>
            <a:ext cx="3696234" cy="1930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- </a:t>
            </a:r>
            <a:r>
              <a:rPr lang="vi-VN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Ruminating overthinking là khi một vấn đề đã diễn ra và có kết quả nhưng bạn vẫn bị phân tâm và suy nghĩ đến nó. </a:t>
            </a:r>
            <a:endParaRPr lang="en-US" sz="1600" b="0" i="0" dirty="0">
              <a:solidFill>
                <a:schemeClr val="bg1">
                  <a:lumMod val="95000"/>
                </a:schemeClr>
              </a:solidFill>
              <a:effectLst/>
              <a:latin typeface="+mj-lt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- </a:t>
            </a:r>
            <a:r>
              <a:rPr lang="vi-VN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Worrying overthinking là khi một sự kiện sắp xảy ra, bạn nghĩ đến hàng tá tình huống xấu có thể xuất hiện. </a:t>
            </a:r>
            <a:endParaRPr sz="1600" dirty="0">
              <a:solidFill>
                <a:schemeClr val="bg1">
                  <a:lumMod val="95000"/>
                </a:schemeClr>
              </a:solidFill>
              <a:latin typeface="+mj-lt"/>
              <a:cs typeface="Times New Roman" panose="02020603050405020304" pitchFamily="18" charset="0"/>
              <a:sym typeface="Open Sans"/>
            </a:endParaRPr>
          </a:p>
        </p:txBody>
      </p:sp>
      <p:pic>
        <p:nvPicPr>
          <p:cNvPr id="1028" name="Picture 4" descr="Tâm Lý] Suy Nghĩ Nhiều Thực Chất Là Tổ Hợp Của Những Lo Âu - YBOX">
            <a:extLst>
              <a:ext uri="{FF2B5EF4-FFF2-40B4-BE49-F238E27FC236}">
                <a16:creationId xmlns:a16="http://schemas.microsoft.com/office/drawing/2014/main" id="{3692740B-910E-439D-A1AE-E22ADA7F0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26" y="451692"/>
            <a:ext cx="3976082" cy="21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guyễn Hữu Trí - Suy nghĩ quá độ (overthinking) hiện đang là một vấn đề khá  phổ biến với nhiều người, mà điều cần lưu ý ở đây khi nó thật sự">
            <a:extLst>
              <a:ext uri="{FF2B5EF4-FFF2-40B4-BE49-F238E27FC236}">
                <a16:creationId xmlns:a16="http://schemas.microsoft.com/office/drawing/2014/main" id="{C077CF40-B8A8-42F6-AEFE-66CF52A5B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16" y="2583482"/>
            <a:ext cx="3819336" cy="22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build="p"/>
      <p:bldP spid="33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/>
          <p:nvPr/>
        </p:nvSpPr>
        <p:spPr>
          <a:xfrm>
            <a:off x="526075" y="1722500"/>
            <a:ext cx="3956700" cy="22071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371" name="Google Shape;371;p61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chemeClr val="lt1"/>
                </a:solidFill>
              </a:rPr>
              <a:t>NGUYÊN NHÂN</a:t>
            </a:r>
            <a:endParaRPr dirty="0"/>
          </a:p>
        </p:txBody>
      </p:sp>
      <p:sp>
        <p:nvSpPr>
          <p:cNvPr id="372" name="Google Shape;372;p61"/>
          <p:cNvSpPr txBox="1">
            <a:spLocks noGrp="1"/>
          </p:cNvSpPr>
          <p:nvPr>
            <p:ph type="subTitle" idx="1"/>
          </p:nvPr>
        </p:nvSpPr>
        <p:spPr>
          <a:xfrm>
            <a:off x="526075" y="1722499"/>
            <a:ext cx="3956700" cy="2207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/>
            <a:r>
              <a:rPr lang="en-US" sz="1600" dirty="0">
                <a:solidFill>
                  <a:schemeClr val="bg1"/>
                </a:solidFill>
              </a:rPr>
              <a:t>QUÁ CẦU TOÀN TRONG MỌI VIỆC</a:t>
            </a:r>
          </a:p>
          <a:p>
            <a:pPr marL="114300" indent="0" algn="just"/>
            <a:r>
              <a:rPr lang="en-US" sz="1300" dirty="0">
                <a:solidFill>
                  <a:schemeClr val="bg1"/>
                </a:solidFill>
              </a:rPr>
              <a:t>- </a:t>
            </a:r>
            <a:r>
              <a:rPr lang="en-US" sz="1300" dirty="0" err="1">
                <a:solidFill>
                  <a:schemeClr val="bg1"/>
                </a:solidFill>
              </a:rPr>
              <a:t>Người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cầu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toàn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thường</a:t>
            </a:r>
            <a:r>
              <a:rPr lang="en-US" sz="1300" dirty="0">
                <a:solidFill>
                  <a:schemeClr val="bg1"/>
                </a:solidFill>
              </a:rPr>
              <a:t> hay </a:t>
            </a:r>
            <a:r>
              <a:rPr lang="en-US" sz="1300" dirty="0" err="1">
                <a:solidFill>
                  <a:schemeClr val="bg1"/>
                </a:solidFill>
              </a:rPr>
              <a:t>suy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tính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rất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nhiều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đến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tình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huống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và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kết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quả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của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vấn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đề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pPr marL="114300" indent="0" algn="just"/>
            <a:r>
              <a:rPr lang="en-US" sz="1300" dirty="0">
                <a:solidFill>
                  <a:schemeClr val="bg1"/>
                </a:solidFill>
              </a:rPr>
              <a:t>- </a:t>
            </a:r>
            <a:r>
              <a:rPr lang="en-US" sz="1300" dirty="0" err="1">
                <a:solidFill>
                  <a:schemeClr val="bg1"/>
                </a:solidFill>
              </a:rPr>
              <a:t>Mong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muốn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có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hướng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giải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quyết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ngay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khi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vấn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đề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phát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sinh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pPr marL="114300" indent="0" algn="just"/>
            <a:r>
              <a:rPr lang="en-US" sz="1300" dirty="0">
                <a:solidFill>
                  <a:schemeClr val="bg1"/>
                </a:solidFill>
              </a:rPr>
              <a:t>- </a:t>
            </a:r>
            <a:r>
              <a:rPr lang="en-US" sz="1300" dirty="0" err="1">
                <a:solidFill>
                  <a:schemeClr val="bg1"/>
                </a:solidFill>
              </a:rPr>
              <a:t>Tuy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nhiên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suy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nghĩ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thường</a:t>
            </a:r>
            <a:r>
              <a:rPr lang="en-US" sz="1300" dirty="0">
                <a:solidFill>
                  <a:schemeClr val="bg1"/>
                </a:solidFill>
              </a:rPr>
              <a:t> ở </a:t>
            </a:r>
            <a:r>
              <a:rPr lang="en-US" sz="1300" dirty="0" err="1">
                <a:solidFill>
                  <a:schemeClr val="bg1"/>
                </a:solidFill>
              </a:rPr>
              <a:t>trạng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thái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tiêu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cực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pPr marL="114300" indent="0" algn="just"/>
            <a:r>
              <a:rPr lang="en-US" sz="1300" dirty="0">
                <a:solidFill>
                  <a:schemeClr val="bg1"/>
                </a:solidFill>
              </a:rPr>
              <a:t>=&gt; </a:t>
            </a:r>
            <a:r>
              <a:rPr lang="en-US" sz="1300" dirty="0" err="1">
                <a:solidFill>
                  <a:schemeClr val="bg1"/>
                </a:solidFill>
              </a:rPr>
              <a:t>Dẫn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đến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mất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tinh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thần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thậm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chí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mệt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mỏi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  <a:endParaRPr lang="vi-VN" sz="13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3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938E9-6CB2-4B6D-99EE-66905DA1E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82" y="1722499"/>
            <a:ext cx="4034426" cy="2184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0"/>
          <p:cNvSpPr/>
          <p:nvPr/>
        </p:nvSpPr>
        <p:spPr>
          <a:xfrm>
            <a:off x="4572000" y="1707650"/>
            <a:ext cx="3956700" cy="22221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362" name="Google Shape;362;p60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42085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NGUYÊN NHÂN</a:t>
            </a:r>
            <a:endParaRPr sz="16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3" name="Google Shape;363;p60"/>
          <p:cNvSpPr txBox="1">
            <a:spLocks noGrp="1"/>
          </p:cNvSpPr>
          <p:nvPr>
            <p:ph type="subTitle" idx="1"/>
          </p:nvPr>
        </p:nvSpPr>
        <p:spPr>
          <a:xfrm>
            <a:off x="4790372" y="1968500"/>
            <a:ext cx="3519956" cy="1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/>
            <a:r>
              <a:rPr lang="en-US" sz="1500" dirty="0">
                <a:solidFill>
                  <a:schemeClr val="bg1"/>
                </a:solidFill>
              </a:rPr>
              <a:t>LO LẮNG QUÁ NHIỀU ĐẾN KẾT QUẢ</a:t>
            </a:r>
          </a:p>
          <a:p>
            <a:pPr marL="114300" indent="0" algn="just"/>
            <a:r>
              <a:rPr lang="en-US" sz="1300" dirty="0" err="1">
                <a:solidFill>
                  <a:schemeClr val="bg1"/>
                </a:solidFill>
              </a:rPr>
              <a:t>Mong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muốn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mọi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thứ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đều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suông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sẻ</a:t>
            </a:r>
            <a:endParaRPr lang="en-US" sz="1300" dirty="0">
              <a:solidFill>
                <a:schemeClr val="bg1"/>
              </a:solidFill>
            </a:endParaRPr>
          </a:p>
          <a:p>
            <a:pPr marL="114300" indent="0" algn="just"/>
            <a:r>
              <a:rPr lang="en-US" sz="1300" dirty="0">
                <a:solidFill>
                  <a:schemeClr val="bg1"/>
                </a:solidFill>
              </a:rPr>
              <a:t>=&gt; </a:t>
            </a:r>
            <a:r>
              <a:rPr lang="en-US" sz="1300" dirty="0" err="1">
                <a:solidFill>
                  <a:schemeClr val="bg1"/>
                </a:solidFill>
              </a:rPr>
              <a:t>Luôn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nổ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lực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hành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động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và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nghĩ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rằng</a:t>
            </a:r>
            <a:r>
              <a:rPr lang="en-US" sz="1300" dirty="0">
                <a:solidFill>
                  <a:schemeClr val="bg1"/>
                </a:solidFill>
              </a:rPr>
              <a:t>: “ </a:t>
            </a:r>
            <a:r>
              <a:rPr lang="en-US" sz="1300" dirty="0" err="1">
                <a:solidFill>
                  <a:schemeClr val="bg1"/>
                </a:solidFill>
              </a:rPr>
              <a:t>càng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suy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nghĩ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nhiều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thì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càng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có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kết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quả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tốt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hơn</a:t>
            </a:r>
            <a:r>
              <a:rPr lang="en-US" sz="1300" dirty="0">
                <a:solidFill>
                  <a:schemeClr val="bg1"/>
                </a:solidFill>
              </a:rPr>
              <a:t>”.</a:t>
            </a:r>
            <a:endParaRPr lang="vi-VN" sz="13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3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7FFEC-5C96-4BE1-AE52-8B2F7E03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75" y="1707650"/>
            <a:ext cx="3873227" cy="2222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/>
          <p:nvPr/>
        </p:nvSpPr>
        <p:spPr>
          <a:xfrm>
            <a:off x="526075" y="1722500"/>
            <a:ext cx="3956700" cy="22071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371" name="Google Shape;371;p61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chemeClr val="lt1"/>
                </a:solidFill>
              </a:rPr>
              <a:t>NGUYÊN NHÂN</a:t>
            </a:r>
            <a:endParaRPr dirty="0"/>
          </a:p>
        </p:txBody>
      </p:sp>
      <p:sp>
        <p:nvSpPr>
          <p:cNvPr id="372" name="Google Shape;372;p61"/>
          <p:cNvSpPr txBox="1">
            <a:spLocks noGrp="1"/>
          </p:cNvSpPr>
          <p:nvPr>
            <p:ph type="subTitle" idx="1"/>
          </p:nvPr>
        </p:nvSpPr>
        <p:spPr>
          <a:xfrm>
            <a:off x="526075" y="1722499"/>
            <a:ext cx="3956700" cy="2207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/>
            <a:r>
              <a:rPr lang="en-US" sz="1500" dirty="0">
                <a:solidFill>
                  <a:schemeClr val="bg1"/>
                </a:solidFill>
              </a:rPr>
              <a:t>QUÁ ĐỂ TÂM ĐẾN NHỮNG CHI TIẾT NHỎ</a:t>
            </a:r>
          </a:p>
          <a:p>
            <a:pPr marL="114300" indent="0" algn="just"/>
            <a:r>
              <a:rPr lang="en-US" sz="1300" dirty="0">
                <a:solidFill>
                  <a:schemeClr val="bg1"/>
                </a:solidFill>
              </a:rPr>
              <a:t>Chia </a:t>
            </a:r>
            <a:r>
              <a:rPr lang="en-US" sz="1300" dirty="0" err="1">
                <a:solidFill>
                  <a:schemeClr val="bg1"/>
                </a:solidFill>
              </a:rPr>
              <a:t>nhỏ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vấn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đề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thành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từng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yếu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tố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rồi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phân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tích</a:t>
            </a:r>
            <a:r>
              <a:rPr lang="en-US" sz="1300" dirty="0">
                <a:solidFill>
                  <a:schemeClr val="bg1"/>
                </a:solidFill>
              </a:rPr>
              <a:t>. =&gt; </a:t>
            </a:r>
            <a:r>
              <a:rPr lang="en-US" sz="1300" dirty="0" err="1">
                <a:solidFill>
                  <a:schemeClr val="bg1"/>
                </a:solidFill>
              </a:rPr>
              <a:t>Càng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xem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xét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càng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tiêu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cực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đi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xa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hướng</a:t>
            </a:r>
            <a:r>
              <a:rPr lang="en-US" sz="1300" dirty="0">
                <a:solidFill>
                  <a:schemeClr val="bg1"/>
                </a:solidFill>
              </a:rPr>
              <a:t> ban </a:t>
            </a:r>
            <a:r>
              <a:rPr lang="en-US" sz="1300" dirty="0" err="1">
                <a:solidFill>
                  <a:schemeClr val="bg1"/>
                </a:solidFill>
              </a:rPr>
              <a:t>đầu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làm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quá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vấn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đề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lên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pPr marL="114300" indent="0" algn="just"/>
            <a:r>
              <a:rPr lang="en-US" sz="1300" dirty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sz="1300" dirty="0" err="1">
                <a:solidFill>
                  <a:schemeClr val="bg1"/>
                </a:solidFill>
                <a:sym typeface="Wingdings" panose="05000000000000000000" pitchFamily="2" charset="2"/>
              </a:rPr>
              <a:t>Đây</a:t>
            </a:r>
            <a:r>
              <a:rPr lang="en-US" sz="13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bg1"/>
                </a:solidFill>
                <a:sym typeface="Wingdings" panose="05000000000000000000" pitchFamily="2" charset="2"/>
              </a:rPr>
              <a:t>chính</a:t>
            </a:r>
            <a:r>
              <a:rPr lang="en-US" sz="13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bg1"/>
                </a:solidFill>
                <a:sym typeface="Wingdings" panose="05000000000000000000" pitchFamily="2" charset="2"/>
              </a:rPr>
              <a:t>là</a:t>
            </a:r>
            <a:r>
              <a:rPr lang="en-US" sz="13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bg1"/>
                </a:solidFill>
                <a:sym typeface="Wingdings" panose="05000000000000000000" pitchFamily="2" charset="2"/>
              </a:rPr>
              <a:t>nguyên</a:t>
            </a:r>
            <a:r>
              <a:rPr lang="en-US" sz="13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bg1"/>
                </a:solidFill>
                <a:sym typeface="Wingdings" panose="05000000000000000000" pitchFamily="2" charset="2"/>
              </a:rPr>
              <a:t>nhân</a:t>
            </a:r>
            <a:r>
              <a:rPr lang="en-US" sz="13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bg1"/>
                </a:solidFill>
                <a:sym typeface="Wingdings" panose="05000000000000000000" pitchFamily="2" charset="2"/>
              </a:rPr>
              <a:t>hình</a:t>
            </a:r>
            <a:r>
              <a:rPr lang="en-US" sz="13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bg1"/>
                </a:solidFill>
                <a:sym typeface="Wingdings" panose="05000000000000000000" pitchFamily="2" charset="2"/>
              </a:rPr>
              <a:t>thành</a:t>
            </a:r>
            <a:r>
              <a:rPr lang="en-US" sz="13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bg1"/>
                </a:solidFill>
                <a:sym typeface="Wingdings" panose="05000000000000000000" pitchFamily="2" charset="2"/>
              </a:rPr>
              <a:t>chứng</a:t>
            </a:r>
            <a:r>
              <a:rPr lang="en-US" sz="1300" dirty="0">
                <a:solidFill>
                  <a:schemeClr val="bg1"/>
                </a:solidFill>
                <a:sym typeface="Wingdings" panose="05000000000000000000" pitchFamily="2" charset="2"/>
              </a:rPr>
              <a:t> overthinking </a:t>
            </a:r>
            <a:r>
              <a:rPr lang="en-US" sz="1300" dirty="0" err="1">
                <a:solidFill>
                  <a:schemeClr val="bg1"/>
                </a:solidFill>
                <a:sym typeface="Wingdings" panose="05000000000000000000" pitchFamily="2" charset="2"/>
              </a:rPr>
              <a:t>khá</a:t>
            </a:r>
            <a:r>
              <a:rPr lang="en-US" sz="13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bg1"/>
                </a:solidFill>
                <a:sym typeface="Wingdings" panose="05000000000000000000" pitchFamily="2" charset="2"/>
              </a:rPr>
              <a:t>phổ</a:t>
            </a:r>
            <a:r>
              <a:rPr lang="en-US" sz="13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bg1"/>
                </a:solidFill>
                <a:sym typeface="Wingdings" panose="05000000000000000000" pitchFamily="2" charset="2"/>
              </a:rPr>
              <a:t>biến</a:t>
            </a:r>
            <a:r>
              <a:rPr lang="en-US" sz="13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vi-VN" sz="13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3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298E3-C32F-40D2-8B15-8EFE4FA02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499" y="1722499"/>
            <a:ext cx="4034426" cy="22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9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7"/>
          <p:cNvSpPr/>
          <p:nvPr/>
        </p:nvSpPr>
        <p:spPr>
          <a:xfrm>
            <a:off x="0" y="4252303"/>
            <a:ext cx="9144000" cy="1000800"/>
          </a:xfrm>
          <a:prstGeom prst="rect">
            <a:avLst/>
          </a:prstGeom>
          <a:solidFill>
            <a:srgbClr val="00000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67"/>
          <p:cNvSpPr txBox="1"/>
          <p:nvPr/>
        </p:nvSpPr>
        <p:spPr>
          <a:xfrm>
            <a:off x="416825" y="1537224"/>
            <a:ext cx="3046200" cy="187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Ảnh</a:t>
            </a:r>
            <a:r>
              <a:rPr lang="en-GB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hưởng</a:t>
            </a:r>
            <a:r>
              <a:rPr lang="en-GB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rất</a:t>
            </a:r>
            <a:r>
              <a:rPr lang="en-GB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nhiều</a:t>
            </a:r>
            <a:r>
              <a:rPr lang="en-GB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đến</a:t>
            </a:r>
            <a:r>
              <a:rPr lang="en-GB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tâm</a:t>
            </a:r>
            <a:r>
              <a:rPr lang="en-GB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lý</a:t>
            </a:r>
            <a:r>
              <a:rPr lang="en-GB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và</a:t>
            </a:r>
            <a:r>
              <a:rPr lang="en-GB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tinh</a:t>
            </a:r>
            <a:r>
              <a:rPr lang="en-GB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thần</a:t>
            </a:r>
            <a:r>
              <a:rPr lang="en-GB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Tồn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tại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cả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về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mặt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sức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khỏe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cũng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như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hiệu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suất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làm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02" name="Google Shape;502;p67"/>
          <p:cNvGrpSpPr/>
          <p:nvPr/>
        </p:nvGrpSpPr>
        <p:grpSpPr>
          <a:xfrm>
            <a:off x="5345794" y="553510"/>
            <a:ext cx="2684790" cy="4036479"/>
            <a:chOff x="5095498" y="403950"/>
            <a:chExt cx="2923652" cy="4395600"/>
          </a:xfrm>
        </p:grpSpPr>
        <p:grpSp>
          <p:nvGrpSpPr>
            <p:cNvPr id="503" name="Google Shape;503;p67"/>
            <p:cNvGrpSpPr/>
            <p:nvPr/>
          </p:nvGrpSpPr>
          <p:grpSpPr>
            <a:xfrm>
              <a:off x="5095498" y="988655"/>
              <a:ext cx="81948" cy="698894"/>
              <a:chOff x="5063144" y="1095925"/>
              <a:chExt cx="71106" cy="606425"/>
            </a:xfrm>
          </p:grpSpPr>
          <p:sp>
            <p:nvSpPr>
              <p:cNvPr id="504" name="Google Shape;504;p67"/>
              <p:cNvSpPr/>
              <p:nvPr/>
            </p:nvSpPr>
            <p:spPr>
              <a:xfrm>
                <a:off x="5063144" y="1095925"/>
                <a:ext cx="71100" cy="441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7"/>
              <p:cNvSpPr/>
              <p:nvPr/>
            </p:nvSpPr>
            <p:spPr>
              <a:xfrm>
                <a:off x="5063150" y="1600050"/>
                <a:ext cx="71100" cy="1023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67"/>
            <p:cNvSpPr/>
            <p:nvPr/>
          </p:nvSpPr>
          <p:spPr>
            <a:xfrm>
              <a:off x="5120550" y="403950"/>
              <a:ext cx="2898600" cy="4395600"/>
            </a:xfrm>
            <a:prstGeom prst="roundRect">
              <a:avLst>
                <a:gd name="adj" fmla="val 6833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7"/>
            <p:cNvSpPr/>
            <p:nvPr/>
          </p:nvSpPr>
          <p:spPr>
            <a:xfrm>
              <a:off x="6397222" y="4344528"/>
              <a:ext cx="345300" cy="345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7"/>
            <p:cNvSpPr/>
            <p:nvPr/>
          </p:nvSpPr>
          <p:spPr>
            <a:xfrm>
              <a:off x="6203595" y="563994"/>
              <a:ext cx="7326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7"/>
            <p:cNvSpPr/>
            <p:nvPr/>
          </p:nvSpPr>
          <p:spPr>
            <a:xfrm>
              <a:off x="5234294" y="543078"/>
              <a:ext cx="117690" cy="11769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7"/>
            <p:cNvSpPr/>
            <p:nvPr/>
          </p:nvSpPr>
          <p:spPr>
            <a:xfrm>
              <a:off x="5419520" y="561056"/>
              <a:ext cx="82041" cy="8204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517" name="Google Shape;517;p67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 dirty="0"/>
              <a:t>TÁC </a:t>
            </a:r>
            <a:r>
              <a:rPr lang="en-GB" sz="2500" dirty="0">
                <a:solidFill>
                  <a:schemeClr val="bg1"/>
                </a:solidFill>
              </a:rPr>
              <a:t>HẠI</a:t>
            </a:r>
            <a:endParaRPr dirty="0">
              <a:solidFill>
                <a:schemeClr val="bg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D1C984-29D5-42D6-B668-DBB76BDB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879" y="879315"/>
            <a:ext cx="2479723" cy="3266739"/>
          </a:xfrm>
          <a:prstGeom prst="rect">
            <a:avLst/>
          </a:prstGeom>
        </p:spPr>
      </p:pic>
      <p:grpSp>
        <p:nvGrpSpPr>
          <p:cNvPr id="512" name="Google Shape;512;p67"/>
          <p:cNvGrpSpPr/>
          <p:nvPr/>
        </p:nvGrpSpPr>
        <p:grpSpPr>
          <a:xfrm>
            <a:off x="3797825" y="2301944"/>
            <a:ext cx="2336098" cy="765006"/>
            <a:chOff x="3681725" y="2445394"/>
            <a:chExt cx="2336098" cy="765006"/>
          </a:xfrm>
        </p:grpSpPr>
        <p:sp>
          <p:nvSpPr>
            <p:cNvPr id="513" name="Google Shape;513;p67"/>
            <p:cNvSpPr/>
            <p:nvPr/>
          </p:nvSpPr>
          <p:spPr>
            <a:xfrm>
              <a:off x="3681725" y="2445400"/>
              <a:ext cx="2042400" cy="7650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7"/>
            <p:cNvSpPr/>
            <p:nvPr/>
          </p:nvSpPr>
          <p:spPr>
            <a:xfrm>
              <a:off x="5724123" y="2445394"/>
              <a:ext cx="293700" cy="293700"/>
            </a:xfrm>
            <a:prstGeom prst="rtTriangle">
              <a:avLst/>
            </a:pr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67"/>
          <p:cNvSpPr txBox="1"/>
          <p:nvPr/>
        </p:nvSpPr>
        <p:spPr>
          <a:xfrm>
            <a:off x="3903875" y="2431694"/>
            <a:ext cx="18303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OVERTHINKING</a:t>
            </a:r>
            <a:endParaRPr sz="1600" b="1" dirty="0">
              <a:solidFill>
                <a:schemeClr val="bg1">
                  <a:lumMod val="9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9"/>
          <p:cNvSpPr txBox="1"/>
          <p:nvPr/>
        </p:nvSpPr>
        <p:spPr>
          <a:xfrm>
            <a:off x="437650" y="1204900"/>
            <a:ext cx="3617018" cy="335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i="0" dirty="0">
                <a:solidFill>
                  <a:schemeClr val="bg1">
                    <a:lumMod val="95000"/>
                  </a:schemeClr>
                </a:solidFill>
                <a:effectLst/>
                <a:latin typeface="Merriweather" panose="00000500000000000000" pitchFamily="2" charset="0"/>
              </a:rPr>
              <a:t>Theo nhiều nghiên cứu cho thấy, người thường xuyên có xu hướng nghĩ quá mọi chuyện và tiêu cực hóa vấn đề có </a:t>
            </a:r>
            <a:r>
              <a:rPr lang="vi-VN" b="0" i="0" dirty="0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nguy cơ cao </a:t>
            </a:r>
            <a:r>
              <a:rPr lang="vi-VN" b="0" i="0" dirty="0">
                <a:solidFill>
                  <a:schemeClr val="bg1">
                    <a:lumMod val="95000"/>
                  </a:schemeClr>
                </a:solidFill>
                <a:effectLst/>
                <a:latin typeface="Merriweather" panose="00000500000000000000" pitchFamily="2" charset="0"/>
              </a:rPr>
              <a:t>mắc chứng</a:t>
            </a:r>
            <a:r>
              <a:rPr lang="vi-VN" b="0" i="0" dirty="0">
                <a:solidFill>
                  <a:schemeClr val="accent6">
                    <a:lumMod val="50000"/>
                  </a:schemeClr>
                </a:solidFill>
                <a:effectLst/>
                <a:latin typeface="Merriweather" panose="00000500000000000000" pitchFamily="2" charset="0"/>
              </a:rPr>
              <a:t> tự kỷ, trầm cảm.</a:t>
            </a:r>
            <a:r>
              <a:rPr lang="vi-VN" b="0" i="0" dirty="0">
                <a:solidFill>
                  <a:schemeClr val="bg1">
                    <a:lumMod val="95000"/>
                  </a:schemeClr>
                </a:solidFill>
                <a:effectLst/>
                <a:latin typeface="Merriweather" panose="00000500000000000000" pitchFamily="2" charset="0"/>
              </a:rPr>
              <a:t> Như vậy, overthinking đã </a:t>
            </a:r>
            <a:r>
              <a:rPr lang="vi-VN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rriweather" panose="00000500000000000000" pitchFamily="2" charset="0"/>
              </a:rPr>
              <a:t>ảnh hưởng trực tiếp đến hệ thần kinh</a:t>
            </a:r>
            <a:r>
              <a:rPr lang="vi-VN" b="0" i="0" dirty="0">
                <a:solidFill>
                  <a:schemeClr val="bg1">
                    <a:lumMod val="95000"/>
                  </a:schemeClr>
                </a:solidFill>
                <a:effectLst/>
                <a:latin typeface="Merriweather" panose="00000500000000000000" pitchFamily="2" charset="0"/>
              </a:rPr>
              <a:t>. </a:t>
            </a:r>
            <a:endParaRPr sz="13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Google Shape;607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608" name="Google Shape;608;p69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625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TÁC </a:t>
            </a:r>
            <a:r>
              <a:rPr lang="en-GB" sz="2400" dirty="0">
                <a:latin typeface="Roboto Slab"/>
                <a:ea typeface="Roboto Slab"/>
                <a:cs typeface="Roboto Slab"/>
                <a:sym typeface="Roboto Slab"/>
              </a:rPr>
              <a:t> HẠI</a:t>
            </a:r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58BC7-B19A-449F-A75D-8E99589B1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866" y="0"/>
            <a:ext cx="3748417" cy="5143500"/>
          </a:xfrm>
          <a:prstGeom prst="rect">
            <a:avLst/>
          </a:prstGeom>
        </p:spPr>
      </p:pic>
      <p:sp>
        <p:nvSpPr>
          <p:cNvPr id="606" name="Google Shape;606;p69"/>
          <p:cNvSpPr/>
          <p:nvPr/>
        </p:nvSpPr>
        <p:spPr>
          <a:xfrm>
            <a:off x="4262325" y="513250"/>
            <a:ext cx="4255500" cy="4091400"/>
          </a:xfrm>
          <a:prstGeom prst="frame">
            <a:avLst>
              <a:gd name="adj1" fmla="val 1668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9"/>
          <p:cNvSpPr txBox="1"/>
          <p:nvPr/>
        </p:nvSpPr>
        <p:spPr>
          <a:xfrm>
            <a:off x="437650" y="1204900"/>
            <a:ext cx="3353300" cy="335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Merriweather" panose="00000500000000000000" pitchFamily="2" charset="0"/>
              </a:rPr>
              <a:t>Não</a:t>
            </a:r>
            <a:r>
              <a:rPr lang="en-US" dirty="0">
                <a:solidFill>
                  <a:schemeClr val="bg1"/>
                </a:solidFill>
                <a:latin typeface="Merriweather" panose="00000500000000000000" pitchFamily="2" charset="0"/>
              </a:rPr>
              <a:t> </a:t>
            </a:r>
            <a:r>
              <a:rPr lang="vi-VN" b="0" i="0" dirty="0">
                <a:solidFill>
                  <a:schemeClr val="bg1"/>
                </a:solidFill>
                <a:effectLst/>
                <a:latin typeface="Merriweather" panose="00000500000000000000" pitchFamily="2" charset="0"/>
              </a:rPr>
              <a:t>bộ trở nên quá tải</a:t>
            </a:r>
            <a:r>
              <a:rPr lang="en-US" b="0" i="0" dirty="0">
                <a:solidFill>
                  <a:schemeClr val="bg1"/>
                </a:solidFill>
                <a:effectLst/>
                <a:latin typeface="Merriweather" panose="00000500000000000000" pitchFamily="2" charset="0"/>
              </a:rPr>
              <a:t> =&gt; </a:t>
            </a:r>
            <a:r>
              <a:rPr lang="vi-VN" b="0" i="0" dirty="0">
                <a:solidFill>
                  <a:schemeClr val="bg1"/>
                </a:solidFill>
                <a:effectLst/>
                <a:latin typeface="Merriweather" panose="00000500000000000000" pitchFamily="2" charset="0"/>
              </a:rPr>
              <a:t>yếu tố </a:t>
            </a:r>
            <a:r>
              <a:rPr lang="vi-VN" b="0" i="0" dirty="0">
                <a:solidFill>
                  <a:schemeClr val="accent6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trung gian </a:t>
            </a:r>
            <a:r>
              <a:rPr lang="vi-VN" b="0" i="0" dirty="0">
                <a:solidFill>
                  <a:schemeClr val="bg1"/>
                </a:solidFill>
                <a:effectLst/>
                <a:latin typeface="Merriweather" panose="00000500000000000000" pitchFamily="2" charset="0"/>
              </a:rPr>
              <a:t>khiến cơ thể mệt mỏi. Đồng thời, khiến hệ thần kinh </a:t>
            </a:r>
            <a:r>
              <a:rPr lang="vi-VN" b="0" i="0" dirty="0">
                <a:solidFill>
                  <a:schemeClr val="accent4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trì trệ </a:t>
            </a:r>
            <a:r>
              <a:rPr lang="vi-VN" b="0" i="0" dirty="0">
                <a:solidFill>
                  <a:schemeClr val="bg1"/>
                </a:solidFill>
                <a:effectLst/>
                <a:latin typeface="Merriweather" panose="00000500000000000000" pitchFamily="2" charset="0"/>
              </a:rPr>
              <a:t>trong quá trình 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rriweather" panose="00000500000000000000" pitchFamily="2" charset="0"/>
              </a:rPr>
              <a:t>hoạt động và tiếp thu thông tin.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Google Shape;607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608" name="Google Shape;608;p69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625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TÁC </a:t>
            </a:r>
            <a:r>
              <a:rPr lang="en-GB" sz="2400" dirty="0">
                <a:latin typeface="Roboto Slab"/>
                <a:ea typeface="Roboto Slab"/>
                <a:cs typeface="Roboto Slab"/>
                <a:sym typeface="Roboto Slab"/>
              </a:rPr>
              <a:t> HẠI</a:t>
            </a:r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4F5AC-98A6-4B42-A040-715888C28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52" y="0"/>
            <a:ext cx="3533048" cy="5143500"/>
          </a:xfrm>
          <a:prstGeom prst="rect">
            <a:avLst/>
          </a:prstGeom>
        </p:spPr>
      </p:pic>
      <p:sp>
        <p:nvSpPr>
          <p:cNvPr id="606" name="Google Shape;606;p69"/>
          <p:cNvSpPr/>
          <p:nvPr/>
        </p:nvSpPr>
        <p:spPr>
          <a:xfrm>
            <a:off x="4262325" y="513250"/>
            <a:ext cx="4255500" cy="4091400"/>
          </a:xfrm>
          <a:prstGeom prst="frame">
            <a:avLst>
              <a:gd name="adj1" fmla="val 1668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36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702</Words>
  <Application>Microsoft Office PowerPoint</Application>
  <PresentationFormat>On-screen Show (16:9)</PresentationFormat>
  <Paragraphs>91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Arial</vt:lpstr>
      <vt:lpstr>Merriweather</vt:lpstr>
      <vt:lpstr>Open Sans</vt:lpstr>
      <vt:lpstr>Roboto Slab</vt:lpstr>
      <vt:lpstr>Times New Roman</vt:lpstr>
      <vt:lpstr>Simple Light</vt:lpstr>
      <vt:lpstr>OVERTHINKING </vt:lpstr>
      <vt:lpstr>MY PRESENTATION</vt:lpstr>
      <vt:lpstr>OVERTHINKING LÀ GÌ?</vt:lpstr>
      <vt:lpstr>NGUYÊN NHÂN</vt:lpstr>
      <vt:lpstr>NGUYÊN NHÂN</vt:lpstr>
      <vt:lpstr>NGUYÊN NHÂN</vt:lpstr>
      <vt:lpstr>TÁC HẠI</vt:lpstr>
      <vt:lpstr>TÁC  HẠI</vt:lpstr>
      <vt:lpstr>TÁC  HẠI</vt:lpstr>
      <vt:lpstr>TÁC  HẠI</vt:lpstr>
      <vt:lpstr>CÁCH HẠN CHẾ OVERTHINKING</vt:lpstr>
      <vt:lpstr>CÁCH HẠN CHẾ OVERTHINKING</vt:lpstr>
      <vt:lpstr>CÁCH HẠN CHẾ OVERTHINKING</vt:lpstr>
      <vt:lpstr>CÁCH HẠN CHẾ OVERTHINKING</vt:lpstr>
      <vt:lpstr>CÁCH HẠN CHẾ OVERTHINKING</vt:lpstr>
      <vt:lpstr>CÁCH HẠN CHẾ OVERTHINKING</vt:lpstr>
      <vt:lpstr>CÁCH HẠN CHẾ OVERTHINKING</vt:lpstr>
      <vt:lpstr>THANKS FOR YOUR LISTENING  HAVE A GOOD 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Depression (Bệnh trầm cảm)</dc:title>
  <dc:creator>Admin</dc:creator>
  <cp:lastModifiedBy>Min</cp:lastModifiedBy>
  <cp:revision>27</cp:revision>
  <dcterms:modified xsi:type="dcterms:W3CDTF">2022-09-11T06:36:05Z</dcterms:modified>
</cp:coreProperties>
</file>