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033E2-82A1-E9B2-DDE0-2147C5E4F0F8}" v="32" dt="2024-10-30T03:30:25.216"/>
    <p1510:client id="{5CD99E23-14EF-16AB-2F47-4E9C87CF72B7}" v="1533" dt="2024-10-30T02:39:11.931"/>
    <p1510:client id="{69739C73-0001-A5B5-EA67-2532D7188925}" v="141" dt="2024-10-29T22:33:1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91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62" r:id="rId4"/>
    <p:sldLayoutId id="2147483963" r:id="rId5"/>
    <p:sldLayoutId id="2147483968" r:id="rId6"/>
    <p:sldLayoutId id="2147483964" r:id="rId7"/>
    <p:sldLayoutId id="2147483965" r:id="rId8"/>
    <p:sldLayoutId id="2147483966" r:id="rId9"/>
    <p:sldLayoutId id="2147483967" r:id="rId10"/>
    <p:sldLayoutId id="21474839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dc.energy.gov/vehicles/how-do-all-electric-cars-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ctricallab.in/elements-of-electrical-engineering-ii/equivalent-circui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0620FE-D668-9C51-7BA3-8D5A2A2E53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601" b="136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903" y="714447"/>
            <a:ext cx="10734195" cy="13947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OF A 3-PHASE MOTOR DRIVE INVERTER FOR ELECTRIC VEHICLES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9D36D-39FB-F0B3-D8A6-9CAE08F21272}"/>
              </a:ext>
            </a:extLst>
          </p:cNvPr>
          <p:cNvSpPr txBox="1"/>
          <p:nvPr/>
        </p:nvSpPr>
        <p:spPr>
          <a:xfrm>
            <a:off x="896960" y="5023779"/>
            <a:ext cx="6190021" cy="11420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AUTHOR: MINCILI NELANI</a:t>
            </a:r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PROFESSOR PAUL BARENDSE</a:t>
            </a:r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ENGINEERING, 2024</a:t>
            </a:r>
          </a:p>
        </p:txBody>
      </p:sp>
      <p:pic>
        <p:nvPicPr>
          <p:cNvPr id="3" name="Picture 2" descr="University of Cape Town UCT Logo PNG vector in SVG, PDF, AI, CDR format">
            <a:extLst>
              <a:ext uri="{FF2B5EF4-FFF2-40B4-BE49-F238E27FC236}">
                <a16:creationId xmlns:a16="http://schemas.microsoft.com/office/drawing/2014/main" id="{B3A706AB-D6A1-77C9-5412-CDD2771FD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0543057" y="5540497"/>
            <a:ext cx="1645651" cy="1261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EA7A1FE3-3D2D-84F6-AFB0-B72892E2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774" y="513993"/>
            <a:ext cx="8187500" cy="36542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C498-E1E3-A7F3-F78F-26670973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287A-892E-C1B4-798B-C8B0812161DB}"/>
              </a:ext>
            </a:extLst>
          </p:cNvPr>
          <p:cNvSpPr txBox="1"/>
          <p:nvPr/>
        </p:nvSpPr>
        <p:spPr>
          <a:xfrm>
            <a:off x="4527439" y="82781"/>
            <a:ext cx="254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Rotor Speed vs Torque</a:t>
            </a:r>
          </a:p>
        </p:txBody>
      </p:sp>
    </p:spTree>
    <p:extLst>
      <p:ext uri="{BB962C8B-B14F-4D97-AF65-F5344CB8AC3E}">
        <p14:creationId xmlns:p14="http://schemas.microsoft.com/office/powerpoint/2010/main" val="30479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0C73D-3F4B-B003-84FC-E14CE97D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73" y="2226282"/>
            <a:ext cx="5652217" cy="1919257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V/</a:t>
            </a:r>
            <a:r>
              <a:rPr lang="en-US" sz="4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hz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simulation implementation (key observations)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909788-9F88-E0EC-6FA8-730DA983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81" y="2039377"/>
            <a:ext cx="4819091" cy="2638124"/>
          </a:xfrm>
          <a:ln w="57150">
            <a:noFill/>
          </a:ln>
        </p:spPr>
        <p:txBody>
          <a:bodyPr anchor="t">
            <a:normAutofit/>
          </a:bodyPr>
          <a:lstStyle/>
          <a:p>
            <a:pPr marL="305435" indent="-305435"/>
            <a:r>
              <a:rPr lang="en-US" sz="2000">
                <a:ea typeface="+mn-lt"/>
                <a:cs typeface="+mn-lt"/>
              </a:rPr>
              <a:t>Speed increases linearly with frequency.</a:t>
            </a:r>
            <a:endParaRPr lang="en-US" sz="2000"/>
          </a:p>
          <a:p>
            <a:pPr marL="305435" indent="-305435"/>
            <a:r>
              <a:rPr lang="en-US" sz="2000">
                <a:ea typeface="+mn-lt"/>
                <a:cs typeface="+mn-lt"/>
              </a:rPr>
              <a:t>Torque oscillations noted, especially under load changes.</a:t>
            </a:r>
            <a:endParaRPr lang="en-US" sz="2000"/>
          </a:p>
          <a:p>
            <a:pPr marL="305435" indent="-305435"/>
            <a:r>
              <a:rPr lang="en-US" sz="2000" b="1">
                <a:ea typeface="+mn-lt"/>
                <a:cs typeface="+mn-lt"/>
              </a:rPr>
              <a:t>Impact of No Filter</a:t>
            </a:r>
            <a:r>
              <a:rPr lang="en-US" sz="2000">
                <a:ea typeface="+mn-lt"/>
                <a:cs typeface="+mn-lt"/>
              </a:rPr>
              <a:t>: Noise introduced instability.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9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and equipment in a room&#10;&#10;Description automatically generated">
            <a:extLst>
              <a:ext uri="{FF2B5EF4-FFF2-40B4-BE49-F238E27FC236}">
                <a16:creationId xmlns:a16="http://schemas.microsoft.com/office/drawing/2014/main" id="{9215FA9C-5BA0-972C-07E8-24BA6661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70698-9BCF-5C7F-1E8A-E6D5E3BA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096" y="5118609"/>
            <a:ext cx="10062823" cy="15325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Practical implementation (set up)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FDCD6-1202-D882-632A-C88B136C70B2}"/>
              </a:ext>
            </a:extLst>
          </p:cNvPr>
          <p:cNvSpPr txBox="1"/>
          <p:nvPr/>
        </p:nvSpPr>
        <p:spPr>
          <a:xfrm rot="21000000">
            <a:off x="846225" y="2245096"/>
            <a:ext cx="1794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DSPACE</a:t>
            </a:r>
            <a:endParaRPr lang="en-US"/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Control desk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375D-BA79-7C4F-1ED7-3D7482B20839}"/>
              </a:ext>
            </a:extLst>
          </p:cNvPr>
          <p:cNvSpPr txBox="1"/>
          <p:nvPr/>
        </p:nvSpPr>
        <p:spPr>
          <a:xfrm>
            <a:off x="3441291" y="2089354"/>
            <a:ext cx="1327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373CF-D8EE-1624-7077-B04C0A463204}"/>
              </a:ext>
            </a:extLst>
          </p:cNvPr>
          <p:cNvSpPr txBox="1"/>
          <p:nvPr/>
        </p:nvSpPr>
        <p:spPr>
          <a:xfrm rot="-480000">
            <a:off x="7865807" y="3625644"/>
            <a:ext cx="1708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 Panel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0B5DC-9A7E-EC7D-99B3-E7F556E70596}"/>
              </a:ext>
            </a:extLst>
          </p:cNvPr>
          <p:cNvCxnSpPr/>
          <p:nvPr/>
        </p:nvCxnSpPr>
        <p:spPr>
          <a:xfrm flipH="1">
            <a:off x="8990001" y="1776565"/>
            <a:ext cx="984210" cy="172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D36090-98D8-BF2E-EE85-E465D82DDF25}"/>
              </a:ext>
            </a:extLst>
          </p:cNvPr>
          <p:cNvSpPr txBox="1"/>
          <p:nvPr/>
        </p:nvSpPr>
        <p:spPr>
          <a:xfrm>
            <a:off x="9989076" y="1456169"/>
            <a:ext cx="1573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Inverter and Rectifier </a:t>
            </a:r>
          </a:p>
        </p:txBody>
      </p:sp>
    </p:spTree>
    <p:extLst>
      <p:ext uri="{BB962C8B-B14F-4D97-AF65-F5344CB8AC3E}">
        <p14:creationId xmlns:p14="http://schemas.microsoft.com/office/powerpoint/2010/main" val="906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78848-CEC9-2502-87B1-A68818DD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611171"/>
            <a:ext cx="3421156" cy="17894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Practical implementation</a:t>
            </a:r>
            <a:br>
              <a:rPr lang="en-US" sz="2800" dirty="0"/>
            </a:br>
            <a:r>
              <a:rPr lang="en-US" sz="2800" dirty="0">
                <a:solidFill>
                  <a:srgbClr val="FFFFFF"/>
                </a:solidFill>
              </a:rPr>
              <a:t>(set up)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055-B39C-4F79-5FBC-6A826C86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82" y="2927769"/>
            <a:ext cx="3421155" cy="2345100"/>
          </a:xfrm>
        </p:spPr>
        <p:txBody>
          <a:bodyPr>
            <a:normAutofit fontScale="92500" lnSpcReduction="10000"/>
          </a:bodyPr>
          <a:lstStyle/>
          <a:p>
            <a:pPr marL="305435" indent="-305435" algn="just"/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Setup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200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800" dirty="0" err="1">
                <a:solidFill>
                  <a:srgbClr val="FFFFFF"/>
                </a:solidFill>
                <a:ea typeface="+mn-lt"/>
                <a:cs typeface="+mn-lt"/>
              </a:rPr>
              <a:t>dSPACE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DS1104, DC supply, three-phase inverter and IM.</a:t>
            </a:r>
            <a:endParaRPr lang="en-US" sz="1800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SPWM signals to IGBT switches, AC supply for motor.</a:t>
            </a:r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47A14E7-B2FC-366F-C318-66E4000B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87" y="936141"/>
            <a:ext cx="3645991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0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3A542-91D6-9BE7-51E3-CF8A649F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73" y="2752299"/>
            <a:ext cx="3412067" cy="13516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Labview results</a:t>
            </a:r>
          </a:p>
        </p:txBody>
      </p:sp>
      <p:pic>
        <p:nvPicPr>
          <p:cNvPr id="4" name="Content Placeholder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21AD0BC-4E6A-7C13-3448-D6623140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700238"/>
            <a:ext cx="6764864" cy="54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5C1128-3B1A-466E-BD65-1BC17671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Labview results</a:t>
            </a:r>
          </a:p>
        </p:txBody>
      </p:sp>
      <p:pic>
        <p:nvPicPr>
          <p:cNvPr id="4" name="Content Placeholder 3" descr="A graph with a number of blue and red lines&#10;&#10;Description automatically generated">
            <a:extLst>
              <a:ext uri="{FF2B5EF4-FFF2-40B4-BE49-F238E27FC236}">
                <a16:creationId xmlns:a16="http://schemas.microsoft.com/office/drawing/2014/main" id="{F670916F-240F-8E5D-CCEF-B6526250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700238"/>
            <a:ext cx="6764864" cy="54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AF445D0-CF55-4D08-A1AE-931110371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399B8-BBB0-4193-BE7B-7EB62CA2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325" y="457199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8CBFE7-2992-45B4-A394-82AD7097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57199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66A5C-9F51-4124-A6FD-AB58720F2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938" y="453642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machine&#10;&#10;Description automatically generated">
            <a:extLst>
              <a:ext uri="{FF2B5EF4-FFF2-40B4-BE49-F238E27FC236}">
                <a16:creationId xmlns:a16="http://schemas.microsoft.com/office/drawing/2014/main" id="{C505C6D9-B8E2-93B3-5CE4-D9FD0BB8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39" r="1" b="1"/>
          <a:stretch/>
        </p:blipFill>
        <p:spPr>
          <a:xfrm>
            <a:off x="446533" y="934713"/>
            <a:ext cx="3588442" cy="5306748"/>
          </a:xfrm>
          <a:prstGeom prst="rect">
            <a:avLst/>
          </a:prstGeom>
        </p:spPr>
      </p:pic>
      <p:pic>
        <p:nvPicPr>
          <p:cNvPr id="4" name="Content Placeholder 3" descr="A graph with a red line&#10;&#10;Description automatically generated">
            <a:extLst>
              <a:ext uri="{FF2B5EF4-FFF2-40B4-BE49-F238E27FC236}">
                <a16:creationId xmlns:a16="http://schemas.microsoft.com/office/drawing/2014/main" id="{6A07D6A2-E237-A71C-351A-08C51A0D5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7670"/>
          <a:stretch/>
        </p:blipFill>
        <p:spPr>
          <a:xfrm>
            <a:off x="5232175" y="785611"/>
            <a:ext cx="5631033" cy="317688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611EEE4-B19B-462B-9B23-C4704CAF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199466"/>
            <a:ext cx="7501436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C4099-B908-0FED-64D0-42129E1E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233" y="4732897"/>
            <a:ext cx="7198253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Labview</a:t>
            </a:r>
            <a:r>
              <a:rPr lang="en-US" sz="3600" dirty="0">
                <a:solidFill>
                  <a:srgbClr val="FFFFFF"/>
                </a:solidFill>
              </a:rPr>
              <a:t> results (stator inter-turn 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C2A3-0860-5259-158B-D5499BAD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observations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80DC-7330-ADF7-8415-25F2DE3C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Limitations Observed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Significant speed drop under load.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Noise Impact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No filter led to instability.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solidFill>
                  <a:srgbClr val="FFFFFF"/>
                </a:solidFill>
              </a:rPr>
              <a:t>A lot of hardware debugging.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Findings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Open-loop V/f control is cost-effective but imprecise.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Speed and torque variations under load and fault settings.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Torque Oscillations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Notable, especially at startup.</a:t>
            </a:r>
            <a:endParaRPr lang="en-US" dirty="0">
              <a:solidFill>
                <a:srgbClr val="FFFFFF"/>
              </a:solidFill>
            </a:endParaRPr>
          </a:p>
          <a:p>
            <a:pPr marL="324485" lvl="1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Application Suitability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FFFFFF"/>
              </a:solidFill>
            </a:endParaRP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Effective for low-precision settings, but not high-performance.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7E1F8-02C0-57CB-BCA1-47BC421C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Dc-bus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mpty Battery">
            <a:extLst>
              <a:ext uri="{FF2B5EF4-FFF2-40B4-BE49-F238E27FC236}">
                <a16:creationId xmlns:a16="http://schemas.microsoft.com/office/drawing/2014/main" id="{0FCA8A4F-7685-F9AF-0466-9F811FB84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ED5-5C30-146B-6503-AF587D0B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/>
              <a:t>Objective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Evaluate battery health impact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Harmonics Analysis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Observed current and voltage ripples (LabVIEW, FFT).</a:t>
            </a:r>
            <a:endParaRPr lang="en-US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Insights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High ripple potentially affects battery aging, particularly at low charge states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AD936F5-D47C-418E-957B-E67FE0AB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83D63D-AFF6-450E-9563-88C596AE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16AD71-390C-4868-A5FB-5EB08743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1BE33D-0E67-4BB0-8A1B-581C9F3C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428F49-D716-4BA1-9E15-BCC588E96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5" y="619432"/>
            <a:ext cx="3697570" cy="5771133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06705-3C32-9255-8475-646C60AD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05767"/>
            <a:ext cx="3433547" cy="13662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Dc bus analysis (</a:t>
            </a:r>
            <a:r>
              <a:rPr lang="en-US" err="1">
                <a:solidFill>
                  <a:srgbClr val="FFFFFF"/>
                </a:solidFill>
              </a:rPr>
              <a:t>fft</a:t>
            </a:r>
            <a:r>
              <a:rPr lang="en-US" dirty="0">
                <a:solidFill>
                  <a:srgbClr val="FFFFFF"/>
                </a:solidFill>
              </a:rPr>
              <a:t> results)</a:t>
            </a:r>
            <a:endParaRPr lang="en-US"/>
          </a:p>
        </p:txBody>
      </p:sp>
      <p:pic>
        <p:nvPicPr>
          <p:cNvPr id="5" name="Picture 4" descr="A diagram of a signal&#10;&#10;Description automatically generated">
            <a:extLst>
              <a:ext uri="{FF2B5EF4-FFF2-40B4-BE49-F238E27FC236}">
                <a16:creationId xmlns:a16="http://schemas.microsoft.com/office/drawing/2014/main" id="{68D80425-844E-BFBC-1D61-E96F580B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3" r="-3" b="-3"/>
          <a:stretch/>
        </p:blipFill>
        <p:spPr>
          <a:xfrm>
            <a:off x="8029081" y="619432"/>
            <a:ext cx="3703320" cy="2847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D74EE-293F-9423-9D5A-29B047CF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5" b="1420"/>
          <a:stretch/>
        </p:blipFill>
        <p:spPr>
          <a:xfrm>
            <a:off x="4334861" y="710417"/>
            <a:ext cx="3702973" cy="2847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04DDE-93E3-A26B-CDA6-8642FEE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7" r="-4" b="1884"/>
          <a:stretch/>
        </p:blipFill>
        <p:spPr>
          <a:xfrm>
            <a:off x="4241821" y="3562350"/>
            <a:ext cx="3703320" cy="282549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FFBEA-7774-F4A0-AF8D-51B4F2AB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3" r="1" b="1"/>
          <a:stretch/>
        </p:blipFill>
        <p:spPr>
          <a:xfrm>
            <a:off x="8037116" y="3562351"/>
            <a:ext cx="3702973" cy="2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diagram of a car&#10;&#10;Description automatically generated">
            <a:extLst>
              <a:ext uri="{FF2B5EF4-FFF2-40B4-BE49-F238E27FC236}">
                <a16:creationId xmlns:a16="http://schemas.microsoft.com/office/drawing/2014/main" id="{51267253-CFE8-3E26-976D-82573D86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83" r="9112" b="2"/>
          <a:stretch/>
        </p:blipFill>
        <p:spPr>
          <a:xfrm>
            <a:off x="289316" y="1085943"/>
            <a:ext cx="5807054" cy="4555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C6A385-BD56-3CFE-8857-3055504C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671" y="1311956"/>
            <a:ext cx="5003336" cy="42479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Importance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Optimizing motor performance for sustainable transportation.</a:t>
            </a:r>
          </a:p>
          <a:p>
            <a:pPr marL="305435" indent="-305435"/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Objective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Develop a V/Hz-controlled inverter for induction motors(IM) in electric vehicles (EVs).</a:t>
            </a:r>
            <a:endParaRPr lang="en-US" sz="2400" dirty="0">
              <a:solidFill>
                <a:srgbClr val="FFFFFF"/>
              </a:solidFill>
            </a:endParaRPr>
          </a:p>
          <a:p>
            <a:pPr marL="305435" indent="-305435"/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Method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Simulation and practical testing (MATLAB/Simulink,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dSPACE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LabVIEW).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A21D0-F0CF-79D2-3F0F-82CCC8C7ED71}"/>
              </a:ext>
            </a:extLst>
          </p:cNvPr>
          <p:cNvSpPr txBox="1"/>
          <p:nvPr/>
        </p:nvSpPr>
        <p:spPr>
          <a:xfrm>
            <a:off x="744673" y="5649316"/>
            <a:ext cx="48967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Diagram of an electric vehicle's powertrain. Adapted from U. D. o. Energy, “How Do All-Electric Cars Work?” [Online]. Available: </a:t>
            </a:r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afdc.energy.gov</a:t>
            </a:r>
            <a:r>
              <a:rPr lang="en-US" sz="800" dirty="0">
                <a:solidFill>
                  <a:schemeClr val="bg1"/>
                </a:solidFill>
              </a:rPr>
              <a:t>. [Accessed 19 October 2024].</a:t>
            </a:r>
          </a:p>
        </p:txBody>
      </p:sp>
    </p:spTree>
    <p:extLst>
      <p:ext uri="{BB962C8B-B14F-4D97-AF65-F5344CB8AC3E}">
        <p14:creationId xmlns:p14="http://schemas.microsoft.com/office/powerpoint/2010/main" val="237742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47D72-752C-339C-9945-9032ACEC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Conclusion and future 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BB0B-E2B3-F47B-64A4-BEDFE0BD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18118"/>
            <a:ext cx="11430268" cy="365723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ea typeface="+mn-lt"/>
                <a:cs typeface="+mn-lt"/>
              </a:rPr>
              <a:t>Conclusion</a:t>
            </a:r>
            <a:r>
              <a:rPr lang="en-US" sz="2800" dirty="0">
                <a:ea typeface="+mn-lt"/>
                <a:cs typeface="+mn-lt"/>
              </a:rPr>
              <a:t>: 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2400" dirty="0">
                <a:ea typeface="+mn-lt"/>
                <a:cs typeface="+mn-lt"/>
              </a:rPr>
              <a:t>Open-loop V/f suitable for simple applications, but lacks precision.</a:t>
            </a:r>
            <a:endParaRPr lang="en-US" sz="240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Future Work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2400" dirty="0">
                <a:ea typeface="+mn-lt"/>
                <a:cs typeface="+mn-lt"/>
              </a:rPr>
              <a:t>Closed-loop control and advanced PWM techniques.</a:t>
            </a:r>
            <a:endParaRPr lang="en-US" sz="2400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sz="2400" dirty="0">
                <a:ea typeface="+mn-lt"/>
                <a:cs typeface="+mn-lt"/>
              </a:rPr>
              <a:t>Potential improvements in EV battery lifespan with better control and filtering.</a:t>
            </a:r>
            <a:endParaRPr lang="en-US" sz="240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dentification of Different Parts for a Three Phase Induction Motor (along  with Function and Materials) - Free Electrical Notebook - Theory and  Practical">
            <a:extLst>
              <a:ext uri="{FF2B5EF4-FFF2-40B4-BE49-F238E27FC236}">
                <a16:creationId xmlns:a16="http://schemas.microsoft.com/office/drawing/2014/main" id="{06CFF0E9-5406-89A3-FC59-B13EEE0CB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9" y="944517"/>
            <a:ext cx="5477059" cy="2628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241F6-9415-5EF9-9C01-9EC5E77F74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1" y="1161296"/>
            <a:ext cx="5509282" cy="219542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B0F4-CF82-732E-3DA0-89BBE8AB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1" y="4756354"/>
            <a:ext cx="10817658" cy="122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Induction motor components and equivalent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38890-5BD5-5E10-8BEF-4F56A49EFE77}"/>
              </a:ext>
            </a:extLst>
          </p:cNvPr>
          <p:cNvSpPr txBox="1"/>
          <p:nvPr/>
        </p:nvSpPr>
        <p:spPr>
          <a:xfrm>
            <a:off x="811260" y="3672590"/>
            <a:ext cx="4460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>
                <a:ea typeface="+mn-lt"/>
                <a:cs typeface="+mn-lt"/>
              </a:rPr>
              <a:t>Main components of an induction motor. Adapted from S. J. Chapman, </a:t>
            </a:r>
            <a:r>
              <a:rPr lang="en-US" sz="900" i="1" dirty="0">
                <a:ea typeface="+mn-lt"/>
                <a:cs typeface="+mn-lt"/>
              </a:rPr>
              <a:t>Electric Machinery Fundamentals</a:t>
            </a:r>
            <a:r>
              <a:rPr lang="en-US" sz="900" dirty="0">
                <a:ea typeface="+mn-lt"/>
                <a:cs typeface="+mn-lt"/>
              </a:rPr>
              <a:t>, 4th ed., 2010.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56A9-CD24-F3DB-19E3-1E9DE1E3B959}"/>
              </a:ext>
            </a:extLst>
          </p:cNvPr>
          <p:cNvSpPr txBox="1"/>
          <p:nvPr/>
        </p:nvSpPr>
        <p:spPr>
          <a:xfrm>
            <a:off x="6794834" y="3537065"/>
            <a:ext cx="459792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>
                <a:ea typeface="+mn-lt"/>
                <a:cs typeface="+mn-lt"/>
              </a:rPr>
              <a:t>Equivalent circuit of a three-phase induction motor. Adapted from “Equivalent Circuit of Three-Phase Induction Motor,” [Online]. Available: </a:t>
            </a:r>
            <a:r>
              <a:rPr lang="en-US" sz="900" dirty="0">
                <a:ea typeface="+mn-lt"/>
                <a:cs typeface="+mn-lt"/>
                <a:hlinkClick r:id="rId4"/>
              </a:rPr>
              <a:t>electricallab.in</a:t>
            </a:r>
            <a:r>
              <a:rPr lang="en-US" sz="900" dirty="0">
                <a:ea typeface="+mn-lt"/>
                <a:cs typeface="+mn-lt"/>
              </a:rPr>
              <a:t>. [Accessed 18 October 2024].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029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5C46B-0E49-3A69-0D2D-18FDC20D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accent1"/>
                </a:solidFill>
              </a:rPr>
              <a:t>Im</a:t>
            </a:r>
            <a:r>
              <a:rPr lang="en-US" sz="5400" dirty="0">
                <a:solidFill>
                  <a:schemeClr val="accent1"/>
                </a:solidFill>
              </a:rPr>
              <a:t> Speed control methods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66FE1DA-E8C9-CCC7-1F54-879A00EF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600" dirty="0"/>
              <a:t>Pole Changing</a:t>
            </a:r>
          </a:p>
          <a:p>
            <a:pPr marL="305435" indent="-305435"/>
            <a:r>
              <a:rPr lang="en-US" sz="3600" dirty="0"/>
              <a:t>Line Voltage Control</a:t>
            </a:r>
          </a:p>
          <a:p>
            <a:pPr marL="305435" indent="-305435"/>
            <a:r>
              <a:rPr lang="en-US" sz="3600" dirty="0"/>
              <a:t>Rotor Resistance</a:t>
            </a:r>
          </a:p>
          <a:p>
            <a:pPr marL="305435" indent="-305435"/>
            <a:r>
              <a:rPr lang="en-US" sz="3600" dirty="0"/>
              <a:t>Line Frequency Control</a:t>
            </a:r>
          </a:p>
        </p:txBody>
      </p:sp>
    </p:spTree>
    <p:extLst>
      <p:ext uri="{BB962C8B-B14F-4D97-AF65-F5344CB8AC3E}">
        <p14:creationId xmlns:p14="http://schemas.microsoft.com/office/powerpoint/2010/main" val="307366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C8158-EE76-353E-6392-4274F9B8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Control Techniques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B38FDE-67A5-2536-D483-11D75664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Open-loop V/Hz (Scalar Control)</a:t>
            </a:r>
          </a:p>
          <a:p>
            <a:pPr marL="305435" indent="-305435"/>
            <a:r>
              <a:rPr lang="en-US" sz="2000" b="1" dirty="0"/>
              <a:t>Closed-loop V/Hz</a:t>
            </a:r>
          </a:p>
          <a:p>
            <a:pPr marL="305435" indent="-305435"/>
            <a:r>
              <a:rPr lang="en-US" sz="2000" b="1" dirty="0"/>
              <a:t>Vector Control</a:t>
            </a:r>
          </a:p>
          <a:p>
            <a:pPr marL="305435" indent="-305435"/>
            <a:r>
              <a:rPr lang="en-US" sz="2000" b="1" dirty="0"/>
              <a:t>Torque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5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C1CC7-C6A4-0489-26E7-2BCB6FD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1131195"/>
            <a:ext cx="7032916" cy="1247938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V/HZ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D13A-90F5-6165-000D-9F5A6D91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912852"/>
            <a:ext cx="6855115" cy="141102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solidFill>
                  <a:srgbClr val="FFFFFF"/>
                </a:solidFill>
              </a:rPr>
              <a:t>Simple</a:t>
            </a:r>
          </a:p>
          <a:p>
            <a:pPr marL="305435" indent="-305435"/>
            <a:r>
              <a:rPr lang="en-US" sz="2800" b="1" dirty="0">
                <a:solidFill>
                  <a:srgbClr val="FFFFFF"/>
                </a:solidFill>
              </a:rPr>
              <a:t>Low-cost speed control</a:t>
            </a:r>
          </a:p>
        </p:txBody>
      </p:sp>
      <p:pic>
        <p:nvPicPr>
          <p:cNvPr id="5" name="Picture 4" descr="A mathematical symbols on a white background&#10;&#10;Description automatically generated">
            <a:extLst>
              <a:ext uri="{FF2B5EF4-FFF2-40B4-BE49-F238E27FC236}">
                <a16:creationId xmlns:a16="http://schemas.microsoft.com/office/drawing/2014/main" id="{7780FF38-3F4C-ADAD-7D6C-F57CEF03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9" t="14130" r="11409" b="11957"/>
          <a:stretch/>
        </p:blipFill>
        <p:spPr>
          <a:xfrm>
            <a:off x="8834541" y="734461"/>
            <a:ext cx="2897785" cy="1741311"/>
          </a:xfrm>
          <a:prstGeom prst="rect">
            <a:avLst/>
          </a:prstGeom>
        </p:spPr>
      </p:pic>
      <p:pic>
        <p:nvPicPr>
          <p:cNvPr id="6" name="Picture 5" descr="A diagram of a voltage&#10;&#10;Description automatically generated">
            <a:extLst>
              <a:ext uri="{FF2B5EF4-FFF2-40B4-BE49-F238E27FC236}">
                <a16:creationId xmlns:a16="http://schemas.microsoft.com/office/drawing/2014/main" id="{4C994F4C-9037-FF1A-E168-55498C2E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541" y="3208049"/>
            <a:ext cx="4114525" cy="30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power circuit&#10;&#10;Description automatically generated">
            <a:extLst>
              <a:ext uri="{FF2B5EF4-FFF2-40B4-BE49-F238E27FC236}">
                <a16:creationId xmlns:a16="http://schemas.microsoft.com/office/drawing/2014/main" id="{41E06F9E-BDDD-829D-B643-26E87F4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1186050"/>
            <a:ext cx="5331481" cy="214592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831F31A2-8336-AB5F-42AD-08C8D2BA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872825"/>
            <a:ext cx="5331478" cy="277236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B9F1D-0FD0-7F00-4DDE-24C5BFB8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V/hz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simulation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493E-3541-E7B1-E040-81CDE93E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707605"/>
            <a:ext cx="7240909" cy="16070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Tools Used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: MATLAB Simulink model.</a:t>
            </a:r>
            <a:endParaRPr lang="en-US" sz="1600" dirty="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Model Details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1600" dirty="0">
              <a:solidFill>
                <a:srgbClr val="FFFFFF"/>
              </a:solidFill>
            </a:endParaRPr>
          </a:p>
          <a:p>
            <a:pPr marL="629920" lvl="1" indent="-305435">
              <a:lnSpc>
                <a:spcPct val="100000"/>
              </a:lnSpc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Frequency ramp input (0-50 Hz).</a:t>
            </a:r>
            <a:endParaRPr lang="en-US" sz="1600" dirty="0">
              <a:solidFill>
                <a:srgbClr val="FFFFFF"/>
              </a:solidFill>
            </a:endParaRPr>
          </a:p>
          <a:p>
            <a:pPr marL="629920" lvl="1" indent="-305435">
              <a:lnSpc>
                <a:spcPct val="100000"/>
              </a:lnSpc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PWM signal generation (2000 Hz).</a:t>
            </a:r>
            <a:endParaRPr lang="en-US" sz="1600" dirty="0">
              <a:solidFill>
                <a:srgbClr val="FFFFFF"/>
              </a:solidFill>
            </a:endParaRPr>
          </a:p>
          <a:p>
            <a:pPr marL="629920" lvl="1" indent="-305435">
              <a:lnSpc>
                <a:spcPct val="100000"/>
              </a:lnSpc>
              <a:buFont typeface="Courier New" panose="05020102010507070707" pitchFamily="18" charset="2"/>
              <a:buChar char="o"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Sinusoidal Pulse Width Modulation (SPWM).</a:t>
            </a:r>
            <a:endParaRPr lang="en-US" sz="1600" dirty="0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F9C7D-878D-DF6F-68A9-B9096EF5DEEF}"/>
              </a:ext>
            </a:extLst>
          </p:cNvPr>
          <p:cNvSpPr txBox="1"/>
          <p:nvPr/>
        </p:nvSpPr>
        <p:spPr>
          <a:xfrm>
            <a:off x="8041497" y="3748346"/>
            <a:ext cx="2673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3-phase Inverter Circuit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C2D36-DCA4-1A51-6560-DF6264A2315C}"/>
              </a:ext>
            </a:extLst>
          </p:cNvPr>
          <p:cNvSpPr txBox="1"/>
          <p:nvPr/>
        </p:nvSpPr>
        <p:spPr>
          <a:xfrm>
            <a:off x="958040" y="3325036"/>
            <a:ext cx="4286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>
                <a:latin typeface="Times New Roman"/>
                <a:cs typeface="Times New Roman"/>
              </a:rPr>
              <a:t>S. G. S. M. P. Sapna, “A Simplified V/F Control Strategy for Induction Motors in Electric Vehicles,” </a:t>
            </a:r>
            <a:r>
              <a:rPr lang="en-US" sz="900" i="1" dirty="0">
                <a:latin typeface="Times New Roman"/>
                <a:cs typeface="Times New Roman"/>
              </a:rPr>
              <a:t>IOP Conf. Ser.: Mater. Sci. Eng., </a:t>
            </a:r>
            <a:r>
              <a:rPr lang="en-US" sz="900" dirty="0">
                <a:latin typeface="Times New Roman"/>
                <a:cs typeface="Times New Roman"/>
              </a:rPr>
              <a:t>pp. 1-6, 2021.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B230175-4730-7314-827C-51E24067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05" y="102542"/>
            <a:ext cx="8518549" cy="41594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D43C2-BDFA-4FC4-7B7E-B9FD2823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V/</a:t>
            </a:r>
            <a:r>
              <a:rPr lang="en-US" sz="4000" err="1">
                <a:solidFill>
                  <a:srgbClr val="FFFFFF"/>
                </a:solidFill>
              </a:rPr>
              <a:t>hz</a:t>
            </a:r>
            <a:r>
              <a:rPr lang="en-US" sz="4000" dirty="0">
                <a:solidFill>
                  <a:srgbClr val="FFFFFF"/>
                </a:solidFill>
              </a:rPr>
              <a:t> simulation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D806C09A-1FFF-09E1-187B-8709D9F5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05" r="7397" b="3"/>
          <a:stretch/>
        </p:blipFill>
        <p:spPr>
          <a:xfrm>
            <a:off x="441139" y="752516"/>
            <a:ext cx="5331481" cy="301298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F754E8C-FD38-350B-2D02-333FDF32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36" r="7341" b="1"/>
          <a:stretch/>
        </p:blipFill>
        <p:spPr>
          <a:xfrm>
            <a:off x="6099287" y="753253"/>
            <a:ext cx="5331478" cy="301151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6DA34-8A4B-73A1-A126-301D7FDC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Simulation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3A5B-B801-A737-CA58-AF8A99F06E47}"/>
              </a:ext>
            </a:extLst>
          </p:cNvPr>
          <p:cNvSpPr txBox="1"/>
          <p:nvPr/>
        </p:nvSpPr>
        <p:spPr>
          <a:xfrm>
            <a:off x="1377454" y="289547"/>
            <a:ext cx="3451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Generated Sine Waves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3A7FE-40A6-9D17-DDE1-4E6FEBFD7EAC}"/>
              </a:ext>
            </a:extLst>
          </p:cNvPr>
          <p:cNvSpPr txBox="1"/>
          <p:nvPr/>
        </p:nvSpPr>
        <p:spPr>
          <a:xfrm>
            <a:off x="6830032" y="324786"/>
            <a:ext cx="3872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SPWM driven AC output to IM</a:t>
            </a:r>
          </a:p>
        </p:txBody>
      </p:sp>
    </p:spTree>
    <p:extLst>
      <p:ext uri="{BB962C8B-B14F-4D97-AF65-F5344CB8AC3E}">
        <p14:creationId xmlns:p14="http://schemas.microsoft.com/office/powerpoint/2010/main" val="128268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DEVELOPMENT OF A 3-PHASE MOTOR DRIVE INVERTER FOR ELECTRIC VEHICLES</vt:lpstr>
      <vt:lpstr>PowerPoint Presentation</vt:lpstr>
      <vt:lpstr>Induction motor components and equivalent circuit</vt:lpstr>
      <vt:lpstr>Im Speed control methods</vt:lpstr>
      <vt:lpstr>Control Techniques</vt:lpstr>
      <vt:lpstr>V/HZ CONTROL</vt:lpstr>
      <vt:lpstr>V/hz  simulation implementation</vt:lpstr>
      <vt:lpstr>V/hz simulation implementation</vt:lpstr>
      <vt:lpstr>Simulation results</vt:lpstr>
      <vt:lpstr>Simulation results</vt:lpstr>
      <vt:lpstr>V/hz simulation implementation (key observations)</vt:lpstr>
      <vt:lpstr>Practical implementation (set up)</vt:lpstr>
      <vt:lpstr>Practical implementation (set up)</vt:lpstr>
      <vt:lpstr>Labview results</vt:lpstr>
      <vt:lpstr>Labview results</vt:lpstr>
      <vt:lpstr>Labview results (stator inter-turn fault)</vt:lpstr>
      <vt:lpstr>observations</vt:lpstr>
      <vt:lpstr>Dc-bus analysis</vt:lpstr>
      <vt:lpstr>Dc bus analysis (fft results)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672</cp:revision>
  <dcterms:created xsi:type="dcterms:W3CDTF">2024-10-29T18:44:37Z</dcterms:created>
  <dcterms:modified xsi:type="dcterms:W3CDTF">2024-10-30T10:32:52Z</dcterms:modified>
</cp:coreProperties>
</file>