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790" r:id="rId3"/>
    <p:sldId id="814" r:id="rId4"/>
    <p:sldId id="813" r:id="rId5"/>
    <p:sldId id="817" r:id="rId6"/>
    <p:sldId id="925" r:id="rId8"/>
    <p:sldId id="971" r:id="rId9"/>
    <p:sldId id="897" r:id="rId10"/>
    <p:sldId id="1008" r:id="rId11"/>
    <p:sldId id="880" r:id="rId12"/>
    <p:sldId id="1020" r:id="rId13"/>
    <p:sldId id="993" r:id="rId14"/>
    <p:sldId id="1004" r:id="rId15"/>
    <p:sldId id="1022" r:id="rId16"/>
    <p:sldId id="1023" r:id="rId17"/>
    <p:sldId id="995" r:id="rId18"/>
    <p:sldId id="1005" r:id="rId19"/>
    <p:sldId id="748" r:id="rId20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00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815" autoAdjust="0"/>
    <p:restoredTop sz="88214" autoAdjust="0"/>
  </p:normalViewPr>
  <p:slideViewPr>
    <p:cSldViewPr>
      <p:cViewPr>
        <p:scale>
          <a:sx n="100" d="100"/>
          <a:sy n="100" d="100"/>
        </p:scale>
        <p:origin x="-390" y="-390"/>
      </p:cViewPr>
      <p:guideLst>
        <p:guide orient="horz" pos="225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52" y="-96"/>
      </p:cViewPr>
      <p:guideLst>
        <p:guide orient="horz" pos="300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DA0BF-113A-41EB-965D-B524B0BC06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7CD97-2593-4EA6-9AC8-E7ACE9104C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32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623874" y="3212976"/>
            <a:ext cx="5519217" cy="15841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片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25116" cy="685800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9914" y="1"/>
            <a:ext cx="3360499" cy="9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9" y="274639"/>
            <a:ext cx="3655008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" y="908719"/>
            <a:ext cx="955114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6200000">
            <a:off x="10690877" y="5358464"/>
            <a:ext cx="1115616" cy="1883456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7139" y="348120"/>
            <a:ext cx="2543274" cy="70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07F3-9D28-4F74-8C11-7279E2A9C67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" y="908720"/>
            <a:ext cx="955114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6200000">
            <a:off x="10690877" y="5358464"/>
            <a:ext cx="1115616" cy="1883456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7139" y="348120"/>
            <a:ext cx="2543274" cy="70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6907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9" y="1600204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204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4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7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2A28-C7FA-480D-8CDF-860309114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7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7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image" Target="../media/image11.jpeg"/><Relationship Id="rId4" Type="http://schemas.openxmlformats.org/officeDocument/2006/relationships/tags" Target="../tags/tag12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6.bin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6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1024" descr="image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Grp="1" noChangeArrowheads="1"/>
          </p:cNvSpPr>
          <p:nvPr>
            <p:ph type="ctrTitle"/>
            <p:custDataLst>
              <p:tags r:id="rId4"/>
            </p:custDataLst>
          </p:nvPr>
        </p:nvSpPr>
        <p:spPr>
          <a:xfrm>
            <a:off x="6637842" y="3489960"/>
            <a:ext cx="5308756" cy="1059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tabLst>
                <a:tab pos="82550" algn="l"/>
              </a:tabLst>
              <a:defRPr/>
            </a:pPr>
            <a:r>
              <a:rPr kumimoji="0" 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设计模式</a:t>
            </a:r>
            <a:endParaRPr kumimoji="0" lang="zh-CN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89464" y="5202413"/>
            <a:ext cx="239141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研发部 张文博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61695" y="737235"/>
            <a:ext cx="21259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面向对象编程原则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  <a:p>
            <a:pPr algn="l"/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     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</p:txBody>
      </p:sp>
      <p:pic>
        <p:nvPicPr>
          <p:cNvPr id="11" name="图片 10" descr="设计模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2079625"/>
            <a:ext cx="10058400" cy="26987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2048" descr="image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Grp="1" noChangeArrowheads="1"/>
          </p:cNvSpPr>
          <p:nvPr>
            <p:ph type="ctrTitle"/>
            <p:custDataLst>
              <p:tags r:id="rId4"/>
            </p:custDataLst>
          </p:nvPr>
        </p:nvSpPr>
        <p:spPr>
          <a:xfrm>
            <a:off x="6706422" y="3489960"/>
            <a:ext cx="5308756" cy="1059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tabLst>
                <a:tab pos="82550" algn="l"/>
              </a:tabLst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总结</a:t>
            </a:r>
            <a:endParaRPr kumimoji="0" lang="zh-CN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4"/>
          <p:cNvSpPr>
            <a:spLocks noChangeArrowheads="1"/>
          </p:cNvSpPr>
          <p:nvPr/>
        </p:nvSpPr>
        <p:spPr bwMode="auto">
          <a:xfrm>
            <a:off x="2864485" y="2240280"/>
            <a:ext cx="6127750" cy="758825"/>
          </a:xfrm>
          <a:prstGeom prst="roundRect">
            <a:avLst>
              <a:gd name="adj" fmla="val 20269"/>
            </a:avLst>
          </a:prstGeom>
          <a:solidFill>
            <a:schemeClr val="accent4"/>
          </a:solidFill>
          <a:ln w="9525">
            <a:noFill/>
            <a:round/>
          </a:ln>
          <a:effectLst/>
        </p:spPr>
        <p:txBody>
          <a:bodyPr lIns="0" tIns="0" rIns="0" bIns="0" anchor="ctr"/>
          <a:p>
            <a:pPr algn="ctr" eaLnBrk="0" hangingPunct="0"/>
            <a:r>
              <a:rPr lang="en-US" altLang="zh-CN" sz="2400">
                <a:solidFill>
                  <a:srgbClr val="FFFFFF"/>
                </a:solidFill>
                <a:latin typeface="Helvetica" charset="0"/>
                <a:sym typeface="Helvetica" charset="0"/>
              </a:rPr>
              <a:t>23</a:t>
            </a:r>
            <a:r>
              <a:rPr lang="zh-CN" altLang="en-US" sz="2400">
                <a:solidFill>
                  <a:srgbClr val="FFFFFF"/>
                </a:solidFill>
                <a:latin typeface="Helvetica" charset="0"/>
                <a:sym typeface="Helvetica" charset="0"/>
              </a:rPr>
              <a:t>种设计模式总结</a:t>
            </a:r>
            <a:endParaRPr lang="zh-CN" altLang="en-US" sz="2400">
              <a:solidFill>
                <a:srgbClr val="FFFFFF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3" name="Shape 34"/>
          <p:cNvSpPr>
            <a:spLocks noChangeArrowheads="1"/>
          </p:cNvSpPr>
          <p:nvPr/>
        </p:nvSpPr>
        <p:spPr bwMode="auto">
          <a:xfrm>
            <a:off x="2864485" y="3206115"/>
            <a:ext cx="6127750" cy="758825"/>
          </a:xfrm>
          <a:prstGeom prst="roundRect">
            <a:avLst>
              <a:gd name="adj" fmla="val 20269"/>
            </a:avLst>
          </a:prstGeom>
          <a:solidFill>
            <a:schemeClr val="accent4"/>
          </a:solidFill>
          <a:ln w="9525">
            <a:noFill/>
            <a:round/>
          </a:ln>
          <a:effectLst/>
        </p:spPr>
        <p:txBody>
          <a:bodyPr lIns="0" tIns="0" rIns="0" bIns="0" anchor="ctr"/>
          <a:p>
            <a:pPr algn="ctr" eaLnBrk="0" hangingPunct="0"/>
            <a:r>
              <a:rPr lang="zh-CN" sz="2400">
                <a:solidFill>
                  <a:srgbClr val="FFFFFF"/>
                </a:solidFill>
                <a:latin typeface="Helvetica" charset="0"/>
                <a:sym typeface="Helvetica" charset="0"/>
              </a:rPr>
              <a:t>选择设计模式</a:t>
            </a:r>
            <a:endParaRPr lang="zh-CN" sz="2400">
              <a:solidFill>
                <a:srgbClr val="FFFFFF"/>
              </a:solidFill>
              <a:latin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  <p:bldP spid="3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860" y="445135"/>
            <a:ext cx="166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23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种设计模式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  <a:p>
            <a:pPr algn="l"/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     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</p:txBody>
      </p:sp>
      <p:pic>
        <p:nvPicPr>
          <p:cNvPr id="3" name="图片 2" descr="设计模式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2127885"/>
            <a:ext cx="11400790" cy="28905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860" y="445135"/>
            <a:ext cx="12115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如何选择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  <a:p>
            <a:pPr algn="l"/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     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</p:txBody>
      </p:sp>
      <p:sp>
        <p:nvSpPr>
          <p:cNvPr id="9" name="Shape 34"/>
          <p:cNvSpPr>
            <a:spLocks noChangeArrowheads="1"/>
          </p:cNvSpPr>
          <p:nvPr/>
        </p:nvSpPr>
        <p:spPr bwMode="auto">
          <a:xfrm>
            <a:off x="3718560" y="1412875"/>
            <a:ext cx="5059045" cy="781685"/>
          </a:xfrm>
          <a:prstGeom prst="roundRect">
            <a:avLst>
              <a:gd name="adj" fmla="val 20269"/>
            </a:avLst>
          </a:prstGeom>
          <a:solidFill>
            <a:schemeClr val="accent4"/>
          </a:solidFill>
          <a:ln w="9525">
            <a:noFill/>
            <a:round/>
          </a:ln>
          <a:effectLst/>
        </p:spPr>
        <p:txBody>
          <a:bodyPr lIns="0" tIns="0" rIns="0" bIns="0" anchor="ctr"/>
          <a:p>
            <a:pPr algn="ctr" eaLnBrk="0" hangingPunct="0"/>
            <a:r>
              <a:rPr lang="zh-CN" sz="2400">
                <a:solidFill>
                  <a:srgbClr val="FFFFFF"/>
                </a:solidFill>
                <a:latin typeface="Helvetica" charset="0"/>
                <a:sym typeface="Helvetica" charset="0"/>
              </a:rPr>
              <a:t>选择</a:t>
            </a:r>
            <a:endParaRPr lang="zh-CN" sz="2400">
              <a:solidFill>
                <a:srgbClr val="FFFFFF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4280" y="2605405"/>
            <a:ext cx="78695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创建型模式：对象实例化的模式，创建型模式用于解耦对象的实例化过程。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结构型模式：把类或对象结合在一起形成一个更大的结构。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行为型模式：类和对象如何交互，及划分责任和算法。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70480" y="4401820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/>
              <a:t>基于大模型，选择小模型</a:t>
            </a:r>
            <a:endParaRPr lang="zh-CN" altLang="en-US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860" y="445135"/>
            <a:ext cx="7543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总述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  <a:p>
            <a:pPr algn="l"/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     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</p:txBody>
      </p:sp>
      <p:sp>
        <p:nvSpPr>
          <p:cNvPr id="9" name="Shape 34"/>
          <p:cNvSpPr>
            <a:spLocks noChangeArrowheads="1"/>
          </p:cNvSpPr>
          <p:nvPr/>
        </p:nvSpPr>
        <p:spPr bwMode="auto">
          <a:xfrm>
            <a:off x="3718560" y="1412875"/>
            <a:ext cx="5059045" cy="781685"/>
          </a:xfrm>
          <a:prstGeom prst="roundRect">
            <a:avLst>
              <a:gd name="adj" fmla="val 20269"/>
            </a:avLst>
          </a:prstGeom>
          <a:solidFill>
            <a:schemeClr val="accent4"/>
          </a:solidFill>
          <a:ln w="9525">
            <a:noFill/>
            <a:round/>
          </a:ln>
          <a:effectLst/>
        </p:spPr>
        <p:txBody>
          <a:bodyPr lIns="0" tIns="0" rIns="0" bIns="0" anchor="ctr"/>
          <a:p>
            <a:pPr algn="ctr" eaLnBrk="0" hangingPunct="0"/>
            <a:r>
              <a:rPr lang="zh-CN" sz="2400">
                <a:solidFill>
                  <a:srgbClr val="FFFFFF"/>
                </a:solidFill>
                <a:latin typeface="Helvetica" charset="0"/>
                <a:sym typeface="Helvetica" charset="0"/>
              </a:rPr>
              <a:t>总结</a:t>
            </a:r>
            <a:endParaRPr lang="zh-CN" sz="2400">
              <a:solidFill>
                <a:srgbClr val="FFFFFF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4280" y="2997200"/>
            <a:ext cx="73926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/>
              <a:t>不要去为了使用设计模式而设计</a:t>
            </a:r>
            <a:endParaRPr lang="zh-CN" altLang="en-US" b="1"/>
          </a:p>
          <a:p>
            <a:pPr algn="ctr"/>
            <a:endParaRPr lang="zh-CN" altLang="en-US" b="1"/>
          </a:p>
          <a:p>
            <a:pPr algn="ctr"/>
            <a:r>
              <a:rPr lang="zh-CN" altLang="en-US"/>
              <a:t>理解网站的来龙去脉和历史原因，才能更好的技术选型和架构网站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互联网正在并将继续改变这个世界，一切才刚开始，你我正逢其时！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截图20180207004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983615"/>
            <a:ext cx="10058400" cy="544385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/>
          <p:nvPr>
            <p:custDataLst>
              <p:tags r:id="rId1"/>
            </p:custDataLst>
          </p:nvPr>
        </p:nvGraphicFramePr>
        <p:xfrm>
          <a:off x="0" y="0"/>
          <a:ext cx="211639" cy="119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4096" descr="image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39" cy="11906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Z:\工作文档03\自如事业部\自如-设计组\谌蓉工作\自如-谌蓉手绘图\IMG_0004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6422836" cy="6858000"/>
          </a:xfrm>
          <a:prstGeom prst="rect">
            <a:avLst/>
          </a:prstGeom>
          <a:noFill/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671196" y="3214686"/>
            <a:ext cx="5519217" cy="15841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0" tIns="60945" rIns="121890" bIns="60945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6863193" y="3677547"/>
            <a:ext cx="4991905" cy="820484"/>
          </a:xfrm>
          <a:prstGeom prst="rect">
            <a:avLst/>
          </a:prstGeom>
          <a:noFill/>
        </p:spPr>
        <p:txBody>
          <a:bodyPr wrap="square" lIns="121890" tIns="60945" rIns="121890" bIns="60945" rtlCol="0">
            <a:spAutoFit/>
          </a:bodyPr>
          <a:lstStyle/>
          <a:p>
            <a:r>
              <a:rPr lang="en-US" altLang="zh-CN" sz="4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5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29914" y="0"/>
            <a:ext cx="3360499" cy="93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26610" y="1065530"/>
            <a:ext cx="241808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chemeClr val="accent4"/>
                </a:solidFill>
              </a:rPr>
              <a:t>基本内容</a:t>
            </a:r>
            <a:endParaRPr lang="zh-CN" altLang="en-US" sz="4400">
              <a:solidFill>
                <a:schemeClr val="accent4"/>
              </a:solidFill>
            </a:endParaRPr>
          </a:p>
        </p:txBody>
      </p:sp>
      <p:sp>
        <p:nvSpPr>
          <p:cNvPr id="8" name="Shape 34"/>
          <p:cNvSpPr>
            <a:spLocks noChangeArrowheads="1"/>
          </p:cNvSpPr>
          <p:nvPr/>
        </p:nvSpPr>
        <p:spPr bwMode="auto">
          <a:xfrm>
            <a:off x="3358515" y="3059430"/>
            <a:ext cx="4699000" cy="514350"/>
          </a:xfrm>
          <a:prstGeom prst="roundRect">
            <a:avLst>
              <a:gd name="adj" fmla="val 20269"/>
            </a:avLst>
          </a:prstGeom>
          <a:solidFill>
            <a:schemeClr val="accent4"/>
          </a:solidFill>
          <a:ln w="9525">
            <a:noFill/>
            <a:round/>
          </a:ln>
          <a:effectLst/>
        </p:spPr>
        <p:txBody>
          <a:bodyPr lIns="0" tIns="0" rIns="0" bIns="0" anchor="ctr"/>
          <a:p>
            <a:pPr algn="ctr" eaLnBrk="0" hangingPunct="0"/>
            <a:r>
              <a:rPr lang="en-US" altLang="zh-CN" sz="2400">
                <a:solidFill>
                  <a:srgbClr val="FFFFFF"/>
                </a:solidFill>
                <a:latin typeface="Helvetica" charset="0"/>
                <a:sym typeface="Helvetica" charset="0"/>
              </a:rPr>
              <a:t>UML</a:t>
            </a:r>
            <a:r>
              <a:rPr lang="zh-CN" altLang="en-US" sz="2400">
                <a:solidFill>
                  <a:srgbClr val="FFFFFF"/>
                </a:solidFill>
                <a:latin typeface="Helvetica" charset="0"/>
                <a:sym typeface="Helvetica" charset="0"/>
              </a:rPr>
              <a:t>与类</a:t>
            </a:r>
            <a:endParaRPr lang="zh-CN" altLang="en-US" sz="2400">
              <a:solidFill>
                <a:srgbClr val="FFFFFF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9" name="Shape 34"/>
          <p:cNvSpPr>
            <a:spLocks noChangeArrowheads="1"/>
          </p:cNvSpPr>
          <p:nvPr/>
        </p:nvSpPr>
        <p:spPr bwMode="auto">
          <a:xfrm>
            <a:off x="3358515" y="3994150"/>
            <a:ext cx="4699000" cy="514350"/>
          </a:xfrm>
          <a:prstGeom prst="roundRect">
            <a:avLst>
              <a:gd name="adj" fmla="val 20269"/>
            </a:avLst>
          </a:prstGeom>
          <a:solidFill>
            <a:schemeClr val="accent4"/>
          </a:solidFill>
          <a:ln w="9525">
            <a:noFill/>
            <a:round/>
          </a:ln>
          <a:effectLst/>
        </p:spPr>
        <p:txBody>
          <a:bodyPr lIns="0" tIns="0" rIns="0" bIns="0" anchor="ctr"/>
          <a:p>
            <a:pPr algn="ctr" eaLnBrk="0" hangingPunct="0"/>
            <a:r>
              <a:rPr lang="zh-CN" altLang="en-US" sz="2400">
                <a:solidFill>
                  <a:srgbClr val="FFFFFF"/>
                </a:solidFill>
                <a:latin typeface="Helvetica" charset="0"/>
                <a:sym typeface="Helvetica" charset="0"/>
              </a:rPr>
              <a:t>设计原则与设计模式</a:t>
            </a:r>
            <a:endParaRPr lang="zh-CN" altLang="en-US" sz="2400">
              <a:solidFill>
                <a:srgbClr val="FFFFFF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10" name="Shape 34"/>
          <p:cNvSpPr>
            <a:spLocks noChangeArrowheads="1"/>
          </p:cNvSpPr>
          <p:nvPr/>
        </p:nvSpPr>
        <p:spPr bwMode="auto">
          <a:xfrm>
            <a:off x="3358515" y="4936490"/>
            <a:ext cx="4699000" cy="514350"/>
          </a:xfrm>
          <a:prstGeom prst="roundRect">
            <a:avLst>
              <a:gd name="adj" fmla="val 20269"/>
            </a:avLst>
          </a:prstGeom>
          <a:solidFill>
            <a:schemeClr val="accent4"/>
          </a:solidFill>
          <a:ln w="9525">
            <a:noFill/>
            <a:round/>
          </a:ln>
          <a:effectLst/>
        </p:spPr>
        <p:txBody>
          <a:bodyPr lIns="0" tIns="0" rIns="0" bIns="0" anchor="ctr"/>
          <a:p>
            <a:pPr algn="ctr" eaLnBrk="0" hangingPunct="0"/>
            <a:r>
              <a:rPr lang="zh-CN" sz="2400">
                <a:solidFill>
                  <a:srgbClr val="FFFFFF"/>
                </a:solidFill>
                <a:latin typeface="Helvetica" charset="0"/>
                <a:sym typeface="Helvetica" charset="0"/>
              </a:rPr>
              <a:t>总结</a:t>
            </a:r>
            <a:endParaRPr lang="zh-CN" sz="2400">
              <a:solidFill>
                <a:srgbClr val="FFFFFF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4" name="Shape 34"/>
          <p:cNvSpPr>
            <a:spLocks noChangeArrowheads="1"/>
          </p:cNvSpPr>
          <p:nvPr/>
        </p:nvSpPr>
        <p:spPr bwMode="auto">
          <a:xfrm>
            <a:off x="3358515" y="2186305"/>
            <a:ext cx="4699000" cy="514350"/>
          </a:xfrm>
          <a:prstGeom prst="roundRect">
            <a:avLst>
              <a:gd name="adj" fmla="val 20269"/>
            </a:avLst>
          </a:prstGeom>
          <a:solidFill>
            <a:schemeClr val="accent4"/>
          </a:solidFill>
          <a:ln w="9525">
            <a:noFill/>
            <a:round/>
          </a:ln>
          <a:effectLst/>
        </p:spPr>
        <p:txBody>
          <a:bodyPr lIns="0" tIns="0" rIns="0" bIns="0" anchor="ctr"/>
          <a:p>
            <a:pPr algn="ctr" eaLnBrk="0" hangingPunct="0"/>
            <a:endParaRPr lang="zh-CN" altLang="en-US" sz="2400">
              <a:solidFill>
                <a:srgbClr val="FFFFFF"/>
              </a:solidFill>
              <a:latin typeface="Helvetica" charset="0"/>
              <a:sym typeface="Helvetica" charset="0"/>
            </a:endParaRPr>
          </a:p>
          <a:p>
            <a:pPr algn="ctr" eaLnBrk="0" hangingPunct="0"/>
            <a:r>
              <a:rPr lang="zh-CN" altLang="en-US" sz="2400">
                <a:solidFill>
                  <a:srgbClr val="FFFFFF"/>
                </a:solidFill>
                <a:latin typeface="Helvetica" charset="0"/>
                <a:sym typeface="Helvetica" charset="0"/>
              </a:rPr>
              <a:t>责任链模式</a:t>
            </a:r>
            <a:r>
              <a:rPr lang="en-US" altLang="zh-CN" sz="2400">
                <a:solidFill>
                  <a:srgbClr val="FFFFFF"/>
                </a:solidFill>
                <a:latin typeface="Helvetica" charset="0"/>
                <a:sym typeface="Helvetica" charset="0"/>
              </a:rPr>
              <a:t>&amp;</a:t>
            </a:r>
            <a:r>
              <a:rPr lang="zh-CN" altLang="en-US" sz="2400">
                <a:solidFill>
                  <a:srgbClr val="FFFFFF"/>
                </a:solidFill>
                <a:latin typeface="Helvetica" charset="0"/>
                <a:sym typeface="Helvetica" charset="0"/>
              </a:rPr>
              <a:t>解释器模式</a:t>
            </a:r>
            <a:endParaRPr lang="zh-CN" altLang="en-US" sz="2400">
              <a:solidFill>
                <a:srgbClr val="FFFFFF"/>
              </a:solidFill>
              <a:latin typeface="Helvetica" charset="0"/>
              <a:sym typeface="Helvetica" charset="0"/>
            </a:endParaRPr>
          </a:p>
          <a:p>
            <a:pPr algn="ctr" eaLnBrk="0" hangingPunct="0"/>
            <a:endParaRPr lang="en-US" altLang="zh-CN" sz="2400">
              <a:solidFill>
                <a:srgbClr val="FFFFFF"/>
              </a:solidFill>
              <a:latin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  <p:bldP spid="9" grpId="0" bldLvl="0" animBg="1" autoUpdateAnimBg="0"/>
      <p:bldP spid="10" grpId="0" bldLvl="0" animBg="1" autoUpdateAnimBg="0"/>
      <p:bldP spid="4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2048" descr="image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Grp="1" noChangeArrowheads="1"/>
          </p:cNvSpPr>
          <p:nvPr>
            <p:ph type="ctrTitle"/>
            <p:custDataLst>
              <p:tags r:id="rId4"/>
            </p:custDataLst>
          </p:nvPr>
        </p:nvSpPr>
        <p:spPr>
          <a:xfrm>
            <a:off x="6706422" y="3489960"/>
            <a:ext cx="5308756" cy="1059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tabLst>
                <a:tab pos="82550" algn="l"/>
              </a:tabLst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责任链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&amp;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解释器</a:t>
            </a:r>
            <a:endParaRPr kumimoji="0" lang="zh-CN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95" y="737235"/>
            <a:ext cx="9829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责任链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  <a:p>
            <a:pPr algn="l"/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     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1710" y="5685790"/>
            <a:ext cx="285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	</a:t>
            </a:r>
            <a:r>
              <a:rPr lang="zh-CN" altLang="en-US"/>
              <a:t>责任链模式</a:t>
            </a:r>
            <a:endParaRPr lang="zh-CN" altLang="en-US"/>
          </a:p>
        </p:txBody>
      </p:sp>
      <p:pic>
        <p:nvPicPr>
          <p:cNvPr id="2" name="图片 1" descr="责任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15875"/>
            <a:ext cx="10058400" cy="68262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695" y="737235"/>
            <a:ext cx="9829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解释器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  <a:p>
            <a:pPr algn="l"/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     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1710" y="5685790"/>
            <a:ext cx="315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	</a:t>
            </a:r>
            <a:r>
              <a:rPr lang="zh-CN" altLang="en-US"/>
              <a:t>解释器模式</a:t>
            </a:r>
            <a:endParaRPr lang="zh-CN" altLang="en-US"/>
          </a:p>
        </p:txBody>
      </p:sp>
      <p:pic>
        <p:nvPicPr>
          <p:cNvPr id="2" name="图片 1" descr="解释器模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120" y="1152525"/>
            <a:ext cx="8237855" cy="45523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0550" y="1061720"/>
            <a:ext cx="7543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优缺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  <a:p>
            <a:pPr algn="l"/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     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</p:txBody>
      </p:sp>
      <p:sp>
        <p:nvSpPr>
          <p:cNvPr id="9" name="Shape 34"/>
          <p:cNvSpPr>
            <a:spLocks noChangeArrowheads="1"/>
          </p:cNvSpPr>
          <p:nvPr/>
        </p:nvSpPr>
        <p:spPr bwMode="auto">
          <a:xfrm>
            <a:off x="3541395" y="1427480"/>
            <a:ext cx="3601720" cy="496570"/>
          </a:xfrm>
          <a:prstGeom prst="roundRect">
            <a:avLst>
              <a:gd name="adj" fmla="val 20269"/>
            </a:avLst>
          </a:prstGeom>
          <a:solidFill>
            <a:schemeClr val="accent4"/>
          </a:solidFill>
          <a:ln w="9525">
            <a:noFill/>
            <a:round/>
          </a:ln>
          <a:effectLst/>
        </p:spPr>
        <p:txBody>
          <a:bodyPr lIns="0" tIns="0" rIns="0" bIns="0" anchor="ctr"/>
          <a:p>
            <a:pPr algn="ctr" eaLnBrk="0" hangingPunct="0"/>
            <a:r>
              <a:rPr lang="zh-CN" sz="2400">
                <a:solidFill>
                  <a:srgbClr val="FFFFFF"/>
                </a:solidFill>
                <a:latin typeface="Helvetica" charset="0"/>
                <a:sym typeface="Helvetica" charset="0"/>
              </a:rPr>
              <a:t>优缺点</a:t>
            </a:r>
            <a:endParaRPr lang="zh-CN" sz="2400">
              <a:solidFill>
                <a:srgbClr val="FFFFFF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5005" y="2567940"/>
            <a:ext cx="79902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/>
            <a:r>
              <a:rPr lang="zh-CN" altLang="en-US" dirty="0">
                <a:latin typeface="华文宋体" charset="-122"/>
                <a:ea typeface="华文宋体" charset="-122"/>
                <a:sym typeface="+mn-ea"/>
              </a:rPr>
              <a:t>责任链  优点</a:t>
            </a:r>
            <a:r>
              <a:rPr lang="en-US" altLang="zh-CN" dirty="0">
                <a:latin typeface="华文宋体" charset="-122"/>
                <a:ea typeface="华文宋体" charset="-122"/>
                <a:sym typeface="+mn-ea"/>
              </a:rPr>
              <a:t>:</a:t>
            </a:r>
            <a:r>
              <a:rPr lang="zh-CN" altLang="en-US" dirty="0">
                <a:latin typeface="华文宋体" charset="-122"/>
                <a:ea typeface="华文宋体" charset="-122"/>
                <a:sym typeface="+mn-ea"/>
              </a:rPr>
              <a:t>请求发送者和接受者解耦			</a:t>
            </a:r>
            <a:endParaRPr lang="zh-CN" altLang="en-US" dirty="0">
              <a:latin typeface="华文宋体" charset="-122"/>
              <a:ea typeface="华文宋体" charset="-122"/>
              <a:sym typeface="+mn-ea"/>
            </a:endParaRPr>
          </a:p>
          <a:p>
            <a:pPr lvl="0" indent="0"/>
            <a:r>
              <a:rPr lang="en-US" altLang="zh-CN" dirty="0">
                <a:latin typeface="华文宋体" charset="-122"/>
                <a:ea typeface="华文宋体" charset="-122"/>
                <a:sym typeface="+mn-ea"/>
              </a:rPr>
              <a:t>	</a:t>
            </a:r>
            <a:r>
              <a:rPr lang="zh-CN" altLang="en-US" dirty="0">
                <a:latin typeface="华文宋体" charset="-122"/>
                <a:ea typeface="华文宋体" charset="-122"/>
                <a:sym typeface="+mn-ea"/>
              </a:rPr>
              <a:t>缺点:不容易观察运行时的特征，有碍除错</a:t>
            </a:r>
            <a:endParaRPr lang="zh-CN" altLang="en-US" dirty="0">
              <a:latin typeface="华文宋体" charset="-122"/>
              <a:ea typeface="华文宋体" charset="-122"/>
              <a:sym typeface="+mn-ea"/>
            </a:endParaRPr>
          </a:p>
          <a:p>
            <a:pPr lvl="0" indent="0"/>
            <a:r>
              <a:rPr lang="zh-CN" altLang="en-US" dirty="0">
                <a:latin typeface="华文宋体" charset="-122"/>
                <a:ea typeface="华文宋体" charset="-122"/>
                <a:sym typeface="+mn-ea"/>
              </a:rPr>
              <a:t>解释器</a:t>
            </a:r>
            <a:r>
              <a:rPr lang="en-US" altLang="zh-CN" dirty="0">
                <a:latin typeface="华文宋体" charset="-122"/>
                <a:ea typeface="华文宋体" charset="-122"/>
                <a:sym typeface="+mn-ea"/>
              </a:rPr>
              <a:t>	</a:t>
            </a:r>
            <a:r>
              <a:rPr lang="zh-CN" altLang="en-US" dirty="0">
                <a:latin typeface="华文宋体" charset="-122"/>
                <a:ea typeface="华文宋体" charset="-122"/>
                <a:sym typeface="+mn-ea"/>
              </a:rPr>
              <a:t>优点</a:t>
            </a:r>
            <a:r>
              <a:rPr lang="en-US" altLang="zh-CN" dirty="0">
                <a:latin typeface="华文宋体" charset="-122"/>
                <a:ea typeface="华文宋体" charset="-122"/>
                <a:sym typeface="+mn-ea"/>
              </a:rPr>
              <a:t>:</a:t>
            </a:r>
            <a:r>
              <a:rPr lang="zh-CN" altLang="en-US" dirty="0">
                <a:latin typeface="华文宋体" charset="-122"/>
                <a:ea typeface="华文宋体" charset="-122"/>
                <a:sym typeface="+mn-ea"/>
              </a:rPr>
              <a:t>扩展语法方便</a:t>
            </a:r>
            <a:endParaRPr lang="zh-CN" altLang="en-US" dirty="0">
              <a:latin typeface="华文宋体" charset="-122"/>
              <a:ea typeface="华文宋体" charset="-122"/>
              <a:sym typeface="+mn-ea"/>
            </a:endParaRPr>
          </a:p>
          <a:p>
            <a:pPr lvl="0" indent="0"/>
            <a:r>
              <a:rPr lang="en-US" altLang="zh-CN" dirty="0">
                <a:latin typeface="华文宋体" charset="-122"/>
                <a:ea typeface="华文宋体" charset="-122"/>
                <a:sym typeface="+mn-ea"/>
              </a:rPr>
              <a:t>	</a:t>
            </a:r>
            <a:r>
              <a:rPr lang="zh-CN" altLang="en-US" dirty="0">
                <a:latin typeface="华文宋体" charset="-122"/>
                <a:ea typeface="华文宋体" charset="-122"/>
                <a:sym typeface="+mn-ea"/>
              </a:rPr>
              <a:t>缺点</a:t>
            </a:r>
            <a:r>
              <a:rPr lang="en-US" altLang="zh-CN" dirty="0">
                <a:latin typeface="华文宋体" charset="-122"/>
                <a:ea typeface="华文宋体" charset="-122"/>
                <a:sym typeface="+mn-ea"/>
              </a:rPr>
              <a:t>:</a:t>
            </a:r>
            <a:r>
              <a:rPr lang="zh-CN" altLang="en-US" dirty="0">
                <a:latin typeface="华文宋体" charset="-122"/>
                <a:ea typeface="华文宋体" charset="-122"/>
                <a:sym typeface="+mn-ea"/>
              </a:rPr>
              <a:t>语法规则复杂的时候，类太多，不断递归，模式复杂。</a:t>
            </a:r>
            <a:endParaRPr lang="zh-CN" altLang="en-US" dirty="0">
              <a:latin typeface="华文宋体" charset="-122"/>
              <a:ea typeface="华文宋体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2048" descr="image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Grp="1" noChangeArrowheads="1"/>
          </p:cNvSpPr>
          <p:nvPr>
            <p:ph type="ctrTitle"/>
            <p:custDataLst>
              <p:tags r:id="rId4"/>
            </p:custDataLst>
          </p:nvPr>
        </p:nvSpPr>
        <p:spPr>
          <a:xfrm>
            <a:off x="6706422" y="3489960"/>
            <a:ext cx="5308756" cy="1059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tabLst>
                <a:tab pos="82550" algn="l"/>
              </a:tabLst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UML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与类</a:t>
            </a:r>
            <a:endParaRPr kumimoji="0" lang="zh-CN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8615" y="1052830"/>
            <a:ext cx="7543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示例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  <a:p>
            <a:pPr algn="l"/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charset="-122"/>
                <a:ea typeface="华文宋体" charset="-122"/>
                <a:sym typeface="+mn-ea"/>
              </a:rPr>
              <a:t>     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宋体" charset="-122"/>
              <a:ea typeface="华文宋体" charset="-122"/>
              <a:sym typeface="+mn-ea"/>
            </a:endParaRPr>
          </a:p>
        </p:txBody>
      </p:sp>
      <p:pic>
        <p:nvPicPr>
          <p:cNvPr id="2" name="图片 1" descr="UML 和类的关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486410"/>
            <a:ext cx="10058400" cy="58851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2048" descr="image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Grp="1" noChangeArrowheads="1"/>
          </p:cNvSpPr>
          <p:nvPr>
            <p:ph type="ctrTitle"/>
            <p:custDataLst>
              <p:tags r:id="rId4"/>
            </p:custDataLst>
          </p:nvPr>
        </p:nvSpPr>
        <p:spPr>
          <a:xfrm>
            <a:off x="6706422" y="3489960"/>
            <a:ext cx="5308756" cy="1059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tabLst>
                <a:tab pos="82550" algn="l"/>
              </a:tabLst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设计原则与设计模式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pa2eK_IXmdECxUmsvVPIOtA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pUMZG6iX3KUag492xHa0GAw"/>
</p:tagLst>
</file>

<file path=ppt/tags/tag13.xml><?xml version="1.0" encoding="utf-8"?>
<p:tagLst xmlns:p="http://schemas.openxmlformats.org/presentationml/2006/main">
  <p:tag name="THINKCELLSHAPEDONOTDELETE" val="pJVWdX5dSskOKG8gqG5HpRg"/>
</p:tagLst>
</file>

<file path=ppt/tags/tag14.xml><?xml version="1.0" encoding="utf-8"?>
<p:tagLst xmlns:p="http://schemas.openxmlformats.org/presentationml/2006/main">
  <p:tag name="THINKCELLSHAPEDONOTDELETE" val="pjOF.dPWJn0maiSlRKFYwiA"/>
</p:tagLst>
</file>

<file path=ppt/tags/tag15.xml><?xml version="1.0" encoding="utf-8"?>
<p:tagLst xmlns:p="http://schemas.openxmlformats.org/presentationml/2006/main">
  <p:tag name="THINKCELLSHAPEDONOTDELETE" val="pfJGcy_bWpEWlq4k9V8V6jQ"/>
</p:tagLst>
</file>

<file path=ppt/tags/tag16.xml><?xml version="1.0" encoding="utf-8"?>
<p:tagLst xmlns:p="http://schemas.openxmlformats.org/presentationml/2006/main">
  <p:tag name="THINKCELLSHAPEDONOTDELETE" val="p4PvOjXMOp0OXVfN3.0dsDg"/>
</p:tagLst>
</file>

<file path=ppt/tags/tag2.xml><?xml version="1.0" encoding="utf-8"?>
<p:tagLst xmlns:p="http://schemas.openxmlformats.org/presentationml/2006/main">
  <p:tag name="THINKCELLSHAPEDONOTDELETE" val="pa2eK_IXmdECxUmsvVPIOtA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pa2eK_IXmdECxUmsvVPIOtA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pa2eK_IXmdECxUmsvVPIOtA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pa2eK_IXmdECxUmsvVPIOtA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>自定义</PresentationFormat>
  <Paragraphs>92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Helvetica</vt:lpstr>
      <vt:lpstr>华文宋体</vt:lpstr>
      <vt:lpstr>Calibri</vt:lpstr>
      <vt:lpstr>Arial Unicode MS</vt:lpstr>
      <vt:lpstr>Office 主题</vt:lpstr>
      <vt:lpstr>设计模式</vt:lpstr>
      <vt:lpstr>PowerPoint 演示文稿</vt:lpstr>
      <vt:lpstr>责任链和</vt:lpstr>
      <vt:lpstr>PowerPoint 演示文稿</vt:lpstr>
      <vt:lpstr>PowerPoint 演示文稿</vt:lpstr>
      <vt:lpstr>PowerPoint 演示文稿</vt:lpstr>
      <vt:lpstr>UML与类</vt:lpstr>
      <vt:lpstr>PowerPoint 演示文稿</vt:lpstr>
      <vt:lpstr>设计原则与设计模式</vt:lpstr>
      <vt:lpstr>PowerPoint 演示文稿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OKR模板</dc:title>
  <dc:creator>yangxin</dc:creator>
  <cp:lastModifiedBy>MindHacks</cp:lastModifiedBy>
  <cp:revision>1452</cp:revision>
  <dcterms:created xsi:type="dcterms:W3CDTF">2016-01-06T01:28:00Z</dcterms:created>
  <dcterms:modified xsi:type="dcterms:W3CDTF">2018-02-06T16:42:10Z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