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428" r:id="rId4"/>
    <p:sldId id="285" r:id="rId6"/>
    <p:sldId id="322" r:id="rId7"/>
    <p:sldId id="427" r:id="rId8"/>
    <p:sldId id="343" r:id="rId9"/>
    <p:sldId id="350" r:id="rId10"/>
    <p:sldId id="351" r:id="rId11"/>
    <p:sldId id="352" r:id="rId12"/>
    <p:sldId id="353" r:id="rId13"/>
    <p:sldId id="354" r:id="rId14"/>
    <p:sldId id="355" r:id="rId15"/>
    <p:sldId id="362" r:id="rId16"/>
    <p:sldId id="363" r:id="rId17"/>
    <p:sldId id="361" r:id="rId18"/>
    <p:sldId id="382" r:id="rId19"/>
    <p:sldId id="383" r:id="rId20"/>
    <p:sldId id="384" r:id="rId21"/>
    <p:sldId id="386" r:id="rId22"/>
    <p:sldId id="397" r:id="rId23"/>
    <p:sldId id="387" r:id="rId24"/>
    <p:sldId id="346" r:id="rId25"/>
    <p:sldId id="432" r:id="rId26"/>
    <p:sldId id="395" r:id="rId27"/>
    <p:sldId id="396" r:id="rId28"/>
    <p:sldId id="263" r:id="rId2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333"/>
    <a:srgbClr val="8064A2"/>
    <a:srgbClr val="6183C9"/>
    <a:srgbClr val="4F81BD"/>
    <a:srgbClr val="1F03ED"/>
    <a:srgbClr val="FC091F"/>
    <a:srgbClr val="00B050"/>
    <a:srgbClr val="0070C0"/>
    <a:srgbClr val="2681C9"/>
    <a:srgbClr val="57B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14"/>
    <p:restoredTop sz="85537" autoAdjust="0"/>
  </p:normalViewPr>
  <p:slideViewPr>
    <p:cSldViewPr snapToGrid="0" snapToObjects="1">
      <p:cViewPr varScale="1">
        <p:scale>
          <a:sx n="109" d="100"/>
          <a:sy n="109" d="100"/>
        </p:scale>
        <p:origin x="1290" y="114"/>
      </p:cViewPr>
      <p:guideLst>
        <p:guide orient="horz" pos="2160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DA0C9-41A9-4E20-9D8A-4BE0D7A5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4CFCF-C8E2-4617-9FE1-1C42EAA0BC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【</a:t>
            </a:r>
            <a:r>
              <a:rPr lang="en-US" altLang="zh-CN" dirty="0"/>
              <a:t>1</a:t>
            </a:r>
            <a:r>
              <a:rPr lang="zh-CN" altLang="en-US" dirty="0"/>
              <a:t>】operator之间传输数据的形式可以是one-to-one(forwarding)的模式也可以是redistributing的模式</a:t>
            </a:r>
            <a:endParaRPr lang="zh-CN" altLang="en-US" dirty="0"/>
          </a:p>
          <a:p>
            <a:r>
              <a:rPr lang="zh-CN" altLang="en-US" dirty="0"/>
              <a:t>【</a:t>
            </a:r>
            <a:r>
              <a:rPr lang="en-US" altLang="zh-CN" dirty="0"/>
              <a:t>2</a:t>
            </a:r>
            <a:r>
              <a:rPr lang="zh-CN" altLang="en-US" dirty="0"/>
              <a:t>】map operator的subtask看到的元素的个数以及顺序跟source operator的subtask生产的元素的个数、顺序相同，map、fliter、flatMap等算子都是one-to-one的对应关系。不会改变分区的情况下，才能是该模式</a:t>
            </a:r>
            <a:endParaRPr lang="zh-CN" altLang="en-US" dirty="0"/>
          </a:p>
          <a:p>
            <a:r>
              <a:rPr lang="zh-CN" altLang="en-US" dirty="0"/>
              <a:t>【</a:t>
            </a:r>
            <a:r>
              <a:rPr lang="en-US" altLang="zh-CN" dirty="0"/>
              <a:t>3</a:t>
            </a:r>
            <a:r>
              <a:rPr lang="zh-CN" altLang="en-US" dirty="0"/>
              <a:t>】stream(map()跟keyBy/window之间或者keyBy/window跟sink之间)的分区会发生改变。keyBy() 基于hashCode重分区、broadcast和rebalance会随机重新分区，这些算子都会引起redistribute过程，而redistribute过程就类似于Spark中的shuffle过程。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zh-CN" altLang="en-US" dirty="0"/>
              <a:t>【</a:t>
            </a:r>
            <a:r>
              <a:rPr lang="en-US" altLang="zh-CN" dirty="0"/>
              <a:t>1</a:t>
            </a:r>
            <a:r>
              <a:rPr lang="zh-CN" altLang="en-US" dirty="0"/>
              <a:t>】通过One-to-one传输数据的</a:t>
            </a:r>
            <a:r>
              <a:rPr lang="en-US" altLang="zh-CN" dirty="0"/>
              <a:t>operator</a:t>
            </a:r>
            <a:r>
              <a:rPr lang="zh-CN" altLang="en-US" dirty="0"/>
              <a:t>，可以放在同一个 </a:t>
            </a:r>
            <a:r>
              <a:rPr lang="en-US" altLang="zh-CN" dirty="0"/>
              <a:t>thread</a:t>
            </a:r>
            <a:r>
              <a:rPr lang="zh-CN" altLang="en-US" dirty="0"/>
              <a:t>中执行。</a:t>
            </a:r>
            <a:endParaRPr lang="zh-CN" altLang="en-US" dirty="0"/>
          </a:p>
          <a:p>
            <a:r>
              <a:rPr lang="zh-CN" altLang="en-US" dirty="0"/>
              <a:t>【</a:t>
            </a:r>
            <a:r>
              <a:rPr lang="en-US" altLang="zh-CN" dirty="0"/>
              <a:t>2</a:t>
            </a:r>
            <a:r>
              <a:rPr lang="zh-CN" altLang="en-US" dirty="0"/>
              <a:t>】它能减少线程之间的切换和基于缓存区的数据交换，在减少时延的同时提升吞吐量。链接的行为可以在编程API中进行指定</a:t>
            </a:r>
            <a:endParaRPr lang="zh-CN" altLang="en-US" dirty="0"/>
          </a:p>
          <a:p>
            <a:r>
              <a:rPr lang="zh-CN" altLang="en-US" dirty="0"/>
              <a:t>【</a:t>
            </a:r>
            <a:r>
              <a:rPr lang="en-US" altLang="zh-CN" dirty="0"/>
              <a:t>3</a:t>
            </a:r>
            <a:r>
              <a:rPr lang="zh-CN" altLang="en-US" dirty="0"/>
              <a:t>】5个subtask以5个并行的线程来执行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CountWindow:每100个用户购买行为事件统计购买总数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间隔每一分钟中用户购买的商品的总数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每30秒计算一次最近一分钟用户购买的商品总数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类似于web应用的session，也就是一段时间没有接收到新数据就会生成新的窗口。认为间隔</a:t>
            </a:r>
            <a:r>
              <a:rPr lang="en-US" altLang="zh-CN"/>
              <a:t>5</a:t>
            </a:r>
            <a:r>
              <a:rPr lang="zh-CN" altLang="en-US"/>
              <a:t>分钟为不连续的 活动。实时查看用户已经连续听了多少首歌曲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只按照到达的event的eventtime来触发窗口操作，假设有event1~5。如果到达顺序是乱的，比如event5最先达到，然后event1也达到了，那么flink这边怎么知道这中间还有没有数据呢？没办法的，不能确定数据是否完整到达，也不能无限制等待下去。所以需要一种机制来处理这种情况</a:t>
            </a:r>
            <a:endParaRPr lang="zh-CN" altLang="en-US" dirty="0"/>
          </a:p>
          <a:p>
            <a:r>
              <a:rPr lang="zh-CN" altLang="en-US" dirty="0"/>
              <a:t>我们不能明确数据是否全部到位，但又不能无限期的等下去，此时必须要有个机制来保证一个特定的时间后，必须触发window去进行计算了，这个特别的机制，就是Watermark。</a:t>
            </a:r>
            <a:endParaRPr lang="zh-CN" altLang="en-US" dirty="0"/>
          </a:p>
          <a:p>
            <a:r>
              <a:rPr lang="zh-CN" altLang="en-US" dirty="0"/>
              <a:t>如果在延迟时间之后到达了，这个旧数据直接会被丢弃。所以其实watermark就是一种保障更多event乱序到达的机制，提供了一定的延时机制，而因为只会延迟一定的时间，所以也不会导致flink无限期地等待下去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它可以通过单进程多线程的方式直接运行，从而提供调试的能力。</a:t>
            </a:r>
            <a:endParaRPr lang="zh-CN" altLang="en-US" dirty="0"/>
          </a:p>
          <a:p>
            <a:r>
              <a:rPr lang="zh-CN" altLang="en-US" dirty="0"/>
              <a:t>它也可以运行在 Yarn 或者 K8S 这种资源管理系统上面，也可以在各种云环境中执行。https://blog.51cto.com/kinglab/2457244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​ Flink任务提交后，Client向HDFS上传Flink的Jar包和配置，之后向Yarn ResourceManager提交任务，ResourceManager分配Container资源并通知对应的NodeManager启动ApplicationMaster，ApplicationMaster启动后加载Flink的Jar包和配置构建环境，然后启动JobManager，之后ApplicationMaster向ResourceManager申请资源启动TaskManager，ResourceManager分配Container资源后，由ApplicationMaster通知资源所在节点的NodeManager启动TaskManager，NodeManager加载Flink的Jar包和配置构建环境并启动TaskManager，TaskManager启动后向JobManager发送心跳包，并等待JobManager向其分配任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Job Client：Job Client 不是 Flink 程序执行的内部部分，但它是任务执行的起点。 Job Client 负责接受用户的程序代码，然后创建数据流，将数据流提交给 Job Manager 以便进一步执行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JobManager处理器：也称之为Master，主要职责包括安排任务，管理checkpoint ，故障恢复等。包含 Actor system(通信系统)、Scheduler（调度）、Check pointing 三个重要的组件。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TaskManager处理器：也称之为Worker，用于执行一个dataflow的task(或者特殊的subtask)、数据缓冲和data stream的交换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Job Client：Job Client 不是 Flink 程序执行的内部部分，但它是任务执行的起点。 Job Client 负责接受用户的程序代码，然后创建数据流，将数据流提交给 Job Manager 以便进一步执行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JobManager处理器：也称之为Master，主要职责包括安排任务，管理checkpoint ，故障恢复等。包含 Actor system(通信系统)、Scheduler（调度）、Check pointing 三个重要的组件。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TaskManager处理器：也称之为Worker，用于执行一个dataflow的task(或者特殊的subtask)、数据缓冲和data stream的交换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E7456-0512-4F50-8718-B6EBAE8731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13CD-7494-4B4F-B5A7-71714792EEC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1594-8C02-4190-B633-9F9179A029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1E62-2F92-4DE5-9C5D-AB7020A4525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37D8-E92C-455D-A47D-D16B5E31CC4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375F-5F6C-4244-9013-692399C3599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E64B-49FF-4E3E-89F3-C2AA3FE975A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0CDD-9322-4FE8-A95A-70E5649CB905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F18-7366-4B34-8DEE-FF701A0E417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5F2D-E9AF-4D41-9206-C1923342292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CB5D-DED3-49AF-9320-F49ACE4A3AA1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F1C4-7D17-4E7A-9FED-E11AD3C196E1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2324-1338-45CA-999D-DD36D33C12B5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flink.apache.org/flink-architecture.html" TargetMode="Externa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68410" y="1286726"/>
            <a:ext cx="67874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Flink</a:t>
            </a:r>
            <a:r>
              <a:rPr kumimoji="1"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浅谈</a:t>
            </a:r>
            <a:endParaRPr kumimoji="1"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34996" y="4059618"/>
            <a:ext cx="882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900" dirty="0">
                <a:solidFill>
                  <a:srgbClr val="FFFFFF"/>
                </a:solidFill>
                <a:latin typeface="YaHei IKEA"/>
                <a:ea typeface="YaHei IKEA"/>
                <a:cs typeface="YaHei IKEA"/>
              </a:rPr>
              <a:t>www.58.com</a:t>
            </a:r>
            <a:endParaRPr kumimoji="1" lang="zh-CN" altLang="en-US" sz="900" dirty="0">
              <a:solidFill>
                <a:srgbClr val="FFFFFF"/>
              </a:solidFill>
              <a:latin typeface="YaHei IKEA"/>
              <a:ea typeface="YaHei IKEA"/>
              <a:cs typeface="YaHei IK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23754" y="3547593"/>
            <a:ext cx="242951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>
              <a:spcBef>
                <a:spcPts val="600"/>
              </a:spcBef>
              <a:defRPr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YaHei IKEA"/>
              </a:rPr>
              <a:t>部门：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联盟平台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部</a:t>
            </a:r>
            <a:r>
              <a:rPr lang="en-US" altLang="zh-CN" sz="1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张文博</a:t>
            </a:r>
            <a:endParaRPr kumimoji="1"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YaHei IKEA"/>
            </a:endParaRP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日期：</a:t>
            </a:r>
            <a:r>
              <a:rPr lang="en-US" altLang="zh-CN" sz="1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2019</a:t>
            </a:r>
            <a:r>
              <a:rPr lang="zh-CN" altLang="en-US" sz="1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20</a:t>
            </a:r>
            <a:r>
              <a:rPr lang="zh-CN" altLang="en-US" sz="14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编程模型</a:t>
            </a:r>
            <a:endParaRPr lang="zh-CN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1106170"/>
            <a:ext cx="6746240" cy="5161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Parallel Dataflows</a:t>
            </a:r>
            <a:endParaRPr lang="zh-CN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228725"/>
            <a:ext cx="6591300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Tasks and Operator Chains</a:t>
            </a:r>
            <a:endParaRPr lang="zh-CN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20" y="1457325"/>
            <a:ext cx="5876925" cy="39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transformation operator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5585" y="1503045"/>
            <a:ext cx="5023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en-US"/>
              <a:t>MAP 输入一个参数经过处理产生一个新的参数</a:t>
            </a:r>
            <a:endParaRPr lang="en-US"/>
          </a:p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0945"/>
            <a:ext cx="7277100" cy="2396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transformation operator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5585" y="1503045"/>
            <a:ext cx="5825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en-US"/>
              <a:t>flatMap 输入一个参数，产生0个、1个或者多个输出。</a:t>
            </a:r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0945"/>
            <a:ext cx="7277100" cy="1895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85" y="2290445"/>
            <a:ext cx="7461885" cy="284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window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6330" y="1838325"/>
            <a:ext cx="23126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Flink</a:t>
            </a:r>
            <a:r>
              <a:rPr lang="zh-CN" altLang="en-US" sz="2400" b="1"/>
              <a:t>的</a:t>
            </a:r>
            <a:r>
              <a:rPr lang="zh-CN" sz="2400" b="1"/>
              <a:t>窗口机制</a:t>
            </a:r>
            <a:endParaRPr lang="zh-CN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2800350"/>
            <a:ext cx="8296275" cy="125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window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6330" y="1838325"/>
            <a:ext cx="52076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 b="1"/>
              <a:t>TimeWindow</a:t>
            </a:r>
            <a:r>
              <a:rPr lang="zh-CN" altLang="en-US" sz="1800"/>
              <a:t>：按照时间生成Window</a:t>
            </a:r>
            <a:endParaRPr lang="zh-CN" altLang="en-US" sz="1800"/>
          </a:p>
          <a:p>
            <a:pPr algn="l"/>
            <a:r>
              <a:rPr lang="zh-CN" altLang="en-US" sz="1800"/>
              <a:t>	滚动窗口（Tumbling Window）</a:t>
            </a:r>
            <a:endParaRPr lang="zh-CN" altLang="en-US" sz="1800"/>
          </a:p>
          <a:p>
            <a:pPr algn="l"/>
            <a:r>
              <a:rPr lang="zh-CN" altLang="en-US" sz="1800"/>
              <a:t>	滑动窗口（Sliding Window）</a:t>
            </a:r>
            <a:endParaRPr lang="zh-CN" altLang="en-US" sz="1800"/>
          </a:p>
          <a:p>
            <a:pPr algn="l"/>
            <a:r>
              <a:rPr lang="zh-CN" altLang="en-US" sz="1800"/>
              <a:t>	会话窗口（Session Window）</a:t>
            </a:r>
            <a:endParaRPr lang="zh-CN" altLang="en-US" sz="1800"/>
          </a:p>
          <a:p>
            <a:pPr algn="l"/>
            <a:r>
              <a:rPr lang="zh-CN" altLang="en-US" sz="1800"/>
              <a:t>	全局窗口（global window比较少用 ）</a:t>
            </a:r>
            <a:endParaRPr lang="zh-CN" altLang="en-US" sz="1800"/>
          </a:p>
          <a:p>
            <a:pPr algn="l"/>
            <a:r>
              <a:rPr lang="zh-CN" altLang="en-US" sz="1800" b="1">
                <a:sym typeface="+mn-ea"/>
              </a:rPr>
              <a:t>CountWindow</a:t>
            </a:r>
            <a:r>
              <a:rPr lang="zh-CN" altLang="en-US" sz="1800">
                <a:sym typeface="+mn-ea"/>
              </a:rPr>
              <a:t>：根据元素个数对数据流进行分组的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window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62050"/>
            <a:ext cx="7315200" cy="453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window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162050"/>
            <a:ext cx="7353300" cy="453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window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1503045"/>
            <a:ext cx="7353300" cy="430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  <a:sym typeface="+mn-ea"/>
              </a:rPr>
              <a:t>定义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algn="l"/>
            <a:endParaRPr lang="zh-CN" altLang="en-US" sz="2000" dirty="0"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" y="1073150"/>
            <a:ext cx="8439150" cy="2343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526155"/>
            <a:ext cx="851535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window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95" y="1724025"/>
            <a:ext cx="6734175" cy="3409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WorddCount-Demo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algn="l"/>
            <a:endParaRPr lang="zh-CN" altLang="en-US" sz="2000" dirty="0"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1235" y="2333625"/>
            <a:ext cx="46742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zh-CN" altLang="en-US" sz="3200" b="1"/>
              <a:t>实时统计</a:t>
            </a:r>
            <a:r>
              <a:rPr lang="zh-CN" sz="3200" b="1"/>
              <a:t>单词</a:t>
            </a:r>
            <a:r>
              <a:rPr lang="zh-CN" altLang="en-US" sz="3200" b="1"/>
              <a:t>出现的数量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Flink Application - Time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algn="l"/>
            <a:endParaRPr lang="zh-CN" altLang="en-US" sz="2000" dirty="0"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0035" y="4436745"/>
            <a:ext cx="85820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Event Time：事件创建的时间。它通常由事件中的时间戳描述，例如广告检索时间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Ingestion Time：数据进入Flink的时间。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Processing Time：是每一个执行基于时间操作的算子的本地系统时间，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默认的时间属性就是Processing Time。也就是数据被处理时的当前时间。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1038225"/>
            <a:ext cx="7155180" cy="319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Flink Application - Time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algn="l"/>
            <a:endParaRPr lang="zh-CN" altLang="en-US" sz="2000" dirty="0"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866140"/>
            <a:ext cx="4991100" cy="3400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8225" y="5203825"/>
            <a:ext cx="7147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Watermark是Apache Flink为了处理EventTime 窗口计算提出的一种机制,</a:t>
            </a:r>
            <a:endParaRPr lang="zh-CN" altLang="en-US"/>
          </a:p>
          <a:p>
            <a:pPr algn="l"/>
            <a:r>
              <a:rPr lang="zh-CN" altLang="en-US"/>
              <a:t>本质上也是一种时间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Flink Application - Time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algn="l"/>
            <a:endParaRPr lang="zh-CN" altLang="en-US" sz="2000" dirty="0"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" y="1308735"/>
            <a:ext cx="7800975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Flink Application - Time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algn="l"/>
            <a:endParaRPr lang="zh-CN" altLang="en-US" sz="2000" dirty="0"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41120" y="1985645"/>
            <a:ext cx="2515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watermark</a:t>
            </a:r>
            <a:r>
              <a:rPr lang="zh-CN" altLang="en-US" sz="2800" b="1"/>
              <a:t>演示</a:t>
            </a:r>
            <a:endParaRPr lang="zh-CN" alt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1146810" y="3514090"/>
            <a:ext cx="63874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结论</a:t>
            </a:r>
            <a:r>
              <a:rPr lang="en-US" altLang="zh-CN"/>
              <a:t>:</a:t>
            </a:r>
            <a:endParaRPr lang="zh-CN" altLang="en-US"/>
          </a:p>
          <a:p>
            <a:pPr algn="l"/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】watermark时间（max_eventTime-t） &gt;= window_end_time</a:t>
            </a:r>
            <a:endParaRPr lang="zh-CN" altLang="en-US"/>
          </a:p>
          <a:p>
            <a:pPr algn="l"/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】在[window_start_time,window_end_time)中有数据存在。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0160601_PPT-15.png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pic>
        <p:nvPicPr>
          <p:cNvPr id="5" name="图片 4" descr="20160601_PPT0-15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429" y="0"/>
            <a:ext cx="9142571" cy="6858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23F2A-6F67-EE43-AF23-E94C5C9B391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9142571" cy="6858000"/>
          </a:xfrm>
          <a:prstGeom prst="rect">
            <a:avLst/>
          </a:prstGeom>
        </p:spPr>
      </p:pic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87440" y="6400991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A6DECE-E2D1-404E-ACCF-DEEB20FE253F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91440" y="35998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定义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1167765"/>
            <a:ext cx="7703820" cy="3702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1650" y="5430520"/>
            <a:ext cx="28549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什么是</a:t>
            </a:r>
            <a:r>
              <a:rPr lang="en-US" altLang="zh-CN" sz="2400" b="1"/>
              <a:t>Apache Flink?</a:t>
            </a:r>
            <a:endParaRPr lang="en-US" altLang="zh-CN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  <a:sym typeface="+mn-ea"/>
              </a:rPr>
              <a:t>定义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  <a:p>
            <a:pPr algn="l"/>
            <a:endParaRPr lang="zh-CN" altLang="en-US" sz="2000" dirty="0"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28775" y="1807845"/>
            <a:ext cx="189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  <a:hlinkClick r:id="rId2" action="ppaction://hlinkfile"/>
              </a:rPr>
              <a:t>官网介绍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  <a:hlinkClick r:id="rId2" action="ppaction://hlinkfil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8775" y="3240405"/>
            <a:ext cx="65138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分布式、有计算状态的框架和处理引擎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作用在有界、无界数据流</a:t>
            </a:r>
            <a:endParaRPr lang="zh-CN" altLang="en-US" sz="28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800">
                <a:latin typeface="华文楷体" panose="02010600040101010101" charset="-122"/>
                <a:ea typeface="华文楷体" panose="02010600040101010101" charset="-122"/>
              </a:rPr>
              <a:t>以内存速度和任意规模下运行</a:t>
            </a:r>
            <a:endParaRPr lang="zh-CN" altLang="en-US" sz="28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14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  <a:sym typeface="+mn-ea"/>
              </a:rPr>
              <a:t>应用场景</a:t>
            </a:r>
            <a:endParaRPr lang="zh-CN" altLang="en-US" sz="2000" dirty="0"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295400"/>
            <a:ext cx="851535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Flink整体架构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442085"/>
            <a:ext cx="7439025" cy="451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Deploy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1561465"/>
            <a:ext cx="8352790" cy="3735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rPr>
              <a:t>Core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111885"/>
            <a:ext cx="7681595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79" y="0"/>
            <a:ext cx="9142571" cy="6858000"/>
          </a:xfrm>
          <a:prstGeom prst="rect">
            <a:avLst/>
          </a:prstGeom>
        </p:spPr>
      </p:pic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120384" y="6413183"/>
            <a:ext cx="2133600" cy="274637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1E42E4-90F7-C348-9C7D-352344EF35F9}" type="slidenum">
              <a:rPr lang="zh-CN" altLang="en-US">
                <a:solidFill>
                  <a:srgbClr val="898989"/>
                </a:solidFill>
                <a:ea typeface="微软雅黑" panose="020B0503020204020204" charset="-122"/>
              </a:rPr>
            </a:fld>
            <a:endParaRPr lang="zh-CN" altLang="en-US" dirty="0">
              <a:solidFill>
                <a:srgbClr val="898989"/>
              </a:solidFill>
              <a:ea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29902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  <a:sym typeface="+mn-ea"/>
              </a:rPr>
              <a:t>Core</a:t>
            </a:r>
            <a:endParaRPr lang="en-US" sz="2000" dirty="0">
              <a:solidFill>
                <a:schemeClr val="bg1">
                  <a:lumMod val="50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8040" y="4512310"/>
            <a:ext cx="74879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TaskManager是一个JVM进程，会在线程上执行一个或多个subtask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为了控制一个worker能接收多少个task，worker通过task slot来进行控制</a:t>
            </a: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一个TaskManager有三个slot，那么它会将其管理的内存平均分成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三份给各个slot，注意的是，这里不会涉及到CPU的隔离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" y="1442085"/>
            <a:ext cx="8133080" cy="2519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WPS 演示</Application>
  <PresentationFormat>全屏显示(4:3)</PresentationFormat>
  <Paragraphs>157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Arial</vt:lpstr>
      <vt:lpstr>微软雅黑</vt:lpstr>
      <vt:lpstr>YaHei IKEA</vt:lpstr>
      <vt:lpstr>Segoe Print</vt:lpstr>
      <vt:lpstr>黑体</vt:lpstr>
      <vt:lpstr>Wingdings</vt:lpstr>
      <vt:lpstr>华文楷体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58赶集网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本荣</dc:creator>
  <cp:lastModifiedBy>ZhangWenBo</cp:lastModifiedBy>
  <cp:revision>1478</cp:revision>
  <dcterms:created xsi:type="dcterms:W3CDTF">2016-05-11T01:52:00Z</dcterms:created>
  <dcterms:modified xsi:type="dcterms:W3CDTF">2019-12-20T07:19:39Z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