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790" r:id="rId3"/>
    <p:sldId id="814" r:id="rId4"/>
    <p:sldId id="813" r:id="rId5"/>
    <p:sldId id="817" r:id="rId6"/>
    <p:sldId id="896" r:id="rId8"/>
    <p:sldId id="897" r:id="rId9"/>
    <p:sldId id="895" r:id="rId10"/>
    <p:sldId id="815" r:id="rId11"/>
    <p:sldId id="822" r:id="rId12"/>
    <p:sldId id="823" r:id="rId13"/>
    <p:sldId id="818" r:id="rId14"/>
    <p:sldId id="819" r:id="rId15"/>
    <p:sldId id="851" r:id="rId16"/>
    <p:sldId id="820" r:id="rId17"/>
    <p:sldId id="925" r:id="rId18"/>
    <p:sldId id="777" r:id="rId19"/>
    <p:sldId id="785" r:id="rId20"/>
    <p:sldId id="786" r:id="rId21"/>
    <p:sldId id="787" r:id="rId22"/>
    <p:sldId id="788" r:id="rId23"/>
    <p:sldId id="876" r:id="rId24"/>
    <p:sldId id="877" r:id="rId25"/>
    <p:sldId id="881" r:id="rId26"/>
    <p:sldId id="926" r:id="rId27"/>
    <p:sldId id="880" r:id="rId28"/>
    <p:sldId id="883" r:id="rId29"/>
    <p:sldId id="944" r:id="rId30"/>
    <p:sldId id="945" r:id="rId31"/>
    <p:sldId id="892" r:id="rId32"/>
    <p:sldId id="887" r:id="rId33"/>
    <p:sldId id="889" r:id="rId34"/>
    <p:sldId id="891" r:id="rId35"/>
    <p:sldId id="890" r:id="rId36"/>
    <p:sldId id="894" r:id="rId37"/>
    <p:sldId id="748" r:id="rId38"/>
  </p:sldIdLst>
  <p:sldSz cx="1219009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CC0000"/>
    <a:srgbClr val="FF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815" autoAdjust="0"/>
    <p:restoredTop sz="88214" autoAdjust="0"/>
  </p:normalViewPr>
  <p:slideViewPr>
    <p:cSldViewPr>
      <p:cViewPr>
        <p:scale>
          <a:sx n="100" d="100"/>
          <a:sy n="100" d="100"/>
        </p:scale>
        <p:origin x="-390" y="-390"/>
      </p:cViewPr>
      <p:guideLst>
        <p:guide orient="horz" pos="2134"/>
        <p:guide pos="3876"/>
      </p:guideLst>
    </p:cSldViewPr>
  </p:slideViewPr>
  <p:notesTextViewPr>
    <p:cViewPr>
      <p:scale>
        <a:sx n="100" d="100"/>
        <a:sy n="100" d="100"/>
      </p:scale>
      <p:origin x="0" y="0"/>
    </p:cViewPr>
  </p:notesTextViewPr>
  <p:sorterViewPr>
    <p:cViewPr>
      <p:scale>
        <a:sx n="75" d="100"/>
        <a:sy n="75" d="100"/>
      </p:scale>
      <p:origin x="0" y="0"/>
    </p:cViewPr>
  </p:sorterViewPr>
  <p:notesViewPr>
    <p:cSldViewPr>
      <p:cViewPr varScale="1">
        <p:scale>
          <a:sx n="51" d="100"/>
          <a:sy n="51" d="100"/>
        </p:scale>
        <p:origin x="-2652" y="-96"/>
      </p:cViewPr>
      <p:guideLst>
        <p:guide orient="horz" pos="2931"/>
        <p:guide pos="218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ADA0BF-113A-41EB-965D-B524B0BC061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B7CD97-2593-4EA6-9AC8-E7ACE9104CC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这里需要添加其他的应用场景</a:t>
            </a:r>
            <a:endParaRPr lang="zh-CN" altLang="en-US"/>
          </a:p>
        </p:txBody>
      </p:sp>
      <p:sp>
        <p:nvSpPr>
          <p:cNvPr id="4" name="灯片编号占位符 3"/>
          <p:cNvSpPr>
            <a:spLocks noGrp="1"/>
          </p:cNvSpPr>
          <p:nvPr>
            <p:ph type="sldNum" sz="quarter" idx="5"/>
          </p:nvPr>
        </p:nvSpPr>
        <p:spPr/>
        <p:txBody>
          <a:bodyPr/>
          <a:p>
            <a:fld id="{85B7CD97-2593-4EA6-9AC8-E7ACE9104CC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我们可以把它理解为一个同步工具，也可以描述为一种同步机制，它通常被描述为一个对象。 </a:t>
            </a:r>
            <a:endParaRPr lang="zh-CN" altLang="en-US"/>
          </a:p>
        </p:txBody>
      </p:sp>
      <p:sp>
        <p:nvSpPr>
          <p:cNvPr id="4" name="灯片编号占位符 3"/>
          <p:cNvSpPr>
            <a:spLocks noGrp="1"/>
          </p:cNvSpPr>
          <p:nvPr>
            <p:ph type="sldNum" sz="quarter" idx="5"/>
          </p:nvPr>
        </p:nvSpPr>
        <p:spPr/>
        <p:txBody>
          <a:bodyPr/>
          <a:p>
            <a:fld id="{85B7CD97-2593-4EA6-9AC8-E7ACE9104CC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dirty="0">
              <a:latin typeface="华文宋体" panose="02010600040101010101" charset="-122"/>
              <a:ea typeface="华文宋体" panose="02010600040101010101" charset="-122"/>
              <a:sym typeface="+mn-ea"/>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32"/>
            <a:ext cx="10361851"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1A02A28-C7FA-480D-8CDF-8603091145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84BC9-6CF7-4F5F-90AB-E345396CDAC2}" type="slidenum">
              <a:rPr lang="zh-CN" altLang="en-US" smtClean="0"/>
            </a:fld>
            <a:endParaRPr lang="zh-CN" altLang="en-US"/>
          </a:p>
        </p:txBody>
      </p:sp>
      <p:sp>
        <p:nvSpPr>
          <p:cNvPr id="7" name="矩形 6"/>
          <p:cNvSpPr/>
          <p:nvPr userDrawn="1"/>
        </p:nvSpPr>
        <p:spPr>
          <a:xfrm>
            <a:off x="6623874" y="3212976"/>
            <a:ext cx="5519217" cy="158417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图片1.jpg"/>
          <p:cNvPicPr>
            <a:picLocks noChangeAspect="1"/>
          </p:cNvPicPr>
          <p:nvPr userDrawn="1"/>
        </p:nvPicPr>
        <p:blipFill>
          <a:blip r:embed="rId2" cstate="print"/>
          <a:stretch>
            <a:fillRect/>
          </a:stretch>
        </p:blipFill>
        <p:spPr>
          <a:xfrm>
            <a:off x="0" y="0"/>
            <a:ext cx="6425116" cy="6858000"/>
          </a:xfrm>
          <a:prstGeom prst="rect">
            <a:avLst/>
          </a:prstGeom>
        </p:spPr>
      </p:pic>
      <p:pic>
        <p:nvPicPr>
          <p:cNvPr id="9" name="Picture 3"/>
          <p:cNvPicPr>
            <a:picLocks noChangeAspect="1" noChangeArrowheads="1"/>
          </p:cNvPicPr>
          <p:nvPr userDrawn="1"/>
        </p:nvPicPr>
        <p:blipFill>
          <a:blip r:embed="rId3" cstate="print"/>
          <a:srcRect/>
          <a:stretch>
            <a:fillRect/>
          </a:stretch>
        </p:blipFill>
        <p:spPr bwMode="auto">
          <a:xfrm>
            <a:off x="8829914" y="1"/>
            <a:ext cx="3360499" cy="931033"/>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1A02A28-C7FA-480D-8CDF-8603091145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84BC9-6CF7-4F5F-90AB-E345396CDAC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4069" y="274639"/>
            <a:ext cx="3655008"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694" y="274639"/>
            <a:ext cx="10768198"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1A02A28-C7FA-480D-8CDF-8603091145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84BC9-6CF7-4F5F-90AB-E345396CDAC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cxnSp>
        <p:nvCxnSpPr>
          <p:cNvPr id="7" name="直接连接符 6"/>
          <p:cNvCxnSpPr/>
          <p:nvPr userDrawn="1"/>
        </p:nvCxnSpPr>
        <p:spPr>
          <a:xfrm>
            <a:off x="1" y="908719"/>
            <a:ext cx="9551141" cy="0"/>
          </a:xfrm>
          <a:prstGeom prst="line">
            <a:avLst/>
          </a:prstGeom>
          <a:ln w="19050">
            <a:solidFill>
              <a:srgbClr val="FFC000"/>
            </a:solidFill>
          </a:ln>
        </p:spPr>
        <p:style>
          <a:lnRef idx="1">
            <a:schemeClr val="accent2"/>
          </a:lnRef>
          <a:fillRef idx="0">
            <a:schemeClr val="accent2"/>
          </a:fillRef>
          <a:effectRef idx="0">
            <a:schemeClr val="accent2"/>
          </a:effectRef>
          <a:fontRef idx="minor">
            <a:schemeClr val="tx1"/>
          </a:fontRef>
        </p:style>
      </p:cxnSp>
      <p:sp>
        <p:nvSpPr>
          <p:cNvPr id="8" name="直角三角形 7"/>
          <p:cNvSpPr/>
          <p:nvPr userDrawn="1"/>
        </p:nvSpPr>
        <p:spPr>
          <a:xfrm rot="16200000">
            <a:off x="10690877" y="5358464"/>
            <a:ext cx="1115616" cy="1883456"/>
          </a:xfrm>
          <a:prstGeom prst="r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3"/>
          <p:cNvPicPr>
            <a:picLocks noChangeAspect="1" noChangeArrowheads="1"/>
          </p:cNvPicPr>
          <p:nvPr userDrawn="1"/>
        </p:nvPicPr>
        <p:blipFill>
          <a:blip r:embed="rId2" cstate="print"/>
          <a:srcRect/>
          <a:stretch>
            <a:fillRect/>
          </a:stretch>
        </p:blipFill>
        <p:spPr bwMode="auto">
          <a:xfrm>
            <a:off x="9647139" y="348120"/>
            <a:ext cx="2543274" cy="704618"/>
          </a:xfrm>
          <a:prstGeom prst="rect">
            <a:avLst/>
          </a:prstGeom>
          <a:noFill/>
          <a:ln w="9525">
            <a:noFill/>
            <a:miter lim="800000"/>
            <a:headEnd/>
            <a:tailEnd/>
          </a:ln>
        </p:spPr>
      </p:pic>
      <p:sp>
        <p:nvSpPr>
          <p:cNvPr id="4" name="日期占位符 3"/>
          <p:cNvSpPr>
            <a:spLocks noGrp="1"/>
          </p:cNvSpPr>
          <p:nvPr>
            <p:ph type="dt" sz="half" idx="10"/>
          </p:nvPr>
        </p:nvSpPr>
        <p:spPr/>
        <p:txBody>
          <a:bodyPr/>
          <a:lstStyle/>
          <a:p>
            <a:fld id="{2B4C07F3-9D28-4F74-8C11-7279E2A9C67E}"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84BC9-6CF7-4F5F-90AB-E345396CDAC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1A02A28-C7FA-480D-8CDF-8603091145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84BC9-6CF7-4F5F-90AB-E345396CDAC2}" type="slidenum">
              <a:rPr lang="zh-CN" altLang="en-US" smtClean="0"/>
            </a:fld>
            <a:endParaRPr lang="zh-CN" altLang="en-US"/>
          </a:p>
        </p:txBody>
      </p:sp>
      <p:cxnSp>
        <p:nvCxnSpPr>
          <p:cNvPr id="7" name="直接连接符 6"/>
          <p:cNvCxnSpPr/>
          <p:nvPr userDrawn="1"/>
        </p:nvCxnSpPr>
        <p:spPr>
          <a:xfrm>
            <a:off x="1" y="908720"/>
            <a:ext cx="9551141" cy="0"/>
          </a:xfrm>
          <a:prstGeom prst="line">
            <a:avLst/>
          </a:prstGeom>
          <a:ln w="19050">
            <a:solidFill>
              <a:srgbClr val="FFC000"/>
            </a:solidFill>
          </a:ln>
        </p:spPr>
        <p:style>
          <a:lnRef idx="1">
            <a:schemeClr val="accent2"/>
          </a:lnRef>
          <a:fillRef idx="0">
            <a:schemeClr val="accent2"/>
          </a:fillRef>
          <a:effectRef idx="0">
            <a:schemeClr val="accent2"/>
          </a:effectRef>
          <a:fontRef idx="minor">
            <a:schemeClr val="tx1"/>
          </a:fontRef>
        </p:style>
      </p:cxnSp>
      <p:sp>
        <p:nvSpPr>
          <p:cNvPr id="8" name="直角三角形 7"/>
          <p:cNvSpPr/>
          <p:nvPr userDrawn="1"/>
        </p:nvSpPr>
        <p:spPr>
          <a:xfrm rot="16200000">
            <a:off x="10690877" y="5358464"/>
            <a:ext cx="1115616" cy="1883456"/>
          </a:xfrm>
          <a:prstGeom prst="r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3"/>
          <p:cNvPicPr>
            <a:picLocks noChangeAspect="1" noChangeArrowheads="1"/>
          </p:cNvPicPr>
          <p:nvPr userDrawn="1"/>
        </p:nvPicPr>
        <p:blipFill>
          <a:blip r:embed="rId2" cstate="print"/>
          <a:srcRect/>
          <a:stretch>
            <a:fillRect/>
          </a:stretch>
        </p:blipFill>
        <p:spPr bwMode="auto">
          <a:xfrm>
            <a:off x="9647139" y="348120"/>
            <a:ext cx="2543274" cy="704619"/>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60" y="4406907"/>
            <a:ext cx="10361851"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960"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1A02A28-C7FA-480D-8CDF-8603091145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84BC9-6CF7-4F5F-90AB-E345396CDAC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699" y="1600204"/>
            <a:ext cx="721054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8226413" y="1600204"/>
            <a:ext cx="721266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1A02A28-C7FA-480D-8CDF-86030911452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4BC9-6CF7-4F5F-90AB-E345396CDAC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1A02A28-C7FA-480D-8CDF-86030911452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884BC9-6CF7-4F5F-90AB-E345396CDAC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1A02A28-C7FA-480D-8CDF-86030911452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884BC9-6CF7-4F5F-90AB-E345396CDAC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1A02A28-C7FA-480D-8CDF-86030911452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884BC9-6CF7-4F5F-90AB-E345396CDAC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052"/>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521" y="1435102"/>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1A02A28-C7FA-480D-8CDF-86030911452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4BC9-6CF7-4F5F-90AB-E345396CDAC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1A02A28-C7FA-480D-8CDF-86030911452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4BC9-6CF7-4F5F-90AB-E345396CDAC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600204"/>
            <a:ext cx="10971372"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520" y="6356357"/>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A02A28-C7FA-480D-8CDF-860309114520}" type="datetimeFigureOut">
              <a:rPr lang="zh-CN" altLang="en-US" smtClean="0"/>
            </a:fld>
            <a:endParaRPr lang="zh-CN" altLang="en-US"/>
          </a:p>
        </p:txBody>
      </p:sp>
      <p:sp>
        <p:nvSpPr>
          <p:cNvPr id="5" name="页脚占位符 4"/>
          <p:cNvSpPr>
            <a:spLocks noGrp="1"/>
          </p:cNvSpPr>
          <p:nvPr>
            <p:ph type="ftr" sz="quarter" idx="3"/>
          </p:nvPr>
        </p:nvSpPr>
        <p:spPr>
          <a:xfrm>
            <a:off x="4165058" y="6356357"/>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7"/>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84BC9-6CF7-4F5F-90AB-E345396CDAC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tags" Target="../tags/tag2.xml"/><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8.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hemeOverride" Target="../theme/themeOverride9.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1.xml"/><Relationship Id="rId4" Type="http://schemas.openxmlformats.org/officeDocument/2006/relationships/tags" Target="../tags/tag8.xml"/><Relationship Id="rId3" Type="http://schemas.openxmlformats.org/officeDocument/2006/relationships/image" Target="../media/image4.emf"/><Relationship Id="rId2" Type="http://schemas.openxmlformats.org/officeDocument/2006/relationships/oleObject" Target="../embeddings/oleObject4.bin"/><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hemeOverride" Target="../theme/themeOverride12.xml"/><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4.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5.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6.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7.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8.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5.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1.xml"/><Relationship Id="rId4" Type="http://schemas.openxmlformats.org/officeDocument/2006/relationships/tags" Target="../tags/tag10.xml"/><Relationship Id="rId3" Type="http://schemas.openxmlformats.org/officeDocument/2006/relationships/image" Target="../media/image4.emf"/><Relationship Id="rId2" Type="http://schemas.openxmlformats.org/officeDocument/2006/relationships/oleObject" Target="../embeddings/oleObject5.bin"/><Relationship Id="rId1" Type="http://schemas.openxmlformats.org/officeDocument/2006/relationships/tags" Target="../tags/tag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22.xml"/><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9.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1.xml"/><Relationship Id="rId4" Type="http://schemas.openxmlformats.org/officeDocument/2006/relationships/tags" Target="../tags/tag12.xml"/><Relationship Id="rId3" Type="http://schemas.openxmlformats.org/officeDocument/2006/relationships/image" Target="../media/image4.emf"/><Relationship Id="rId2" Type="http://schemas.openxmlformats.org/officeDocument/2006/relationships/oleObject" Target="../embeddings/oleObject6.bin"/><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xml"/><Relationship Id="rId4" Type="http://schemas.openxmlformats.org/officeDocument/2006/relationships/tags" Target="../tags/tag4.xml"/><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25.xml"/><Relationship Id="rId1" Type="http://schemas.openxmlformats.org/officeDocument/2006/relationships/image" Target="../media/image19.png"/></Relationships>
</file>

<file path=ppt/slides/_rels/slide32.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1.xml"/><Relationship Id="rId4" Type="http://schemas.openxmlformats.org/officeDocument/2006/relationships/tags" Target="../tags/tag14.xml"/><Relationship Id="rId3" Type="http://schemas.openxmlformats.org/officeDocument/2006/relationships/image" Target="../media/image4.emf"/><Relationship Id="rId2" Type="http://schemas.openxmlformats.org/officeDocument/2006/relationships/oleObject" Target="../embeddings/oleObject7.bin"/><Relationship Id="rId1" Type="http://schemas.openxmlformats.org/officeDocument/2006/relationships/tags" Target="../tags/tag1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35.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image" Target="../media/image20.jpeg"/><Relationship Id="rId4" Type="http://schemas.openxmlformats.org/officeDocument/2006/relationships/tags" Target="../tags/tag16.xml"/><Relationship Id="rId3" Type="http://schemas.openxmlformats.org/officeDocument/2006/relationships/image" Target="../media/image4.emf"/><Relationship Id="rId2" Type="http://schemas.openxmlformats.org/officeDocument/2006/relationships/oleObject" Target="../embeddings/oleObject8.bin"/><Relationship Id="rId12" Type="http://schemas.openxmlformats.org/officeDocument/2006/relationships/vmlDrawing" Target="../drawings/vmlDrawing8.vml"/><Relationship Id="rId11" Type="http://schemas.openxmlformats.org/officeDocument/2006/relationships/slideLayout" Target="../slideLayouts/slideLayout1.xml"/><Relationship Id="rId10" Type="http://schemas.openxmlformats.org/officeDocument/2006/relationships/tags" Target="../tags/tag20.xml"/><Relationship Id="rId1" Type="http://schemas.openxmlformats.org/officeDocument/2006/relationships/tags" Target="../tags/tag15.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1.xml"/><Relationship Id="rId4" Type="http://schemas.openxmlformats.org/officeDocument/2006/relationships/tags" Target="../tags/tag6.xml"/><Relationship Id="rId3" Type="http://schemas.openxmlformats.org/officeDocument/2006/relationships/image" Target="../media/image4.emf"/><Relationship Id="rId2" Type="http://schemas.openxmlformats.org/officeDocument/2006/relationships/oleObject" Target="../embeddings/oleObject3.bin"/><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hemeOverride" Target="../theme/themeOverride5.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5" name="think-cell Slide" r:id="rId2" imgW="12700" imgH="12700" progId="">
                  <p:embed/>
                </p:oleObj>
              </mc:Choice>
              <mc:Fallback>
                <p:oleObj name="think-cell Slide" r:id="rId2" imgW="12700" imgH="12700" progId="">
                  <p:embed/>
                  <p:pic>
                    <p:nvPicPr>
                      <p:cNvPr id="0" name="图片 1024" descr="image4"/>
                      <p:cNvPicPr>
                        <a:picLocks noChangeAspect="1"/>
                      </p:cNvPicPr>
                      <p:nvPr/>
                    </p:nvPicPr>
                    <p:blipFill>
                      <a:blip r:embed="rId3"/>
                      <a:stretch>
                        <a:fillRect/>
                      </a:stretch>
                    </p:blipFill>
                    <p:spPr>
                      <a:xfrm>
                        <a:off x="0" y="0"/>
                        <a:ext cx="158750" cy="158750"/>
                      </a:xfrm>
                      <a:prstGeom prst="rect">
                        <a:avLst/>
                      </a:prstGeom>
                      <a:noFill/>
                      <a:ln w="9525">
                        <a:noFill/>
                      </a:ln>
                    </p:spPr>
                  </p:pic>
                </p:oleObj>
              </mc:Fallback>
            </mc:AlternateContent>
          </a:graphicData>
        </a:graphic>
      </p:graphicFrame>
      <p:sp>
        <p:nvSpPr>
          <p:cNvPr id="3" name="Rectangle 3"/>
          <p:cNvSpPr txBox="1">
            <a:spLocks noGrp="1" noChangeArrowheads="1"/>
          </p:cNvSpPr>
          <p:nvPr>
            <p:ph type="ctrTitle"/>
            <p:custDataLst>
              <p:tags r:id="rId4"/>
            </p:custDataLst>
          </p:nvPr>
        </p:nvSpPr>
        <p:spPr>
          <a:xfrm>
            <a:off x="6637842" y="3489960"/>
            <a:ext cx="5308756" cy="1059180"/>
          </a:xfrm>
          <a:prstGeom prst="rect">
            <a:avLst/>
          </a:prstGeom>
        </p:spPr>
        <p:txBody>
          <a:bodyPr vert="horz" lIns="91440" tIns="45720" rIns="91440" bIns="45720" rtlCol="0" anchor="ctr">
            <a:noAutofit/>
          </a:bodyPr>
          <a:lstStyle/>
          <a:p>
            <a:pPr lvl="0" algn="ctr" defTabSz="-635">
              <a:tabLst>
                <a:tab pos="82550" algn="l"/>
              </a:tabLst>
              <a:defRPr/>
            </a:pPr>
            <a:r>
              <a:rPr kumimoji="0" lang="en-US" sz="4800" b="0" i="0" u="none" strike="noStrike" kern="1200" cap="none" spc="0" normalizeH="0" baseline="0" noProof="0" dirty="0" smtClean="0">
                <a:ln>
                  <a:noFill/>
                </a:ln>
                <a:solidFill>
                  <a:schemeClr val="tx1"/>
                </a:solidFill>
                <a:effectLst/>
                <a:uLnTx/>
                <a:uFillTx/>
                <a:sym typeface="+mn-ea"/>
              </a:rPr>
              <a:t>  Java</a:t>
            </a:r>
            <a:r>
              <a:rPr kumimoji="0" lang="zh-CN" altLang="en-US" sz="4800" b="1" i="0" u="none" strike="noStrike" kern="1200" cap="none" spc="0" normalizeH="0" baseline="0" noProof="0" dirty="0" smtClean="0">
                <a:ln>
                  <a:noFill/>
                </a:ln>
                <a:solidFill>
                  <a:schemeClr val="tx1"/>
                </a:solidFill>
                <a:effectLst/>
                <a:uLnTx/>
                <a:uFillTx/>
                <a:sym typeface="+mn-ea"/>
              </a:rPr>
              <a:t>多线程分享</a:t>
            </a:r>
            <a:endParaRPr kumimoji="0" lang="zh-CN" altLang="en-US" sz="4800" b="1" i="0" u="none" strike="noStrike" kern="1200" cap="none" spc="0" normalizeH="0" baseline="0" noProof="0" dirty="0" smtClean="0">
              <a:ln>
                <a:noFill/>
              </a:ln>
              <a:solidFill>
                <a:schemeClr val="tx1"/>
              </a:solidFill>
              <a:effectLst/>
              <a:uLnTx/>
              <a:uFillTx/>
              <a:sym typeface="+mn-ea"/>
            </a:endParaRPr>
          </a:p>
        </p:txBody>
      </p:sp>
      <p:sp>
        <p:nvSpPr>
          <p:cNvPr id="4" name="矩形 3"/>
          <p:cNvSpPr/>
          <p:nvPr/>
        </p:nvSpPr>
        <p:spPr>
          <a:xfrm>
            <a:off x="9289464" y="5202413"/>
            <a:ext cx="2391410" cy="417830"/>
          </a:xfrm>
          <a:prstGeom prst="rect">
            <a:avLst/>
          </a:prstGeom>
        </p:spPr>
        <p:txBody>
          <a:bodyPr wrap="none">
            <a:spAutoFit/>
          </a:bodyPr>
          <a:lstStyle/>
          <a:p>
            <a:r>
              <a:rPr lang="en-US" altLang="zh-CN" sz="2000" b="1" dirty="0">
                <a:latin typeface="微软雅黑" pitchFamily="34" charset="-122"/>
                <a:ea typeface="微软雅黑" pitchFamily="34" charset="-122"/>
                <a:sym typeface="+mn-ea"/>
              </a:rPr>
              <a:t>CRM</a:t>
            </a:r>
            <a:r>
              <a:rPr lang="zh-CN" altLang="en-US" sz="2000" b="1" dirty="0">
                <a:latin typeface="微软雅黑" pitchFamily="34" charset="-122"/>
                <a:ea typeface="微软雅黑" pitchFamily="34" charset="-122"/>
                <a:sym typeface="+mn-ea"/>
              </a:rPr>
              <a:t>研发部 张文博</a:t>
            </a:r>
            <a:endParaRPr lang="zh-CN" altLang="en-US" sz="2000" b="1" dirty="0">
              <a:latin typeface="微软雅黑" pitchFamily="34" charset="-122"/>
              <a:ea typeface="微软雅黑" pitchFamily="34" charset="-122"/>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11250" y="1601470"/>
            <a:ext cx="8081010" cy="368300"/>
          </a:xfrm>
          <a:prstGeom prst="rect">
            <a:avLst/>
          </a:prstGeom>
          <a:noFill/>
        </p:spPr>
        <p:txBody>
          <a:bodyPr wrap="square" rtlCol="0">
            <a:spAutoFit/>
          </a:bodyPr>
          <a:lstStyle/>
          <a:p>
            <a:r>
              <a:rPr lang="en-US" altLang="zh-CN"/>
              <a:t>      </a:t>
            </a:r>
            <a:endParaRPr lang="zh-CN" altLang="en-US"/>
          </a:p>
        </p:txBody>
      </p:sp>
      <p:sp>
        <p:nvSpPr>
          <p:cNvPr id="6" name="Shape 34"/>
          <p:cNvSpPr>
            <a:spLocks noChangeArrowheads="1"/>
          </p:cNvSpPr>
          <p:nvPr/>
        </p:nvSpPr>
        <p:spPr bwMode="auto">
          <a:xfrm>
            <a:off x="2422525" y="1701165"/>
            <a:ext cx="6129655" cy="496570"/>
          </a:xfrm>
          <a:prstGeom prst="roundRect">
            <a:avLst>
              <a:gd name="adj" fmla="val 20269"/>
            </a:avLst>
          </a:prstGeom>
          <a:solidFill>
            <a:schemeClr val="accent4"/>
          </a:solidFill>
          <a:ln w="9525">
            <a:noFill/>
            <a:round/>
          </a:ln>
          <a:effectLst/>
        </p:spPr>
        <p:txBody>
          <a:bodyPr lIns="0" tIns="0" rIns="0" bIns="0" anchor="ctr"/>
          <a:p>
            <a:pPr algn="ctr" eaLnBrk="0" hangingPunct="0"/>
            <a:r>
              <a:rPr lang="en-US" sz="2400">
                <a:solidFill>
                  <a:srgbClr val="FFFFFF"/>
                </a:solidFill>
                <a:latin typeface="Helvetica" charset="0"/>
                <a:sym typeface="Helvetica" charset="0"/>
              </a:rPr>
              <a:t>volatile</a:t>
            </a:r>
            <a:r>
              <a:rPr lang="zh-CN" altLang="en-US" sz="2400">
                <a:solidFill>
                  <a:srgbClr val="FFFFFF"/>
                </a:solidFill>
                <a:latin typeface="Helvetica" charset="0"/>
                <a:sym typeface="Helvetica" charset="0"/>
              </a:rPr>
              <a:t>公共变量的改动，同步到其他线程</a:t>
            </a:r>
            <a:endParaRPr lang="zh-CN" altLang="en-US" sz="2400">
              <a:solidFill>
                <a:srgbClr val="FFFFFF"/>
              </a:solidFill>
              <a:latin typeface="Helvetica" charset="0"/>
              <a:sym typeface="Helvetica" charset="0"/>
            </a:endParaRPr>
          </a:p>
        </p:txBody>
      </p:sp>
      <p:sp>
        <p:nvSpPr>
          <p:cNvPr id="2" name="文本框 1"/>
          <p:cNvSpPr txBox="1"/>
          <p:nvPr/>
        </p:nvSpPr>
        <p:spPr>
          <a:xfrm>
            <a:off x="1558290" y="2493010"/>
            <a:ext cx="7990205" cy="2560320"/>
          </a:xfrm>
          <a:prstGeom prst="rect">
            <a:avLst/>
          </a:prstGeom>
          <a:noFill/>
        </p:spPr>
        <p:txBody>
          <a:bodyPr wrap="square" rtlCol="0" anchor="t">
            <a:spAutoFit/>
          </a:bodyPr>
          <a:p>
            <a:pPr lvl="0" indent="0"/>
            <a:r>
              <a:rPr lang="en-US" altLang="zh-CN" dirty="0">
                <a:latin typeface="华文宋体" panose="02010600040101010101" charset="-122"/>
                <a:ea typeface="华文宋体" panose="02010600040101010101" charset="-122"/>
                <a:sym typeface="+mn-ea"/>
              </a:rPr>
              <a:t>	1. volatile修饰的共享变量进行写操作的时候，翻译成汇编代码，会多出一个 lock指令</a:t>
            </a:r>
            <a:endParaRPr lang="en-US" altLang="zh-CN" dirty="0">
              <a:latin typeface="华文宋体" panose="02010600040101010101" charset="-122"/>
              <a:ea typeface="华文宋体" panose="02010600040101010101" charset="-122"/>
              <a:sym typeface="+mn-ea"/>
            </a:endParaRPr>
          </a:p>
          <a:p>
            <a:pPr lvl="0" indent="0"/>
            <a:r>
              <a:rPr lang="en-US" altLang="zh-CN" dirty="0">
                <a:latin typeface="华文宋体" panose="02010600040101010101" charset="-122"/>
                <a:ea typeface="华文宋体" panose="02010600040101010101" charset="-122"/>
                <a:sym typeface="+mn-ea"/>
              </a:rPr>
              <a:t>	2. Lock指令作用</a:t>
            </a:r>
            <a:endParaRPr lang="en-US" altLang="zh-CN" dirty="0">
              <a:latin typeface="华文宋体" panose="02010600040101010101" charset="-122"/>
              <a:ea typeface="华文宋体" panose="02010600040101010101" charset="-122"/>
              <a:sym typeface="+mn-ea"/>
            </a:endParaRPr>
          </a:p>
          <a:p>
            <a:pPr lvl="0" indent="0"/>
            <a:r>
              <a:rPr lang="en-US" altLang="zh-CN" dirty="0">
                <a:latin typeface="华文宋体" panose="02010600040101010101" charset="-122"/>
                <a:ea typeface="华文宋体" panose="02010600040101010101" charset="-122"/>
                <a:sym typeface="+mn-ea"/>
              </a:rPr>
              <a:t>	</a:t>
            </a:r>
            <a:r>
              <a:rPr lang="zh-CN" altLang="en-US" dirty="0">
                <a:latin typeface="华文宋体" panose="02010600040101010101" charset="-122"/>
                <a:ea typeface="华文宋体" panose="02010600040101010101" charset="-122"/>
                <a:sym typeface="+mn-ea"/>
              </a:rPr>
              <a:t>（</a:t>
            </a:r>
            <a:r>
              <a:rPr lang="en-US" altLang="zh-CN" dirty="0">
                <a:latin typeface="华文宋体" panose="02010600040101010101" charset="-122"/>
                <a:ea typeface="华文宋体" panose="02010600040101010101" charset="-122"/>
                <a:sym typeface="+mn-ea"/>
              </a:rPr>
              <a:t>1</a:t>
            </a:r>
            <a:r>
              <a:rPr lang="zh-CN" altLang="en-US" dirty="0">
                <a:latin typeface="华文宋体" panose="02010600040101010101" charset="-122"/>
                <a:ea typeface="华文宋体" panose="02010600040101010101" charset="-122"/>
                <a:sym typeface="+mn-ea"/>
              </a:rPr>
              <a:t>）</a:t>
            </a:r>
            <a:r>
              <a:rPr lang="en-US" altLang="zh-CN" dirty="0">
                <a:latin typeface="华文宋体" panose="02010600040101010101" charset="-122"/>
                <a:ea typeface="华文宋体" panose="02010600040101010101" charset="-122"/>
                <a:sym typeface="+mn-ea"/>
              </a:rPr>
              <a:t>Lock前缀指令会在该指令执行期间，锁住总线，导致其他CPU不能访问总线，也就意味着其他CPU不能访问内存。当前处理器缓存行的数据写会到系统内存。（基本处理器是锁总线）</a:t>
            </a:r>
            <a:endParaRPr lang="en-US" altLang="zh-CN" dirty="0">
              <a:latin typeface="华文宋体" panose="02010600040101010101" charset="-122"/>
              <a:ea typeface="华文宋体" panose="02010600040101010101" charset="-122"/>
              <a:sym typeface="+mn-ea"/>
            </a:endParaRPr>
          </a:p>
          <a:p>
            <a:pPr lvl="0" indent="0"/>
            <a:r>
              <a:rPr lang="en-US" altLang="zh-CN" dirty="0">
                <a:latin typeface="华文宋体" panose="02010600040101010101" charset="-122"/>
                <a:ea typeface="华文宋体" panose="02010600040101010101" charset="-122"/>
                <a:sym typeface="+mn-ea"/>
              </a:rPr>
              <a:t>	</a:t>
            </a:r>
            <a:r>
              <a:rPr lang="zh-CN" altLang="en-US" dirty="0">
                <a:latin typeface="华文宋体" panose="02010600040101010101" charset="-122"/>
                <a:ea typeface="华文宋体" panose="02010600040101010101" charset="-122"/>
                <a:sym typeface="+mn-ea"/>
              </a:rPr>
              <a:t>（</a:t>
            </a:r>
            <a:r>
              <a:rPr lang="en-US" altLang="zh-CN" dirty="0">
                <a:latin typeface="华文宋体" panose="02010600040101010101" charset="-122"/>
                <a:ea typeface="华文宋体" panose="02010600040101010101" charset="-122"/>
                <a:sym typeface="+mn-ea"/>
              </a:rPr>
              <a:t>2</a:t>
            </a:r>
            <a:r>
              <a:rPr lang="zh-CN" altLang="en-US" dirty="0">
                <a:latin typeface="华文宋体" panose="02010600040101010101" charset="-122"/>
                <a:ea typeface="华文宋体" panose="02010600040101010101" charset="-122"/>
                <a:sym typeface="+mn-ea"/>
              </a:rPr>
              <a:t>）</a:t>
            </a:r>
            <a:r>
              <a:rPr lang="en-US" altLang="zh-CN" dirty="0">
                <a:latin typeface="华文宋体" panose="02010600040101010101" charset="-122"/>
                <a:ea typeface="华文宋体" panose="02010600040101010101" charset="-122"/>
                <a:sym typeface="+mn-ea"/>
              </a:rPr>
              <a:t>一个处理器的缓存写回到内存会导致其他处理器的缓存失效，通过内部处理器的嗅探系统，检测其他处理器打算写的内存地址，且改该地址是共享地址（也就是声明为volatile）</a:t>
            </a:r>
            <a:endParaRPr lang="en-US" altLang="zh-CN" dirty="0">
              <a:latin typeface="华文宋体" panose="02010600040101010101" charset="-122"/>
              <a:ea typeface="华文宋体" panose="02010600040101010101" charset="-122"/>
              <a:sym typeface="+mn-ea"/>
            </a:endParaRPr>
          </a:p>
        </p:txBody>
      </p:sp>
      <p:sp>
        <p:nvSpPr>
          <p:cNvPr id="3" name="文本框 2"/>
          <p:cNvSpPr txBox="1"/>
          <p:nvPr/>
        </p:nvSpPr>
        <p:spPr>
          <a:xfrm>
            <a:off x="590550" y="1061720"/>
            <a:ext cx="1897380" cy="914400"/>
          </a:xfrm>
          <a:prstGeom prst="rect">
            <a:avLst/>
          </a:prstGeom>
          <a:noFill/>
        </p:spPr>
        <p:txBody>
          <a:bodyPr wrap="none" rtlCol="0" anchor="t">
            <a:spAutoFit/>
          </a:bodyPr>
          <a:p>
            <a:pPr algn="l"/>
            <a:r>
              <a:rPr 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volatile</a:t>
            </a:r>
            <a:r>
              <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关键字</a:t>
            </a:r>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QQ截图20170314135603"/>
          <p:cNvPicPr>
            <a:picLocks noChangeAspect="1"/>
          </p:cNvPicPr>
          <p:nvPr/>
        </p:nvPicPr>
        <p:blipFill>
          <a:blip r:embed="rId1"/>
          <a:stretch>
            <a:fillRect/>
          </a:stretch>
        </p:blipFill>
        <p:spPr>
          <a:xfrm>
            <a:off x="1486535" y="1701165"/>
            <a:ext cx="7723505" cy="1885950"/>
          </a:xfrm>
          <a:prstGeom prst="rect">
            <a:avLst/>
          </a:prstGeom>
        </p:spPr>
      </p:pic>
      <p:sp>
        <p:nvSpPr>
          <p:cNvPr id="3" name="文本框 2"/>
          <p:cNvSpPr txBox="1"/>
          <p:nvPr/>
        </p:nvSpPr>
        <p:spPr>
          <a:xfrm>
            <a:off x="590550" y="1061720"/>
            <a:ext cx="17830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等待</a:t>
            </a:r>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a:t>
            </a:r>
            <a:r>
              <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通知机制</a:t>
            </a:r>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p:txBody>
      </p:sp>
      <p:sp>
        <p:nvSpPr>
          <p:cNvPr id="5" name="文本框 4"/>
          <p:cNvSpPr txBox="1"/>
          <p:nvPr/>
        </p:nvSpPr>
        <p:spPr>
          <a:xfrm>
            <a:off x="1558290" y="4077335"/>
            <a:ext cx="7541895" cy="368300"/>
          </a:xfrm>
          <a:prstGeom prst="rect">
            <a:avLst/>
          </a:prstGeom>
          <a:noFill/>
        </p:spPr>
        <p:txBody>
          <a:bodyPr wrap="square" rtlCol="0">
            <a:spAutoFit/>
          </a:bodyPr>
          <a:p>
            <a:pPr algn="l"/>
            <a:r>
              <a:rPr lang="en-US" altLang="zh-CN"/>
              <a:t>	</a:t>
            </a:r>
            <a:r>
              <a:rPr lang="en-US"/>
              <a:t>Object</a:t>
            </a:r>
            <a:r>
              <a:rPr lang="zh-CN" altLang="en-US"/>
              <a:t>类的继承方法</a:t>
            </a:r>
            <a:endParaRPr lang="zh-CN" altLang="en-US">
              <a:solidFill>
                <a:srgbClr val="FF0000"/>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QQ截图20170314135959"/>
          <p:cNvPicPr>
            <a:picLocks noChangeAspect="1"/>
          </p:cNvPicPr>
          <p:nvPr/>
        </p:nvPicPr>
        <p:blipFill>
          <a:blip r:embed="rId1"/>
          <a:stretch>
            <a:fillRect/>
          </a:stretch>
        </p:blipFill>
        <p:spPr>
          <a:xfrm>
            <a:off x="1342390" y="4484370"/>
            <a:ext cx="3316605" cy="1517650"/>
          </a:xfrm>
          <a:prstGeom prst="rect">
            <a:avLst/>
          </a:prstGeom>
        </p:spPr>
      </p:pic>
      <p:pic>
        <p:nvPicPr>
          <p:cNvPr id="4" name="图片 3" descr="QQ截图20170314140528"/>
          <p:cNvPicPr>
            <a:picLocks noChangeAspect="1"/>
          </p:cNvPicPr>
          <p:nvPr/>
        </p:nvPicPr>
        <p:blipFill>
          <a:blip r:embed="rId2"/>
          <a:stretch>
            <a:fillRect/>
          </a:stretch>
        </p:blipFill>
        <p:spPr>
          <a:xfrm>
            <a:off x="6749415" y="4617720"/>
            <a:ext cx="4233545" cy="1503045"/>
          </a:xfrm>
          <a:prstGeom prst="rect">
            <a:avLst/>
          </a:prstGeom>
        </p:spPr>
      </p:pic>
      <p:sp>
        <p:nvSpPr>
          <p:cNvPr id="7" name="Shape 34"/>
          <p:cNvSpPr>
            <a:spLocks noChangeArrowheads="1"/>
          </p:cNvSpPr>
          <p:nvPr/>
        </p:nvSpPr>
        <p:spPr bwMode="auto">
          <a:xfrm>
            <a:off x="1342390" y="3341370"/>
            <a:ext cx="3613785" cy="569595"/>
          </a:xfrm>
          <a:prstGeom prst="roundRect">
            <a:avLst>
              <a:gd name="adj" fmla="val 20269"/>
            </a:avLst>
          </a:prstGeom>
          <a:solidFill>
            <a:schemeClr val="accent4"/>
          </a:solidFill>
          <a:ln w="9525">
            <a:noFill/>
            <a:round/>
          </a:ln>
          <a:effectLst/>
        </p:spPr>
        <p:txBody>
          <a:bodyPr lIns="0" tIns="0" rIns="0" bIns="0" anchor="ctr"/>
          <a:p>
            <a:pPr algn="ctr" eaLnBrk="0" hangingPunct="0"/>
            <a:r>
              <a:rPr lang="zh-CN" altLang="en-US" sz="2400">
                <a:solidFill>
                  <a:srgbClr val="FFFFFF"/>
                </a:solidFill>
                <a:latin typeface="Helvetica" charset="0"/>
                <a:sym typeface="Helvetica" charset="0"/>
              </a:rPr>
              <a:t>消费者</a:t>
            </a:r>
            <a:endParaRPr lang="zh-CN" altLang="en-US" sz="2400">
              <a:solidFill>
                <a:srgbClr val="FFFFFF"/>
              </a:solidFill>
              <a:latin typeface="Helvetica" charset="0"/>
              <a:sym typeface="Helvetica" charset="0"/>
            </a:endParaRPr>
          </a:p>
        </p:txBody>
      </p:sp>
      <p:sp>
        <p:nvSpPr>
          <p:cNvPr id="5" name="Shape 34"/>
          <p:cNvSpPr>
            <a:spLocks noChangeArrowheads="1"/>
          </p:cNvSpPr>
          <p:nvPr/>
        </p:nvSpPr>
        <p:spPr bwMode="auto">
          <a:xfrm>
            <a:off x="7253605" y="3268980"/>
            <a:ext cx="3411220" cy="641985"/>
          </a:xfrm>
          <a:prstGeom prst="roundRect">
            <a:avLst>
              <a:gd name="adj" fmla="val 20269"/>
            </a:avLst>
          </a:prstGeom>
          <a:solidFill>
            <a:schemeClr val="accent4"/>
          </a:solidFill>
          <a:ln w="9525">
            <a:noFill/>
            <a:round/>
          </a:ln>
          <a:effectLst/>
        </p:spPr>
        <p:txBody>
          <a:bodyPr lIns="0" tIns="0" rIns="0" bIns="0" anchor="ctr"/>
          <a:p>
            <a:pPr algn="ctr" eaLnBrk="0" hangingPunct="0"/>
            <a:r>
              <a:rPr lang="zh-CN" altLang="en-US" sz="2400">
                <a:solidFill>
                  <a:srgbClr val="FFFFFF"/>
                </a:solidFill>
                <a:latin typeface="Helvetica" charset="0"/>
                <a:sym typeface="Helvetica" charset="0"/>
              </a:rPr>
              <a:t>生产者</a:t>
            </a:r>
            <a:endParaRPr lang="zh-CN" altLang="en-US" sz="2400">
              <a:solidFill>
                <a:srgbClr val="FFFFFF"/>
              </a:solidFill>
              <a:latin typeface="Helvetica" charset="0"/>
              <a:sym typeface="Helvetica" charset="0"/>
            </a:endParaRPr>
          </a:p>
        </p:txBody>
      </p:sp>
      <p:sp>
        <p:nvSpPr>
          <p:cNvPr id="3" name="文本框 2"/>
          <p:cNvSpPr txBox="1"/>
          <p:nvPr/>
        </p:nvSpPr>
        <p:spPr>
          <a:xfrm>
            <a:off x="590550" y="1061720"/>
            <a:ext cx="17830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等待</a:t>
            </a:r>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a:t>
            </a:r>
            <a:r>
              <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通知机制</a:t>
            </a:r>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p:txBody>
      </p:sp>
      <p:sp>
        <p:nvSpPr>
          <p:cNvPr id="2" name="文本框 1"/>
          <p:cNvSpPr txBox="1"/>
          <p:nvPr/>
        </p:nvSpPr>
        <p:spPr>
          <a:xfrm>
            <a:off x="1939925" y="1976120"/>
            <a:ext cx="7541895" cy="1465580"/>
          </a:xfrm>
          <a:prstGeom prst="rect">
            <a:avLst/>
          </a:prstGeom>
          <a:noFill/>
        </p:spPr>
        <p:txBody>
          <a:bodyPr wrap="square" rtlCol="0">
            <a:spAutoFit/>
          </a:bodyPr>
          <a:p>
            <a:pPr algn="l"/>
            <a:r>
              <a:rPr lang="en-US" altLang="zh-CN"/>
              <a:t>	</a:t>
            </a:r>
            <a:r>
              <a:rPr lang="zh-CN" altLang="en-US"/>
              <a:t>等待/通知经典范式，该范式分为两部分，分别针对等待方（消费者）和通知方（生产者）</a:t>
            </a:r>
            <a:endParaRPr lang="zh-CN" altLang="en-US"/>
          </a:p>
          <a:p>
            <a:pPr algn="l"/>
            <a:endParaRPr lang="zh-CN" altLang="en-US"/>
          </a:p>
          <a:p>
            <a:pPr algn="l"/>
            <a:endParaRPr lang="zh-CN" altLang="en-US"/>
          </a:p>
          <a:p>
            <a:pPr algn="ctr"/>
            <a:r>
              <a:rPr lang="zh-CN" altLang="en-US">
                <a:solidFill>
                  <a:srgbClr val="FF0000"/>
                </a:solidFill>
              </a:rPr>
              <a:t>例子</a:t>
            </a:r>
            <a:r>
              <a:rPr lang="en-US" altLang="zh-CN">
                <a:solidFill>
                  <a:srgbClr val="FF0000"/>
                </a:solidFill>
              </a:rPr>
              <a:t>1</a:t>
            </a:r>
            <a:endParaRPr lang="en-US" altLang="zh-CN">
              <a:solidFill>
                <a:srgbClr val="FF0000"/>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autoUpdateAnimBg="0"/>
      <p:bldP spid="5" grpId="0" bldLvl="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49" name="think-cell Slide" r:id="rId2" imgW="12700" imgH="12700" progId="">
                  <p:embed/>
                </p:oleObj>
              </mc:Choice>
              <mc:Fallback>
                <p:oleObj name="think-cell Slide" r:id="rId2" imgW="12700" imgH="12700" progId="">
                  <p:embed/>
                  <p:pic>
                    <p:nvPicPr>
                      <p:cNvPr id="0" name="图片 2048" descr="image4"/>
                      <p:cNvPicPr>
                        <a:picLocks noChangeAspect="1"/>
                      </p:cNvPicPr>
                      <p:nvPr/>
                    </p:nvPicPr>
                    <p:blipFill>
                      <a:blip r:embed="rId3"/>
                      <a:stretch>
                        <a:fillRect/>
                      </a:stretch>
                    </p:blipFill>
                    <p:spPr>
                      <a:xfrm>
                        <a:off x="0" y="0"/>
                        <a:ext cx="158750" cy="158750"/>
                      </a:xfrm>
                      <a:prstGeom prst="rect">
                        <a:avLst/>
                      </a:prstGeom>
                      <a:noFill/>
                      <a:ln w="9525">
                        <a:noFill/>
                      </a:ln>
                    </p:spPr>
                  </p:pic>
                </p:oleObj>
              </mc:Fallback>
            </mc:AlternateContent>
          </a:graphicData>
        </a:graphic>
      </p:graphicFrame>
      <p:sp>
        <p:nvSpPr>
          <p:cNvPr id="3" name="Rectangle 3"/>
          <p:cNvSpPr txBox="1">
            <a:spLocks noGrp="1" noChangeArrowheads="1"/>
          </p:cNvSpPr>
          <p:nvPr>
            <p:ph type="ctrTitle"/>
            <p:custDataLst>
              <p:tags r:id="rId4"/>
            </p:custDataLst>
          </p:nvPr>
        </p:nvSpPr>
        <p:spPr>
          <a:xfrm>
            <a:off x="6706422" y="3489960"/>
            <a:ext cx="5308756" cy="1059180"/>
          </a:xfrm>
          <a:prstGeom prst="rect">
            <a:avLst/>
          </a:prstGeom>
        </p:spPr>
        <p:txBody>
          <a:bodyPr vert="horz" lIns="91440" tIns="45720" rIns="91440" bIns="45720" rtlCol="0" anchor="ctr">
            <a:noAutofit/>
          </a:bodyPr>
          <a:lstStyle/>
          <a:p>
            <a:pPr lvl="0" algn="ctr" defTabSz="-635">
              <a:tabLst>
                <a:tab pos="82550" algn="l"/>
              </a:tabLst>
              <a:defRPr/>
            </a:pPr>
            <a:r>
              <a:rPr kumimoji="0" lang="zh-CN" altLang="en-US" sz="4800" b="0" i="0" u="none" strike="noStrike" kern="1200" cap="none" spc="0" normalizeH="0" baseline="0" noProof="0" dirty="0" smtClean="0">
                <a:ln>
                  <a:noFill/>
                </a:ln>
                <a:solidFill>
                  <a:schemeClr val="tx1"/>
                </a:solidFill>
                <a:effectLst/>
                <a:uLnTx/>
                <a:uFillTx/>
                <a:sym typeface="+mn-ea"/>
              </a:rPr>
              <a:t>锁</a:t>
            </a:r>
            <a:endParaRPr kumimoji="0" lang="zh-CN" altLang="en-US" sz="4800" b="0" i="0" u="none" strike="noStrike" kern="1200" cap="none" spc="0" normalizeH="0" baseline="0" noProof="0" dirty="0" smtClean="0">
              <a:ln>
                <a:noFill/>
              </a:ln>
              <a:solidFill>
                <a:schemeClr val="tx1"/>
              </a:solidFill>
              <a:effectLst/>
              <a:uLnTx/>
              <a:uFillTx/>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34"/>
          <p:cNvSpPr>
            <a:spLocks noChangeArrowheads="1"/>
          </p:cNvSpPr>
          <p:nvPr/>
        </p:nvSpPr>
        <p:spPr bwMode="auto">
          <a:xfrm>
            <a:off x="3790315" y="1832610"/>
            <a:ext cx="3613785" cy="569595"/>
          </a:xfrm>
          <a:prstGeom prst="roundRect">
            <a:avLst>
              <a:gd name="adj" fmla="val 20269"/>
            </a:avLst>
          </a:prstGeom>
          <a:solidFill>
            <a:schemeClr val="accent4"/>
          </a:solidFill>
          <a:ln w="9525">
            <a:noFill/>
            <a:round/>
          </a:ln>
          <a:effectLst/>
        </p:spPr>
        <p:txBody>
          <a:bodyPr lIns="0" tIns="0" rIns="0" bIns="0" anchor="ctr"/>
          <a:p>
            <a:pPr algn="ctr" eaLnBrk="0" hangingPunct="0"/>
            <a:r>
              <a:rPr lang="zh-CN" altLang="en-US" sz="2400">
                <a:solidFill>
                  <a:srgbClr val="FFFFFF"/>
                </a:solidFill>
                <a:latin typeface="Helvetica" charset="0"/>
                <a:sym typeface="Helvetica" charset="0"/>
              </a:rPr>
              <a:t>对象锁</a:t>
            </a:r>
            <a:endParaRPr lang="zh-CN" altLang="en-US" sz="2400">
              <a:solidFill>
                <a:srgbClr val="FFFFFF"/>
              </a:solidFill>
              <a:latin typeface="Helvetica" charset="0"/>
              <a:sym typeface="Helvetica" charset="0"/>
            </a:endParaRPr>
          </a:p>
        </p:txBody>
      </p:sp>
      <p:sp>
        <p:nvSpPr>
          <p:cNvPr id="4" name="Shape 34"/>
          <p:cNvSpPr>
            <a:spLocks noChangeArrowheads="1"/>
          </p:cNvSpPr>
          <p:nvPr/>
        </p:nvSpPr>
        <p:spPr bwMode="auto">
          <a:xfrm>
            <a:off x="3790315" y="2933700"/>
            <a:ext cx="3613785" cy="569595"/>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a:solidFill>
                  <a:srgbClr val="FFFFFF"/>
                </a:solidFill>
                <a:latin typeface="Helvetica" charset="0"/>
                <a:sym typeface="Helvetica" charset="0"/>
              </a:rPr>
              <a:t>类</a:t>
            </a:r>
            <a:r>
              <a:rPr lang="zh-CN" altLang="en-US" sz="2400">
                <a:solidFill>
                  <a:srgbClr val="FFFFFF"/>
                </a:solidFill>
                <a:latin typeface="Helvetica" charset="0"/>
                <a:sym typeface="Helvetica" charset="0"/>
              </a:rPr>
              <a:t>锁</a:t>
            </a:r>
            <a:endParaRPr lang="zh-CN" altLang="en-US" sz="2400">
              <a:solidFill>
                <a:srgbClr val="FFFFFF"/>
              </a:solidFill>
              <a:latin typeface="Helvetica" charset="0"/>
              <a:sym typeface="Helvetica" charset="0"/>
            </a:endParaRPr>
          </a:p>
        </p:txBody>
      </p:sp>
      <p:sp>
        <p:nvSpPr>
          <p:cNvPr id="2" name="文本框 1"/>
          <p:cNvSpPr txBox="1"/>
          <p:nvPr/>
        </p:nvSpPr>
        <p:spPr>
          <a:xfrm>
            <a:off x="1602105" y="4582160"/>
            <a:ext cx="7990205" cy="1463040"/>
          </a:xfrm>
          <a:prstGeom prst="rect">
            <a:avLst/>
          </a:prstGeom>
          <a:noFill/>
        </p:spPr>
        <p:txBody>
          <a:bodyPr wrap="square" rtlCol="0" anchor="t">
            <a:spAutoFit/>
          </a:bodyPr>
          <a:p>
            <a:pPr lvl="0" indent="0"/>
            <a:r>
              <a:rPr lang="zh-CN" altLang="en-US" dirty="0">
                <a:latin typeface="华文宋体" panose="02010600040101010101" charset="-122"/>
                <a:ea typeface="华文宋体" panose="02010600040101010101" charset="-122"/>
                <a:sym typeface="+mn-ea"/>
              </a:rPr>
              <a:t>·原子操作</a:t>
            </a:r>
            <a:r>
              <a:rPr lang="en-US" altLang="zh-CN" dirty="0">
                <a:latin typeface="华文宋体" panose="02010600040101010101" charset="-122"/>
                <a:ea typeface="华文宋体" panose="02010600040101010101" charset="-122"/>
                <a:sym typeface="+mn-ea"/>
              </a:rPr>
              <a:t>:</a:t>
            </a:r>
            <a:r>
              <a:rPr lang="zh-CN" altLang="en-US" dirty="0">
                <a:latin typeface="华文宋体" panose="02010600040101010101" charset="-122"/>
                <a:ea typeface="华文宋体" panose="02010600040101010101" charset="-122"/>
                <a:sym typeface="+mn-ea"/>
              </a:rPr>
              <a:t>“不可被中断的一个或一系列操作”</a:t>
            </a:r>
            <a:endParaRPr lang="zh-CN" altLang="en-US" dirty="0">
              <a:latin typeface="华文宋体" panose="02010600040101010101" charset="-122"/>
              <a:ea typeface="华文宋体" panose="02010600040101010101" charset="-122"/>
              <a:sym typeface="+mn-ea"/>
            </a:endParaRPr>
          </a:p>
          <a:p>
            <a:pPr lvl="0" indent="0"/>
            <a:r>
              <a:rPr lang="zh-CN" altLang="en-US" dirty="0">
                <a:latin typeface="华文宋体" panose="02010600040101010101" charset="-122"/>
                <a:ea typeface="华文宋体" panose="02010600040101010101" charset="-122"/>
                <a:sym typeface="+mn-ea"/>
              </a:rPr>
              <a:t>·</a:t>
            </a:r>
            <a:r>
              <a:rPr lang="en-US" altLang="zh-CN" dirty="0">
                <a:latin typeface="华文宋体" panose="02010600040101010101" charset="-122"/>
                <a:ea typeface="华文宋体" panose="02010600040101010101" charset="-122"/>
                <a:sym typeface="+mn-ea"/>
              </a:rPr>
              <a:t>CAS</a:t>
            </a:r>
            <a:r>
              <a:rPr lang="zh-CN" altLang="en-US" dirty="0">
                <a:latin typeface="华文宋体" panose="02010600040101010101" charset="-122"/>
                <a:ea typeface="华文宋体" panose="02010600040101010101" charset="-122"/>
                <a:sym typeface="+mn-ea"/>
              </a:rPr>
              <a:t>（</a:t>
            </a:r>
            <a:r>
              <a:rPr lang="en-US" altLang="zh-CN" dirty="0">
                <a:latin typeface="华文宋体" panose="02010600040101010101" charset="-122"/>
                <a:ea typeface="华文宋体" panose="02010600040101010101" charset="-122"/>
                <a:sym typeface="+mn-ea"/>
              </a:rPr>
              <a:t>Compare and Swap</a:t>
            </a:r>
            <a:r>
              <a:rPr lang="zh-CN" altLang="en-US" dirty="0">
                <a:latin typeface="华文宋体" panose="02010600040101010101" charset="-122"/>
                <a:ea typeface="华文宋体" panose="02010600040101010101" charset="-122"/>
                <a:sym typeface="+mn-ea"/>
              </a:rPr>
              <a:t>）</a:t>
            </a:r>
            <a:r>
              <a:rPr lang="en-US" altLang="zh-CN" dirty="0">
                <a:latin typeface="华文宋体" panose="02010600040101010101" charset="-122"/>
                <a:ea typeface="华文宋体" panose="02010600040101010101" charset="-122"/>
                <a:sym typeface="+mn-ea"/>
              </a:rPr>
              <a:t>:CAS</a:t>
            </a:r>
            <a:r>
              <a:rPr lang="zh-CN" altLang="en-US" dirty="0">
                <a:latin typeface="华文宋体" panose="02010600040101010101" charset="-122"/>
                <a:ea typeface="华文宋体" panose="02010600040101010101" charset="-122"/>
                <a:sym typeface="+mn-ea"/>
              </a:rPr>
              <a:t>需要输入两个值，一个是旧值（期望操作前的值）和一个新值，在操作期间，先比较旧值有没有发生变化，如果没有发生变化，才交换成新值，发生了变化则不替换。通俗的将，就是</a:t>
            </a:r>
            <a:r>
              <a:rPr lang="en-US" altLang="zh-CN" dirty="0">
                <a:latin typeface="华文宋体" panose="02010600040101010101" charset="-122"/>
                <a:ea typeface="华文宋体" panose="02010600040101010101" charset="-122"/>
                <a:sym typeface="+mn-ea"/>
              </a:rPr>
              <a:t>“</a:t>
            </a:r>
            <a:r>
              <a:rPr lang="zh-CN" altLang="en-US" dirty="0">
                <a:latin typeface="华文宋体" panose="02010600040101010101" charset="-122"/>
                <a:ea typeface="华文宋体" panose="02010600040101010101" charset="-122"/>
                <a:sym typeface="+mn-ea"/>
              </a:rPr>
              <a:t>读，写，改</a:t>
            </a:r>
            <a:r>
              <a:rPr lang="en-US" altLang="zh-CN" dirty="0">
                <a:latin typeface="华文宋体" panose="02010600040101010101" charset="-122"/>
                <a:ea typeface="华文宋体" panose="02010600040101010101" charset="-122"/>
                <a:sym typeface="+mn-ea"/>
              </a:rPr>
              <a:t>”</a:t>
            </a:r>
            <a:r>
              <a:rPr lang="zh-CN" altLang="en-US" dirty="0">
                <a:latin typeface="华文宋体" panose="02010600040101010101" charset="-122"/>
                <a:ea typeface="华文宋体" panose="02010600040101010101" charset="-122"/>
                <a:sym typeface="+mn-ea"/>
              </a:rPr>
              <a:t>一口气搞定</a:t>
            </a:r>
            <a:endParaRPr lang="zh-CN" altLang="en-US" dirty="0">
              <a:latin typeface="华文宋体" panose="02010600040101010101" charset="-122"/>
              <a:ea typeface="华文宋体" panose="02010600040101010101" charset="-122"/>
              <a:sym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autoUpdateAnimBg="0"/>
      <p:bldP spid="4" grpId="0" bldLvl="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90550" y="1061720"/>
            <a:ext cx="982980" cy="914400"/>
          </a:xfrm>
          <a:prstGeom prst="rect">
            <a:avLst/>
          </a:prstGeom>
          <a:noFill/>
        </p:spPr>
        <p:txBody>
          <a:bodyPr wrap="none" rtlCol="0" anchor="t">
            <a:spAutoFit/>
          </a:bodyPr>
          <a:lstStyle/>
          <a:p>
            <a:pPr algn="l"/>
            <a:r>
              <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对象锁</a:t>
            </a:r>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p:txBody>
      </p:sp>
      <p:sp>
        <p:nvSpPr>
          <p:cNvPr id="2" name="文本框 1"/>
          <p:cNvSpPr txBox="1"/>
          <p:nvPr/>
        </p:nvSpPr>
        <p:spPr>
          <a:xfrm>
            <a:off x="1368425" y="1976120"/>
            <a:ext cx="7990205" cy="1463040"/>
          </a:xfrm>
          <a:prstGeom prst="rect">
            <a:avLst/>
          </a:prstGeom>
          <a:noFill/>
        </p:spPr>
        <p:txBody>
          <a:bodyPr wrap="square" rtlCol="0" anchor="t">
            <a:spAutoFit/>
          </a:bodyPr>
          <a:lstStyle/>
          <a:p>
            <a:pPr lvl="0" indent="0"/>
            <a:r>
              <a:rPr lang="en-US" altLang="zh-CN" dirty="0">
                <a:latin typeface="华文宋体" panose="02010600040101010101" charset="-122"/>
                <a:ea typeface="华文宋体" panose="02010600040101010101" charset="-122"/>
                <a:sym typeface="+mn-ea"/>
              </a:rPr>
              <a:t>	在多线程并发编程中synchronized一直是元老级角色，很多人都会称呼它为重量级锁。但是，随着Java SE 1.6对synchronized进行了各种优化之后，有些情况下它就并不那么重了。</a:t>
            </a:r>
            <a:endParaRPr lang="en-US" altLang="zh-CN" dirty="0">
              <a:latin typeface="华文宋体" panose="02010600040101010101" charset="-122"/>
              <a:ea typeface="华文宋体" panose="02010600040101010101" charset="-122"/>
              <a:sym typeface="+mn-ea"/>
            </a:endParaRPr>
          </a:p>
          <a:p>
            <a:pPr lvl="0" indent="0"/>
            <a:r>
              <a:rPr lang="en-US" altLang="zh-CN" dirty="0">
                <a:latin typeface="华文宋体" panose="02010600040101010101" charset="-122"/>
                <a:ea typeface="华文宋体" panose="02010600040101010101" charset="-122"/>
                <a:sym typeface="+mn-ea"/>
              </a:rPr>
              <a:t>	Java SE 1.6中为了减少获得锁和释放锁带来的性能消耗而引入的偏向锁和轻量级锁，以及锁的存储结构和升级过程</a:t>
            </a:r>
            <a:endParaRPr lang="en-US" altLang="zh-CN" dirty="0">
              <a:latin typeface="华文宋体" panose="02010600040101010101" charset="-122"/>
              <a:ea typeface="华文宋体" panose="02010600040101010101" charset="-122"/>
              <a:sym typeface="+mn-ea"/>
            </a:endParaRPr>
          </a:p>
        </p:txBody>
      </p:sp>
      <p:sp>
        <p:nvSpPr>
          <p:cNvPr id="4" name="文本框 3"/>
          <p:cNvSpPr txBox="1"/>
          <p:nvPr/>
        </p:nvSpPr>
        <p:spPr>
          <a:xfrm>
            <a:off x="1552575" y="3618230"/>
            <a:ext cx="8054975" cy="2560320"/>
          </a:xfrm>
          <a:prstGeom prst="rect">
            <a:avLst/>
          </a:prstGeom>
          <a:noFill/>
        </p:spPr>
        <p:txBody>
          <a:bodyPr wrap="square" rtlCol="0" anchor="t">
            <a:spAutoFit/>
          </a:bodyPr>
          <a:p>
            <a:pPr lvl="0" indent="0"/>
            <a:r>
              <a:rPr lang="zh-CN" altLang="en-US" dirty="0">
                <a:latin typeface="华文宋体" panose="02010600040101010101" charset="-122"/>
                <a:ea typeface="华文宋体" panose="02010600040101010101" charset="-122"/>
                <a:sym typeface="+mn-ea"/>
              </a:rPr>
              <a:t>·</a:t>
            </a:r>
            <a:r>
              <a:rPr lang="en-US" altLang="zh-CN" dirty="0">
                <a:latin typeface="华文宋体" panose="02010600040101010101" charset="-122"/>
                <a:ea typeface="华文宋体" panose="02010600040101010101" charset="-122"/>
                <a:sym typeface="+mn-ea"/>
              </a:rPr>
              <a:t>对于普通同步方法，锁是当前实例对象。</a:t>
            </a:r>
            <a:endParaRPr lang="en-US" altLang="zh-CN" dirty="0">
              <a:latin typeface="华文宋体" panose="02010600040101010101" charset="-122"/>
              <a:ea typeface="华文宋体" panose="02010600040101010101" charset="-122"/>
              <a:sym typeface="+mn-ea"/>
            </a:endParaRPr>
          </a:p>
          <a:p>
            <a:pPr lvl="0" indent="0"/>
            <a:r>
              <a:rPr lang="en-US" altLang="zh-CN" dirty="0">
                <a:latin typeface="华文宋体" panose="02010600040101010101" charset="-122"/>
                <a:ea typeface="华文宋体" panose="02010600040101010101" charset="-122"/>
                <a:sym typeface="+mn-ea"/>
              </a:rPr>
              <a:t>·对于静态同步方法，锁是当前类的Class对象。</a:t>
            </a:r>
            <a:endParaRPr lang="en-US" altLang="zh-CN" dirty="0">
              <a:latin typeface="华文宋体" panose="02010600040101010101" charset="-122"/>
              <a:ea typeface="华文宋体" panose="02010600040101010101" charset="-122"/>
              <a:sym typeface="+mn-ea"/>
            </a:endParaRPr>
          </a:p>
          <a:p>
            <a:pPr lvl="0" indent="0"/>
            <a:r>
              <a:rPr lang="en-US" altLang="zh-CN" dirty="0">
                <a:latin typeface="华文宋体" panose="02010600040101010101" charset="-122"/>
                <a:ea typeface="华文宋体" panose="02010600040101010101" charset="-122"/>
                <a:sym typeface="+mn-ea"/>
              </a:rPr>
              <a:t>·对于同步方法块，锁是Synchonized括号里配置的对象</a:t>
            </a:r>
            <a:endParaRPr lang="en-US" altLang="zh-CN" dirty="0">
              <a:latin typeface="华文宋体" panose="02010600040101010101" charset="-122"/>
              <a:ea typeface="华文宋体" panose="02010600040101010101" charset="-122"/>
              <a:sym typeface="+mn-ea"/>
            </a:endParaRPr>
          </a:p>
          <a:p>
            <a:pPr lvl="0" indent="0"/>
            <a:endParaRPr lang="en-US" altLang="zh-CN" dirty="0">
              <a:latin typeface="华文宋体" panose="02010600040101010101" charset="-122"/>
              <a:ea typeface="华文宋体" panose="02010600040101010101" charset="-122"/>
              <a:sym typeface="+mn-ea"/>
            </a:endParaRPr>
          </a:p>
          <a:p>
            <a:pPr lvl="0" indent="0"/>
            <a:r>
              <a:rPr lang="zh-CN" altLang="en-US" dirty="0">
                <a:latin typeface="华文宋体" panose="02010600040101010101" charset="-122"/>
                <a:ea typeface="华文宋体" panose="02010600040101010101" charset="-122"/>
                <a:sym typeface="+mn-ea"/>
              </a:rPr>
              <a:t>·</a:t>
            </a:r>
            <a:r>
              <a:rPr dirty="0">
                <a:latin typeface="华文宋体" panose="02010600040101010101" charset="-122"/>
                <a:ea typeface="华文宋体" panose="02010600040101010101" charset="-122"/>
                <a:sym typeface="+mn-ea"/>
              </a:rPr>
              <a:t>monitorenter指令是在编译后插入到同步代码块的开始位置，monitorexit是插入到方法结束处和异常处，JVM要保证每个monitorenter必须有对应的monitorexit与之配对。任何对象都有一个monitor与之关联，当且一个monitor被持有后，它将处于锁定状态。线程执行到monitorenter指令时，将会尝试获取对象所对应的monitor的所有权，即尝试获得对象的锁。</a:t>
            </a:r>
            <a:endParaRPr dirty="0">
              <a:latin typeface="华文宋体" panose="02010600040101010101" charset="-122"/>
              <a:ea typeface="华文宋体" panose="02010600040101010101" charset="-122"/>
              <a:sym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90550" y="1061720"/>
            <a:ext cx="23545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对象锁</a:t>
            </a:r>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Synchronized:</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p:txBody>
      </p:sp>
      <p:pic>
        <p:nvPicPr>
          <p:cNvPr id="5" name="图片 4" descr="QQ截图20170314201702"/>
          <p:cNvPicPr>
            <a:picLocks noChangeAspect="1"/>
          </p:cNvPicPr>
          <p:nvPr/>
        </p:nvPicPr>
        <p:blipFill>
          <a:blip r:embed="rId1"/>
          <a:stretch>
            <a:fillRect/>
          </a:stretch>
        </p:blipFill>
        <p:spPr>
          <a:xfrm>
            <a:off x="2204720" y="1496060"/>
            <a:ext cx="7780655" cy="1171575"/>
          </a:xfrm>
          <a:prstGeom prst="rect">
            <a:avLst/>
          </a:prstGeom>
        </p:spPr>
      </p:pic>
      <p:pic>
        <p:nvPicPr>
          <p:cNvPr id="8" name="图片 7" descr="QQ截图20170314205153"/>
          <p:cNvPicPr>
            <a:picLocks noChangeAspect="1"/>
          </p:cNvPicPr>
          <p:nvPr/>
        </p:nvPicPr>
        <p:blipFill>
          <a:blip r:embed="rId2"/>
          <a:stretch>
            <a:fillRect/>
          </a:stretch>
        </p:blipFill>
        <p:spPr>
          <a:xfrm>
            <a:off x="2204720" y="3991610"/>
            <a:ext cx="7894955" cy="2219325"/>
          </a:xfrm>
          <a:prstGeom prst="rect">
            <a:avLst/>
          </a:prstGeom>
        </p:spPr>
      </p:pic>
      <p:sp>
        <p:nvSpPr>
          <p:cNvPr id="2" name="文本框 1"/>
          <p:cNvSpPr txBox="1"/>
          <p:nvPr/>
        </p:nvSpPr>
        <p:spPr>
          <a:xfrm>
            <a:off x="2206625" y="3129280"/>
            <a:ext cx="8321040" cy="368300"/>
          </a:xfrm>
          <a:prstGeom prst="rect">
            <a:avLst/>
          </a:prstGeom>
          <a:noFill/>
        </p:spPr>
        <p:txBody>
          <a:bodyPr wrap="none" rtlCol="0">
            <a:spAutoFit/>
          </a:bodyPr>
          <a:p>
            <a:pPr algn="l"/>
            <a:r>
              <a:rPr lang="zh-CN" altLang="en-US">
                <a:sym typeface="+mn-ea"/>
              </a:rPr>
              <a:t>synchronized用的锁是存在Java对象头里</a:t>
            </a:r>
            <a:r>
              <a:rPr lang="en-US" altLang="zh-CN">
                <a:sym typeface="+mn-ea"/>
              </a:rPr>
              <a:t>,</a:t>
            </a:r>
            <a:r>
              <a:rPr lang="zh-CN" altLang="en-US">
                <a:sym typeface="+mn-ea"/>
              </a:rPr>
              <a:t>32位JVM的Mark Word的默认存储结构如图</a:t>
            </a: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13535" y="1974850"/>
            <a:ext cx="7990205" cy="1737360"/>
          </a:xfrm>
          <a:prstGeom prst="rect">
            <a:avLst/>
          </a:prstGeom>
          <a:noFill/>
        </p:spPr>
        <p:txBody>
          <a:bodyPr wrap="square" rtlCol="0" anchor="t">
            <a:spAutoFit/>
          </a:bodyPr>
          <a:p>
            <a:pPr lvl="0" indent="0"/>
            <a:r>
              <a:rPr lang="en-US" dirty="0">
                <a:latin typeface="华文宋体" panose="02010600040101010101" charset="-122"/>
                <a:ea typeface="华文宋体" panose="02010600040101010101" charset="-122"/>
                <a:sym typeface="+mn-ea"/>
              </a:rPr>
              <a:t>	</a:t>
            </a:r>
            <a:r>
              <a:rPr dirty="0">
                <a:latin typeface="华文宋体" panose="02010600040101010101" charset="-122"/>
                <a:ea typeface="华文宋体" panose="02010600040101010101" charset="-122"/>
                <a:sym typeface="+mn-ea"/>
              </a:rPr>
              <a:t>Java SE 1.6为了减少获得锁和释放锁带来的性能消耗，引入了“偏向锁”和“轻量级锁”，在Java SE 1.6中，锁一共有4种状态，级别从低到高依次是：无锁状态、偏向锁状态、轻量级锁状态和重量级锁状态，这几个状态会随着竞争情况逐渐升级。锁可以升级但不能降级，意味着偏向锁升级成轻量级锁后不能降级成偏向锁。这种锁升级却不能降级的策略，目的是为了提高获得锁和释放锁的效率</a:t>
            </a:r>
            <a:endParaRPr dirty="0">
              <a:latin typeface="华文宋体" panose="02010600040101010101" charset="-122"/>
              <a:ea typeface="华文宋体" panose="02010600040101010101" charset="-122"/>
              <a:sym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QQ截图20170314233726"/>
          <p:cNvPicPr>
            <a:picLocks noChangeAspect="1"/>
          </p:cNvPicPr>
          <p:nvPr/>
        </p:nvPicPr>
        <p:blipFill>
          <a:blip r:embed="rId1"/>
          <a:stretch>
            <a:fillRect/>
          </a:stretch>
        </p:blipFill>
        <p:spPr>
          <a:xfrm>
            <a:off x="2969260" y="233045"/>
            <a:ext cx="6250940" cy="6627495"/>
          </a:xfrm>
          <a:prstGeom prst="rect">
            <a:avLst/>
          </a:prstGeom>
        </p:spPr>
      </p:pic>
      <p:sp>
        <p:nvSpPr>
          <p:cNvPr id="4" name="文本框 3"/>
          <p:cNvSpPr txBox="1"/>
          <p:nvPr/>
        </p:nvSpPr>
        <p:spPr>
          <a:xfrm>
            <a:off x="403860" y="445135"/>
            <a:ext cx="982980" cy="914400"/>
          </a:xfrm>
          <a:prstGeom prst="rect">
            <a:avLst/>
          </a:prstGeom>
          <a:noFill/>
        </p:spPr>
        <p:txBody>
          <a:bodyPr wrap="none" rtlCol="0" anchor="t">
            <a:spAutoFit/>
          </a:bodyPr>
          <a:p>
            <a:pPr algn="l"/>
            <a:r>
              <a:rPr 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偏向锁</a:t>
            </a:r>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QQ截图20170314233936"/>
          <p:cNvPicPr>
            <a:picLocks noChangeAspect="1"/>
          </p:cNvPicPr>
          <p:nvPr/>
        </p:nvPicPr>
        <p:blipFill>
          <a:blip r:embed="rId1"/>
          <a:stretch>
            <a:fillRect/>
          </a:stretch>
        </p:blipFill>
        <p:spPr>
          <a:xfrm>
            <a:off x="3219450" y="612775"/>
            <a:ext cx="5751830" cy="5631815"/>
          </a:xfrm>
          <a:prstGeom prst="rect">
            <a:avLst/>
          </a:prstGeom>
        </p:spPr>
      </p:pic>
      <p:sp>
        <p:nvSpPr>
          <p:cNvPr id="4" name="文本框 3"/>
          <p:cNvSpPr txBox="1"/>
          <p:nvPr/>
        </p:nvSpPr>
        <p:spPr>
          <a:xfrm>
            <a:off x="403860" y="445135"/>
            <a:ext cx="1211580" cy="914400"/>
          </a:xfrm>
          <a:prstGeom prst="rect">
            <a:avLst/>
          </a:prstGeom>
          <a:noFill/>
        </p:spPr>
        <p:txBody>
          <a:bodyPr wrap="none" rtlCol="0" anchor="t">
            <a:spAutoFit/>
          </a:bodyPr>
          <a:p>
            <a:pPr algn="l"/>
            <a:r>
              <a:rPr 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轻量级锁</a:t>
            </a:r>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26610" y="1065530"/>
            <a:ext cx="2418080" cy="762000"/>
          </a:xfrm>
          <a:prstGeom prst="rect">
            <a:avLst/>
          </a:prstGeom>
          <a:noFill/>
        </p:spPr>
        <p:txBody>
          <a:bodyPr wrap="square" rtlCol="0">
            <a:spAutoFit/>
          </a:bodyPr>
          <a:p>
            <a:pPr algn="ctr"/>
            <a:r>
              <a:rPr lang="zh-CN" altLang="en-US" sz="4400">
                <a:solidFill>
                  <a:schemeClr val="accent4"/>
                </a:solidFill>
              </a:rPr>
              <a:t>基本内容</a:t>
            </a:r>
            <a:endParaRPr lang="zh-CN" altLang="en-US" sz="4400">
              <a:solidFill>
                <a:schemeClr val="accent4"/>
              </a:solidFill>
            </a:endParaRPr>
          </a:p>
        </p:txBody>
      </p:sp>
      <p:sp>
        <p:nvSpPr>
          <p:cNvPr id="12291" name="Shape 34"/>
          <p:cNvSpPr>
            <a:spLocks noChangeArrowheads="1"/>
          </p:cNvSpPr>
          <p:nvPr/>
        </p:nvSpPr>
        <p:spPr bwMode="auto">
          <a:xfrm>
            <a:off x="3358515" y="2630805"/>
            <a:ext cx="4699000" cy="514350"/>
          </a:xfrm>
          <a:prstGeom prst="roundRect">
            <a:avLst>
              <a:gd name="adj" fmla="val 20269"/>
            </a:avLst>
          </a:prstGeom>
          <a:solidFill>
            <a:schemeClr val="accent4"/>
          </a:solidFill>
          <a:ln w="9525">
            <a:noFill/>
            <a:round/>
          </a:ln>
          <a:effectLst/>
        </p:spPr>
        <p:txBody>
          <a:bodyPr lIns="0" tIns="0" rIns="0" bIns="0" anchor="ctr"/>
          <a:p>
            <a:pPr algn="ctr" eaLnBrk="0" hangingPunct="0"/>
            <a:r>
              <a:rPr lang="zh-CN" altLang="en-US" sz="2400">
                <a:solidFill>
                  <a:srgbClr val="FFFFFF"/>
                </a:solidFill>
                <a:latin typeface="Helvetica" charset="0"/>
                <a:sym typeface="Helvetica" charset="0"/>
              </a:rPr>
              <a:t>线程</a:t>
            </a:r>
            <a:endParaRPr lang="zh-CN" altLang="en-US" sz="2400">
              <a:solidFill>
                <a:srgbClr val="FFFFFF"/>
              </a:solidFill>
              <a:latin typeface="Helvetica" charset="0"/>
              <a:sym typeface="Helvetica" charset="0"/>
            </a:endParaRPr>
          </a:p>
        </p:txBody>
      </p:sp>
      <p:sp>
        <p:nvSpPr>
          <p:cNvPr id="8" name="Shape 34"/>
          <p:cNvSpPr>
            <a:spLocks noChangeArrowheads="1"/>
          </p:cNvSpPr>
          <p:nvPr/>
        </p:nvSpPr>
        <p:spPr bwMode="auto">
          <a:xfrm>
            <a:off x="3358515" y="3388360"/>
            <a:ext cx="4699000" cy="514350"/>
          </a:xfrm>
          <a:prstGeom prst="roundRect">
            <a:avLst>
              <a:gd name="adj" fmla="val 20269"/>
            </a:avLst>
          </a:prstGeom>
          <a:solidFill>
            <a:schemeClr val="accent4"/>
          </a:solidFill>
          <a:ln w="9525">
            <a:noFill/>
            <a:round/>
          </a:ln>
          <a:effectLst/>
        </p:spPr>
        <p:txBody>
          <a:bodyPr lIns="0" tIns="0" rIns="0" bIns="0" anchor="ctr"/>
          <a:p>
            <a:pPr algn="ctr" eaLnBrk="0" hangingPunct="0"/>
            <a:r>
              <a:rPr lang="zh-CN" altLang="en-US" sz="2400">
                <a:solidFill>
                  <a:srgbClr val="FFFFFF"/>
                </a:solidFill>
                <a:latin typeface="Helvetica" charset="0"/>
                <a:sym typeface="Helvetica" charset="0"/>
              </a:rPr>
              <a:t>锁</a:t>
            </a:r>
            <a:endParaRPr lang="zh-CN" altLang="en-US" sz="2400">
              <a:solidFill>
                <a:srgbClr val="FFFFFF"/>
              </a:solidFill>
              <a:latin typeface="Helvetica" charset="0"/>
              <a:sym typeface="Helvetica" charset="0"/>
            </a:endParaRPr>
          </a:p>
        </p:txBody>
      </p:sp>
      <p:sp>
        <p:nvSpPr>
          <p:cNvPr id="9" name="Shape 34"/>
          <p:cNvSpPr>
            <a:spLocks noChangeArrowheads="1"/>
          </p:cNvSpPr>
          <p:nvPr/>
        </p:nvSpPr>
        <p:spPr bwMode="auto">
          <a:xfrm>
            <a:off x="3358515" y="4138295"/>
            <a:ext cx="4699000" cy="514350"/>
          </a:xfrm>
          <a:prstGeom prst="roundRect">
            <a:avLst>
              <a:gd name="adj" fmla="val 20269"/>
            </a:avLst>
          </a:prstGeom>
          <a:solidFill>
            <a:schemeClr val="accent4"/>
          </a:solidFill>
          <a:ln w="9525">
            <a:noFill/>
            <a:round/>
          </a:ln>
          <a:effectLst/>
        </p:spPr>
        <p:txBody>
          <a:bodyPr lIns="0" tIns="0" rIns="0" bIns="0" anchor="ctr"/>
          <a:p>
            <a:pPr algn="ctr" eaLnBrk="0" hangingPunct="0"/>
            <a:r>
              <a:rPr lang="zh-CN" altLang="en-US" sz="2400">
                <a:solidFill>
                  <a:srgbClr val="FFFFFF"/>
                </a:solidFill>
                <a:latin typeface="Helvetica" charset="0"/>
                <a:sym typeface="Helvetica" charset="0"/>
              </a:rPr>
              <a:t>基本工具集</a:t>
            </a:r>
            <a:endParaRPr lang="zh-CN" altLang="en-US" sz="2400">
              <a:solidFill>
                <a:srgbClr val="FFFFFF"/>
              </a:solidFill>
              <a:latin typeface="Helvetica" charset="0"/>
              <a:sym typeface="Helvetica" charset="0"/>
            </a:endParaRPr>
          </a:p>
        </p:txBody>
      </p:sp>
      <p:sp>
        <p:nvSpPr>
          <p:cNvPr id="10" name="Shape 34"/>
          <p:cNvSpPr>
            <a:spLocks noChangeArrowheads="1"/>
          </p:cNvSpPr>
          <p:nvPr/>
        </p:nvSpPr>
        <p:spPr bwMode="auto">
          <a:xfrm>
            <a:off x="3358515" y="4843780"/>
            <a:ext cx="4699000" cy="514350"/>
          </a:xfrm>
          <a:prstGeom prst="roundRect">
            <a:avLst>
              <a:gd name="adj" fmla="val 20269"/>
            </a:avLst>
          </a:prstGeom>
          <a:solidFill>
            <a:schemeClr val="accent4"/>
          </a:solidFill>
          <a:ln w="9525">
            <a:noFill/>
            <a:round/>
          </a:ln>
          <a:effectLst/>
        </p:spPr>
        <p:txBody>
          <a:bodyPr lIns="0" tIns="0" rIns="0" bIns="0" anchor="ctr"/>
          <a:p>
            <a:pPr algn="ctr" eaLnBrk="0" hangingPunct="0"/>
            <a:r>
              <a:rPr lang="zh-CN" altLang="en-US" sz="2400">
                <a:solidFill>
                  <a:srgbClr val="FFFFFF"/>
                </a:solidFill>
                <a:latin typeface="Helvetica" charset="0"/>
                <a:sym typeface="Helvetica" charset="0"/>
              </a:rPr>
              <a:t>并发编程思考（小例子</a:t>
            </a:r>
            <a:r>
              <a:rPr lang="en-US" altLang="zh-CN" sz="2400">
                <a:solidFill>
                  <a:srgbClr val="FFFFFF"/>
                </a:solidFill>
                <a:latin typeface="Helvetica" charset="0"/>
                <a:sym typeface="Helvetica" charset="0"/>
              </a:rPr>
              <a:t>2</a:t>
            </a:r>
            <a:r>
              <a:rPr lang="zh-CN" altLang="en-US" sz="2400">
                <a:solidFill>
                  <a:srgbClr val="FFFFFF"/>
                </a:solidFill>
                <a:latin typeface="Helvetica" charset="0"/>
                <a:sym typeface="Helvetica" charset="0"/>
              </a:rPr>
              <a:t>个）</a:t>
            </a:r>
            <a:endParaRPr lang="zh-CN" altLang="en-US" sz="2400">
              <a:solidFill>
                <a:srgbClr val="FFFFFF"/>
              </a:solidFill>
              <a:latin typeface="Helvetica" charset="0"/>
              <a:sym typeface="Helvetica" charset="0"/>
            </a:endParaRPr>
          </a:p>
        </p:txBody>
      </p:sp>
      <p:sp>
        <p:nvSpPr>
          <p:cNvPr id="12" name="Shape 34"/>
          <p:cNvSpPr>
            <a:spLocks noChangeArrowheads="1"/>
          </p:cNvSpPr>
          <p:nvPr/>
        </p:nvSpPr>
        <p:spPr bwMode="auto">
          <a:xfrm>
            <a:off x="3046095" y="5549265"/>
            <a:ext cx="5264785" cy="553720"/>
          </a:xfrm>
          <a:prstGeom prst="roundRect">
            <a:avLst>
              <a:gd name="adj" fmla="val 20269"/>
            </a:avLst>
          </a:prstGeom>
          <a:solidFill>
            <a:schemeClr val="accent4"/>
          </a:solidFill>
          <a:ln w="9525">
            <a:noFill/>
            <a:round/>
          </a:ln>
          <a:effectLst/>
        </p:spPr>
        <p:txBody>
          <a:bodyPr lIns="0" tIns="0" rIns="0" bIns="0" anchor="ctr"/>
          <a:p>
            <a:pPr algn="ctr" eaLnBrk="0" hangingPunct="0"/>
            <a:r>
              <a:rPr lang="zh-CN" altLang="en-US" sz="2400">
                <a:solidFill>
                  <a:srgbClr val="FFFFFF"/>
                </a:solidFill>
                <a:latin typeface="Helvetica" charset="0"/>
                <a:sym typeface="Helvetica" charset="0"/>
              </a:rPr>
              <a:t>多线程编程注意事项及线上问题定位</a:t>
            </a:r>
            <a:endParaRPr lang="zh-CN" altLang="en-US" sz="2400">
              <a:solidFill>
                <a:srgbClr val="FFFFFF"/>
              </a:solidFill>
              <a:latin typeface="Helvetica" charset="0"/>
              <a:sym typeface="Helvetica" charset="0"/>
            </a:endParaRPr>
          </a:p>
        </p:txBody>
      </p:sp>
      <p:sp>
        <p:nvSpPr>
          <p:cNvPr id="3" name="Shape 34"/>
          <p:cNvSpPr>
            <a:spLocks noChangeArrowheads="1"/>
          </p:cNvSpPr>
          <p:nvPr/>
        </p:nvSpPr>
        <p:spPr bwMode="auto">
          <a:xfrm>
            <a:off x="3358515" y="1827530"/>
            <a:ext cx="4699000" cy="514350"/>
          </a:xfrm>
          <a:prstGeom prst="roundRect">
            <a:avLst>
              <a:gd name="adj" fmla="val 20269"/>
            </a:avLst>
          </a:prstGeom>
          <a:solidFill>
            <a:schemeClr val="accent4"/>
          </a:solidFill>
          <a:ln w="9525">
            <a:noFill/>
            <a:round/>
          </a:ln>
          <a:effectLst/>
        </p:spPr>
        <p:txBody>
          <a:bodyPr lIns="0" tIns="0" rIns="0" bIns="0" anchor="ctr"/>
          <a:p>
            <a:pPr algn="ctr" eaLnBrk="0" hangingPunct="0"/>
            <a:r>
              <a:rPr lang="en-US" altLang="zh-CN" sz="2400">
                <a:solidFill>
                  <a:srgbClr val="FFFFFF"/>
                </a:solidFill>
                <a:latin typeface="Helvetica" charset="0"/>
                <a:sym typeface="Helvetica" charset="0"/>
              </a:rPr>
              <a:t>Java</a:t>
            </a:r>
            <a:r>
              <a:rPr lang="zh-CN" altLang="en-US" sz="2400">
                <a:solidFill>
                  <a:srgbClr val="FFFFFF"/>
                </a:solidFill>
                <a:latin typeface="Helvetica" charset="0"/>
                <a:sym typeface="Helvetica" charset="0"/>
              </a:rPr>
              <a:t>内存模型</a:t>
            </a:r>
            <a:endParaRPr lang="zh-CN" altLang="en-US" sz="2400">
              <a:solidFill>
                <a:srgbClr val="FFFFFF"/>
              </a:solidFill>
              <a:latin typeface="Helvetica" charset="0"/>
              <a:sym typeface="Helvetica"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additive="base">
                                        <p:cTn id="7" dur="500" fill="hold"/>
                                        <p:tgtEl>
                                          <p:spTgt spid="12291"/>
                                        </p:tgtEl>
                                        <p:attrNameLst>
                                          <p:attrName>ppt_x</p:attrName>
                                        </p:attrNameLst>
                                      </p:cBhvr>
                                      <p:tavLst>
                                        <p:tav tm="0">
                                          <p:val>
                                            <p:strVal val="0-#ppt_w/2"/>
                                          </p:val>
                                        </p:tav>
                                        <p:tav tm="100000">
                                          <p:val>
                                            <p:strVal val="#ppt_x"/>
                                          </p:val>
                                        </p:tav>
                                      </p:tavLst>
                                    </p:anim>
                                    <p:anim calcmode="lin" valueType="num">
                                      <p:cBhvr additive="base">
                                        <p:cTn id="8" dur="500" fill="hold"/>
                                        <p:tgtEl>
                                          <p:spTgt spid="122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0-#ppt_w/2"/>
                                          </p:val>
                                        </p:tav>
                                        <p:tav tm="100000">
                                          <p:val>
                                            <p:strVal val="#ppt_x"/>
                                          </p:val>
                                        </p:tav>
                                      </p:tavLst>
                                    </p:anim>
                                    <p:anim calcmode="lin" valueType="num">
                                      <p:cBhvr additive="base">
                                        <p:cTn id="3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ldLvl="0" animBg="1" autoUpdateAnimBg="0"/>
      <p:bldP spid="8" grpId="0" bldLvl="0" animBg="1" autoUpdateAnimBg="0"/>
      <p:bldP spid="9" grpId="0" bldLvl="0" animBg="1" autoUpdateAnimBg="0"/>
      <p:bldP spid="10" grpId="0" bldLvl="0" animBg="1" autoUpdateAnimBg="0"/>
      <p:bldP spid="12" grpId="0" bldLvl="0" animBg="1" autoUpdateAnimBg="0"/>
      <p:bldP spid="3"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QQ截图20170315005606"/>
          <p:cNvPicPr>
            <a:picLocks noChangeAspect="1"/>
          </p:cNvPicPr>
          <p:nvPr/>
        </p:nvPicPr>
        <p:blipFill>
          <a:blip r:embed="rId1"/>
          <a:stretch>
            <a:fillRect/>
          </a:stretch>
        </p:blipFill>
        <p:spPr>
          <a:xfrm>
            <a:off x="1123950" y="1452245"/>
            <a:ext cx="9941560" cy="2572385"/>
          </a:xfrm>
          <a:prstGeom prst="rect">
            <a:avLst/>
          </a:prstGeom>
        </p:spPr>
      </p:pic>
      <p:sp>
        <p:nvSpPr>
          <p:cNvPr id="4" name="文本框 3"/>
          <p:cNvSpPr txBox="1"/>
          <p:nvPr/>
        </p:nvSpPr>
        <p:spPr>
          <a:xfrm>
            <a:off x="1546860" y="4464050"/>
            <a:ext cx="8027035" cy="365760"/>
          </a:xfrm>
          <a:prstGeom prst="rect">
            <a:avLst/>
          </a:prstGeom>
          <a:noFill/>
        </p:spPr>
        <p:txBody>
          <a:bodyPr wrap="square" rtlCol="0" anchor="t">
            <a:spAutoFit/>
          </a:bodyPr>
          <a:p>
            <a:pPr lvl="0" indent="0"/>
            <a:r>
              <a:rPr lang="en-US" altLang="zh-CN" dirty="0">
                <a:latin typeface="华文宋体" panose="02010600040101010101" charset="-122"/>
                <a:ea typeface="华文宋体" panose="02010600040101010101" charset="-122"/>
                <a:sym typeface="+mn-ea"/>
              </a:rPr>
              <a:t>	</a:t>
            </a:r>
            <a:r>
              <a:rPr lang="zh-CN" dirty="0">
                <a:latin typeface="华文宋体" panose="02010600040101010101" charset="-122"/>
                <a:ea typeface="华文宋体" panose="02010600040101010101" charset="-122"/>
                <a:sym typeface="+mn-ea"/>
              </a:rPr>
              <a:t>根据</a:t>
            </a:r>
            <a:r>
              <a:rPr lang="zh-CN" altLang="en-US" dirty="0">
                <a:latin typeface="华文宋体" panose="02010600040101010101" charset="-122"/>
                <a:ea typeface="华文宋体" panose="02010600040101010101" charset="-122"/>
                <a:sym typeface="+mn-ea"/>
              </a:rPr>
              <a:t>应用程序里所有的锁通常情况状态，合理配置</a:t>
            </a:r>
            <a:r>
              <a:rPr lang="en-US" altLang="zh-CN" dirty="0">
                <a:latin typeface="华文宋体" panose="02010600040101010101" charset="-122"/>
                <a:ea typeface="华文宋体" panose="02010600040101010101" charset="-122"/>
                <a:sym typeface="+mn-ea"/>
              </a:rPr>
              <a:t>JVM</a:t>
            </a:r>
            <a:r>
              <a:rPr lang="zh-CN" altLang="en-US" dirty="0">
                <a:latin typeface="华文宋体" panose="02010600040101010101" charset="-122"/>
                <a:ea typeface="华文宋体" panose="02010600040101010101" charset="-122"/>
                <a:sym typeface="+mn-ea"/>
              </a:rPr>
              <a:t>参数</a:t>
            </a:r>
            <a:endParaRPr lang="zh-CN" altLang="en-US" dirty="0">
              <a:latin typeface="华文宋体" panose="02010600040101010101" charset="-122"/>
              <a:ea typeface="华文宋体" panose="02010600040101010101" charset="-122"/>
              <a:sym typeface="+mn-ea"/>
            </a:endParaRPr>
          </a:p>
        </p:txBody>
      </p:sp>
      <p:sp>
        <p:nvSpPr>
          <p:cNvPr id="5" name="文本框 4"/>
          <p:cNvSpPr txBox="1"/>
          <p:nvPr/>
        </p:nvSpPr>
        <p:spPr>
          <a:xfrm>
            <a:off x="403860" y="445135"/>
            <a:ext cx="23545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几种轻量级锁的对比</a:t>
            </a:r>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860" y="445135"/>
            <a:ext cx="754380" cy="914400"/>
          </a:xfrm>
          <a:prstGeom prst="rect">
            <a:avLst/>
          </a:prstGeom>
          <a:noFill/>
        </p:spPr>
        <p:txBody>
          <a:bodyPr wrap="none" rtlCol="0" anchor="t">
            <a:spAutoFit/>
          </a:bodyPr>
          <a:p>
            <a:pPr algn="l"/>
            <a:r>
              <a:rPr 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类锁</a:t>
            </a:r>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p:txBody>
      </p:sp>
      <p:sp>
        <p:nvSpPr>
          <p:cNvPr id="2" name="文本框 1"/>
          <p:cNvSpPr txBox="1"/>
          <p:nvPr/>
        </p:nvSpPr>
        <p:spPr>
          <a:xfrm>
            <a:off x="1368425" y="1976120"/>
            <a:ext cx="7990205" cy="1188720"/>
          </a:xfrm>
          <a:prstGeom prst="rect">
            <a:avLst/>
          </a:prstGeom>
          <a:noFill/>
        </p:spPr>
        <p:txBody>
          <a:bodyPr wrap="square" rtlCol="0" anchor="t">
            <a:spAutoFit/>
          </a:bodyPr>
          <a:p>
            <a:pPr lvl="0" indent="0"/>
            <a:r>
              <a:rPr lang="en-US" altLang="zh-CN" dirty="0">
                <a:latin typeface="华文宋体" panose="02010600040101010101" charset="-122"/>
                <a:ea typeface="华文宋体" panose="02010600040101010101" charset="-122"/>
                <a:sym typeface="+mn-ea"/>
              </a:rPr>
              <a:t>	在Lock接口出现之前，Java程序是靠synchronized关键字实现锁功能的，而Java SE 5之后，并发包中新增了Lock接口（以及相关实现类）用来实现锁功能，它提供了与synchronized关键字类似的同步功能，只是在使用时需要显式地获取和释放锁</a:t>
            </a:r>
            <a:r>
              <a:rPr lang="zh-CN" altLang="en-US" dirty="0">
                <a:latin typeface="华文宋体" panose="02010600040101010101" charset="-122"/>
                <a:ea typeface="华文宋体" panose="02010600040101010101" charset="-122"/>
                <a:sym typeface="+mn-ea"/>
              </a:rPr>
              <a:t>。</a:t>
            </a:r>
            <a:endParaRPr lang="zh-CN" altLang="en-US" dirty="0">
              <a:latin typeface="华文宋体" panose="02010600040101010101" charset="-122"/>
              <a:ea typeface="华文宋体" panose="02010600040101010101" charset="-122"/>
              <a:sym typeface="+mn-ea"/>
            </a:endParaRPr>
          </a:p>
        </p:txBody>
      </p:sp>
      <p:pic>
        <p:nvPicPr>
          <p:cNvPr id="5" name="图片 4" descr="1"/>
          <p:cNvPicPr>
            <a:picLocks noChangeAspect="1"/>
          </p:cNvPicPr>
          <p:nvPr/>
        </p:nvPicPr>
        <p:blipFill>
          <a:blip r:embed="rId1"/>
          <a:stretch>
            <a:fillRect/>
          </a:stretch>
        </p:blipFill>
        <p:spPr>
          <a:xfrm>
            <a:off x="1158240" y="3435985"/>
            <a:ext cx="9747885" cy="219773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860" y="445135"/>
            <a:ext cx="14401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队列同步器</a:t>
            </a:r>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p:txBody>
      </p:sp>
      <p:sp>
        <p:nvSpPr>
          <p:cNvPr id="2" name="文本框 1"/>
          <p:cNvSpPr txBox="1"/>
          <p:nvPr/>
        </p:nvSpPr>
        <p:spPr>
          <a:xfrm>
            <a:off x="1504315" y="4016375"/>
            <a:ext cx="7990205" cy="2560320"/>
          </a:xfrm>
          <a:prstGeom prst="rect">
            <a:avLst/>
          </a:prstGeom>
          <a:noFill/>
        </p:spPr>
        <p:txBody>
          <a:bodyPr wrap="square" rtlCol="0" anchor="t">
            <a:spAutoFit/>
          </a:bodyPr>
          <a:p>
            <a:pPr lvl="0" indent="0"/>
            <a:r>
              <a:rPr lang="en-US" dirty="0">
                <a:latin typeface="华文宋体" panose="02010600040101010101" charset="-122"/>
                <a:ea typeface="华文宋体" panose="02010600040101010101" charset="-122"/>
                <a:sym typeface="+mn-ea"/>
              </a:rPr>
              <a:t>	</a:t>
            </a:r>
            <a:r>
              <a:rPr dirty="0">
                <a:latin typeface="华文宋体" panose="02010600040101010101" charset="-122"/>
                <a:ea typeface="华文宋体" panose="02010600040101010101" charset="-122"/>
                <a:sym typeface="+mn-ea"/>
              </a:rPr>
              <a:t>同步器的设计是基于模板方法模式的，也就是说，使用者需要继承同步器并重写指定的方法，随后将同步器组合在自定义同步组件的实现中，并调用同步器提供的模板方法，而这些模板方法将会调用使用者重写的方法。</a:t>
            </a:r>
            <a:endParaRPr dirty="0">
              <a:latin typeface="华文宋体" panose="02010600040101010101" charset="-122"/>
              <a:ea typeface="华文宋体" panose="02010600040101010101" charset="-122"/>
              <a:sym typeface="+mn-ea"/>
            </a:endParaRPr>
          </a:p>
          <a:p>
            <a:pPr lvl="0" indent="0"/>
            <a:r>
              <a:rPr dirty="0">
                <a:latin typeface="华文宋体" panose="02010600040101010101" charset="-122"/>
                <a:ea typeface="华文宋体" panose="02010600040101010101" charset="-122"/>
                <a:sym typeface="+mn-ea"/>
              </a:rPr>
              <a:t>重写同步器指定的方法时，需要使用同步器提供的如下3个方法来访问或修改同步状态。</a:t>
            </a:r>
            <a:endParaRPr dirty="0">
              <a:latin typeface="华文宋体" panose="02010600040101010101" charset="-122"/>
              <a:ea typeface="华文宋体" panose="02010600040101010101" charset="-122"/>
              <a:sym typeface="+mn-ea"/>
            </a:endParaRPr>
          </a:p>
          <a:p>
            <a:pPr lvl="0" indent="0"/>
            <a:r>
              <a:rPr dirty="0">
                <a:latin typeface="华文宋体" panose="02010600040101010101" charset="-122"/>
                <a:ea typeface="华文宋体" panose="02010600040101010101" charset="-122"/>
                <a:sym typeface="+mn-ea"/>
              </a:rPr>
              <a:t>·getState()：获取当前同步状态。</a:t>
            </a:r>
            <a:endParaRPr dirty="0">
              <a:latin typeface="华文宋体" panose="02010600040101010101" charset="-122"/>
              <a:ea typeface="华文宋体" panose="02010600040101010101" charset="-122"/>
              <a:sym typeface="+mn-ea"/>
            </a:endParaRPr>
          </a:p>
          <a:p>
            <a:pPr lvl="0" indent="0"/>
            <a:r>
              <a:rPr dirty="0">
                <a:latin typeface="华文宋体" panose="02010600040101010101" charset="-122"/>
                <a:ea typeface="华文宋体" panose="02010600040101010101" charset="-122"/>
                <a:sym typeface="+mn-ea"/>
              </a:rPr>
              <a:t>·setState(int newState)：设置当前同步状态。</a:t>
            </a:r>
            <a:endParaRPr dirty="0">
              <a:latin typeface="华文宋体" panose="02010600040101010101" charset="-122"/>
              <a:ea typeface="华文宋体" panose="02010600040101010101" charset="-122"/>
              <a:sym typeface="+mn-ea"/>
            </a:endParaRPr>
          </a:p>
          <a:p>
            <a:pPr lvl="0" indent="0"/>
            <a:r>
              <a:rPr dirty="0">
                <a:latin typeface="华文宋体" panose="02010600040101010101" charset="-122"/>
                <a:ea typeface="华文宋体" panose="02010600040101010101" charset="-122"/>
                <a:sym typeface="+mn-ea"/>
              </a:rPr>
              <a:t>·compareAndSetState(int expect,int update)：使用CAS设置当前状态，该方法能够保证状态设置的原子性。</a:t>
            </a:r>
            <a:endParaRPr dirty="0">
              <a:latin typeface="华文宋体" panose="02010600040101010101" charset="-122"/>
              <a:ea typeface="华文宋体" panose="02010600040101010101" charset="-122"/>
              <a:sym typeface="+mn-ea"/>
            </a:endParaRPr>
          </a:p>
        </p:txBody>
      </p:sp>
      <p:pic>
        <p:nvPicPr>
          <p:cNvPr id="8" name="图片 7" descr="QQ截图20170316010745"/>
          <p:cNvPicPr>
            <a:picLocks noChangeAspect="1"/>
          </p:cNvPicPr>
          <p:nvPr/>
        </p:nvPicPr>
        <p:blipFill>
          <a:blip r:embed="rId1"/>
          <a:stretch>
            <a:fillRect/>
          </a:stretch>
        </p:blipFill>
        <p:spPr>
          <a:xfrm>
            <a:off x="1271270" y="1045845"/>
            <a:ext cx="7858760" cy="264541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860" y="445135"/>
            <a:ext cx="14401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队列同步器</a:t>
            </a:r>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p:txBody>
      </p:sp>
      <p:sp>
        <p:nvSpPr>
          <p:cNvPr id="2" name="文本框 1"/>
          <p:cNvSpPr txBox="1"/>
          <p:nvPr/>
        </p:nvSpPr>
        <p:spPr>
          <a:xfrm>
            <a:off x="1368425" y="1976120"/>
            <a:ext cx="7990205" cy="1188720"/>
          </a:xfrm>
          <a:prstGeom prst="rect">
            <a:avLst/>
          </a:prstGeom>
          <a:noFill/>
        </p:spPr>
        <p:txBody>
          <a:bodyPr wrap="square" rtlCol="0" anchor="t">
            <a:spAutoFit/>
          </a:bodyPr>
          <a:p>
            <a:pPr lvl="0" indent="0"/>
            <a:r>
              <a:rPr lang="zh-CN" altLang="en-US" dirty="0">
                <a:latin typeface="华文宋体" panose="02010600040101010101" charset="-122"/>
                <a:ea typeface="华文宋体" panose="02010600040101010101" charset="-122"/>
                <a:sym typeface="+mn-ea"/>
              </a:rPr>
              <a:t>·</a:t>
            </a:r>
            <a:r>
              <a:rPr lang="en-US" altLang="zh-CN" dirty="0">
                <a:latin typeface="华文宋体" panose="02010600040101010101" charset="-122"/>
                <a:ea typeface="华文宋体" panose="02010600040101010101" charset="-122"/>
                <a:sym typeface="+mn-ea"/>
              </a:rPr>
              <a:t>ReentrantLock,</a:t>
            </a:r>
            <a:r>
              <a:rPr lang="zh-CN" altLang="en-US" dirty="0">
                <a:latin typeface="华文宋体" panose="02010600040101010101" charset="-122"/>
                <a:ea typeface="华文宋体" panose="02010600040101010101" charset="-122"/>
                <a:sym typeface="+mn-ea"/>
              </a:rPr>
              <a:t>具有公平和非公平的特征，支持重入锁。避免死锁</a:t>
            </a:r>
            <a:endParaRPr lang="zh-CN" altLang="en-US" dirty="0">
              <a:latin typeface="华文宋体" panose="02010600040101010101" charset="-122"/>
              <a:ea typeface="华文宋体" panose="02010600040101010101" charset="-122"/>
              <a:sym typeface="+mn-ea"/>
            </a:endParaRPr>
          </a:p>
          <a:p>
            <a:pPr lvl="0" indent="0"/>
            <a:r>
              <a:rPr lang="zh-CN" altLang="en-US" dirty="0">
                <a:latin typeface="华文宋体" panose="02010600040101010101" charset="-122"/>
                <a:ea typeface="华文宋体" panose="02010600040101010101" charset="-122"/>
                <a:sym typeface="+mn-ea"/>
              </a:rPr>
              <a:t>·</a:t>
            </a:r>
            <a:r>
              <a:rPr lang="en-US" altLang="zh-CN" dirty="0">
                <a:latin typeface="华文宋体" panose="02010600040101010101" charset="-122"/>
                <a:ea typeface="华文宋体" panose="02010600040101010101" charset="-122"/>
                <a:sym typeface="+mn-ea"/>
              </a:rPr>
              <a:t>ReentrantReadWriteLock</a:t>
            </a:r>
            <a:endParaRPr lang="en-US" altLang="zh-CN" dirty="0">
              <a:latin typeface="华文宋体" panose="02010600040101010101" charset="-122"/>
              <a:ea typeface="华文宋体" panose="02010600040101010101" charset="-122"/>
              <a:sym typeface="+mn-ea"/>
            </a:endParaRPr>
          </a:p>
          <a:p>
            <a:pPr lvl="0" indent="0"/>
            <a:endParaRPr lang="en-US" altLang="zh-CN" dirty="0">
              <a:latin typeface="华文宋体" panose="02010600040101010101" charset="-122"/>
              <a:ea typeface="华文宋体" panose="02010600040101010101" charset="-122"/>
              <a:sym typeface="+mn-ea"/>
            </a:endParaRPr>
          </a:p>
          <a:p>
            <a:pPr lvl="0" indent="0"/>
            <a:r>
              <a:rPr lang="zh-CN" altLang="en-US" dirty="0">
                <a:latin typeface="华文宋体" panose="02010600040101010101" charset="-122"/>
                <a:ea typeface="华文宋体" panose="02010600040101010101" charset="-122"/>
                <a:sym typeface="+mn-ea"/>
              </a:rPr>
              <a:t>·非接口类，</a:t>
            </a:r>
            <a:r>
              <a:rPr lang="en-US" altLang="zh-CN" dirty="0">
                <a:latin typeface="华文宋体" panose="02010600040101010101" charset="-122"/>
                <a:ea typeface="华文宋体" panose="02010600040101010101" charset="-122"/>
                <a:sym typeface="+mn-ea"/>
              </a:rPr>
              <a:t>CountDownLatch</a:t>
            </a:r>
            <a:r>
              <a:rPr lang="zh-CN" altLang="en-US" dirty="0">
                <a:latin typeface="华文宋体" panose="02010600040101010101" charset="-122"/>
                <a:ea typeface="华文宋体" panose="02010600040101010101" charset="-122"/>
                <a:sym typeface="+mn-ea"/>
              </a:rPr>
              <a:t>等</a:t>
            </a:r>
            <a:endParaRPr lang="en-US" altLang="zh-CN" dirty="0">
              <a:latin typeface="华文宋体" panose="02010600040101010101" charset="-122"/>
              <a:ea typeface="华文宋体" panose="02010600040101010101" charset="-122"/>
              <a:sym typeface="+mn-ea"/>
            </a:endParaRPr>
          </a:p>
        </p:txBody>
      </p:sp>
      <p:sp>
        <p:nvSpPr>
          <p:cNvPr id="6" name="文本框 5"/>
          <p:cNvSpPr txBox="1"/>
          <p:nvPr/>
        </p:nvSpPr>
        <p:spPr>
          <a:xfrm>
            <a:off x="1368425" y="4432300"/>
            <a:ext cx="7990205" cy="1188720"/>
          </a:xfrm>
          <a:prstGeom prst="rect">
            <a:avLst/>
          </a:prstGeom>
          <a:noFill/>
        </p:spPr>
        <p:txBody>
          <a:bodyPr wrap="square" rtlCol="0" anchor="t">
            <a:spAutoFit/>
          </a:bodyPr>
          <a:p>
            <a:pPr lvl="0" indent="0"/>
            <a:r>
              <a:rPr lang="en-US" dirty="0">
                <a:latin typeface="华文宋体" panose="02010600040101010101" charset="-122"/>
                <a:ea typeface="华文宋体" panose="02010600040101010101" charset="-122"/>
                <a:sym typeface="+mn-ea"/>
              </a:rPr>
              <a:t>synchronized</a:t>
            </a:r>
            <a:r>
              <a:rPr lang="zh-CN" altLang="en-US" dirty="0">
                <a:latin typeface="华文宋体" panose="02010600040101010101" charset="-122"/>
                <a:ea typeface="华文宋体" panose="02010600040101010101" charset="-122"/>
                <a:sym typeface="+mn-ea"/>
              </a:rPr>
              <a:t>与 </a:t>
            </a:r>
            <a:r>
              <a:rPr lang="en-US" altLang="zh-CN" dirty="0">
                <a:latin typeface="华文宋体" panose="02010600040101010101" charset="-122"/>
                <a:ea typeface="华文宋体" panose="02010600040101010101" charset="-122"/>
                <a:sym typeface="+mn-ea"/>
              </a:rPr>
              <a:t>ReentrantLocK</a:t>
            </a:r>
            <a:r>
              <a:rPr lang="zh-CN" altLang="en-US" dirty="0">
                <a:latin typeface="华文宋体" panose="02010600040101010101" charset="-122"/>
                <a:ea typeface="华文宋体" panose="02010600040101010101" charset="-122"/>
                <a:sym typeface="+mn-ea"/>
              </a:rPr>
              <a:t>的优缺</a:t>
            </a:r>
            <a:endParaRPr lang="zh-CN" altLang="en-US" dirty="0">
              <a:latin typeface="华文宋体" panose="02010600040101010101" charset="-122"/>
              <a:ea typeface="华文宋体" panose="02010600040101010101" charset="-122"/>
              <a:sym typeface="+mn-ea"/>
            </a:endParaRPr>
          </a:p>
          <a:p>
            <a:pPr lvl="0" indent="0"/>
            <a:r>
              <a:rPr lang="zh-CN" altLang="en-US" dirty="0">
                <a:latin typeface="华文宋体" panose="02010600040101010101" charset="-122"/>
                <a:ea typeface="华文宋体" panose="02010600040101010101" charset="-122"/>
                <a:sym typeface="+mn-ea"/>
              </a:rPr>
              <a:t>（</a:t>
            </a:r>
            <a:r>
              <a:rPr lang="en-US" altLang="zh-CN" dirty="0">
                <a:latin typeface="华文宋体" panose="02010600040101010101" charset="-122"/>
                <a:ea typeface="华文宋体" panose="02010600040101010101" charset="-122"/>
                <a:sym typeface="+mn-ea"/>
              </a:rPr>
              <a:t>1</a:t>
            </a:r>
            <a:r>
              <a:rPr lang="zh-CN" altLang="en-US" dirty="0">
                <a:latin typeface="华文宋体" panose="02010600040101010101" charset="-122"/>
                <a:ea typeface="华文宋体" panose="02010600040101010101" charset="-122"/>
                <a:sym typeface="+mn-ea"/>
              </a:rPr>
              <a:t>）在竞争不激烈的情况下，选择</a:t>
            </a:r>
            <a:r>
              <a:rPr lang="en-US" dirty="0">
                <a:latin typeface="华文宋体" panose="02010600040101010101" charset="-122"/>
                <a:ea typeface="华文宋体" panose="02010600040101010101" charset="-122"/>
                <a:sym typeface="+mn-ea"/>
              </a:rPr>
              <a:t>synchronized</a:t>
            </a:r>
            <a:r>
              <a:rPr lang="zh-CN" altLang="en-US" dirty="0">
                <a:latin typeface="华文宋体" panose="02010600040101010101" charset="-122"/>
                <a:ea typeface="华文宋体" panose="02010600040101010101" charset="-122"/>
                <a:sym typeface="+mn-ea"/>
              </a:rPr>
              <a:t>比选择</a:t>
            </a:r>
            <a:r>
              <a:rPr lang="en-US" altLang="zh-CN" dirty="0">
                <a:latin typeface="华文宋体" panose="02010600040101010101" charset="-122"/>
                <a:ea typeface="华文宋体" panose="02010600040101010101" charset="-122"/>
                <a:sym typeface="+mn-ea"/>
              </a:rPr>
              <a:t>ReentrantLock</a:t>
            </a:r>
            <a:r>
              <a:rPr lang="zh-CN" altLang="en-US" dirty="0">
                <a:latin typeface="华文宋体" panose="02010600040101010101" charset="-122"/>
                <a:ea typeface="华文宋体" panose="02010600040101010101" charset="-122"/>
                <a:sym typeface="+mn-ea"/>
              </a:rPr>
              <a:t>好</a:t>
            </a:r>
            <a:endParaRPr lang="zh-CN" altLang="en-US" dirty="0">
              <a:latin typeface="华文宋体" panose="02010600040101010101" charset="-122"/>
              <a:ea typeface="华文宋体" panose="02010600040101010101" charset="-122"/>
              <a:sym typeface="+mn-ea"/>
            </a:endParaRPr>
          </a:p>
          <a:p>
            <a:pPr lvl="0" indent="0"/>
            <a:r>
              <a:rPr lang="zh-CN" altLang="en-US" dirty="0">
                <a:latin typeface="华文宋体" panose="02010600040101010101" charset="-122"/>
                <a:ea typeface="华文宋体" panose="02010600040101010101" charset="-122"/>
                <a:sym typeface="+mn-ea"/>
              </a:rPr>
              <a:t>（</a:t>
            </a:r>
            <a:r>
              <a:rPr lang="en-US" altLang="zh-CN" dirty="0">
                <a:latin typeface="华文宋体" panose="02010600040101010101" charset="-122"/>
                <a:ea typeface="华文宋体" panose="02010600040101010101" charset="-122"/>
                <a:sym typeface="+mn-ea"/>
              </a:rPr>
              <a:t>2</a:t>
            </a:r>
            <a:r>
              <a:rPr lang="zh-CN" altLang="en-US" dirty="0">
                <a:latin typeface="华文宋体" panose="02010600040101010101" charset="-122"/>
                <a:ea typeface="华文宋体" panose="02010600040101010101" charset="-122"/>
                <a:sym typeface="+mn-ea"/>
              </a:rPr>
              <a:t>）</a:t>
            </a:r>
            <a:r>
              <a:rPr lang="en-US" altLang="zh-CN" dirty="0">
                <a:latin typeface="华文宋体" panose="02010600040101010101" charset="-122"/>
                <a:ea typeface="华文宋体" panose="02010600040101010101" charset="-122"/>
                <a:sym typeface="+mn-ea"/>
              </a:rPr>
              <a:t>synchronized </a:t>
            </a:r>
            <a:r>
              <a:rPr lang="zh-CN" altLang="en-US" dirty="0">
                <a:latin typeface="华文宋体" panose="02010600040101010101" charset="-122"/>
                <a:ea typeface="华文宋体" panose="02010600040101010101" charset="-122"/>
                <a:sym typeface="+mn-ea"/>
              </a:rPr>
              <a:t>与</a:t>
            </a:r>
            <a:r>
              <a:rPr lang="en-US" altLang="zh-CN" dirty="0">
                <a:latin typeface="华文宋体" panose="02010600040101010101" charset="-122"/>
                <a:ea typeface="华文宋体" panose="02010600040101010101" charset="-122"/>
                <a:sym typeface="+mn-ea"/>
              </a:rPr>
              <a:t>Lock</a:t>
            </a:r>
            <a:r>
              <a:rPr lang="zh-CN" altLang="en-US" dirty="0">
                <a:latin typeface="华文宋体" panose="02010600040101010101" charset="-122"/>
                <a:ea typeface="华文宋体" panose="02010600040101010101" charset="-122"/>
                <a:sym typeface="+mn-ea"/>
              </a:rPr>
              <a:t>接口的对比，基本就是中断或者非阻塞的尝试锁</a:t>
            </a:r>
            <a:endParaRPr lang="zh-CN" altLang="en-US" dirty="0">
              <a:latin typeface="华文宋体" panose="02010600040101010101" charset="-122"/>
              <a:ea typeface="华文宋体" panose="02010600040101010101" charset="-122"/>
              <a:sym typeface="+mn-ea"/>
            </a:endParaRPr>
          </a:p>
          <a:p>
            <a:pPr lvl="0" indent="0"/>
            <a:r>
              <a:rPr lang="zh-CN" altLang="en-US" dirty="0">
                <a:latin typeface="华文宋体" panose="02010600040101010101" charset="-122"/>
                <a:ea typeface="华文宋体" panose="02010600040101010101" charset="-122"/>
                <a:sym typeface="+mn-ea"/>
              </a:rPr>
              <a:t>（</a:t>
            </a:r>
            <a:r>
              <a:rPr lang="en-US" altLang="zh-CN" dirty="0">
                <a:latin typeface="华文宋体" panose="02010600040101010101" charset="-122"/>
                <a:ea typeface="华文宋体" panose="02010600040101010101" charset="-122"/>
                <a:sym typeface="+mn-ea"/>
              </a:rPr>
              <a:t>3</a:t>
            </a:r>
            <a:r>
              <a:rPr lang="zh-CN" altLang="en-US" dirty="0">
                <a:latin typeface="华文宋体" panose="02010600040101010101" charset="-122"/>
                <a:ea typeface="华文宋体" panose="02010600040101010101" charset="-122"/>
                <a:sym typeface="+mn-ea"/>
              </a:rPr>
              <a:t>）</a:t>
            </a:r>
            <a:r>
              <a:rPr lang="en-US" altLang="zh-CN" dirty="0">
                <a:latin typeface="华文宋体" panose="02010600040101010101" charset="-122"/>
                <a:ea typeface="华文宋体" panose="02010600040101010101" charset="-122"/>
                <a:sym typeface="+mn-ea"/>
              </a:rPr>
              <a:t>ReentrantLock</a:t>
            </a:r>
            <a:r>
              <a:rPr lang="zh-CN" altLang="en-US" dirty="0">
                <a:latin typeface="华文宋体" panose="02010600040101010101" charset="-122"/>
                <a:ea typeface="华文宋体" panose="02010600040101010101" charset="-122"/>
                <a:sym typeface="+mn-ea"/>
              </a:rPr>
              <a:t>具有多种功能，例如公平和非公平之分</a:t>
            </a:r>
            <a:endParaRPr lang="zh-CN" altLang="en-US" dirty="0">
              <a:latin typeface="华文宋体" panose="02010600040101010101" charset="-122"/>
              <a:ea typeface="华文宋体" panose="02010600040101010101" charset="-122"/>
              <a:sym typeface="+mn-ea"/>
            </a:endParaRPr>
          </a:p>
        </p:txBody>
      </p:sp>
      <p:sp>
        <p:nvSpPr>
          <p:cNvPr id="7" name="Shape 34"/>
          <p:cNvSpPr>
            <a:spLocks noChangeArrowheads="1"/>
          </p:cNvSpPr>
          <p:nvPr/>
        </p:nvSpPr>
        <p:spPr bwMode="auto">
          <a:xfrm>
            <a:off x="3197860" y="1187450"/>
            <a:ext cx="3613785" cy="569595"/>
          </a:xfrm>
          <a:prstGeom prst="roundRect">
            <a:avLst>
              <a:gd name="adj" fmla="val 20269"/>
            </a:avLst>
          </a:prstGeom>
          <a:solidFill>
            <a:schemeClr val="accent4"/>
          </a:solidFill>
          <a:ln w="9525">
            <a:noFill/>
            <a:round/>
          </a:ln>
          <a:effectLst/>
        </p:spPr>
        <p:txBody>
          <a:bodyPr lIns="0" tIns="0" rIns="0" bIns="0" anchor="ctr"/>
          <a:p>
            <a:pPr algn="ctr" eaLnBrk="0" hangingPunct="0"/>
            <a:r>
              <a:rPr lang="en-US" altLang="zh-CN" sz="2400">
                <a:solidFill>
                  <a:srgbClr val="FFFFFF"/>
                </a:solidFill>
                <a:latin typeface="Helvetica" charset="0"/>
                <a:sym typeface="Helvetica" charset="0"/>
              </a:rPr>
              <a:t>Lock</a:t>
            </a:r>
            <a:r>
              <a:rPr lang="zh-CN" altLang="en-US" sz="2400">
                <a:solidFill>
                  <a:srgbClr val="FFFFFF"/>
                </a:solidFill>
                <a:latin typeface="Helvetica" charset="0"/>
                <a:sym typeface="Helvetica" charset="0"/>
              </a:rPr>
              <a:t>接口实现类</a:t>
            </a:r>
            <a:endParaRPr lang="zh-CN" altLang="en-US" sz="2400">
              <a:solidFill>
                <a:srgbClr val="FFFFFF"/>
              </a:solidFill>
              <a:latin typeface="Helvetica" charset="0"/>
              <a:sym typeface="Helvetica" charset="0"/>
            </a:endParaRPr>
          </a:p>
        </p:txBody>
      </p:sp>
      <p:sp>
        <p:nvSpPr>
          <p:cNvPr id="3" name="Shape 34"/>
          <p:cNvSpPr>
            <a:spLocks noChangeArrowheads="1"/>
          </p:cNvSpPr>
          <p:nvPr/>
        </p:nvSpPr>
        <p:spPr bwMode="auto">
          <a:xfrm>
            <a:off x="3197860" y="3547110"/>
            <a:ext cx="3613785" cy="569595"/>
          </a:xfrm>
          <a:prstGeom prst="roundRect">
            <a:avLst>
              <a:gd name="adj" fmla="val 20269"/>
            </a:avLst>
          </a:prstGeom>
          <a:solidFill>
            <a:schemeClr val="accent4"/>
          </a:solidFill>
          <a:ln w="9525">
            <a:noFill/>
            <a:round/>
          </a:ln>
          <a:effectLst/>
        </p:spPr>
        <p:txBody>
          <a:bodyPr lIns="0" tIns="0" rIns="0" bIns="0" anchor="ctr"/>
          <a:p>
            <a:pPr algn="ctr" eaLnBrk="0" hangingPunct="0"/>
            <a:r>
              <a:rPr lang="zh-CN" altLang="en-US" sz="2400">
                <a:solidFill>
                  <a:srgbClr val="FFFFFF"/>
                </a:solidFill>
                <a:latin typeface="Helvetica" charset="0"/>
                <a:sym typeface="Helvetica" charset="0"/>
              </a:rPr>
              <a:t>锁对比</a:t>
            </a:r>
            <a:endParaRPr lang="zh-CN" altLang="en-US" sz="2400">
              <a:solidFill>
                <a:srgbClr val="FFFFFF"/>
              </a:solidFill>
              <a:latin typeface="Helvetica" charset="0"/>
              <a:sym typeface="Helvetica"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autoUpdateAnimBg="0"/>
      <p:bldP spid="3" grpId="0" bldLvl="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860" y="445135"/>
            <a:ext cx="1897380" cy="914400"/>
          </a:xfrm>
          <a:prstGeom prst="rect">
            <a:avLst/>
          </a:prstGeom>
          <a:noFill/>
        </p:spPr>
        <p:txBody>
          <a:bodyPr wrap="none" rtlCol="0" anchor="t">
            <a:spAutoFit/>
          </a:bodyPr>
          <a:p>
            <a:pPr algn="l"/>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Lock</a:t>
            </a:r>
            <a:r>
              <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的等待通知</a:t>
            </a:r>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p:txBody>
      </p:sp>
      <p:sp>
        <p:nvSpPr>
          <p:cNvPr id="2" name="文本框 1"/>
          <p:cNvSpPr txBox="1"/>
          <p:nvPr/>
        </p:nvSpPr>
        <p:spPr>
          <a:xfrm>
            <a:off x="1342390" y="1484630"/>
            <a:ext cx="7990205" cy="1188720"/>
          </a:xfrm>
          <a:prstGeom prst="rect">
            <a:avLst/>
          </a:prstGeom>
          <a:noFill/>
        </p:spPr>
        <p:txBody>
          <a:bodyPr wrap="square" rtlCol="0" anchor="t">
            <a:spAutoFit/>
          </a:bodyPr>
          <a:p>
            <a:pPr lvl="0" indent="0"/>
            <a:endParaRPr lang="en-US" altLang="zh-CN" dirty="0">
              <a:latin typeface="华文宋体" panose="02010600040101010101" charset="-122"/>
              <a:ea typeface="华文宋体" panose="02010600040101010101" charset="-122"/>
              <a:sym typeface="+mn-ea"/>
            </a:endParaRPr>
          </a:p>
          <a:p>
            <a:pPr lvl="0" indent="0"/>
            <a:r>
              <a:rPr lang="en-US" altLang="zh-CN" dirty="0">
                <a:latin typeface="华文宋体" panose="02010600040101010101" charset="-122"/>
                <a:ea typeface="华文宋体" panose="02010600040101010101" charset="-122"/>
                <a:sym typeface="+mn-ea"/>
              </a:rPr>
              <a:t>	</a:t>
            </a:r>
            <a:r>
              <a:rPr lang="zh-CN" altLang="en-US" dirty="0">
                <a:latin typeface="华文宋体" panose="02010600040101010101" charset="-122"/>
                <a:ea typeface="华文宋体" panose="02010600040101010101" charset="-122"/>
                <a:sym typeface="+mn-ea"/>
              </a:rPr>
              <a:t>任意一个Java对象，都拥有一组监视器方法（定义java.lang.Object上）。Condition接口也提供了类似Object的监视器方法，与Lock配合可以实现等待/通知模式。</a:t>
            </a:r>
            <a:endParaRPr lang="zh-CN" altLang="en-US" dirty="0">
              <a:latin typeface="华文宋体" panose="02010600040101010101" charset="-122"/>
              <a:ea typeface="华文宋体" panose="02010600040101010101" charset="-122"/>
              <a:sym typeface="+mn-ea"/>
            </a:endParaRPr>
          </a:p>
        </p:txBody>
      </p:sp>
      <p:sp>
        <p:nvSpPr>
          <p:cNvPr id="3" name="文本框 2"/>
          <p:cNvSpPr txBox="1"/>
          <p:nvPr/>
        </p:nvSpPr>
        <p:spPr>
          <a:xfrm>
            <a:off x="1270000" y="3213100"/>
            <a:ext cx="7990205" cy="365760"/>
          </a:xfrm>
          <a:prstGeom prst="rect">
            <a:avLst/>
          </a:prstGeom>
          <a:noFill/>
        </p:spPr>
        <p:txBody>
          <a:bodyPr wrap="square" rtlCol="0" anchor="t">
            <a:spAutoFit/>
          </a:bodyPr>
          <a:p>
            <a:pPr lvl="0" indent="0"/>
            <a:r>
              <a:rPr lang="zh-CN" altLang="en-US" dirty="0">
                <a:latin typeface="华文宋体" panose="02010600040101010101" charset="-122"/>
                <a:ea typeface="华文宋体" panose="02010600040101010101" charset="-122"/>
                <a:sym typeface="+mn-ea"/>
              </a:rPr>
              <a:t>·</a:t>
            </a:r>
            <a:r>
              <a:rPr lang="en-US" altLang="zh-CN" dirty="0">
                <a:latin typeface="华文宋体" panose="02010600040101010101" charset="-122"/>
                <a:ea typeface="华文宋体" panose="02010600040101010101" charset="-122"/>
                <a:sym typeface="+mn-ea"/>
              </a:rPr>
              <a:t>Condition condition=Lock.new Condition() </a:t>
            </a:r>
            <a:endParaRPr lang="en-US" altLang="zh-CN" dirty="0">
              <a:latin typeface="华文宋体" panose="02010600040101010101" charset="-122"/>
              <a:ea typeface="华文宋体" panose="02010600040101010101" charset="-122"/>
              <a:sym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49" name="think-cell Slide" r:id="rId2" imgW="12700" imgH="12700" progId="">
                  <p:embed/>
                </p:oleObj>
              </mc:Choice>
              <mc:Fallback>
                <p:oleObj name="think-cell Slide" r:id="rId2" imgW="12700" imgH="12700" progId="">
                  <p:embed/>
                  <p:pic>
                    <p:nvPicPr>
                      <p:cNvPr id="0" name="图片 2048" descr="image4"/>
                      <p:cNvPicPr>
                        <a:picLocks noChangeAspect="1"/>
                      </p:cNvPicPr>
                      <p:nvPr/>
                    </p:nvPicPr>
                    <p:blipFill>
                      <a:blip r:embed="rId3"/>
                      <a:stretch>
                        <a:fillRect/>
                      </a:stretch>
                    </p:blipFill>
                    <p:spPr>
                      <a:xfrm>
                        <a:off x="0" y="0"/>
                        <a:ext cx="158750" cy="158750"/>
                      </a:xfrm>
                      <a:prstGeom prst="rect">
                        <a:avLst/>
                      </a:prstGeom>
                      <a:noFill/>
                      <a:ln w="9525">
                        <a:noFill/>
                      </a:ln>
                    </p:spPr>
                  </p:pic>
                </p:oleObj>
              </mc:Fallback>
            </mc:AlternateContent>
          </a:graphicData>
        </a:graphic>
      </p:graphicFrame>
      <p:sp>
        <p:nvSpPr>
          <p:cNvPr id="3" name="Rectangle 3"/>
          <p:cNvSpPr txBox="1">
            <a:spLocks noGrp="1" noChangeArrowheads="1"/>
          </p:cNvSpPr>
          <p:nvPr>
            <p:ph type="ctrTitle"/>
            <p:custDataLst>
              <p:tags r:id="rId4"/>
            </p:custDataLst>
          </p:nvPr>
        </p:nvSpPr>
        <p:spPr>
          <a:xfrm>
            <a:off x="6706422" y="3489960"/>
            <a:ext cx="5308756" cy="1059180"/>
          </a:xfrm>
          <a:prstGeom prst="rect">
            <a:avLst/>
          </a:prstGeom>
        </p:spPr>
        <p:txBody>
          <a:bodyPr vert="horz" lIns="91440" tIns="45720" rIns="91440" bIns="45720" rtlCol="0" anchor="ctr">
            <a:noAutofit/>
          </a:bodyPr>
          <a:lstStyle/>
          <a:p>
            <a:pPr lvl="0" algn="ctr" defTabSz="-635">
              <a:tabLst>
                <a:tab pos="82550" algn="l"/>
              </a:tabLst>
              <a:defRPr/>
            </a:pPr>
            <a:r>
              <a:rPr kumimoji="0" lang="zh-CN" altLang="en-US" sz="4800" b="0" i="0" u="none" strike="noStrike" kern="1200" cap="none" spc="0" normalizeH="0" baseline="0" noProof="0" dirty="0" smtClean="0">
                <a:ln>
                  <a:noFill/>
                </a:ln>
                <a:solidFill>
                  <a:schemeClr val="tx1"/>
                </a:solidFill>
                <a:effectLst/>
                <a:uLnTx/>
                <a:uFillTx/>
                <a:sym typeface="+mn-ea"/>
              </a:rPr>
              <a:t>基本工具集</a:t>
            </a:r>
            <a:endParaRPr kumimoji="0" lang="zh-CN" altLang="en-US" sz="4800" b="0" i="0" u="none" strike="noStrike" kern="1200" cap="none" spc="0" normalizeH="0" baseline="0" noProof="0" dirty="0" smtClean="0">
              <a:ln>
                <a:noFill/>
              </a:ln>
              <a:solidFill>
                <a:schemeClr val="tx1"/>
              </a:solidFill>
              <a:effectLst/>
              <a:uLnTx/>
              <a:uFillTx/>
              <a:sym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860" y="445135"/>
            <a:ext cx="21259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基本工具集和容器</a:t>
            </a:r>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p:txBody>
      </p:sp>
      <p:sp>
        <p:nvSpPr>
          <p:cNvPr id="2" name="文本框 1"/>
          <p:cNvSpPr txBox="1"/>
          <p:nvPr/>
        </p:nvSpPr>
        <p:spPr>
          <a:xfrm>
            <a:off x="1368425" y="1976120"/>
            <a:ext cx="7990205" cy="1463040"/>
          </a:xfrm>
          <a:prstGeom prst="rect">
            <a:avLst/>
          </a:prstGeom>
          <a:noFill/>
        </p:spPr>
        <p:txBody>
          <a:bodyPr wrap="square" rtlCol="0" anchor="t">
            <a:spAutoFit/>
          </a:bodyPr>
          <a:p>
            <a:pPr lvl="0" indent="0"/>
            <a:r>
              <a:rPr lang="zh-CN" altLang="en-US" dirty="0">
                <a:latin typeface="华文宋体" panose="02010600040101010101" charset="-122"/>
                <a:ea typeface="华文宋体" panose="02010600040101010101" charset="-122"/>
                <a:sym typeface="+mn-ea"/>
              </a:rPr>
              <a:t>·</a:t>
            </a:r>
            <a:r>
              <a:rPr lang="en-US" dirty="0">
                <a:latin typeface="华文宋体" panose="02010600040101010101" charset="-122"/>
                <a:ea typeface="华文宋体" panose="02010600040101010101" charset="-122"/>
                <a:sym typeface="+mn-ea"/>
              </a:rPr>
              <a:t>ConcurrentHashMap  ConcurrentLinkedQueue</a:t>
            </a:r>
            <a:endParaRPr lang="en-US" dirty="0">
              <a:latin typeface="华文宋体" panose="02010600040101010101" charset="-122"/>
              <a:ea typeface="华文宋体" panose="02010600040101010101" charset="-122"/>
              <a:sym typeface="+mn-ea"/>
            </a:endParaRPr>
          </a:p>
          <a:p>
            <a:pPr lvl="0" indent="0"/>
            <a:r>
              <a:rPr lang="zh-CN" altLang="en-US" dirty="0">
                <a:latin typeface="华文宋体" panose="02010600040101010101" charset="-122"/>
                <a:ea typeface="华文宋体" panose="02010600040101010101" charset="-122"/>
                <a:sym typeface="+mn-ea"/>
              </a:rPr>
              <a:t>·</a:t>
            </a:r>
            <a:r>
              <a:rPr lang="en-US" altLang="zh-CN" dirty="0">
                <a:latin typeface="华文宋体" panose="02010600040101010101" charset="-122"/>
                <a:ea typeface="华文宋体" panose="02010600040101010101" charset="-122"/>
                <a:sym typeface="+mn-ea"/>
              </a:rPr>
              <a:t>Fork/Join</a:t>
            </a:r>
            <a:r>
              <a:rPr lang="zh-CN" altLang="en-US" dirty="0">
                <a:latin typeface="华文宋体" panose="02010600040101010101" charset="-122"/>
                <a:ea typeface="华文宋体" panose="02010600040101010101" charset="-122"/>
                <a:sym typeface="+mn-ea"/>
              </a:rPr>
              <a:t>框架</a:t>
            </a:r>
            <a:endParaRPr lang="zh-CN" altLang="en-US" dirty="0">
              <a:latin typeface="华文宋体" panose="02010600040101010101" charset="-122"/>
              <a:ea typeface="华文宋体" panose="02010600040101010101" charset="-122"/>
              <a:sym typeface="+mn-ea"/>
            </a:endParaRPr>
          </a:p>
          <a:p>
            <a:pPr lvl="0" indent="0"/>
            <a:r>
              <a:rPr lang="zh-CN" altLang="en-US" dirty="0">
                <a:latin typeface="华文宋体" panose="02010600040101010101" charset="-122"/>
                <a:ea typeface="华文宋体" panose="02010600040101010101" charset="-122"/>
                <a:sym typeface="+mn-ea"/>
              </a:rPr>
              <a:t>·基本原子操作类</a:t>
            </a:r>
            <a:endParaRPr lang="zh-CN" altLang="en-US" dirty="0">
              <a:latin typeface="华文宋体" panose="02010600040101010101" charset="-122"/>
              <a:ea typeface="华文宋体" panose="02010600040101010101" charset="-122"/>
              <a:sym typeface="+mn-ea"/>
            </a:endParaRPr>
          </a:p>
          <a:p>
            <a:pPr lvl="0" indent="0"/>
            <a:r>
              <a:rPr lang="zh-CN" altLang="en-US" dirty="0">
                <a:latin typeface="华文宋体" panose="02010600040101010101" charset="-122"/>
                <a:ea typeface="华文宋体" panose="02010600040101010101" charset="-122"/>
                <a:sym typeface="+mn-ea"/>
              </a:rPr>
              <a:t>·</a:t>
            </a:r>
            <a:r>
              <a:rPr lang="en-US" altLang="zh-CN" dirty="0">
                <a:latin typeface="华文宋体" panose="02010600040101010101" charset="-122"/>
                <a:ea typeface="华文宋体" panose="02010600040101010101" charset="-122"/>
                <a:sym typeface="+mn-ea"/>
              </a:rPr>
              <a:t>CountDonwnLatch</a:t>
            </a:r>
            <a:r>
              <a:rPr lang="zh-CN" altLang="en-US" dirty="0">
                <a:latin typeface="华文宋体" panose="02010600040101010101" charset="-122"/>
                <a:ea typeface="华文宋体" panose="02010600040101010101" charset="-122"/>
                <a:sym typeface="+mn-ea"/>
              </a:rPr>
              <a:t>、</a:t>
            </a:r>
            <a:r>
              <a:rPr lang="en-US" altLang="zh-CN" dirty="0">
                <a:latin typeface="华文宋体" panose="02010600040101010101" charset="-122"/>
                <a:ea typeface="华文宋体" panose="02010600040101010101" charset="-122"/>
                <a:sym typeface="+mn-ea"/>
              </a:rPr>
              <a:t>CyclicBarrier</a:t>
            </a:r>
            <a:r>
              <a:rPr lang="zh-CN" altLang="en-US" dirty="0">
                <a:latin typeface="华文宋体" panose="02010600040101010101" charset="-122"/>
                <a:ea typeface="华文宋体" panose="02010600040101010101" charset="-122"/>
                <a:sym typeface="+mn-ea"/>
              </a:rPr>
              <a:t>、</a:t>
            </a:r>
            <a:r>
              <a:rPr lang="en-US" altLang="zh-CN" dirty="0">
                <a:latin typeface="华文宋体" panose="02010600040101010101" charset="-122"/>
                <a:ea typeface="华文宋体" panose="02010600040101010101" charset="-122"/>
                <a:sym typeface="+mn-ea"/>
              </a:rPr>
              <a:t>Semaphore</a:t>
            </a:r>
            <a:r>
              <a:rPr lang="zh-CN" altLang="en-US" dirty="0">
                <a:latin typeface="华文宋体" panose="02010600040101010101" charset="-122"/>
                <a:ea typeface="华文宋体" panose="02010600040101010101" charset="-122"/>
                <a:sym typeface="+mn-ea"/>
              </a:rPr>
              <a:t>、</a:t>
            </a:r>
            <a:r>
              <a:rPr lang="en-US" altLang="zh-CN" dirty="0">
                <a:latin typeface="华文宋体" panose="02010600040101010101" charset="-122"/>
                <a:ea typeface="华文宋体" panose="02010600040101010101" charset="-122"/>
                <a:sym typeface="+mn-ea"/>
              </a:rPr>
              <a:t>Exchanger</a:t>
            </a:r>
            <a:endParaRPr lang="en-US" altLang="zh-CN" dirty="0">
              <a:latin typeface="华文宋体" panose="02010600040101010101" charset="-122"/>
              <a:ea typeface="华文宋体" panose="02010600040101010101" charset="-122"/>
              <a:sym typeface="+mn-ea"/>
            </a:endParaRPr>
          </a:p>
          <a:p>
            <a:pPr lvl="0" indent="0"/>
            <a:r>
              <a:rPr lang="zh-CN" altLang="en-US" dirty="0">
                <a:latin typeface="华文宋体" panose="02010600040101010101" charset="-122"/>
                <a:ea typeface="华文宋体" panose="02010600040101010101" charset="-122"/>
                <a:sym typeface="+mn-ea"/>
              </a:rPr>
              <a:t>·</a:t>
            </a:r>
            <a:r>
              <a:rPr lang="en-US" altLang="zh-CN" dirty="0">
                <a:latin typeface="华文宋体" panose="02010600040101010101" charset="-122"/>
                <a:ea typeface="华文宋体" panose="02010600040101010101" charset="-122"/>
                <a:sym typeface="+mn-ea"/>
              </a:rPr>
              <a:t>ThreadPool</a:t>
            </a:r>
            <a:endParaRPr lang="en-US" altLang="zh-CN" dirty="0">
              <a:latin typeface="华文宋体" panose="02010600040101010101" charset="-122"/>
              <a:ea typeface="华文宋体" panose="02010600040101010101" charset="-122"/>
              <a:sym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860" y="445135"/>
            <a:ext cx="9829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线程池</a:t>
            </a:r>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p:txBody>
      </p:sp>
      <p:pic>
        <p:nvPicPr>
          <p:cNvPr id="3" name="图片 2" descr="QQ截图20170317162530"/>
          <p:cNvPicPr>
            <a:picLocks noChangeAspect="1"/>
          </p:cNvPicPr>
          <p:nvPr/>
        </p:nvPicPr>
        <p:blipFill>
          <a:blip r:embed="rId1"/>
          <a:stretch>
            <a:fillRect/>
          </a:stretch>
        </p:blipFill>
        <p:spPr>
          <a:xfrm>
            <a:off x="1702435" y="1268730"/>
            <a:ext cx="8895080" cy="5269230"/>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860" y="445135"/>
            <a:ext cx="9829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线程池</a:t>
            </a:r>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p:txBody>
      </p:sp>
      <p:sp>
        <p:nvSpPr>
          <p:cNvPr id="2" name="文本框 1"/>
          <p:cNvSpPr txBox="1"/>
          <p:nvPr/>
        </p:nvSpPr>
        <p:spPr>
          <a:xfrm>
            <a:off x="1368425" y="1976120"/>
            <a:ext cx="7990205" cy="1737360"/>
          </a:xfrm>
          <a:prstGeom prst="rect">
            <a:avLst/>
          </a:prstGeom>
          <a:noFill/>
        </p:spPr>
        <p:txBody>
          <a:bodyPr wrap="square" rtlCol="0" anchor="t">
            <a:spAutoFit/>
          </a:bodyPr>
          <a:p>
            <a:pPr lvl="0" indent="0"/>
            <a:r>
              <a:rPr dirty="0">
                <a:latin typeface="华文宋体" panose="02010600040101010101" charset="-122"/>
                <a:ea typeface="华文宋体" panose="02010600040101010101" charset="-122"/>
                <a:sym typeface="+mn-ea"/>
              </a:rPr>
              <a:t>线程数 = CPU可用核心数/(1-阻塞系数)</a:t>
            </a:r>
            <a:endParaRPr dirty="0">
              <a:latin typeface="华文宋体" panose="02010600040101010101" charset="-122"/>
              <a:ea typeface="华文宋体" panose="02010600040101010101" charset="-122"/>
              <a:sym typeface="+mn-ea"/>
            </a:endParaRPr>
          </a:p>
          <a:p>
            <a:pPr lvl="0" indent="0"/>
            <a:endParaRPr dirty="0">
              <a:latin typeface="华文宋体" panose="02010600040101010101" charset="-122"/>
              <a:ea typeface="华文宋体" panose="02010600040101010101" charset="-122"/>
              <a:sym typeface="+mn-ea"/>
            </a:endParaRPr>
          </a:p>
          <a:p>
            <a:pPr lvl="0" indent="0"/>
            <a:endParaRPr dirty="0">
              <a:latin typeface="华文宋体" panose="02010600040101010101" charset="-122"/>
              <a:ea typeface="华文宋体" panose="02010600040101010101" charset="-122"/>
              <a:sym typeface="+mn-ea"/>
            </a:endParaRPr>
          </a:p>
          <a:p>
            <a:pPr lvl="0" indent="0"/>
            <a:r>
              <a:rPr dirty="0">
                <a:latin typeface="华文宋体" panose="02010600040101010101" charset="-122"/>
                <a:ea typeface="华文宋体" panose="02010600040101010101" charset="-122"/>
                <a:sym typeface="+mn-ea"/>
              </a:rPr>
              <a:t>第一个参数很容易确定（Runtime.getRuntime().availableProcessors()）。</a:t>
            </a:r>
            <a:endParaRPr dirty="0">
              <a:latin typeface="华文宋体" panose="02010600040101010101" charset="-122"/>
              <a:ea typeface="华文宋体" panose="02010600040101010101" charset="-122"/>
              <a:sym typeface="+mn-ea"/>
            </a:endParaRPr>
          </a:p>
          <a:p>
            <a:pPr lvl="0" indent="0"/>
            <a:r>
              <a:rPr dirty="0">
                <a:latin typeface="华文宋体" panose="02010600040101010101" charset="-122"/>
                <a:ea typeface="华文宋体" panose="02010600040101010101" charset="-122"/>
                <a:sym typeface="+mn-ea"/>
              </a:rPr>
              <a:t>阻塞系数可以采用一些性能分析工具或Java.lang.managenment API来确定线程话在系统I/O操作上的时间与CPU密集任务所消耗的时间比值。</a:t>
            </a:r>
            <a:endParaRPr dirty="0">
              <a:latin typeface="华文宋体" panose="02010600040101010101" charset="-122"/>
              <a:ea typeface="华文宋体" panose="02010600040101010101" charset="-122"/>
              <a:sym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49" name="think-cell Slide" r:id="rId2" imgW="12700" imgH="12700" progId="">
                  <p:embed/>
                </p:oleObj>
              </mc:Choice>
              <mc:Fallback>
                <p:oleObj name="think-cell Slide" r:id="rId2" imgW="12700" imgH="12700" progId="">
                  <p:embed/>
                  <p:pic>
                    <p:nvPicPr>
                      <p:cNvPr id="0" name="图片 2048" descr="image4"/>
                      <p:cNvPicPr>
                        <a:picLocks noChangeAspect="1"/>
                      </p:cNvPicPr>
                      <p:nvPr/>
                    </p:nvPicPr>
                    <p:blipFill>
                      <a:blip r:embed="rId3"/>
                      <a:stretch>
                        <a:fillRect/>
                      </a:stretch>
                    </p:blipFill>
                    <p:spPr>
                      <a:xfrm>
                        <a:off x="0" y="0"/>
                        <a:ext cx="158750" cy="158750"/>
                      </a:xfrm>
                      <a:prstGeom prst="rect">
                        <a:avLst/>
                      </a:prstGeom>
                      <a:noFill/>
                      <a:ln w="9525">
                        <a:noFill/>
                      </a:ln>
                    </p:spPr>
                  </p:pic>
                </p:oleObj>
              </mc:Fallback>
            </mc:AlternateContent>
          </a:graphicData>
        </a:graphic>
      </p:graphicFrame>
      <p:sp>
        <p:nvSpPr>
          <p:cNvPr id="3" name="Rectangle 3"/>
          <p:cNvSpPr txBox="1">
            <a:spLocks noGrp="1" noChangeArrowheads="1"/>
          </p:cNvSpPr>
          <p:nvPr>
            <p:ph type="ctrTitle"/>
            <p:custDataLst>
              <p:tags r:id="rId4"/>
            </p:custDataLst>
          </p:nvPr>
        </p:nvSpPr>
        <p:spPr>
          <a:xfrm>
            <a:off x="6706422" y="3489960"/>
            <a:ext cx="5308756" cy="1059180"/>
          </a:xfrm>
          <a:prstGeom prst="rect">
            <a:avLst/>
          </a:prstGeom>
        </p:spPr>
        <p:txBody>
          <a:bodyPr vert="horz" lIns="91440" tIns="45720" rIns="91440" bIns="45720" rtlCol="0" anchor="ctr">
            <a:noAutofit/>
          </a:bodyPr>
          <a:lstStyle/>
          <a:p>
            <a:pPr lvl="0" algn="ctr" defTabSz="-635">
              <a:tabLst>
                <a:tab pos="82550" algn="l"/>
              </a:tabLst>
              <a:defRPr/>
            </a:pPr>
            <a:r>
              <a:rPr kumimoji="0" lang="zh-CN" altLang="en-US" sz="4800" b="0" i="0" u="none" strike="noStrike" kern="1200" cap="none" spc="0" normalizeH="0" baseline="0" noProof="0" dirty="0" smtClean="0">
                <a:ln>
                  <a:noFill/>
                </a:ln>
                <a:solidFill>
                  <a:schemeClr val="tx1"/>
                </a:solidFill>
                <a:effectLst/>
                <a:uLnTx/>
                <a:uFillTx/>
                <a:sym typeface="+mn-ea"/>
              </a:rPr>
              <a:t>并发编程例子</a:t>
            </a:r>
            <a:endParaRPr kumimoji="0" lang="zh-CN" altLang="en-US" sz="4800" b="0" i="0" u="none" strike="noStrike" kern="1200" cap="none" spc="0" normalizeH="0" baseline="0" noProof="0" dirty="0" smtClean="0">
              <a:ln>
                <a:noFill/>
              </a:ln>
              <a:solidFill>
                <a:schemeClr val="tx1"/>
              </a:solidFill>
              <a:effectLst/>
              <a:uLnTx/>
              <a:uFillTx/>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49" name="think-cell Slide" r:id="rId2" imgW="12700" imgH="12700" progId="">
                  <p:embed/>
                </p:oleObj>
              </mc:Choice>
              <mc:Fallback>
                <p:oleObj name="think-cell Slide" r:id="rId2" imgW="12700" imgH="12700" progId="">
                  <p:embed/>
                  <p:pic>
                    <p:nvPicPr>
                      <p:cNvPr id="0" name="图片 2048" descr="image4"/>
                      <p:cNvPicPr>
                        <a:picLocks noChangeAspect="1"/>
                      </p:cNvPicPr>
                      <p:nvPr/>
                    </p:nvPicPr>
                    <p:blipFill>
                      <a:blip r:embed="rId3"/>
                      <a:stretch>
                        <a:fillRect/>
                      </a:stretch>
                    </p:blipFill>
                    <p:spPr>
                      <a:xfrm>
                        <a:off x="0" y="0"/>
                        <a:ext cx="158750" cy="158750"/>
                      </a:xfrm>
                      <a:prstGeom prst="rect">
                        <a:avLst/>
                      </a:prstGeom>
                      <a:noFill/>
                      <a:ln w="9525">
                        <a:noFill/>
                      </a:ln>
                    </p:spPr>
                  </p:pic>
                </p:oleObj>
              </mc:Fallback>
            </mc:AlternateContent>
          </a:graphicData>
        </a:graphic>
      </p:graphicFrame>
      <p:sp>
        <p:nvSpPr>
          <p:cNvPr id="3" name="Rectangle 3"/>
          <p:cNvSpPr txBox="1">
            <a:spLocks noGrp="1" noChangeArrowheads="1"/>
          </p:cNvSpPr>
          <p:nvPr>
            <p:ph type="ctrTitle"/>
            <p:custDataLst>
              <p:tags r:id="rId4"/>
            </p:custDataLst>
          </p:nvPr>
        </p:nvSpPr>
        <p:spPr>
          <a:xfrm>
            <a:off x="6706422" y="3489960"/>
            <a:ext cx="5308756" cy="1059180"/>
          </a:xfrm>
          <a:prstGeom prst="rect">
            <a:avLst/>
          </a:prstGeom>
        </p:spPr>
        <p:txBody>
          <a:bodyPr vert="horz" lIns="91440" tIns="45720" rIns="91440" bIns="45720" rtlCol="0" anchor="ctr">
            <a:noAutofit/>
          </a:bodyPr>
          <a:lstStyle/>
          <a:p>
            <a:pPr lvl="0" algn="ctr" defTabSz="-635">
              <a:tabLst>
                <a:tab pos="82550" algn="l"/>
              </a:tabLst>
              <a:defRPr/>
            </a:pPr>
            <a:r>
              <a:rPr kumimoji="0" lang="en-US" altLang="zh-CN" sz="4800" b="0" i="0" u="none" strike="noStrike" kern="1200" cap="none" spc="0" normalizeH="0" baseline="0" noProof="0" dirty="0" smtClean="0">
                <a:ln>
                  <a:noFill/>
                </a:ln>
                <a:solidFill>
                  <a:schemeClr val="tx1"/>
                </a:solidFill>
                <a:effectLst/>
                <a:uLnTx/>
                <a:uFillTx/>
                <a:sym typeface="+mn-ea"/>
              </a:rPr>
              <a:t>Java</a:t>
            </a:r>
            <a:r>
              <a:rPr kumimoji="0" lang="zh-CN" altLang="en-US" sz="4800" b="0" i="0" u="none" strike="noStrike" kern="1200" cap="none" spc="0" normalizeH="0" baseline="0" noProof="0" dirty="0" smtClean="0">
                <a:ln>
                  <a:noFill/>
                </a:ln>
                <a:solidFill>
                  <a:schemeClr val="tx1"/>
                </a:solidFill>
                <a:effectLst/>
                <a:uLnTx/>
                <a:uFillTx/>
                <a:sym typeface="+mn-ea"/>
              </a:rPr>
              <a:t>内存模型</a:t>
            </a:r>
            <a:endParaRPr kumimoji="0" lang="zh-CN" altLang="en-US" sz="4800" b="0" i="0" u="none" strike="noStrike" kern="1200" cap="none" spc="0" normalizeH="0" baseline="0" noProof="0" dirty="0" smtClean="0">
              <a:ln>
                <a:noFill/>
              </a:ln>
              <a:solidFill>
                <a:schemeClr val="tx1"/>
              </a:solidFill>
              <a:effectLst/>
              <a:uLnTx/>
              <a:uFillTx/>
              <a:sym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860" y="445135"/>
            <a:ext cx="14401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两个小例子</a:t>
            </a:r>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p:txBody>
      </p:sp>
      <p:sp>
        <p:nvSpPr>
          <p:cNvPr id="2" name="文本框 1"/>
          <p:cNvSpPr txBox="1"/>
          <p:nvPr/>
        </p:nvSpPr>
        <p:spPr>
          <a:xfrm>
            <a:off x="1368425" y="1976120"/>
            <a:ext cx="7990205" cy="914400"/>
          </a:xfrm>
          <a:prstGeom prst="rect">
            <a:avLst/>
          </a:prstGeom>
          <a:noFill/>
        </p:spPr>
        <p:txBody>
          <a:bodyPr wrap="square" rtlCol="0" anchor="t">
            <a:spAutoFit/>
          </a:bodyPr>
          <a:p>
            <a:pPr lvl="0" indent="0"/>
            <a:r>
              <a:rPr lang="zh-CN" altLang="en-US" dirty="0">
                <a:latin typeface="华文宋体" panose="02010600040101010101" charset="-122"/>
                <a:ea typeface="华文宋体" panose="02010600040101010101" charset="-122"/>
                <a:sym typeface="+mn-ea"/>
              </a:rPr>
              <a:t>·</a:t>
            </a:r>
            <a:r>
              <a:rPr lang="zh-CN" altLang="en-US" dirty="0">
                <a:solidFill>
                  <a:srgbClr val="FF0000"/>
                </a:solidFill>
                <a:latin typeface="华文宋体" panose="02010600040101010101" charset="-122"/>
                <a:ea typeface="华文宋体" panose="02010600040101010101" charset="-122"/>
                <a:sym typeface="+mn-ea"/>
              </a:rPr>
              <a:t>例子</a:t>
            </a:r>
            <a:r>
              <a:rPr lang="en-US" altLang="zh-CN" dirty="0">
                <a:solidFill>
                  <a:srgbClr val="FF0000"/>
                </a:solidFill>
                <a:latin typeface="华文宋体" panose="02010600040101010101" charset="-122"/>
                <a:ea typeface="华文宋体" panose="02010600040101010101" charset="-122"/>
                <a:sym typeface="+mn-ea"/>
              </a:rPr>
              <a:t>2</a:t>
            </a:r>
            <a:r>
              <a:rPr lang="en-US" altLang="zh-CN" dirty="0">
                <a:latin typeface="华文宋体" panose="02010600040101010101" charset="-122"/>
                <a:ea typeface="华文宋体" panose="02010600040101010101" charset="-122"/>
                <a:sym typeface="+mn-ea"/>
              </a:rPr>
              <a:t>		</a:t>
            </a:r>
            <a:r>
              <a:rPr lang="zh-CN" altLang="en-US" dirty="0">
                <a:latin typeface="华文宋体" panose="02010600040101010101" charset="-122"/>
                <a:ea typeface="华文宋体" panose="02010600040101010101" charset="-122"/>
                <a:sym typeface="+mn-ea"/>
              </a:rPr>
              <a:t>各种锁竞争的小例子</a:t>
            </a:r>
            <a:endParaRPr lang="zh-CN" altLang="en-US" dirty="0">
              <a:latin typeface="华文宋体" panose="02010600040101010101" charset="-122"/>
              <a:ea typeface="华文宋体" panose="02010600040101010101" charset="-122"/>
              <a:sym typeface="+mn-ea"/>
            </a:endParaRPr>
          </a:p>
          <a:p>
            <a:pPr lvl="0" indent="0"/>
            <a:endParaRPr lang="zh-CN" altLang="en-US" dirty="0">
              <a:latin typeface="华文宋体" panose="02010600040101010101" charset="-122"/>
              <a:ea typeface="华文宋体" panose="02010600040101010101" charset="-122"/>
              <a:sym typeface="+mn-ea"/>
            </a:endParaRPr>
          </a:p>
          <a:p>
            <a:pPr lvl="0" indent="0"/>
            <a:r>
              <a:rPr lang="zh-CN" altLang="en-US" dirty="0">
                <a:latin typeface="华文宋体" panose="02010600040101010101" charset="-122"/>
                <a:ea typeface="华文宋体" panose="02010600040101010101" charset="-122"/>
                <a:sym typeface="+mn-ea"/>
              </a:rPr>
              <a:t>·</a:t>
            </a:r>
            <a:r>
              <a:rPr lang="zh-CN" altLang="en-US" dirty="0">
                <a:solidFill>
                  <a:srgbClr val="FF0000"/>
                </a:solidFill>
                <a:latin typeface="华文宋体" panose="02010600040101010101" charset="-122"/>
                <a:ea typeface="华文宋体" panose="02010600040101010101" charset="-122"/>
                <a:sym typeface="+mn-ea"/>
              </a:rPr>
              <a:t>例子</a:t>
            </a:r>
            <a:r>
              <a:rPr lang="en-US" altLang="zh-CN" dirty="0">
                <a:solidFill>
                  <a:srgbClr val="FF0000"/>
                </a:solidFill>
                <a:latin typeface="华文宋体" panose="02010600040101010101" charset="-122"/>
                <a:ea typeface="华文宋体" panose="02010600040101010101" charset="-122"/>
                <a:sym typeface="+mn-ea"/>
              </a:rPr>
              <a:t>3</a:t>
            </a:r>
            <a:r>
              <a:rPr lang="en-US" altLang="zh-CN" dirty="0">
                <a:latin typeface="华文宋体" panose="02010600040101010101" charset="-122"/>
                <a:ea typeface="华文宋体" panose="02010600040101010101" charset="-122"/>
                <a:sym typeface="+mn-ea"/>
              </a:rPr>
              <a:t>		400W</a:t>
            </a:r>
            <a:r>
              <a:rPr lang="zh-CN" altLang="en-US" dirty="0">
                <a:latin typeface="华文宋体" panose="02010600040101010101" charset="-122"/>
                <a:ea typeface="华文宋体" panose="02010600040101010101" charset="-122"/>
                <a:sym typeface="+mn-ea"/>
              </a:rPr>
              <a:t>图片上传，需要展示运行报告</a:t>
            </a:r>
            <a:endParaRPr lang="zh-CN" altLang="en-US" dirty="0">
              <a:latin typeface="华文宋体" panose="02010600040101010101" charset="-122"/>
              <a:ea typeface="华文宋体" panose="02010600040101010101" charset="-122"/>
              <a:sym typeface="+mn-ea"/>
            </a:endParaRPr>
          </a:p>
        </p:txBody>
      </p:sp>
      <p:sp>
        <p:nvSpPr>
          <p:cNvPr id="7" name="Shape 34"/>
          <p:cNvSpPr>
            <a:spLocks noChangeArrowheads="1"/>
          </p:cNvSpPr>
          <p:nvPr/>
        </p:nvSpPr>
        <p:spPr bwMode="auto">
          <a:xfrm>
            <a:off x="3510280" y="3499485"/>
            <a:ext cx="3705860" cy="977265"/>
          </a:xfrm>
          <a:prstGeom prst="roundRect">
            <a:avLst>
              <a:gd name="adj" fmla="val 20269"/>
            </a:avLst>
          </a:prstGeom>
          <a:solidFill>
            <a:schemeClr val="accent4"/>
          </a:solidFill>
          <a:ln w="9525">
            <a:noFill/>
            <a:round/>
          </a:ln>
          <a:effectLst/>
        </p:spPr>
        <p:txBody>
          <a:bodyPr lIns="0" tIns="0" rIns="0" bIns="0" anchor="ctr"/>
          <a:p>
            <a:pPr algn="ctr" eaLnBrk="0" hangingPunct="0"/>
            <a:r>
              <a:rPr lang="zh-CN" sz="2400" b="1">
                <a:solidFill>
                  <a:srgbClr val="FFFFFF"/>
                </a:solidFill>
                <a:latin typeface="Helvetica" charset="0"/>
                <a:sym typeface="Helvetica" charset="0"/>
              </a:rPr>
              <a:t>多线程一定快吗？</a:t>
            </a:r>
            <a:endParaRPr lang="zh-CN" sz="2400" b="1">
              <a:solidFill>
                <a:srgbClr val="FFFFFF"/>
              </a:solidFill>
              <a:latin typeface="Helvetica" charset="0"/>
              <a:sym typeface="Helvetica"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860" y="445135"/>
            <a:ext cx="14401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两个小例子</a:t>
            </a:r>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p:txBody>
      </p:sp>
      <p:pic>
        <p:nvPicPr>
          <p:cNvPr id="3" name="图片 2"/>
          <p:cNvPicPr>
            <a:picLocks noChangeAspect="1"/>
          </p:cNvPicPr>
          <p:nvPr/>
        </p:nvPicPr>
        <p:blipFill>
          <a:blip r:embed="rId1"/>
          <a:stretch>
            <a:fillRect/>
          </a:stretch>
        </p:blipFill>
        <p:spPr>
          <a:xfrm>
            <a:off x="1618615" y="1359535"/>
            <a:ext cx="8321040" cy="3420110"/>
          </a:xfrm>
          <a:prstGeom prst="rect">
            <a:avLst/>
          </a:prstGeom>
        </p:spPr>
      </p:pic>
      <p:sp>
        <p:nvSpPr>
          <p:cNvPr id="5" name="文本框 4"/>
          <p:cNvSpPr txBox="1"/>
          <p:nvPr/>
        </p:nvSpPr>
        <p:spPr>
          <a:xfrm>
            <a:off x="1618615" y="5201285"/>
            <a:ext cx="7990205" cy="1188720"/>
          </a:xfrm>
          <a:prstGeom prst="rect">
            <a:avLst/>
          </a:prstGeom>
          <a:noFill/>
        </p:spPr>
        <p:txBody>
          <a:bodyPr wrap="square" rtlCol="0" anchor="t">
            <a:spAutoFit/>
          </a:bodyPr>
          <a:p>
            <a:pPr lvl="0" indent="0"/>
            <a:r>
              <a:rPr lang="zh-CN" altLang="en-US" dirty="0">
                <a:latin typeface="华文宋体" panose="02010600040101010101" charset="-122"/>
                <a:ea typeface="华文宋体" panose="02010600040101010101" charset="-122"/>
                <a:sym typeface="+mn-ea"/>
              </a:rPr>
              <a:t>·线程的上线文切换</a:t>
            </a:r>
            <a:endParaRPr lang="zh-CN" altLang="en-US" dirty="0">
              <a:latin typeface="华文宋体" panose="02010600040101010101" charset="-122"/>
              <a:ea typeface="华文宋体" panose="02010600040101010101" charset="-122"/>
              <a:sym typeface="+mn-ea"/>
            </a:endParaRPr>
          </a:p>
          <a:p>
            <a:pPr lvl="0" indent="0"/>
            <a:r>
              <a:rPr lang="zh-CN" altLang="en-US" dirty="0">
                <a:latin typeface="华文宋体" panose="02010600040101010101" charset="-122"/>
                <a:ea typeface="华文宋体" panose="02010600040101010101" charset="-122"/>
                <a:sym typeface="+mn-ea"/>
              </a:rPr>
              <a:t>·硬件的限制，例如带宽只有</a:t>
            </a:r>
            <a:r>
              <a:rPr lang="en-US" altLang="zh-CN" dirty="0">
                <a:latin typeface="华文宋体" panose="02010600040101010101" charset="-122"/>
                <a:ea typeface="华文宋体" panose="02010600040101010101" charset="-122"/>
                <a:sym typeface="+mn-ea"/>
              </a:rPr>
              <a:t>2M</a:t>
            </a:r>
            <a:r>
              <a:rPr lang="zh-CN" altLang="en-US" dirty="0">
                <a:latin typeface="华文宋体" panose="02010600040101010101" charset="-122"/>
                <a:ea typeface="华文宋体" panose="02010600040101010101" charset="-122"/>
                <a:sym typeface="+mn-ea"/>
              </a:rPr>
              <a:t>。</a:t>
            </a:r>
            <a:endParaRPr lang="zh-CN" altLang="en-US" dirty="0">
              <a:latin typeface="华文宋体" panose="02010600040101010101" charset="-122"/>
              <a:ea typeface="华文宋体" panose="02010600040101010101" charset="-122"/>
              <a:sym typeface="+mn-ea"/>
            </a:endParaRPr>
          </a:p>
          <a:p>
            <a:pPr lvl="0" indent="0"/>
            <a:r>
              <a:rPr lang="zh-CN" altLang="en-US" dirty="0">
                <a:latin typeface="华文宋体" panose="02010600040101010101" charset="-122"/>
                <a:ea typeface="华文宋体" panose="02010600040101010101" charset="-122"/>
                <a:sym typeface="+mn-ea"/>
              </a:rPr>
              <a:t>·有数据库操作时，涉及数据库连接数，如果SQL语句执行非常快，而线程的数量比数据库连接数大很多，则某些线程会被阻塞，等待数据库连接</a:t>
            </a:r>
            <a:endParaRPr lang="zh-CN" altLang="en-US" dirty="0">
              <a:latin typeface="华文宋体" panose="02010600040101010101" charset="-122"/>
              <a:ea typeface="华文宋体" panose="02010600040101010101" charset="-122"/>
              <a:sym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49" name="think-cell Slide" r:id="rId2" imgW="12700" imgH="12700" progId="">
                  <p:embed/>
                </p:oleObj>
              </mc:Choice>
              <mc:Fallback>
                <p:oleObj name="think-cell Slide" r:id="rId2" imgW="12700" imgH="12700" progId="">
                  <p:embed/>
                  <p:pic>
                    <p:nvPicPr>
                      <p:cNvPr id="0" name="图片 2048" descr="image4"/>
                      <p:cNvPicPr>
                        <a:picLocks noChangeAspect="1"/>
                      </p:cNvPicPr>
                      <p:nvPr/>
                    </p:nvPicPr>
                    <p:blipFill>
                      <a:blip r:embed="rId3"/>
                      <a:stretch>
                        <a:fillRect/>
                      </a:stretch>
                    </p:blipFill>
                    <p:spPr>
                      <a:xfrm>
                        <a:off x="0" y="0"/>
                        <a:ext cx="158750" cy="158750"/>
                      </a:xfrm>
                      <a:prstGeom prst="rect">
                        <a:avLst/>
                      </a:prstGeom>
                      <a:noFill/>
                      <a:ln w="9525">
                        <a:noFill/>
                      </a:ln>
                    </p:spPr>
                  </p:pic>
                </p:oleObj>
              </mc:Fallback>
            </mc:AlternateContent>
          </a:graphicData>
        </a:graphic>
      </p:graphicFrame>
      <p:sp>
        <p:nvSpPr>
          <p:cNvPr id="3" name="Rectangle 3"/>
          <p:cNvSpPr txBox="1">
            <a:spLocks noGrp="1" noChangeArrowheads="1"/>
          </p:cNvSpPr>
          <p:nvPr>
            <p:ph type="ctrTitle"/>
            <p:custDataLst>
              <p:tags r:id="rId4"/>
            </p:custDataLst>
          </p:nvPr>
        </p:nvSpPr>
        <p:spPr>
          <a:xfrm>
            <a:off x="6706422" y="3489960"/>
            <a:ext cx="5308756" cy="1059180"/>
          </a:xfrm>
          <a:prstGeom prst="rect">
            <a:avLst/>
          </a:prstGeom>
        </p:spPr>
        <p:txBody>
          <a:bodyPr vert="horz" lIns="91440" tIns="45720" rIns="91440" bIns="45720" rtlCol="0" anchor="ctr">
            <a:noAutofit/>
          </a:bodyPr>
          <a:lstStyle/>
          <a:p>
            <a:pPr lvl="0" algn="ctr" defTabSz="-635">
              <a:tabLst>
                <a:tab pos="82550" algn="l"/>
              </a:tabLst>
              <a:defRPr/>
            </a:pPr>
            <a:r>
              <a:rPr kumimoji="0" lang="zh-CN" altLang="en-US" sz="4800" b="0" i="0" u="none" strike="noStrike" kern="1200" cap="none" spc="0" normalizeH="0" baseline="0" noProof="0" dirty="0" smtClean="0">
                <a:ln>
                  <a:noFill/>
                </a:ln>
                <a:solidFill>
                  <a:schemeClr val="tx1"/>
                </a:solidFill>
                <a:effectLst/>
                <a:uLnTx/>
                <a:uFillTx/>
                <a:sym typeface="+mn-ea"/>
              </a:rPr>
              <a:t>编程注意事项及线上问题定位</a:t>
            </a:r>
            <a:endParaRPr kumimoji="0" lang="zh-CN" altLang="en-US" sz="4800" b="0" i="0" u="none" strike="noStrike" kern="1200" cap="none" spc="0" normalizeH="0" baseline="0" noProof="0" dirty="0" smtClean="0">
              <a:ln>
                <a:noFill/>
              </a:ln>
              <a:solidFill>
                <a:schemeClr val="tx1"/>
              </a:solidFill>
              <a:effectLst/>
              <a:uLnTx/>
              <a:uFillTx/>
              <a:sym typeface="+mn-e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860" y="445135"/>
            <a:ext cx="12115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注意事项</a:t>
            </a:r>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p:txBody>
      </p:sp>
      <p:sp>
        <p:nvSpPr>
          <p:cNvPr id="2" name="文本框 1"/>
          <p:cNvSpPr txBox="1"/>
          <p:nvPr/>
        </p:nvSpPr>
        <p:spPr>
          <a:xfrm>
            <a:off x="1368425" y="1976120"/>
            <a:ext cx="7990205" cy="3505200"/>
          </a:xfrm>
          <a:prstGeom prst="rect">
            <a:avLst/>
          </a:prstGeom>
          <a:noFill/>
        </p:spPr>
        <p:txBody>
          <a:bodyPr wrap="square" rtlCol="0" anchor="t">
            <a:spAutoFit/>
          </a:bodyPr>
          <a:p>
            <a:pPr lvl="0" indent="0"/>
            <a:r>
              <a:rPr lang="zh-CN" sz="2800" dirty="0">
                <a:latin typeface="华文宋体" panose="02010600040101010101" charset="-122"/>
                <a:ea typeface="华文宋体" panose="02010600040101010101" charset="-122"/>
                <a:sym typeface="+mn-ea"/>
              </a:rPr>
              <a:t>·</a:t>
            </a:r>
            <a:r>
              <a:rPr sz="2800" dirty="0">
                <a:latin typeface="华文宋体" panose="02010600040101010101" charset="-122"/>
                <a:ea typeface="华文宋体" panose="02010600040101010101" charset="-122"/>
                <a:sym typeface="+mn-ea"/>
              </a:rPr>
              <a:t>避免一个线程同时获取多个锁。</a:t>
            </a:r>
            <a:endParaRPr sz="2800" dirty="0">
              <a:latin typeface="华文宋体" panose="02010600040101010101" charset="-122"/>
              <a:ea typeface="华文宋体" panose="02010600040101010101" charset="-122"/>
              <a:sym typeface="+mn-ea"/>
            </a:endParaRPr>
          </a:p>
          <a:p>
            <a:pPr lvl="0" indent="0"/>
            <a:r>
              <a:rPr sz="2800" dirty="0">
                <a:latin typeface="华文宋体" panose="02010600040101010101" charset="-122"/>
                <a:ea typeface="华文宋体" panose="02010600040101010101" charset="-122"/>
                <a:sym typeface="+mn-ea"/>
              </a:rPr>
              <a:t>·避免一个线程在锁内同时占用多个资源，尽量保证每个 锁只占用一个资源。</a:t>
            </a:r>
            <a:endParaRPr sz="2800" dirty="0">
              <a:latin typeface="华文宋体" panose="02010600040101010101" charset="-122"/>
              <a:ea typeface="华文宋体" panose="02010600040101010101" charset="-122"/>
              <a:sym typeface="+mn-ea"/>
            </a:endParaRPr>
          </a:p>
          <a:p>
            <a:pPr lvl="0" indent="0"/>
            <a:r>
              <a:rPr sz="2800" dirty="0">
                <a:latin typeface="华文宋体" panose="02010600040101010101" charset="-122"/>
                <a:ea typeface="华文宋体" panose="02010600040101010101" charset="-122"/>
                <a:sym typeface="+mn-ea"/>
              </a:rPr>
              <a:t>·尝试使用定时锁，使用lock.tryLock（timeout）来替代使用内部锁机制。</a:t>
            </a:r>
            <a:endParaRPr sz="2800" dirty="0">
              <a:latin typeface="华文宋体" panose="02010600040101010101" charset="-122"/>
              <a:ea typeface="华文宋体" panose="02010600040101010101" charset="-122"/>
              <a:sym typeface="+mn-ea"/>
            </a:endParaRPr>
          </a:p>
          <a:p>
            <a:pPr lvl="0" indent="0"/>
            <a:r>
              <a:rPr sz="2800" dirty="0">
                <a:latin typeface="华文宋体" panose="02010600040101010101" charset="-122"/>
                <a:ea typeface="华文宋体" panose="02010600040101010101" charset="-122"/>
                <a:sym typeface="+mn-ea"/>
              </a:rPr>
              <a:t>·对于数据库锁，加锁和解锁必须在一个数据库连接里，否则会出现解锁失败的情况</a:t>
            </a:r>
            <a:endParaRPr sz="2800" dirty="0">
              <a:latin typeface="华文宋体" panose="02010600040101010101" charset="-122"/>
              <a:ea typeface="华文宋体" panose="02010600040101010101" charset="-122"/>
              <a:sym typeface="+mn-ea"/>
            </a:endParaRPr>
          </a:p>
          <a:p>
            <a:pPr lvl="0" indent="0"/>
            <a:r>
              <a:rPr lang="zh-CN" sz="2800" dirty="0">
                <a:latin typeface="华文宋体" panose="02010600040101010101" charset="-122"/>
                <a:ea typeface="华文宋体" panose="02010600040101010101" charset="-122"/>
                <a:sym typeface="+mn-ea"/>
              </a:rPr>
              <a:t>·没有经过量级测试的话，有限考虑并发工具集</a:t>
            </a:r>
            <a:endParaRPr lang="zh-CN" sz="2800" dirty="0">
              <a:latin typeface="华文宋体" panose="02010600040101010101" charset="-122"/>
              <a:ea typeface="华文宋体" panose="02010600040101010101" charset="-122"/>
              <a:sym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3860" y="445135"/>
            <a:ext cx="1668780" cy="914400"/>
          </a:xfrm>
          <a:prstGeom prst="rect">
            <a:avLst/>
          </a:prstGeom>
          <a:noFill/>
        </p:spPr>
        <p:txBody>
          <a:bodyPr wrap="none" rtlCol="0" anchor="t">
            <a:spAutoFit/>
          </a:bodyPr>
          <a:p>
            <a:pPr algn="l"/>
            <a:r>
              <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线上问题定位</a:t>
            </a:r>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p:txBody>
      </p:sp>
      <p:sp>
        <p:nvSpPr>
          <p:cNvPr id="3" name="文本框 2"/>
          <p:cNvSpPr txBox="1"/>
          <p:nvPr/>
        </p:nvSpPr>
        <p:spPr>
          <a:xfrm>
            <a:off x="1495425" y="2103120"/>
            <a:ext cx="7990205" cy="1920240"/>
          </a:xfrm>
          <a:prstGeom prst="rect">
            <a:avLst/>
          </a:prstGeom>
          <a:noFill/>
        </p:spPr>
        <p:txBody>
          <a:bodyPr wrap="square" rtlCol="0" anchor="t">
            <a:spAutoFit/>
          </a:bodyPr>
          <a:p>
            <a:pPr lvl="0" indent="0"/>
            <a:r>
              <a:rPr lang="zh-CN" sz="2000" dirty="0">
                <a:latin typeface="华文宋体" panose="02010600040101010101" charset="-122"/>
                <a:ea typeface="华文宋体" panose="02010600040101010101" charset="-122"/>
                <a:sym typeface="+mn-ea"/>
              </a:rPr>
              <a:t>·</a:t>
            </a:r>
            <a:r>
              <a:rPr sz="2000" dirty="0">
                <a:latin typeface="华文宋体" panose="02010600040101010101" charset="-122"/>
                <a:ea typeface="华文宋体" panose="02010600040101010101" charset="-122"/>
                <a:sym typeface="+mn-ea"/>
              </a:rPr>
              <a:t>使用top的交互命令H查看每个线程的性能信息</a:t>
            </a:r>
            <a:endParaRPr sz="2000" dirty="0">
              <a:latin typeface="华文宋体" panose="02010600040101010101" charset="-122"/>
              <a:ea typeface="华文宋体" panose="02010600040101010101" charset="-122"/>
              <a:sym typeface="+mn-ea"/>
            </a:endParaRPr>
          </a:p>
          <a:p>
            <a:pPr lvl="0" indent="0"/>
            <a:r>
              <a:rPr lang="zh-CN" sz="2000" dirty="0">
                <a:latin typeface="华文宋体" panose="02010600040101010101" charset="-122"/>
                <a:ea typeface="华文宋体" panose="02010600040101010101" charset="-122"/>
                <a:sym typeface="+mn-ea"/>
              </a:rPr>
              <a:t>（</a:t>
            </a:r>
            <a:r>
              <a:rPr lang="en-US" altLang="zh-CN" sz="2000" dirty="0">
                <a:latin typeface="华文宋体" panose="02010600040101010101" charset="-122"/>
                <a:ea typeface="华文宋体" panose="02010600040101010101" charset="-122"/>
                <a:sym typeface="+mn-ea"/>
              </a:rPr>
              <a:t>1</a:t>
            </a:r>
            <a:r>
              <a:rPr lang="zh-CN" sz="2000" dirty="0">
                <a:latin typeface="华文宋体" panose="02010600040101010101" charset="-122"/>
                <a:ea typeface="华文宋体" panose="02010600040101010101" charset="-122"/>
                <a:sym typeface="+mn-ea"/>
              </a:rPr>
              <a:t>）某个线程CPU利用率一直100%，则说明是这个线程有可能有死循环，那么请记住这个PID。</a:t>
            </a:r>
            <a:endParaRPr lang="zh-CN" sz="2000" dirty="0">
              <a:latin typeface="华文宋体" panose="02010600040101010101" charset="-122"/>
              <a:ea typeface="华文宋体" panose="02010600040101010101" charset="-122"/>
              <a:sym typeface="+mn-ea"/>
            </a:endParaRPr>
          </a:p>
          <a:p>
            <a:pPr lvl="0" indent="0"/>
            <a:r>
              <a:rPr lang="zh-CN" sz="2000" dirty="0">
                <a:latin typeface="华文宋体" panose="02010600040101010101" charset="-122"/>
                <a:ea typeface="华文宋体" panose="02010600040101010101" charset="-122"/>
                <a:sym typeface="+mn-ea"/>
              </a:rPr>
              <a:t>（</a:t>
            </a:r>
            <a:r>
              <a:rPr lang="en-US" altLang="zh-CN" sz="2000" dirty="0">
                <a:latin typeface="华文宋体" panose="02010600040101010101" charset="-122"/>
                <a:ea typeface="华文宋体" panose="02010600040101010101" charset="-122"/>
                <a:sym typeface="+mn-ea"/>
              </a:rPr>
              <a:t>2</a:t>
            </a:r>
            <a:r>
              <a:rPr lang="zh-CN" sz="2000" dirty="0">
                <a:latin typeface="华文宋体" panose="02010600040101010101" charset="-122"/>
                <a:ea typeface="华文宋体" panose="02010600040101010101" charset="-122"/>
                <a:sym typeface="+mn-ea"/>
              </a:rPr>
              <a:t>）某个线程一直在TOP 10的位置，这说明这个线程可能有性能问题。</a:t>
            </a:r>
            <a:endParaRPr lang="zh-CN" sz="2000" dirty="0">
              <a:latin typeface="华文宋体" panose="02010600040101010101" charset="-122"/>
              <a:ea typeface="华文宋体" panose="02010600040101010101" charset="-122"/>
              <a:sym typeface="+mn-ea"/>
            </a:endParaRPr>
          </a:p>
          <a:p>
            <a:pPr lvl="0" indent="0"/>
            <a:r>
              <a:rPr lang="zh-CN" sz="2000" dirty="0">
                <a:latin typeface="华文宋体" panose="02010600040101010101" charset="-122"/>
                <a:ea typeface="华文宋体" panose="02010600040101010101" charset="-122"/>
                <a:sym typeface="+mn-ea"/>
              </a:rPr>
              <a:t>（</a:t>
            </a:r>
            <a:r>
              <a:rPr lang="en-US" altLang="zh-CN" sz="2000" dirty="0">
                <a:latin typeface="华文宋体" panose="02010600040101010101" charset="-122"/>
                <a:ea typeface="华文宋体" panose="02010600040101010101" charset="-122"/>
                <a:sym typeface="+mn-ea"/>
              </a:rPr>
              <a:t>3</a:t>
            </a:r>
            <a:r>
              <a:rPr lang="zh-CN" sz="2000" dirty="0">
                <a:latin typeface="华文宋体" panose="02010600040101010101" charset="-122"/>
                <a:ea typeface="华文宋体" panose="02010600040101010101" charset="-122"/>
                <a:sym typeface="+mn-ea"/>
              </a:rPr>
              <a:t>）CPU利用率高的几个线程在不停变化，说明并不是由某一个线程导致CPU偏高。</a:t>
            </a:r>
            <a:endParaRPr lang="zh-CN" sz="2000" dirty="0">
              <a:latin typeface="华文宋体" panose="02010600040101010101" charset="-122"/>
              <a:ea typeface="华文宋体" panose="02010600040101010101" charset="-122"/>
              <a:sym typeface="+mn-ea"/>
            </a:endParaRPr>
          </a:p>
        </p:txBody>
      </p:sp>
      <p:sp>
        <p:nvSpPr>
          <p:cNvPr id="5" name="文本框 4"/>
          <p:cNvSpPr txBox="1"/>
          <p:nvPr/>
        </p:nvSpPr>
        <p:spPr>
          <a:xfrm>
            <a:off x="1411605" y="4389120"/>
            <a:ext cx="7990205" cy="701040"/>
          </a:xfrm>
          <a:prstGeom prst="rect">
            <a:avLst/>
          </a:prstGeom>
          <a:noFill/>
        </p:spPr>
        <p:txBody>
          <a:bodyPr wrap="square" rtlCol="0" anchor="t">
            <a:spAutoFit/>
          </a:bodyPr>
          <a:p>
            <a:pPr lvl="0" indent="0"/>
            <a:r>
              <a:rPr lang="zh-CN" sz="2000" dirty="0">
                <a:latin typeface="华文宋体" panose="02010600040101010101" charset="-122"/>
                <a:ea typeface="华文宋体" panose="02010600040101010101" charset="-122"/>
                <a:sym typeface="+mn-ea"/>
              </a:rPr>
              <a:t>·</a:t>
            </a:r>
            <a:r>
              <a:rPr lang="en-US" altLang="zh-CN" sz="2000" dirty="0">
                <a:latin typeface="华文宋体" panose="02010600040101010101" charset="-122"/>
                <a:ea typeface="华文宋体" panose="02010600040101010101" charset="-122"/>
                <a:sym typeface="+mn-ea"/>
              </a:rPr>
              <a:t>dump</a:t>
            </a:r>
            <a:r>
              <a:rPr lang="zh-CN" altLang="en-US" sz="2000" dirty="0">
                <a:latin typeface="华文宋体" panose="02010600040101010101" charset="-122"/>
                <a:ea typeface="华文宋体" panose="02010600040101010101" charset="-122"/>
                <a:sym typeface="+mn-ea"/>
              </a:rPr>
              <a:t>栈信息</a:t>
            </a:r>
            <a:endParaRPr lang="zh-CN" altLang="en-US" sz="2000" dirty="0">
              <a:latin typeface="华文宋体" panose="02010600040101010101" charset="-122"/>
              <a:ea typeface="华文宋体" panose="02010600040101010101" charset="-122"/>
              <a:sym typeface="+mn-ea"/>
            </a:endParaRPr>
          </a:p>
          <a:p>
            <a:pPr lvl="0" indent="0"/>
            <a:r>
              <a:rPr lang="zh-CN" altLang="en-US" sz="2000" dirty="0">
                <a:latin typeface="华文宋体" panose="02010600040101010101" charset="-122"/>
                <a:ea typeface="华文宋体" panose="02010600040101010101" charset="-122"/>
                <a:sym typeface="+mn-ea"/>
              </a:rPr>
              <a:t>·老年代或者永久带满了，</a:t>
            </a:r>
            <a:r>
              <a:rPr lang="en-US" altLang="zh-CN" sz="2000" dirty="0">
                <a:latin typeface="华文宋体" panose="02010600040101010101" charset="-122"/>
                <a:ea typeface="华文宋体" panose="02010600040101010101" charset="-122"/>
                <a:sym typeface="+mn-ea"/>
              </a:rPr>
              <a:t>Full GC, jstat -gc </a:t>
            </a:r>
            <a:r>
              <a:rPr lang="zh-CN" altLang="en-US" sz="2000" dirty="0">
                <a:latin typeface="华文宋体" panose="02010600040101010101" charset="-122"/>
                <a:ea typeface="华文宋体" panose="02010600040101010101" charset="-122"/>
                <a:sym typeface="+mn-ea"/>
              </a:rPr>
              <a:t>查看分代情况</a:t>
            </a:r>
            <a:endParaRPr lang="zh-CN" altLang="en-US" sz="2000" dirty="0">
              <a:latin typeface="华文宋体" panose="02010600040101010101" charset="-122"/>
              <a:ea typeface="华文宋体" panose="02010600040101010101" charset="-122"/>
              <a:sym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hidden="1"/>
          <p:cNvGraphicFramePr/>
          <p:nvPr>
            <p:custDataLst>
              <p:tags r:id="rId1"/>
            </p:custDataLst>
          </p:nvPr>
        </p:nvGraphicFramePr>
        <p:xfrm>
          <a:off x="0" y="0"/>
          <a:ext cx="211639" cy="1190624"/>
        </p:xfrm>
        <a:graphic>
          <a:graphicData uri="http://schemas.openxmlformats.org/presentationml/2006/ole">
            <mc:AlternateContent xmlns:mc="http://schemas.openxmlformats.org/markup-compatibility/2006">
              <mc:Choice xmlns:v="urn:schemas-microsoft-com:vml" Requires="v">
                <p:oleObj spid="_x0000_s4097" name="think-cell Slide" r:id="rId2" imgW="12700" imgH="12700" progId="">
                  <p:embed/>
                </p:oleObj>
              </mc:Choice>
              <mc:Fallback>
                <p:oleObj name="think-cell Slide" r:id="rId2" imgW="12700" imgH="12700" progId="">
                  <p:embed/>
                  <p:pic>
                    <p:nvPicPr>
                      <p:cNvPr id="0" name="图片 4096" descr="image4"/>
                      <p:cNvPicPr/>
                      <p:nvPr/>
                    </p:nvPicPr>
                    <p:blipFill>
                      <a:blip r:embed="rId3"/>
                      <a:stretch>
                        <a:fillRect/>
                      </a:stretch>
                    </p:blipFill>
                    <p:spPr>
                      <a:xfrm>
                        <a:off x="0" y="0"/>
                        <a:ext cx="211639" cy="1190624"/>
                      </a:xfrm>
                      <a:prstGeom prst="rect">
                        <a:avLst/>
                      </a:prstGeom>
                      <a:noFill/>
                      <a:ln w="9525">
                        <a:noFill/>
                      </a:ln>
                    </p:spPr>
                  </p:pic>
                </p:oleObj>
              </mc:Fallback>
            </mc:AlternateContent>
          </a:graphicData>
        </a:graphic>
      </p:graphicFrame>
      <p:pic>
        <p:nvPicPr>
          <p:cNvPr id="1026" name="Picture 2" descr="Z:\工作文档03\自如事业部\自如-设计组\谌蓉工作\自如-谌蓉手绘图\IMG_0004.jpg"/>
          <p:cNvPicPr>
            <a:picLocks noChangeAspect="1" noChangeArrowheads="1"/>
          </p:cNvPicPr>
          <p:nvPr>
            <p:custDataLst>
              <p:tags r:id="rId4"/>
            </p:custDataLst>
          </p:nvPr>
        </p:nvPicPr>
        <p:blipFill>
          <a:blip r:embed="rId5" cstate="print"/>
          <a:srcRect/>
          <a:stretch>
            <a:fillRect/>
          </a:stretch>
        </p:blipFill>
        <p:spPr bwMode="auto">
          <a:xfrm>
            <a:off x="0" y="0"/>
            <a:ext cx="6422836" cy="6858000"/>
          </a:xfrm>
          <a:prstGeom prst="rect">
            <a:avLst/>
          </a:prstGeom>
          <a:noFill/>
        </p:spPr>
      </p:pic>
      <p:sp>
        <p:nvSpPr>
          <p:cNvPr id="5" name="矩形 4"/>
          <p:cNvSpPr/>
          <p:nvPr>
            <p:custDataLst>
              <p:tags r:id="rId6"/>
            </p:custDataLst>
          </p:nvPr>
        </p:nvSpPr>
        <p:spPr>
          <a:xfrm>
            <a:off x="6671196" y="3214686"/>
            <a:ext cx="5519217" cy="158417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121890" tIns="60945" rIns="121890" bIns="60945" rtlCol="0" anchor="ctr"/>
          <a:lstStyle/>
          <a:p>
            <a:pPr algn="ctr"/>
            <a:endParaRPr lang="zh-CN" altLang="en-US">
              <a:solidFill>
                <a:prstClr val="white"/>
              </a:solidFill>
            </a:endParaRPr>
          </a:p>
        </p:txBody>
      </p:sp>
      <p:sp>
        <p:nvSpPr>
          <p:cNvPr id="6" name="TextBox 5"/>
          <p:cNvSpPr txBox="1"/>
          <p:nvPr>
            <p:custDataLst>
              <p:tags r:id="rId7"/>
            </p:custDataLst>
          </p:nvPr>
        </p:nvSpPr>
        <p:spPr>
          <a:xfrm>
            <a:off x="6863193" y="3677547"/>
            <a:ext cx="4991905" cy="820484"/>
          </a:xfrm>
          <a:prstGeom prst="rect">
            <a:avLst/>
          </a:prstGeom>
          <a:noFill/>
        </p:spPr>
        <p:txBody>
          <a:bodyPr wrap="square" lIns="121890" tIns="60945" rIns="121890" bIns="60945" rtlCol="0">
            <a:spAutoFit/>
          </a:bodyPr>
          <a:lstStyle/>
          <a:p>
            <a:r>
              <a:rPr lang="en-US" altLang="zh-CN" sz="4500" b="1" dirty="0">
                <a:solidFill>
                  <a:prstClr val="white"/>
                </a:solidFill>
                <a:latin typeface="微软雅黑" pitchFamily="34" charset="-122"/>
                <a:ea typeface="微软雅黑" pitchFamily="34" charset="-122"/>
              </a:rPr>
              <a:t>THANKS</a:t>
            </a:r>
            <a:endParaRPr lang="zh-CN" altLang="en-US" sz="4500" b="1" dirty="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custDataLst>
              <p:tags r:id="rId8"/>
            </p:custDataLst>
          </p:nvPr>
        </p:nvPicPr>
        <p:blipFill>
          <a:blip r:embed="rId9" cstate="print"/>
          <a:srcRect/>
          <a:stretch>
            <a:fillRect/>
          </a:stretch>
        </p:blipFill>
        <p:spPr bwMode="auto">
          <a:xfrm>
            <a:off x="8829914" y="0"/>
            <a:ext cx="3360499" cy="931035"/>
          </a:xfrm>
          <a:prstGeom prst="rect">
            <a:avLst/>
          </a:prstGeom>
          <a:noFill/>
          <a:ln w="9525">
            <a:noFill/>
            <a:miter lim="800000"/>
            <a:headEnd/>
            <a:tailEnd/>
          </a:ln>
        </p:spPr>
      </p:pic>
      <p:sp>
        <p:nvSpPr>
          <p:cNvPr id="2" name="灯片编号占位符 1"/>
          <p:cNvSpPr>
            <a:spLocks noGrp="1"/>
          </p:cNvSpPr>
          <p:nvPr>
            <p:ph type="sldNum" sz="quarter" idx="12"/>
            <p:custDataLst>
              <p:tags r:id="rId10"/>
            </p:custDataLst>
          </p:nvPr>
        </p:nvSpPr>
        <p:spPr/>
        <p:txBody>
          <a:bodyPr/>
          <a:lstStyle/>
          <a:p>
            <a:fld id="{99884BC9-6CF7-4F5F-90AB-E345396CDAC2}"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61695" y="737235"/>
            <a:ext cx="2240280" cy="914400"/>
          </a:xfrm>
          <a:prstGeom prst="rect">
            <a:avLst/>
          </a:prstGeom>
          <a:noFill/>
        </p:spPr>
        <p:txBody>
          <a:bodyPr wrap="none" rtlCol="0" anchor="t">
            <a:spAutoFit/>
          </a:bodyPr>
          <a:p>
            <a:pPr algn="l"/>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Java Memory Model:</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p:txBody>
      </p:sp>
      <p:pic>
        <p:nvPicPr>
          <p:cNvPr id="6" name="图片 5"/>
          <p:cNvPicPr>
            <a:picLocks noChangeAspect="1"/>
          </p:cNvPicPr>
          <p:nvPr/>
        </p:nvPicPr>
        <p:blipFill>
          <a:blip r:embed="rId1"/>
          <a:stretch>
            <a:fillRect/>
          </a:stretch>
        </p:blipFill>
        <p:spPr>
          <a:xfrm>
            <a:off x="3241040" y="1173480"/>
            <a:ext cx="5708015" cy="4931410"/>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QQ截图20170317045438"/>
          <p:cNvPicPr>
            <a:picLocks noChangeAspect="1"/>
          </p:cNvPicPr>
          <p:nvPr/>
        </p:nvPicPr>
        <p:blipFill>
          <a:blip r:embed="rId1"/>
          <a:stretch>
            <a:fillRect/>
          </a:stretch>
        </p:blipFill>
        <p:spPr>
          <a:xfrm>
            <a:off x="2842260" y="1138555"/>
            <a:ext cx="6190615" cy="4580890"/>
          </a:xfrm>
          <a:prstGeom prst="rect">
            <a:avLst/>
          </a:prstGeom>
        </p:spPr>
      </p:pic>
      <p:sp>
        <p:nvSpPr>
          <p:cNvPr id="3" name="文本框 2"/>
          <p:cNvSpPr txBox="1"/>
          <p:nvPr/>
        </p:nvSpPr>
        <p:spPr>
          <a:xfrm>
            <a:off x="601980" y="513715"/>
            <a:ext cx="1554480" cy="914400"/>
          </a:xfrm>
          <a:prstGeom prst="rect">
            <a:avLst/>
          </a:prstGeom>
          <a:noFill/>
        </p:spPr>
        <p:txBody>
          <a:bodyPr wrap="none" rtlCol="0" anchor="t">
            <a:spAutoFit/>
          </a:bodyPr>
          <a:p>
            <a:pPr algn="l"/>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Concurrent :</a:t>
            </a:r>
            <a:endPar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a:p>
            <a:pPr algn="l"/>
            <a:endPar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49" name="think-cell Slide" r:id="rId2" imgW="12700" imgH="12700" progId="">
                  <p:embed/>
                </p:oleObj>
              </mc:Choice>
              <mc:Fallback>
                <p:oleObj name="think-cell Slide" r:id="rId2" imgW="12700" imgH="12700" progId="">
                  <p:embed/>
                  <p:pic>
                    <p:nvPicPr>
                      <p:cNvPr id="0" name="图片 2048" descr="image4"/>
                      <p:cNvPicPr>
                        <a:picLocks noChangeAspect="1"/>
                      </p:cNvPicPr>
                      <p:nvPr/>
                    </p:nvPicPr>
                    <p:blipFill>
                      <a:blip r:embed="rId3"/>
                      <a:stretch>
                        <a:fillRect/>
                      </a:stretch>
                    </p:blipFill>
                    <p:spPr>
                      <a:xfrm>
                        <a:off x="0" y="0"/>
                        <a:ext cx="158750" cy="158750"/>
                      </a:xfrm>
                      <a:prstGeom prst="rect">
                        <a:avLst/>
                      </a:prstGeom>
                      <a:noFill/>
                      <a:ln w="9525">
                        <a:noFill/>
                      </a:ln>
                    </p:spPr>
                  </p:pic>
                </p:oleObj>
              </mc:Fallback>
            </mc:AlternateContent>
          </a:graphicData>
        </a:graphic>
      </p:graphicFrame>
      <p:sp>
        <p:nvSpPr>
          <p:cNvPr id="3" name="Rectangle 3"/>
          <p:cNvSpPr txBox="1">
            <a:spLocks noGrp="1" noChangeArrowheads="1"/>
          </p:cNvSpPr>
          <p:nvPr>
            <p:ph type="ctrTitle"/>
            <p:custDataLst>
              <p:tags r:id="rId4"/>
            </p:custDataLst>
          </p:nvPr>
        </p:nvSpPr>
        <p:spPr>
          <a:xfrm>
            <a:off x="6706422" y="3489960"/>
            <a:ext cx="5308756" cy="1059180"/>
          </a:xfrm>
          <a:prstGeom prst="rect">
            <a:avLst/>
          </a:prstGeom>
        </p:spPr>
        <p:txBody>
          <a:bodyPr vert="horz" lIns="91440" tIns="45720" rIns="91440" bIns="45720" rtlCol="0" anchor="ctr">
            <a:noAutofit/>
          </a:bodyPr>
          <a:lstStyle/>
          <a:p>
            <a:pPr lvl="0" algn="ctr" defTabSz="-635">
              <a:tabLst>
                <a:tab pos="82550" algn="l"/>
              </a:tabLst>
              <a:defRPr/>
            </a:pPr>
            <a:r>
              <a:rPr kumimoji="0" lang="zh-CN" altLang="en-US" sz="4800" b="0" i="0" u="none" strike="noStrike" kern="1200" cap="none" spc="0" normalizeH="0" baseline="0" noProof="0" dirty="0" smtClean="0">
                <a:ln>
                  <a:noFill/>
                </a:ln>
                <a:solidFill>
                  <a:schemeClr val="tx1"/>
                </a:solidFill>
                <a:effectLst/>
                <a:uLnTx/>
                <a:uFillTx/>
                <a:sym typeface="+mn-ea"/>
              </a:rPr>
              <a:t>线程</a:t>
            </a:r>
            <a:endParaRPr kumimoji="0" lang="zh-CN" altLang="en-US" sz="4800" b="0" i="0" u="none" strike="noStrike" kern="1200" cap="none" spc="0" normalizeH="0" baseline="0" noProof="0" dirty="0" smtClean="0">
              <a:ln>
                <a:noFill/>
              </a:ln>
              <a:solidFill>
                <a:schemeClr val="tx1"/>
              </a:solidFill>
              <a:effectLst/>
              <a:uLnTx/>
              <a:uFillTx/>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34"/>
          <p:cNvSpPr>
            <a:spLocks noChangeArrowheads="1"/>
          </p:cNvSpPr>
          <p:nvPr/>
        </p:nvSpPr>
        <p:spPr bwMode="auto">
          <a:xfrm>
            <a:off x="2737485" y="2033270"/>
            <a:ext cx="6127750" cy="758825"/>
          </a:xfrm>
          <a:prstGeom prst="roundRect">
            <a:avLst>
              <a:gd name="adj" fmla="val 20269"/>
            </a:avLst>
          </a:prstGeom>
          <a:solidFill>
            <a:schemeClr val="accent4"/>
          </a:solidFill>
          <a:ln w="9525">
            <a:noFill/>
            <a:round/>
          </a:ln>
          <a:effectLst/>
        </p:spPr>
        <p:txBody>
          <a:bodyPr lIns="0" tIns="0" rIns="0" bIns="0" anchor="ctr"/>
          <a:p>
            <a:pPr algn="ctr" eaLnBrk="0" hangingPunct="0"/>
            <a:r>
              <a:rPr lang="zh-CN" altLang="en-US" sz="2400">
                <a:solidFill>
                  <a:srgbClr val="FFFFFF"/>
                </a:solidFill>
                <a:latin typeface="Helvetica" charset="0"/>
                <a:sym typeface="Helvetica" charset="0"/>
              </a:rPr>
              <a:t>启动一个</a:t>
            </a:r>
            <a:r>
              <a:rPr lang="en-US" altLang="zh-CN" sz="2400">
                <a:solidFill>
                  <a:srgbClr val="FFFFFF"/>
                </a:solidFill>
                <a:latin typeface="Helvetica" charset="0"/>
                <a:sym typeface="Helvetica" charset="0"/>
              </a:rPr>
              <a:t>Java</a:t>
            </a:r>
            <a:r>
              <a:rPr lang="zh-CN" altLang="en-US" sz="2400">
                <a:solidFill>
                  <a:srgbClr val="FFFFFF"/>
                </a:solidFill>
                <a:latin typeface="Helvetica" charset="0"/>
                <a:sym typeface="Helvetica" charset="0"/>
              </a:rPr>
              <a:t>程序，就会有一个</a:t>
            </a:r>
            <a:r>
              <a:rPr lang="en-US" altLang="zh-CN" sz="2400">
                <a:solidFill>
                  <a:srgbClr val="FFFFFF"/>
                </a:solidFill>
                <a:latin typeface="Helvetica" charset="0"/>
                <a:sym typeface="Helvetica" charset="0"/>
              </a:rPr>
              <a:t>Java</a:t>
            </a:r>
            <a:r>
              <a:rPr lang="zh-CN" altLang="en-US" sz="2400">
                <a:solidFill>
                  <a:srgbClr val="FFFFFF"/>
                </a:solidFill>
                <a:latin typeface="Helvetica" charset="0"/>
                <a:sym typeface="Helvetica" charset="0"/>
              </a:rPr>
              <a:t>进程</a:t>
            </a:r>
            <a:endParaRPr lang="zh-CN" altLang="en-US" sz="2400">
              <a:solidFill>
                <a:srgbClr val="FFFFFF"/>
              </a:solidFill>
              <a:latin typeface="Helvetica" charset="0"/>
              <a:sym typeface="Helvetica" charset="0"/>
            </a:endParaRPr>
          </a:p>
        </p:txBody>
      </p:sp>
      <p:sp>
        <p:nvSpPr>
          <p:cNvPr id="4" name="Shape 34"/>
          <p:cNvSpPr>
            <a:spLocks noChangeArrowheads="1"/>
          </p:cNvSpPr>
          <p:nvPr/>
        </p:nvSpPr>
        <p:spPr bwMode="auto">
          <a:xfrm>
            <a:off x="2737485" y="3622675"/>
            <a:ext cx="6127750" cy="758825"/>
          </a:xfrm>
          <a:prstGeom prst="roundRect">
            <a:avLst>
              <a:gd name="adj" fmla="val 20269"/>
            </a:avLst>
          </a:prstGeom>
          <a:solidFill>
            <a:schemeClr val="accent4"/>
          </a:solidFill>
          <a:ln w="9525">
            <a:noFill/>
            <a:round/>
          </a:ln>
          <a:effectLst/>
        </p:spPr>
        <p:txBody>
          <a:bodyPr lIns="0" tIns="0" rIns="0" bIns="0" anchor="ctr"/>
          <a:p>
            <a:pPr algn="ctr" eaLnBrk="0" hangingPunct="0"/>
            <a:r>
              <a:rPr lang="zh-CN" altLang="en-US" sz="2400">
                <a:solidFill>
                  <a:srgbClr val="FFFFFF"/>
                </a:solidFill>
                <a:latin typeface="Helvetica" charset="0"/>
                <a:sym typeface="Helvetica" charset="0"/>
              </a:rPr>
              <a:t>进程由多个线程组成</a:t>
            </a:r>
            <a:endParaRPr lang="zh-CN" altLang="en-US" sz="2400">
              <a:solidFill>
                <a:srgbClr val="FFFFFF"/>
              </a:solidFill>
              <a:latin typeface="Helvetica" charset="0"/>
              <a:sym typeface="Helvetica" charset="0"/>
            </a:endParaRPr>
          </a:p>
        </p:txBody>
      </p:sp>
      <p:sp>
        <p:nvSpPr>
          <p:cNvPr id="5" name="Shape 34"/>
          <p:cNvSpPr>
            <a:spLocks noChangeArrowheads="1"/>
          </p:cNvSpPr>
          <p:nvPr/>
        </p:nvSpPr>
        <p:spPr bwMode="auto">
          <a:xfrm>
            <a:off x="2737485" y="4978400"/>
            <a:ext cx="6127750" cy="758825"/>
          </a:xfrm>
          <a:prstGeom prst="roundRect">
            <a:avLst>
              <a:gd name="adj" fmla="val 20269"/>
            </a:avLst>
          </a:prstGeom>
          <a:solidFill>
            <a:schemeClr val="accent4"/>
          </a:solidFill>
          <a:ln w="9525">
            <a:noFill/>
            <a:round/>
          </a:ln>
          <a:effectLst/>
        </p:spPr>
        <p:txBody>
          <a:bodyPr lIns="0" tIns="0" rIns="0" bIns="0" anchor="ctr"/>
          <a:p>
            <a:pPr algn="ctr" eaLnBrk="0" hangingPunct="0"/>
            <a:r>
              <a:rPr lang="zh-CN" altLang="en-US" sz="2400">
                <a:solidFill>
                  <a:srgbClr val="FFFFFF"/>
                </a:solidFill>
                <a:latin typeface="Helvetica" charset="0"/>
                <a:sym typeface="Helvetica" charset="0"/>
              </a:rPr>
              <a:t>线程基本创建方式</a:t>
            </a:r>
            <a:r>
              <a:rPr lang="en-US" altLang="zh-CN" sz="2400">
                <a:solidFill>
                  <a:srgbClr val="FFFFFF"/>
                </a:solidFill>
                <a:latin typeface="Helvetica" charset="0"/>
                <a:sym typeface="Helvetica" charset="0"/>
              </a:rPr>
              <a:t>(</a:t>
            </a:r>
            <a:r>
              <a:rPr lang="zh-CN" altLang="en-US" sz="2400">
                <a:solidFill>
                  <a:srgbClr val="FFFFFF"/>
                </a:solidFill>
                <a:latin typeface="Helvetica" charset="0"/>
                <a:sym typeface="Helvetica" charset="0"/>
              </a:rPr>
              <a:t>注意：有返回值</a:t>
            </a:r>
            <a:r>
              <a:rPr lang="en-US" altLang="zh-CN" sz="2400">
                <a:solidFill>
                  <a:srgbClr val="FFFFFF"/>
                </a:solidFill>
                <a:latin typeface="Helvetica" charset="0"/>
                <a:sym typeface="Helvetica" charset="0"/>
              </a:rPr>
              <a:t>)</a:t>
            </a:r>
            <a:endParaRPr lang="en-US" altLang="zh-CN" sz="2400">
              <a:solidFill>
                <a:srgbClr val="FFFFFF"/>
              </a:solidFill>
              <a:latin typeface="Helvetica" charset="0"/>
              <a:sym typeface="Helvetica"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autoUpdateAnimBg="0"/>
      <p:bldP spid="4" grpId="0" bldLvl="0" animBg="1" autoUpdateAnimBg="0"/>
      <p:bldP spid="5" grpId="0" bldLvl="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ThreadState"/>
          <p:cNvPicPr>
            <a:picLocks noChangeAspect="1"/>
          </p:cNvPicPr>
          <p:nvPr/>
        </p:nvPicPr>
        <p:blipFill>
          <a:blip r:embed="rId1"/>
          <a:stretch>
            <a:fillRect/>
          </a:stretch>
        </p:blipFill>
        <p:spPr>
          <a:xfrm>
            <a:off x="1517015" y="631825"/>
            <a:ext cx="8402320" cy="5594985"/>
          </a:xfrm>
          <a:prstGeom prst="rect">
            <a:avLst/>
          </a:prstGeom>
        </p:spPr>
      </p:pic>
      <p:sp>
        <p:nvSpPr>
          <p:cNvPr id="2" name="文本框 1"/>
          <p:cNvSpPr txBox="1"/>
          <p:nvPr/>
        </p:nvSpPr>
        <p:spPr>
          <a:xfrm>
            <a:off x="190500" y="1052830"/>
            <a:ext cx="1211580" cy="914400"/>
          </a:xfrm>
          <a:prstGeom prst="rect">
            <a:avLst/>
          </a:prstGeom>
          <a:noFill/>
        </p:spPr>
        <p:txBody>
          <a:bodyPr wrap="none" rtlCol="0" anchor="t">
            <a:spAutoFit/>
          </a:bodyPr>
          <a:p>
            <a:pPr algn="l"/>
            <a:r>
              <a:rPr 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线程状态</a:t>
            </a:r>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a:t>
            </a:r>
            <a:endParaRPr lang="zh-CN" altLang="en-US">
              <a:latin typeface="Arial" pitchFamily="34" charset="0"/>
              <a:ea typeface="宋体" pitchFamily="2" charset="-122"/>
            </a:endParaRPr>
          </a:p>
          <a:p>
            <a:pPr algn="l"/>
            <a:endPar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a:p>
            <a:pPr algn="l"/>
            <a:r>
              <a:rPr lang="en-US" altLang="zh-CN"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rPr>
              <a:t>     </a:t>
            </a:r>
            <a:endPar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sym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63700" y="1614170"/>
            <a:ext cx="8081010" cy="368300"/>
          </a:xfrm>
          <a:prstGeom prst="rect">
            <a:avLst/>
          </a:prstGeom>
          <a:noFill/>
        </p:spPr>
        <p:txBody>
          <a:bodyPr wrap="square" rtlCol="0">
            <a:spAutoFit/>
          </a:bodyPr>
          <a:lstStyle/>
          <a:p>
            <a:r>
              <a:rPr lang="zh-CN" altLang="en-US"/>
              <a:t>如果线程是孤立的运行，价值会很少，如果互相配合完成工作，会有巨大价值</a:t>
            </a:r>
            <a:r>
              <a:rPr lang="en-US" altLang="zh-CN"/>
              <a:t>      </a:t>
            </a:r>
            <a:endParaRPr lang="zh-CN" altLang="en-US"/>
          </a:p>
        </p:txBody>
      </p:sp>
      <p:sp>
        <p:nvSpPr>
          <p:cNvPr id="2" name="Shape 34"/>
          <p:cNvSpPr>
            <a:spLocks noChangeArrowheads="1"/>
          </p:cNvSpPr>
          <p:nvPr/>
        </p:nvSpPr>
        <p:spPr bwMode="auto">
          <a:xfrm>
            <a:off x="2759075" y="2332990"/>
            <a:ext cx="6127750" cy="758825"/>
          </a:xfrm>
          <a:prstGeom prst="roundRect">
            <a:avLst>
              <a:gd name="adj" fmla="val 20269"/>
            </a:avLst>
          </a:prstGeom>
          <a:solidFill>
            <a:schemeClr val="accent4"/>
          </a:solidFill>
          <a:ln w="9525">
            <a:noFill/>
            <a:round/>
          </a:ln>
          <a:effectLst/>
        </p:spPr>
        <p:txBody>
          <a:bodyPr lIns="0" tIns="0" rIns="0" bIns="0" anchor="ctr"/>
          <a:p>
            <a:pPr algn="ctr" eaLnBrk="0" hangingPunct="0"/>
            <a:r>
              <a:rPr lang="en-US" altLang="zh-CN" sz="2400">
                <a:solidFill>
                  <a:srgbClr val="FFFFFF"/>
                </a:solidFill>
                <a:latin typeface="Helvetica" charset="0"/>
                <a:sym typeface="Helvetica" charset="0"/>
              </a:rPr>
              <a:t>volatile</a:t>
            </a:r>
            <a:endParaRPr lang="en-US" altLang="zh-CN" sz="2400">
              <a:solidFill>
                <a:srgbClr val="FFFFFF"/>
              </a:solidFill>
              <a:latin typeface="Helvetica" charset="0"/>
              <a:sym typeface="Helvetica" charset="0"/>
            </a:endParaRPr>
          </a:p>
        </p:txBody>
      </p:sp>
      <p:sp>
        <p:nvSpPr>
          <p:cNvPr id="6" name="Shape 34"/>
          <p:cNvSpPr>
            <a:spLocks noChangeArrowheads="1"/>
          </p:cNvSpPr>
          <p:nvPr/>
        </p:nvSpPr>
        <p:spPr bwMode="auto">
          <a:xfrm>
            <a:off x="2640330" y="3802380"/>
            <a:ext cx="6127750" cy="758825"/>
          </a:xfrm>
          <a:prstGeom prst="roundRect">
            <a:avLst>
              <a:gd name="adj" fmla="val 20269"/>
            </a:avLst>
          </a:prstGeom>
          <a:solidFill>
            <a:schemeClr val="accent4"/>
          </a:solidFill>
          <a:ln w="9525">
            <a:noFill/>
            <a:round/>
          </a:ln>
          <a:effectLst/>
        </p:spPr>
        <p:txBody>
          <a:bodyPr lIns="0" tIns="0" rIns="0" bIns="0" anchor="ctr"/>
          <a:p>
            <a:pPr algn="ctr" eaLnBrk="0" hangingPunct="0"/>
            <a:r>
              <a:rPr lang="zh-CN" altLang="en-US" sz="2400">
                <a:solidFill>
                  <a:srgbClr val="FFFFFF"/>
                </a:solidFill>
                <a:latin typeface="Helvetica" charset="0"/>
                <a:sym typeface="Helvetica" charset="0"/>
              </a:rPr>
              <a:t>等待</a:t>
            </a:r>
            <a:r>
              <a:rPr lang="en-US" altLang="zh-CN" sz="2400">
                <a:solidFill>
                  <a:srgbClr val="FFFFFF"/>
                </a:solidFill>
                <a:latin typeface="Helvetica" charset="0"/>
                <a:sym typeface="Helvetica" charset="0"/>
              </a:rPr>
              <a:t>/</a:t>
            </a:r>
            <a:r>
              <a:rPr lang="zh-CN" altLang="en-US" sz="2400">
                <a:solidFill>
                  <a:srgbClr val="FFFFFF"/>
                </a:solidFill>
                <a:latin typeface="Helvetica" charset="0"/>
                <a:sym typeface="Helvetica" charset="0"/>
              </a:rPr>
              <a:t>通知机制</a:t>
            </a:r>
            <a:endParaRPr lang="zh-CN" altLang="en-US" sz="2400">
              <a:solidFill>
                <a:srgbClr val="FFFFFF"/>
              </a:solidFill>
              <a:latin typeface="Helvetica" charset="0"/>
              <a:sym typeface="Helvetica"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6" grpId="0" bldLvl="0" animBg="1" autoUpdateAnimBg="0"/>
    </p:bldLst>
  </p:timing>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pa2eK_IXmdECxUmsvVPIOtA"/>
</p:tagLst>
</file>

<file path=ppt/tags/tag11.xml><?xml version="1.0" encoding="utf-8"?>
<p:tagLst xmlns:p="http://schemas.openxmlformats.org/presentationml/2006/main">
  <p:tag name="THINKCELLSHAPEDONOTDELETE" val="thinkcellActiveDocDoNotDelete"/>
</p:tagLst>
</file>

<file path=ppt/tags/tag12.xml><?xml version="1.0" encoding="utf-8"?>
<p:tagLst xmlns:p="http://schemas.openxmlformats.org/presentationml/2006/main">
  <p:tag name="THINKCELLSHAPEDONOTDELETE" val="pa2eK_IXmdECxUmsvVPIOtA"/>
</p:tagLst>
</file>

<file path=ppt/tags/tag13.xml><?xml version="1.0" encoding="utf-8"?>
<p:tagLst xmlns:p="http://schemas.openxmlformats.org/presentationml/2006/main">
  <p:tag name="THINKCELLSHAPEDONOTDELETE" val="thinkcellActiveDocDoNotDelete"/>
</p:tagLst>
</file>

<file path=ppt/tags/tag14.xml><?xml version="1.0" encoding="utf-8"?>
<p:tagLst xmlns:p="http://schemas.openxmlformats.org/presentationml/2006/main">
  <p:tag name="THINKCELLSHAPEDONOTDELETE" val="pa2eK_IXmdECxUmsvVPIOtA"/>
</p:tagLst>
</file>

<file path=ppt/tags/tag15.xml><?xml version="1.0" encoding="utf-8"?>
<p:tagLst xmlns:p="http://schemas.openxmlformats.org/presentationml/2006/main">
  <p:tag name="THINKCELLSHAPEDONOTDELETE" val="thinkcellActiveDocDoNotDelete"/>
</p:tagLst>
</file>

<file path=ppt/tags/tag16.xml><?xml version="1.0" encoding="utf-8"?>
<p:tagLst xmlns:p="http://schemas.openxmlformats.org/presentationml/2006/main">
  <p:tag name="THINKCELLSHAPEDONOTDELETE" val="pUMZG6iX3KUag492xHa0GAw"/>
</p:tagLst>
</file>

<file path=ppt/tags/tag17.xml><?xml version="1.0" encoding="utf-8"?>
<p:tagLst xmlns:p="http://schemas.openxmlformats.org/presentationml/2006/main">
  <p:tag name="THINKCELLSHAPEDONOTDELETE" val="pJVWdX5dSskOKG8gqG5HpRg"/>
</p:tagLst>
</file>

<file path=ppt/tags/tag18.xml><?xml version="1.0" encoding="utf-8"?>
<p:tagLst xmlns:p="http://schemas.openxmlformats.org/presentationml/2006/main">
  <p:tag name="THINKCELLSHAPEDONOTDELETE" val="pjOF.dPWJn0maiSlRKFYwiA"/>
</p:tagLst>
</file>

<file path=ppt/tags/tag19.xml><?xml version="1.0" encoding="utf-8"?>
<p:tagLst xmlns:p="http://schemas.openxmlformats.org/presentationml/2006/main">
  <p:tag name="THINKCELLSHAPEDONOTDELETE" val="pfJGcy_bWpEWlq4k9V8V6jQ"/>
</p:tagLst>
</file>

<file path=ppt/tags/tag2.xml><?xml version="1.0" encoding="utf-8"?>
<p:tagLst xmlns:p="http://schemas.openxmlformats.org/presentationml/2006/main">
  <p:tag name="THINKCELLSHAPEDONOTDELETE" val="pa2eK_IXmdECxUmsvVPIOtA"/>
</p:tagLst>
</file>

<file path=ppt/tags/tag20.xml><?xml version="1.0" encoding="utf-8"?>
<p:tagLst xmlns:p="http://schemas.openxmlformats.org/presentationml/2006/main">
  <p:tag name="THINKCELLSHAPEDONOTDELETE" val="p4PvOjXMOp0OXVfN3.0dsDg"/>
</p:tagLst>
</file>

<file path=ppt/tags/tag3.xml><?xml version="1.0" encoding="utf-8"?>
<p:tagLst xmlns:p="http://schemas.openxmlformats.org/presentationml/2006/main">
  <p:tag name="THINKCELLSHAPEDONOTDELETE" val="thinkcellActiveDocDoNotDelete"/>
</p:tagLst>
</file>

<file path=ppt/tags/tag4.xml><?xml version="1.0" encoding="utf-8"?>
<p:tagLst xmlns:p="http://schemas.openxmlformats.org/presentationml/2006/main">
  <p:tag name="THINKCELLSHAPEDONOTDELETE" val="pa2eK_IXmdECxUmsvVPIOtA"/>
</p:tagLst>
</file>

<file path=ppt/tags/tag5.xml><?xml version="1.0" encoding="utf-8"?>
<p:tagLst xmlns:p="http://schemas.openxmlformats.org/presentationml/2006/main">
  <p:tag name="THINKCELLSHAPEDONOTDELETE" val="thinkcellActiveDocDoNotDelete"/>
</p:tagLst>
</file>

<file path=ppt/tags/tag6.xml><?xml version="1.0" encoding="utf-8"?>
<p:tagLst xmlns:p="http://schemas.openxmlformats.org/presentationml/2006/main">
  <p:tag name="THINKCELLSHAPEDONOTDELETE" val="pa2eK_IXmdECxUmsvVPIOtA"/>
</p:tagLst>
</file>

<file path=ppt/tags/tag7.xml><?xml version="1.0" encoding="utf-8"?>
<p:tagLst xmlns:p="http://schemas.openxmlformats.org/presentationml/2006/main">
  <p:tag name="THINKCELLSHAPEDONOTDELETE" val="thinkcellActiveDocDoNotDelete"/>
</p:tagLst>
</file>

<file path=ppt/tags/tag8.xml><?xml version="1.0" encoding="utf-8"?>
<p:tagLst xmlns:p="http://schemas.openxmlformats.org/presentationml/2006/main">
  <p:tag name="THINKCELLSHAPEDONOTDELETE" val="pa2eK_IXmdECxUmsvVPIOtA"/>
</p:tagLst>
</file>

<file path=ppt/tags/tag9.xml><?xml version="1.0" encoding="utf-8"?>
<p:tagLst xmlns:p="http://schemas.openxmlformats.org/presentationml/2006/main">
  <p:tag name="THINKCELLSHAPEDONOTDELETE" val="thinkcellActiveDocDoNotDelet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3186</Words>
  <Application>WPS 演示</Application>
  <PresentationFormat>自定义</PresentationFormat>
  <Paragraphs>238</Paragraphs>
  <Slides>35</Slides>
  <Notes>0</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35</vt:i4>
      </vt:variant>
    </vt:vector>
  </HeadingPairs>
  <TitlesOfParts>
    <vt:vector size="36" baseType="lpstr">
      <vt:lpstr>Office 主题</vt:lpstr>
      <vt:lpstr>  Java多线程分享</vt:lpstr>
      <vt:lpstr>PowerPoint 演示文稿</vt:lpstr>
      <vt:lpstr>Java内存模型</vt:lpstr>
      <vt:lpstr>PowerPoint 演示文稿</vt:lpstr>
      <vt:lpstr>PowerPoint 演示文稿</vt:lpstr>
      <vt:lpstr>线程</vt:lpstr>
      <vt:lpstr>PowerPoint 演示文稿</vt:lpstr>
      <vt:lpstr>PowerPoint 演示文稿</vt:lpstr>
      <vt:lpstr>PowerPoint 演示文稿</vt:lpstr>
      <vt:lpstr>PowerPoint 演示文稿</vt:lpstr>
      <vt:lpstr>PowerPoint 演示文稿</vt:lpstr>
      <vt:lpstr>PowerPoint 演示文稿</vt:lpstr>
      <vt:lpstr>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基本工具集</vt:lpstr>
      <vt:lpstr>PowerPoint 演示文稿</vt:lpstr>
      <vt:lpstr>PowerPoint 演示文稿</vt:lpstr>
      <vt:lpstr>PowerPoint 演示文稿</vt:lpstr>
      <vt:lpstr>并发编程例子</vt:lpstr>
      <vt:lpstr>PowerPoint 演示文稿</vt:lpstr>
      <vt:lpstr>PowerPoint 演示文稿</vt:lpstr>
      <vt:lpstr>编程注意事项及线上问题定位</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OKR模板</dc:title>
  <dc:creator>yangxin</dc:creator>
  <cp:lastModifiedBy>文博</cp:lastModifiedBy>
  <cp:revision>936</cp:revision>
  <dcterms:created xsi:type="dcterms:W3CDTF">2016-01-06T01:28:00Z</dcterms:created>
  <dcterms:modified xsi:type="dcterms:W3CDTF">2017-03-17T08:28:05Z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