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Override1.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theme/themeOverride12.xml" ContentType="application/vnd.openxmlformats-officedocument.themeOverride+xml"/>
  <Override PartName="/ppt/theme/themeOverride13.xml" ContentType="application/vnd.openxmlformats-officedocument.themeOverride+xml"/>
  <Override PartName="/ppt/theme/themeOverride14.xml" ContentType="application/vnd.openxmlformats-officedocument.themeOverride+xml"/>
  <Override PartName="/ppt/theme/themeOverride15.xml" ContentType="application/vnd.openxmlformats-officedocument.themeOverride+xml"/>
  <Override PartName="/ppt/theme/themeOverride16.xml" ContentType="application/vnd.openxmlformats-officedocument.themeOverride+xml"/>
  <Override PartName="/ppt/theme/themeOverride17.xml" ContentType="application/vnd.openxmlformats-officedocument.themeOverride+xml"/>
  <Override PartName="/ppt/theme/themeOverride18.xml" ContentType="application/vnd.openxmlformats-officedocument.themeOverride+xml"/>
  <Override PartName="/ppt/theme/themeOverride19.xml" ContentType="application/vnd.openxmlformats-officedocument.themeOverride+xml"/>
  <Override PartName="/ppt/theme/themeOverride2.xml" ContentType="application/vnd.openxmlformats-officedocument.themeOverride+xml"/>
  <Override PartName="/ppt/theme/themeOverride20.xml" ContentType="application/vnd.openxmlformats-officedocument.themeOverride+xml"/>
  <Override PartName="/ppt/theme/themeOverride21.xml" ContentType="application/vnd.openxmlformats-officedocument.themeOverride+xml"/>
  <Override PartName="/ppt/theme/themeOverride22.xml" ContentType="application/vnd.openxmlformats-officedocument.themeOverride+xml"/>
  <Override PartName="/ppt/theme/themeOverride23.xml" ContentType="application/vnd.openxmlformats-officedocument.themeOverride+xml"/>
  <Override PartName="/ppt/theme/themeOverride24.xml" ContentType="application/vnd.openxmlformats-officedocument.themeOverride+xml"/>
  <Override PartName="/ppt/theme/themeOverride25.xml" ContentType="application/vnd.openxmlformats-officedocument.themeOverride+xml"/>
  <Override PartName="/ppt/theme/themeOverride26.xml" ContentType="application/vnd.openxmlformats-officedocument.themeOverride+xml"/>
  <Override PartName="/ppt/theme/themeOverride27.xml" ContentType="application/vnd.openxmlformats-officedocument.themeOverride+xml"/>
  <Override PartName="/ppt/theme/themeOverride28.xml" ContentType="application/vnd.openxmlformats-officedocument.themeOverride+xml"/>
  <Override PartName="/ppt/theme/themeOverride29.xml" ContentType="application/vnd.openxmlformats-officedocument.themeOverride+xml"/>
  <Override PartName="/ppt/theme/themeOverride3.xml" ContentType="application/vnd.openxmlformats-officedocument.themeOverride+xml"/>
  <Override PartName="/ppt/theme/themeOverride30.xml" ContentType="application/vnd.openxmlformats-officedocument.themeOverride+xml"/>
  <Override PartName="/ppt/theme/themeOverride31.xml" ContentType="application/vnd.openxmlformats-officedocument.themeOverride+xml"/>
  <Override PartName="/ppt/theme/themeOverride32.xml" ContentType="application/vnd.openxmlformats-officedocument.themeOverride+xml"/>
  <Override PartName="/ppt/theme/themeOverride33.xml" ContentType="application/vnd.openxmlformats-officedocument.themeOverride+xml"/>
  <Override PartName="/ppt/theme/themeOverride34.xml" ContentType="application/vnd.openxmlformats-officedocument.themeOverride+xml"/>
  <Override PartName="/ppt/theme/themeOverride35.xml" ContentType="application/vnd.openxmlformats-officedocument.themeOverride+xml"/>
  <Override PartName="/ppt/theme/themeOverride36.xml" ContentType="application/vnd.openxmlformats-officedocument.themeOverride+xml"/>
  <Override PartName="/ppt/theme/themeOverride37.xml" ContentType="application/vnd.openxmlformats-officedocument.themeOverride+xml"/>
  <Override PartName="/ppt/theme/themeOverride38.xml" ContentType="application/vnd.openxmlformats-officedocument.themeOverride+xml"/>
  <Override PartName="/ppt/theme/themeOverride39.xml" ContentType="application/vnd.openxmlformats-officedocument.themeOverride+xml"/>
  <Override PartName="/ppt/theme/themeOverride4.xml" ContentType="application/vnd.openxmlformats-officedocument.themeOverride+xml"/>
  <Override PartName="/ppt/theme/themeOverride40.xml" ContentType="application/vnd.openxmlformats-officedocument.themeOverride+xml"/>
  <Override PartName="/ppt/theme/themeOverride41.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sldIdLst>
    <p:sldId id="790" r:id="rId3"/>
    <p:sldId id="814" r:id="rId4"/>
    <p:sldId id="813" r:id="rId5"/>
    <p:sldId id="817" r:id="rId6"/>
    <p:sldId id="925" r:id="rId8"/>
    <p:sldId id="926" r:id="rId9"/>
    <p:sldId id="927" r:id="rId10"/>
    <p:sldId id="928" r:id="rId11"/>
    <p:sldId id="929" r:id="rId12"/>
    <p:sldId id="930" r:id="rId13"/>
    <p:sldId id="932" r:id="rId14"/>
    <p:sldId id="933" r:id="rId15"/>
    <p:sldId id="934" r:id="rId16"/>
    <p:sldId id="935" r:id="rId17"/>
    <p:sldId id="897" r:id="rId18"/>
    <p:sldId id="895" r:id="rId19"/>
    <p:sldId id="815" r:id="rId20"/>
    <p:sldId id="822" r:id="rId21"/>
    <p:sldId id="823" r:id="rId22"/>
    <p:sldId id="818" r:id="rId23"/>
    <p:sldId id="819" r:id="rId24"/>
    <p:sldId id="964" r:id="rId25"/>
    <p:sldId id="965" r:id="rId26"/>
    <p:sldId id="966" r:id="rId27"/>
    <p:sldId id="820" r:id="rId28"/>
    <p:sldId id="821" r:id="rId29"/>
    <p:sldId id="967" r:id="rId30"/>
    <p:sldId id="969" r:id="rId31"/>
    <p:sldId id="972" r:id="rId32"/>
    <p:sldId id="973" r:id="rId33"/>
    <p:sldId id="974" r:id="rId34"/>
    <p:sldId id="970" r:id="rId35"/>
    <p:sldId id="971" r:id="rId36"/>
    <p:sldId id="880" r:id="rId37"/>
    <p:sldId id="883" r:id="rId38"/>
    <p:sldId id="887" r:id="rId39"/>
    <p:sldId id="988" r:id="rId40"/>
    <p:sldId id="890" r:id="rId41"/>
    <p:sldId id="985" r:id="rId42"/>
    <p:sldId id="987" r:id="rId43"/>
    <p:sldId id="990" r:id="rId44"/>
    <p:sldId id="998" r:id="rId45"/>
    <p:sldId id="992" r:id="rId46"/>
    <p:sldId id="993" r:id="rId47"/>
    <p:sldId id="994" r:id="rId48"/>
    <p:sldId id="995" r:id="rId49"/>
    <p:sldId id="748" r:id="rId50"/>
  </p:sldIdLst>
  <p:sldSz cx="12190095"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CC0000"/>
    <a:srgbClr val="FF0000"/>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815" autoAdjust="0"/>
    <p:restoredTop sz="88214" autoAdjust="0"/>
  </p:normalViewPr>
  <p:slideViewPr>
    <p:cSldViewPr>
      <p:cViewPr>
        <p:scale>
          <a:sx n="100" d="100"/>
          <a:sy n="100" d="100"/>
        </p:scale>
        <p:origin x="-390" y="-390"/>
      </p:cViewPr>
      <p:guideLst>
        <p:guide orient="horz" pos="2262"/>
        <p:guide pos="3839"/>
      </p:guideLst>
    </p:cSldViewPr>
  </p:slideViewPr>
  <p:notesTextViewPr>
    <p:cViewPr>
      <p:scale>
        <a:sx n="100" d="100"/>
        <a:sy n="100" d="100"/>
      </p:scale>
      <p:origin x="0" y="0"/>
    </p:cViewPr>
  </p:notesTextViewPr>
  <p:sorterViewPr>
    <p:cViewPr>
      <p:scale>
        <a:sx n="75" d="100"/>
        <a:sy n="75" d="100"/>
      </p:scale>
      <p:origin x="0" y="0"/>
    </p:cViewPr>
  </p:sorterViewPr>
  <p:notesViewPr>
    <p:cSldViewPr>
      <p:cViewPr varScale="1">
        <p:scale>
          <a:sx n="51" d="100"/>
          <a:sy n="51" d="100"/>
        </p:scale>
        <p:origin x="-2652" y="-96"/>
      </p:cViewPr>
      <p:guideLst>
        <p:guide orient="horz" pos="3016"/>
        <p:guide pos="216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notesMaster" Target="notesMasters/notesMaster1.xml"/><Relationship Id="rId6" Type="http://schemas.openxmlformats.org/officeDocument/2006/relationships/slide" Target="slides/slide4.xml"/><Relationship Id="rId53" Type="http://schemas.openxmlformats.org/officeDocument/2006/relationships/tableStyles" Target="tableStyles.xml"/><Relationship Id="rId52" Type="http://schemas.openxmlformats.org/officeDocument/2006/relationships/viewProps" Target="viewProps.xml"/><Relationship Id="rId51" Type="http://schemas.openxmlformats.org/officeDocument/2006/relationships/presProps" Target="presProps.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6ADA0BF-113A-41EB-965D-B524B0BC061D}"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5B7CD97-2593-4EA6-9AC8-E7ACE9104CCF}"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这里需要添加其他的应用场景</a:t>
            </a:r>
            <a:endParaRPr lang="zh-CN" altLang="en-US"/>
          </a:p>
        </p:txBody>
      </p:sp>
      <p:sp>
        <p:nvSpPr>
          <p:cNvPr id="4" name="灯片编号占位符 3"/>
          <p:cNvSpPr>
            <a:spLocks noGrp="1"/>
          </p:cNvSpPr>
          <p:nvPr>
            <p:ph type="sldNum" sz="quarter" idx="5"/>
          </p:nvPr>
        </p:nvSpPr>
        <p:spPr/>
        <p:txBody>
          <a:bodyPr/>
          <a:p>
            <a:fld id="{85B7CD97-2593-4EA6-9AC8-E7ACE9104CCF}"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这里需要添加其他的应用场景</a:t>
            </a:r>
            <a:endParaRPr lang="zh-CN" altLang="en-US"/>
          </a:p>
        </p:txBody>
      </p:sp>
      <p:sp>
        <p:nvSpPr>
          <p:cNvPr id="4" name="灯片编号占位符 3"/>
          <p:cNvSpPr>
            <a:spLocks noGrp="1"/>
          </p:cNvSpPr>
          <p:nvPr>
            <p:ph type="sldNum" sz="quarter" idx="5"/>
          </p:nvPr>
        </p:nvSpPr>
        <p:spPr/>
        <p:txBody>
          <a:bodyPr/>
          <a:p>
            <a:fld id="{85B7CD97-2593-4EA6-9AC8-E7ACE9104CCF}"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这里需要添加其他的应用场景</a:t>
            </a:r>
            <a:endParaRPr lang="zh-CN" altLang="en-US"/>
          </a:p>
        </p:txBody>
      </p:sp>
      <p:sp>
        <p:nvSpPr>
          <p:cNvPr id="4" name="灯片编号占位符 3"/>
          <p:cNvSpPr>
            <a:spLocks noGrp="1"/>
          </p:cNvSpPr>
          <p:nvPr>
            <p:ph type="sldNum" sz="quarter" idx="5"/>
          </p:nvPr>
        </p:nvSpPr>
        <p:spPr/>
        <p:txBody>
          <a:bodyPr/>
          <a:p>
            <a:fld id="{85B7CD97-2593-4EA6-9AC8-E7ACE9104CCF}"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LSM树本质上就是在读写之间取得平衡，和B+树相比，它牺牲了部分读性能，用来大幅提高写性能。</a:t>
            </a:r>
            <a:endParaRPr lang="zh-CN" altLang="en-US"/>
          </a:p>
          <a:p>
            <a:r>
              <a:rPr lang="zh-CN" altLang="en-US"/>
              <a:t>它的原理是把一颗大树拆分成N棵小树， 它首先写入到内存中（内存没有寻道速度的问题，随机写的性能得到大幅提升），在内存中构建一颗有序小树，随着小树越来越大，内存的小树会flush到磁盘上。当读时，由于不知道数据在哪棵小树上，因此必须遍历所有的小树，但在每颗小树内部数据是有序的</a:t>
            </a:r>
            <a:endParaRPr lang="zh-CN" altLang="en-US"/>
          </a:p>
          <a:p>
            <a:endParaRPr lang="zh-CN" altLang="en-US"/>
          </a:p>
          <a:p>
            <a:r>
              <a:rPr lang="zh-CN" altLang="en-US"/>
              <a:t>RAID5是磁盘冗余的一个选项，一般通过硬件实现。</a:t>
            </a:r>
            <a:endParaRPr lang="zh-CN" altLang="en-US"/>
          </a:p>
          <a:p>
            <a:r>
              <a:rPr lang="zh-CN" altLang="en-US"/>
              <a:t>HDFS 是建立在现有磁盘文件系统上的一个分布式存储架构</a:t>
            </a:r>
            <a:endParaRPr lang="zh-CN" altLang="en-US"/>
          </a:p>
        </p:txBody>
      </p:sp>
      <p:sp>
        <p:nvSpPr>
          <p:cNvPr id="4" name="灯片编号占位符 3"/>
          <p:cNvSpPr>
            <a:spLocks noGrp="1"/>
          </p:cNvSpPr>
          <p:nvPr>
            <p:ph type="sldNum" sz="quarter" idx="5"/>
          </p:nvPr>
        </p:nvSpPr>
        <p:spPr/>
        <p:txBody>
          <a:bodyPr/>
          <a:p>
            <a:fld id="{85B7CD97-2593-4EA6-9AC8-E7ACE9104CCF}"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en-US"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en-US"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en-US"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en-US"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en-US"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en-US"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281" y="2130432"/>
            <a:ext cx="10361851"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562" y="3886200"/>
            <a:ext cx="8533289"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1A02A28-C7FA-480D-8CDF-86030911452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9884BC9-6CF7-4F5F-90AB-E345396CDAC2}" type="slidenum">
              <a:rPr lang="zh-CN" altLang="en-US" smtClean="0"/>
            </a:fld>
            <a:endParaRPr lang="zh-CN" altLang="en-US"/>
          </a:p>
        </p:txBody>
      </p:sp>
      <p:sp>
        <p:nvSpPr>
          <p:cNvPr id="7" name="矩形 6"/>
          <p:cNvSpPr/>
          <p:nvPr userDrawn="1"/>
        </p:nvSpPr>
        <p:spPr>
          <a:xfrm>
            <a:off x="6623874" y="3212976"/>
            <a:ext cx="5519217" cy="1584176"/>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descr="图片1.jpg"/>
          <p:cNvPicPr>
            <a:picLocks noChangeAspect="1"/>
          </p:cNvPicPr>
          <p:nvPr userDrawn="1"/>
        </p:nvPicPr>
        <p:blipFill>
          <a:blip r:embed="rId2" cstate="print"/>
          <a:stretch>
            <a:fillRect/>
          </a:stretch>
        </p:blipFill>
        <p:spPr>
          <a:xfrm>
            <a:off x="0" y="0"/>
            <a:ext cx="6425116" cy="6858000"/>
          </a:xfrm>
          <a:prstGeom prst="rect">
            <a:avLst/>
          </a:prstGeom>
        </p:spPr>
      </p:pic>
      <p:pic>
        <p:nvPicPr>
          <p:cNvPr id="9" name="Picture 3"/>
          <p:cNvPicPr>
            <a:picLocks noChangeAspect="1" noChangeArrowheads="1"/>
          </p:cNvPicPr>
          <p:nvPr userDrawn="1"/>
        </p:nvPicPr>
        <p:blipFill>
          <a:blip r:embed="rId3" cstate="print"/>
          <a:srcRect/>
          <a:stretch>
            <a:fillRect/>
          </a:stretch>
        </p:blipFill>
        <p:spPr bwMode="auto">
          <a:xfrm>
            <a:off x="8829914" y="1"/>
            <a:ext cx="3360499" cy="931033"/>
          </a:xfrm>
          <a:prstGeom prst="rect">
            <a:avLst/>
          </a:prstGeom>
          <a:noFill/>
          <a:ln w="9525">
            <a:noFill/>
            <a:miter lim="800000"/>
            <a:headEnd/>
            <a:tailEnd/>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1A02A28-C7FA-480D-8CDF-86030911452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9884BC9-6CF7-4F5F-90AB-E345396CDAC2}"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11784069" y="274639"/>
            <a:ext cx="3655008"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12694" y="274639"/>
            <a:ext cx="10768198"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1A02A28-C7FA-480D-8CDF-86030911452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9884BC9-6CF7-4F5F-90AB-E345396CDAC2}"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5_标题和内容">
    <p:spTree>
      <p:nvGrpSpPr>
        <p:cNvPr id="1" name=""/>
        <p:cNvGrpSpPr/>
        <p:nvPr/>
      </p:nvGrpSpPr>
      <p:grpSpPr>
        <a:xfrm>
          <a:off x="0" y="0"/>
          <a:ext cx="0" cy="0"/>
          <a:chOff x="0" y="0"/>
          <a:chExt cx="0" cy="0"/>
        </a:xfrm>
      </p:grpSpPr>
      <p:cxnSp>
        <p:nvCxnSpPr>
          <p:cNvPr id="7" name="直接连接符 6"/>
          <p:cNvCxnSpPr/>
          <p:nvPr userDrawn="1"/>
        </p:nvCxnSpPr>
        <p:spPr>
          <a:xfrm>
            <a:off x="1" y="908719"/>
            <a:ext cx="9551141" cy="0"/>
          </a:xfrm>
          <a:prstGeom prst="line">
            <a:avLst/>
          </a:prstGeom>
          <a:ln w="19050">
            <a:solidFill>
              <a:srgbClr val="FFC000"/>
            </a:solidFill>
          </a:ln>
        </p:spPr>
        <p:style>
          <a:lnRef idx="1">
            <a:schemeClr val="accent2"/>
          </a:lnRef>
          <a:fillRef idx="0">
            <a:schemeClr val="accent2"/>
          </a:fillRef>
          <a:effectRef idx="0">
            <a:schemeClr val="accent2"/>
          </a:effectRef>
          <a:fontRef idx="minor">
            <a:schemeClr val="tx1"/>
          </a:fontRef>
        </p:style>
      </p:cxnSp>
      <p:sp>
        <p:nvSpPr>
          <p:cNvPr id="8" name="直角三角形 7"/>
          <p:cNvSpPr/>
          <p:nvPr userDrawn="1"/>
        </p:nvSpPr>
        <p:spPr>
          <a:xfrm rot="16200000">
            <a:off x="10690877" y="5358464"/>
            <a:ext cx="1115616" cy="1883456"/>
          </a:xfrm>
          <a:prstGeom prst="rtTriangl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Picture 3"/>
          <p:cNvPicPr>
            <a:picLocks noChangeAspect="1" noChangeArrowheads="1"/>
          </p:cNvPicPr>
          <p:nvPr userDrawn="1"/>
        </p:nvPicPr>
        <p:blipFill>
          <a:blip r:embed="rId2" cstate="print"/>
          <a:srcRect/>
          <a:stretch>
            <a:fillRect/>
          </a:stretch>
        </p:blipFill>
        <p:spPr bwMode="auto">
          <a:xfrm>
            <a:off x="9647139" y="348120"/>
            <a:ext cx="2543274" cy="704618"/>
          </a:xfrm>
          <a:prstGeom prst="rect">
            <a:avLst/>
          </a:prstGeom>
          <a:noFill/>
          <a:ln w="9525">
            <a:noFill/>
            <a:miter lim="800000"/>
            <a:headEnd/>
            <a:tailEnd/>
          </a:ln>
        </p:spPr>
      </p:pic>
      <p:sp>
        <p:nvSpPr>
          <p:cNvPr id="4" name="日期占位符 3"/>
          <p:cNvSpPr>
            <a:spLocks noGrp="1"/>
          </p:cNvSpPr>
          <p:nvPr>
            <p:ph type="dt" sz="half" idx="10"/>
          </p:nvPr>
        </p:nvSpPr>
        <p:spPr/>
        <p:txBody>
          <a:bodyPr/>
          <a:lstStyle/>
          <a:p>
            <a:fld id="{2B4C07F3-9D28-4F74-8C11-7279E2A9C67E}" type="datetime1">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9884BC9-6CF7-4F5F-90AB-E345396CDAC2}"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1A02A28-C7FA-480D-8CDF-86030911452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9884BC9-6CF7-4F5F-90AB-E345396CDAC2}" type="slidenum">
              <a:rPr lang="zh-CN" altLang="en-US" smtClean="0"/>
            </a:fld>
            <a:endParaRPr lang="zh-CN" altLang="en-US"/>
          </a:p>
        </p:txBody>
      </p:sp>
      <p:cxnSp>
        <p:nvCxnSpPr>
          <p:cNvPr id="7" name="直接连接符 6"/>
          <p:cNvCxnSpPr/>
          <p:nvPr userDrawn="1"/>
        </p:nvCxnSpPr>
        <p:spPr>
          <a:xfrm>
            <a:off x="1" y="908720"/>
            <a:ext cx="9551141" cy="0"/>
          </a:xfrm>
          <a:prstGeom prst="line">
            <a:avLst/>
          </a:prstGeom>
          <a:ln w="19050">
            <a:solidFill>
              <a:srgbClr val="FFC000"/>
            </a:solidFill>
          </a:ln>
        </p:spPr>
        <p:style>
          <a:lnRef idx="1">
            <a:schemeClr val="accent2"/>
          </a:lnRef>
          <a:fillRef idx="0">
            <a:schemeClr val="accent2"/>
          </a:fillRef>
          <a:effectRef idx="0">
            <a:schemeClr val="accent2"/>
          </a:effectRef>
          <a:fontRef idx="minor">
            <a:schemeClr val="tx1"/>
          </a:fontRef>
        </p:style>
      </p:cxnSp>
      <p:sp>
        <p:nvSpPr>
          <p:cNvPr id="8" name="直角三角形 7"/>
          <p:cNvSpPr/>
          <p:nvPr userDrawn="1"/>
        </p:nvSpPr>
        <p:spPr>
          <a:xfrm rot="16200000">
            <a:off x="10690877" y="5358464"/>
            <a:ext cx="1115616" cy="1883456"/>
          </a:xfrm>
          <a:prstGeom prst="rtTriangl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Picture 3"/>
          <p:cNvPicPr>
            <a:picLocks noChangeAspect="1" noChangeArrowheads="1"/>
          </p:cNvPicPr>
          <p:nvPr userDrawn="1"/>
        </p:nvPicPr>
        <p:blipFill>
          <a:blip r:embed="rId2" cstate="print"/>
          <a:srcRect/>
          <a:stretch>
            <a:fillRect/>
          </a:stretch>
        </p:blipFill>
        <p:spPr bwMode="auto">
          <a:xfrm>
            <a:off x="9647139" y="348120"/>
            <a:ext cx="2543274" cy="704619"/>
          </a:xfrm>
          <a:prstGeom prst="rect">
            <a:avLst/>
          </a:prstGeom>
          <a:noFill/>
          <a:ln w="9525">
            <a:noFill/>
            <a:miter lim="800000"/>
            <a:headEnd/>
            <a:tailEnd/>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2960" y="4406907"/>
            <a:ext cx="10361851"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2960" y="2906713"/>
            <a:ext cx="10361851"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1A02A28-C7FA-480D-8CDF-86030911452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9884BC9-6CF7-4F5F-90AB-E345396CDAC2}"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12699" y="1600204"/>
            <a:ext cx="721054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8226413" y="1600204"/>
            <a:ext cx="7212661"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1A02A28-C7FA-480D-8CDF-86030911452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9884BC9-6CF7-4F5F-90AB-E345396CDAC2}"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521" y="274638"/>
            <a:ext cx="10971372"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521" y="1535113"/>
            <a:ext cx="5386216"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09521" y="2174875"/>
            <a:ext cx="5386216"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92561" y="1535113"/>
            <a:ext cx="538833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92561" y="2174875"/>
            <a:ext cx="538833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1A02A28-C7FA-480D-8CDF-86030911452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9884BC9-6CF7-4F5F-90AB-E345396CDAC2}"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1A02A28-C7FA-480D-8CDF-86030911452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9884BC9-6CF7-4F5F-90AB-E345396CDAC2}"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1A02A28-C7FA-480D-8CDF-86030911452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9884BC9-6CF7-4F5F-90AB-E345396CDAC2}"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521" y="273050"/>
            <a:ext cx="4010562"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113" y="273052"/>
            <a:ext cx="681477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09521" y="1435102"/>
            <a:ext cx="4010562"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1A02A28-C7FA-480D-8CDF-86030911452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9884BC9-6CF7-4F5F-90AB-E345396CDAC2}"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406" y="4800600"/>
            <a:ext cx="7314248"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406" y="612775"/>
            <a:ext cx="7314248"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406" y="5367338"/>
            <a:ext cx="7314248"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1A02A28-C7FA-480D-8CDF-86030911452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9884BC9-6CF7-4F5F-90AB-E345396CDAC2}"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521" y="274638"/>
            <a:ext cx="10971372"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521" y="1600204"/>
            <a:ext cx="10971372" cy="4525963"/>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609520" y="6356357"/>
            <a:ext cx="284443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A02A28-C7FA-480D-8CDF-860309114520}" type="datetimeFigureOut">
              <a:rPr lang="zh-CN" altLang="en-US" smtClean="0"/>
            </a:fld>
            <a:endParaRPr lang="zh-CN" altLang="en-US"/>
          </a:p>
        </p:txBody>
      </p:sp>
      <p:sp>
        <p:nvSpPr>
          <p:cNvPr id="5" name="页脚占位符 4"/>
          <p:cNvSpPr>
            <a:spLocks noGrp="1"/>
          </p:cNvSpPr>
          <p:nvPr>
            <p:ph type="ftr" sz="quarter" idx="3"/>
          </p:nvPr>
        </p:nvSpPr>
        <p:spPr>
          <a:xfrm>
            <a:off x="4165058" y="6356357"/>
            <a:ext cx="3860297"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6463" y="6356357"/>
            <a:ext cx="284443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884BC9-6CF7-4F5F-90AB-E345396CDAC2}"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vmlDrawing" Target="../drawings/vmlDrawing1.vml"/><Relationship Id="rId5" Type="http://schemas.openxmlformats.org/officeDocument/2006/relationships/slideLayout" Target="../slideLayouts/slideLayout1.xml"/><Relationship Id="rId4" Type="http://schemas.openxmlformats.org/officeDocument/2006/relationships/tags" Target="../tags/tag2.xml"/><Relationship Id="rId3" Type="http://schemas.openxmlformats.org/officeDocument/2006/relationships/image" Target="../media/image4.emf"/><Relationship Id="rId2" Type="http://schemas.openxmlformats.org/officeDocument/2006/relationships/oleObject" Target="../embeddings/oleObject1.bin"/><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2.xml"/><Relationship Id="rId3" Type="http://schemas.openxmlformats.org/officeDocument/2006/relationships/themeOverride" Target="../theme/themeOverride8.xml"/><Relationship Id="rId2" Type="http://schemas.openxmlformats.org/officeDocument/2006/relationships/image" Target="../media/image12.png"/><Relationship Id="rId1" Type="http://schemas.openxmlformats.org/officeDocument/2006/relationships/image" Target="../media/image11.png"/></Relationships>
</file>

<file path=ppt/slides/_rels/slide11.xml.rels><?xml version="1.0" encoding="UTF-8" standalone="yes"?>
<Relationships xmlns="http://schemas.openxmlformats.org/package/2006/relationships"><Relationship Id="rId6" Type="http://schemas.openxmlformats.org/officeDocument/2006/relationships/notesSlide" Target="../notesSlides/notesSlide8.xml"/><Relationship Id="rId5" Type="http://schemas.openxmlformats.org/officeDocument/2006/relationships/slideLayout" Target="../slideLayouts/slideLayout2.xml"/><Relationship Id="rId4" Type="http://schemas.openxmlformats.org/officeDocument/2006/relationships/themeOverride" Target="../theme/themeOverride9.xml"/><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s>
</file>

<file path=ppt/slides/_rels/slide12.xml.rels><?xml version="1.0" encoding="UTF-8" standalone="yes"?>
<Relationships xmlns="http://schemas.openxmlformats.org/package/2006/relationships"><Relationship Id="rId6" Type="http://schemas.openxmlformats.org/officeDocument/2006/relationships/notesSlide" Target="../notesSlides/notesSlide9.xml"/><Relationship Id="rId5" Type="http://schemas.openxmlformats.org/officeDocument/2006/relationships/slideLayout" Target="../slideLayouts/slideLayout2.xml"/><Relationship Id="rId4" Type="http://schemas.openxmlformats.org/officeDocument/2006/relationships/themeOverride" Target="../theme/themeOverride10.xml"/><Relationship Id="rId3" Type="http://schemas.openxmlformats.org/officeDocument/2006/relationships/image" Target="../media/image14.png"/><Relationship Id="rId2" Type="http://schemas.openxmlformats.org/officeDocument/2006/relationships/image" Target="../media/image12.png"/><Relationship Id="rId1" Type="http://schemas.openxmlformats.org/officeDocument/2006/relationships/image" Target="../media/image11.png"/></Relationships>
</file>

<file path=ppt/slides/_rels/slide13.xml.rels><?xml version="1.0" encoding="UTF-8" standalone="yes"?>
<Relationships xmlns="http://schemas.openxmlformats.org/package/2006/relationships"><Relationship Id="rId7" Type="http://schemas.openxmlformats.org/officeDocument/2006/relationships/notesSlide" Target="../notesSlides/notesSlide10.xml"/><Relationship Id="rId6" Type="http://schemas.openxmlformats.org/officeDocument/2006/relationships/slideLayout" Target="../slideLayouts/slideLayout2.xml"/><Relationship Id="rId5" Type="http://schemas.openxmlformats.org/officeDocument/2006/relationships/themeOverride" Target="../theme/themeOverride11.xml"/><Relationship Id="rId4" Type="http://schemas.openxmlformats.org/officeDocument/2006/relationships/image" Target="../media/image15.png"/><Relationship Id="rId3" Type="http://schemas.openxmlformats.org/officeDocument/2006/relationships/image" Target="../media/image14.png"/><Relationship Id="rId2" Type="http://schemas.openxmlformats.org/officeDocument/2006/relationships/image" Target="../media/image12.png"/><Relationship Id="rId1"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hemeOverride" Target="../theme/themeOverride12.xml"/></Relationships>
</file>

<file path=ppt/slides/_rels/slide15.xml.rels><?xml version="1.0" encoding="UTF-8" standalone="yes"?>
<Relationships xmlns="http://schemas.openxmlformats.org/package/2006/relationships"><Relationship Id="rId6" Type="http://schemas.openxmlformats.org/officeDocument/2006/relationships/vmlDrawing" Target="../drawings/vmlDrawing3.vml"/><Relationship Id="rId5" Type="http://schemas.openxmlformats.org/officeDocument/2006/relationships/slideLayout" Target="../slideLayouts/slideLayout1.xml"/><Relationship Id="rId4" Type="http://schemas.openxmlformats.org/officeDocument/2006/relationships/tags" Target="../tags/tag6.xml"/><Relationship Id="rId3" Type="http://schemas.openxmlformats.org/officeDocument/2006/relationships/image" Target="../media/image4.emf"/><Relationship Id="rId2" Type="http://schemas.openxmlformats.org/officeDocument/2006/relationships/oleObject" Target="../embeddings/oleObject3.bin"/><Relationship Id="rId1" Type="http://schemas.openxmlformats.org/officeDocument/2006/relationships/tags" Target="../tags/tag5.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hemeOverride" Target="../theme/themeOverride13.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hemeOverride" Target="../theme/themeOverride14.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hemeOverride" Target="../theme/themeOverride15.xml"/><Relationship Id="rId1" Type="http://schemas.openxmlformats.org/officeDocument/2006/relationships/image" Target="../media/image16.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6.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7.xml"/></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2.xml"/><Relationship Id="rId2" Type="http://schemas.openxmlformats.org/officeDocument/2006/relationships/themeOverride" Target="../theme/themeOverride18.xml"/><Relationship Id="rId1" Type="http://schemas.openxmlformats.org/officeDocument/2006/relationships/image" Target="../media/image17.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hemeOverride" Target="../theme/themeOverride19.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hemeOverride" Target="../theme/themeOverride20.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hemeOverride" Target="../theme/themeOverride21.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2.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hemeOverride" Target="../theme/themeOverride23.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hemeOverride" Target="../theme/themeOverride24.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hemeOverride" Target="../theme/themeOverride25.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hemeOverride" Target="../theme/themeOverride26.xml"/></Relationships>
</file>

<file path=ppt/slides/_rels/slide3.xml.rels><?xml version="1.0" encoding="UTF-8" standalone="yes"?>
<Relationships xmlns="http://schemas.openxmlformats.org/package/2006/relationships"><Relationship Id="rId6" Type="http://schemas.openxmlformats.org/officeDocument/2006/relationships/vmlDrawing" Target="../drawings/vmlDrawing2.vml"/><Relationship Id="rId5" Type="http://schemas.openxmlformats.org/officeDocument/2006/relationships/slideLayout" Target="../slideLayouts/slideLayout1.xml"/><Relationship Id="rId4" Type="http://schemas.openxmlformats.org/officeDocument/2006/relationships/tags" Target="../tags/tag4.xml"/><Relationship Id="rId3" Type="http://schemas.openxmlformats.org/officeDocument/2006/relationships/image" Target="../media/image4.emf"/><Relationship Id="rId2" Type="http://schemas.openxmlformats.org/officeDocument/2006/relationships/oleObject" Target="../embeddings/oleObject2.bin"/><Relationship Id="rId1" Type="http://schemas.openxmlformats.org/officeDocument/2006/relationships/tags" Target="../tags/tag3.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hemeOverride" Target="../theme/themeOverride27.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hemeOverride" Target="../theme/themeOverride28.xml"/></Relationships>
</file>

<file path=ppt/slides/_rels/slide32.xml.rels><?xml version="1.0" encoding="UTF-8" standalone="yes"?>
<Relationships xmlns="http://schemas.openxmlformats.org/package/2006/relationships"><Relationship Id="rId4" Type="http://schemas.openxmlformats.org/officeDocument/2006/relationships/notesSlide" Target="../notesSlides/notesSlide24.xml"/><Relationship Id="rId3" Type="http://schemas.openxmlformats.org/officeDocument/2006/relationships/slideLayout" Target="../slideLayouts/slideLayout2.xml"/><Relationship Id="rId2" Type="http://schemas.openxmlformats.org/officeDocument/2006/relationships/themeOverride" Target="../theme/themeOverride29.xml"/><Relationship Id="rId1" Type="http://schemas.openxmlformats.org/officeDocument/2006/relationships/image" Target="../media/image18.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hemeOverride" Target="../theme/themeOverride30.xml"/></Relationships>
</file>

<file path=ppt/slides/_rels/slide34.xml.rels><?xml version="1.0" encoding="UTF-8" standalone="yes"?>
<Relationships xmlns="http://schemas.openxmlformats.org/package/2006/relationships"><Relationship Id="rId6" Type="http://schemas.openxmlformats.org/officeDocument/2006/relationships/vmlDrawing" Target="../drawings/vmlDrawing4.vml"/><Relationship Id="rId5" Type="http://schemas.openxmlformats.org/officeDocument/2006/relationships/slideLayout" Target="../slideLayouts/slideLayout1.xml"/><Relationship Id="rId4" Type="http://schemas.openxmlformats.org/officeDocument/2006/relationships/tags" Target="../tags/tag8.xml"/><Relationship Id="rId3" Type="http://schemas.openxmlformats.org/officeDocument/2006/relationships/image" Target="../media/image4.emf"/><Relationship Id="rId2" Type="http://schemas.openxmlformats.org/officeDocument/2006/relationships/oleObject" Target="../embeddings/oleObject4.bin"/><Relationship Id="rId1" Type="http://schemas.openxmlformats.org/officeDocument/2006/relationships/tags" Target="../tags/tag7.xml"/></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hemeOverride" Target="../theme/themeOverride31.xml"/><Relationship Id="rId1" Type="http://schemas.openxmlformats.org/officeDocument/2006/relationships/image" Target="../media/image19.pn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2.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3.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4.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5.xml"/></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xml"/><Relationship Id="rId2" Type="http://schemas.openxmlformats.org/officeDocument/2006/relationships/themeOverride" Target="../theme/themeOverride2.xml"/><Relationship Id="rId1" Type="http://schemas.openxmlformats.org/officeDocument/2006/relationships/image" Target="../media/image5.png"/></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hemeOverride" Target="../theme/themeOverride36.xml"/><Relationship Id="rId1" Type="http://schemas.openxmlformats.org/officeDocument/2006/relationships/image" Target="../media/image20.png"/></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7.xml"/></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hemeOverride" Target="../theme/themeOverride38.xml"/><Relationship Id="rId1" Type="http://schemas.openxmlformats.org/officeDocument/2006/relationships/image" Target="../media/image21.png"/></Relationships>
</file>

<file path=ppt/slides/_rels/slide4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hemeOverride" Target="../theme/themeOverride39.xml"/><Relationship Id="rId1" Type="http://schemas.openxmlformats.org/officeDocument/2006/relationships/image" Target="../media/image22.png"/></Relationships>
</file>

<file path=ppt/slides/_rels/slide44.xml.rels><?xml version="1.0" encoding="UTF-8" standalone="yes"?>
<Relationships xmlns="http://schemas.openxmlformats.org/package/2006/relationships"><Relationship Id="rId6" Type="http://schemas.openxmlformats.org/officeDocument/2006/relationships/vmlDrawing" Target="../drawings/vmlDrawing5.vml"/><Relationship Id="rId5" Type="http://schemas.openxmlformats.org/officeDocument/2006/relationships/slideLayout" Target="../slideLayouts/slideLayout1.xml"/><Relationship Id="rId4" Type="http://schemas.openxmlformats.org/officeDocument/2006/relationships/tags" Target="../tags/tag10.xml"/><Relationship Id="rId3" Type="http://schemas.openxmlformats.org/officeDocument/2006/relationships/image" Target="../media/image23.emf"/><Relationship Id="rId2" Type="http://schemas.openxmlformats.org/officeDocument/2006/relationships/oleObject" Target="../embeddings/oleObject5.bin"/><Relationship Id="rId1" Type="http://schemas.openxmlformats.org/officeDocument/2006/relationships/tags" Target="../tags/tag9.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40.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41.xml"/></Relationships>
</file>

<file path=ppt/slides/_rels/slide47.xml.rels><?xml version="1.0" encoding="UTF-8" standalone="yes"?>
<Relationships xmlns="http://schemas.openxmlformats.org/package/2006/relationships"><Relationship Id="rId9" Type="http://schemas.openxmlformats.org/officeDocument/2006/relationships/image" Target="../media/image2.png"/><Relationship Id="rId8" Type="http://schemas.openxmlformats.org/officeDocument/2006/relationships/tags" Target="../tags/tag15.xml"/><Relationship Id="rId7" Type="http://schemas.openxmlformats.org/officeDocument/2006/relationships/tags" Target="../tags/tag14.xml"/><Relationship Id="rId6" Type="http://schemas.openxmlformats.org/officeDocument/2006/relationships/tags" Target="../tags/tag13.xml"/><Relationship Id="rId5" Type="http://schemas.openxmlformats.org/officeDocument/2006/relationships/image" Target="../media/image24.jpeg"/><Relationship Id="rId4" Type="http://schemas.openxmlformats.org/officeDocument/2006/relationships/tags" Target="../tags/tag12.xml"/><Relationship Id="rId3" Type="http://schemas.openxmlformats.org/officeDocument/2006/relationships/image" Target="../media/image4.emf"/><Relationship Id="rId2" Type="http://schemas.openxmlformats.org/officeDocument/2006/relationships/oleObject" Target="../embeddings/oleObject6.bin"/><Relationship Id="rId12" Type="http://schemas.openxmlformats.org/officeDocument/2006/relationships/vmlDrawing" Target="../drawings/vmlDrawing6.vml"/><Relationship Id="rId11" Type="http://schemas.openxmlformats.org/officeDocument/2006/relationships/slideLayout" Target="../slideLayouts/slideLayout1.xml"/><Relationship Id="rId10" Type="http://schemas.openxmlformats.org/officeDocument/2006/relationships/tags" Target="../tags/tag16.xml"/><Relationship Id="rId1" Type="http://schemas.openxmlformats.org/officeDocument/2006/relationships/tags" Target="../tags/tag11.xml"/></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xml"/><Relationship Id="rId2" Type="http://schemas.openxmlformats.org/officeDocument/2006/relationships/themeOverride" Target="../theme/themeOverride3.xml"/><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2.xml"/><Relationship Id="rId2" Type="http://schemas.openxmlformats.org/officeDocument/2006/relationships/themeOverride" Target="../theme/themeOverride4.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2.xml"/><Relationship Id="rId3" Type="http://schemas.openxmlformats.org/officeDocument/2006/relationships/themeOverride" Target="../theme/themeOverride5.xml"/><Relationship Id="rId2" Type="http://schemas.openxmlformats.org/officeDocument/2006/relationships/image" Target="../media/image9.png"/><Relationship Id="rId1" Type="http://schemas.openxmlformats.org/officeDocument/2006/relationships/image" Target="../media/image8.pn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2.xml"/><Relationship Id="rId2" Type="http://schemas.openxmlformats.org/officeDocument/2006/relationships/themeOverride" Target="../theme/themeOverride6.xml"/><Relationship Id="rId1" Type="http://schemas.openxmlformats.org/officeDocument/2006/relationships/image" Target="../media/image10.pn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2.xml"/><Relationship Id="rId2" Type="http://schemas.openxmlformats.org/officeDocument/2006/relationships/themeOverride" Target="../theme/themeOverride7.xml"/><Relationship Id="rId1"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hidden="1"/>
          <p:cNvGraphicFramePr>
            <a:graphicFrameLocks noChangeAspect="1"/>
          </p:cNvGraphicFramePr>
          <p:nvPr>
            <p:custDataLst>
              <p:tags r:id="rId1"/>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025" name="think-cell Slide" r:id="rId2" imgW="12700" imgH="12700" progId="">
                  <p:embed/>
                </p:oleObj>
              </mc:Choice>
              <mc:Fallback>
                <p:oleObj name="think-cell Slide" r:id="rId2" imgW="12700" imgH="12700" progId="">
                  <p:embed/>
                  <p:pic>
                    <p:nvPicPr>
                      <p:cNvPr id="0" name="图片 1024" descr="image4"/>
                      <p:cNvPicPr>
                        <a:picLocks noChangeAspect="1"/>
                      </p:cNvPicPr>
                      <p:nvPr/>
                    </p:nvPicPr>
                    <p:blipFill>
                      <a:blip r:embed="rId3"/>
                      <a:stretch>
                        <a:fillRect/>
                      </a:stretch>
                    </p:blipFill>
                    <p:spPr>
                      <a:xfrm>
                        <a:off x="0" y="0"/>
                        <a:ext cx="158750" cy="158750"/>
                      </a:xfrm>
                      <a:prstGeom prst="rect">
                        <a:avLst/>
                      </a:prstGeom>
                      <a:noFill/>
                      <a:ln w="9525">
                        <a:noFill/>
                      </a:ln>
                    </p:spPr>
                  </p:pic>
                </p:oleObj>
              </mc:Fallback>
            </mc:AlternateContent>
          </a:graphicData>
        </a:graphic>
      </p:graphicFrame>
      <p:sp>
        <p:nvSpPr>
          <p:cNvPr id="3" name="Rectangle 3"/>
          <p:cNvSpPr txBox="1">
            <a:spLocks noGrp="1" noChangeArrowheads="1"/>
          </p:cNvSpPr>
          <p:nvPr>
            <p:ph type="ctrTitle"/>
            <p:custDataLst>
              <p:tags r:id="rId4"/>
            </p:custDataLst>
          </p:nvPr>
        </p:nvSpPr>
        <p:spPr>
          <a:xfrm>
            <a:off x="6637842" y="3489960"/>
            <a:ext cx="5308756" cy="1059180"/>
          </a:xfrm>
          <a:prstGeom prst="rect">
            <a:avLst/>
          </a:prstGeom>
        </p:spPr>
        <p:txBody>
          <a:bodyPr vert="horz" lIns="91440" tIns="45720" rIns="91440" bIns="45720" rtlCol="0" anchor="ctr">
            <a:noAutofit/>
          </a:bodyPr>
          <a:lstStyle/>
          <a:p>
            <a:pPr lvl="0" algn="ctr" defTabSz="-635">
              <a:tabLst>
                <a:tab pos="82550" algn="l"/>
              </a:tabLst>
              <a:defRPr/>
            </a:pPr>
            <a:r>
              <a:rPr kumimoji="0" lang="en-US" sz="4800" b="0" i="0" u="none" strike="noStrike" kern="1200" cap="none" spc="0" normalizeH="0" baseline="0" noProof="0" dirty="0" smtClean="0">
                <a:ln>
                  <a:noFill/>
                </a:ln>
                <a:solidFill>
                  <a:schemeClr val="tx1"/>
                </a:solidFill>
                <a:effectLst/>
                <a:uLnTx/>
                <a:uFillTx/>
                <a:sym typeface="+mn-ea"/>
              </a:rPr>
              <a:t> </a:t>
            </a:r>
            <a:r>
              <a:rPr kumimoji="0" lang="zh-CN" sz="4800" b="0" i="0" u="none" strike="noStrike" kern="1200" cap="none" spc="0" normalizeH="0" baseline="0" noProof="0" dirty="0" smtClean="0">
                <a:ln>
                  <a:noFill/>
                </a:ln>
                <a:solidFill>
                  <a:schemeClr val="tx1"/>
                </a:solidFill>
                <a:effectLst/>
                <a:uLnTx/>
                <a:uFillTx/>
                <a:sym typeface="+mn-ea"/>
              </a:rPr>
              <a:t>流行网站架构</a:t>
            </a:r>
            <a:endParaRPr kumimoji="0" lang="zh-CN" sz="4800" b="1" i="0" u="none" strike="noStrike" kern="1200" cap="none" spc="0" normalizeH="0" baseline="0" noProof="0" dirty="0" smtClean="0">
              <a:ln>
                <a:noFill/>
              </a:ln>
              <a:solidFill>
                <a:schemeClr val="tx1"/>
              </a:solidFill>
              <a:effectLst/>
              <a:uLnTx/>
              <a:uFillTx/>
              <a:sym typeface="+mn-ea"/>
            </a:endParaRPr>
          </a:p>
        </p:txBody>
      </p:sp>
      <p:sp>
        <p:nvSpPr>
          <p:cNvPr id="4" name="矩形 3"/>
          <p:cNvSpPr/>
          <p:nvPr/>
        </p:nvSpPr>
        <p:spPr>
          <a:xfrm>
            <a:off x="9289464" y="5202413"/>
            <a:ext cx="2391410" cy="417830"/>
          </a:xfrm>
          <a:prstGeom prst="rect">
            <a:avLst/>
          </a:prstGeom>
        </p:spPr>
        <p:txBody>
          <a:bodyPr wrap="none">
            <a:spAutoFit/>
          </a:bodyPr>
          <a:lstStyle/>
          <a:p>
            <a:r>
              <a:rPr lang="en-US" altLang="zh-CN" sz="2000" b="1" dirty="0">
                <a:latin typeface="微软雅黑" pitchFamily="34" charset="-122"/>
                <a:ea typeface="微软雅黑" pitchFamily="34" charset="-122"/>
                <a:sym typeface="+mn-ea"/>
              </a:rPr>
              <a:t>CRM</a:t>
            </a:r>
            <a:r>
              <a:rPr lang="zh-CN" altLang="en-US" sz="2000" b="1" dirty="0">
                <a:latin typeface="微软雅黑" pitchFamily="34" charset="-122"/>
                <a:ea typeface="微软雅黑" pitchFamily="34" charset="-122"/>
                <a:sym typeface="+mn-ea"/>
              </a:rPr>
              <a:t>研发部 张文博</a:t>
            </a:r>
            <a:endParaRPr lang="zh-CN" altLang="en-US" sz="2000" b="1" dirty="0">
              <a:latin typeface="微软雅黑" pitchFamily="34" charset="-122"/>
              <a:ea typeface="微软雅黑" pitchFamily="34" charset="-122"/>
              <a:sym typeface="+mn-ea"/>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861695" y="737235"/>
            <a:ext cx="1668780" cy="914400"/>
          </a:xfrm>
          <a:prstGeom prst="rect">
            <a:avLst/>
          </a:prstGeom>
          <a:noFill/>
        </p:spPr>
        <p:txBody>
          <a:bodyPr wrap="none" rtlCol="0" anchor="t">
            <a:spAutoFit/>
          </a:bodyPr>
          <a:p>
            <a:pPr algn="l"/>
            <a:r>
              <a:rPr lang="zh-CN" altLang="en-US" dirty="0">
                <a:ln w="22225">
                  <a:solidFill>
                    <a:schemeClr val="accent2"/>
                  </a:solidFill>
                  <a:prstDash val="solid"/>
                </a:ln>
                <a:solidFill>
                  <a:schemeClr val="accent2">
                    <a:lumMod val="40000"/>
                    <a:lumOff val="60000"/>
                  </a:schemeClr>
                </a:solidFill>
                <a:effectLst/>
                <a:latin typeface="华文宋体" charset="-122"/>
                <a:ea typeface="华文宋体" charset="-122"/>
                <a:sym typeface="+mn-ea"/>
              </a:rPr>
              <a:t>架构演化历程</a:t>
            </a:r>
            <a:r>
              <a:rPr lang="en-US" altLang="zh-CN" dirty="0">
                <a:ln w="22225">
                  <a:solidFill>
                    <a:schemeClr val="accent2"/>
                  </a:solidFill>
                  <a:prstDash val="solid"/>
                </a:ln>
                <a:solidFill>
                  <a:schemeClr val="accent2">
                    <a:lumMod val="40000"/>
                    <a:lumOff val="60000"/>
                  </a:schemeClr>
                </a:solidFill>
                <a:effectLst/>
                <a:latin typeface="华文宋体" charset="-122"/>
                <a:ea typeface="华文宋体" charset="-122"/>
                <a:sym typeface="+mn-ea"/>
              </a:rPr>
              <a:t>:</a:t>
            </a:r>
            <a:endParaRPr lang="zh-CN" altLang="en-US">
              <a:latin typeface="Arial" pitchFamily="34" charset="0"/>
              <a:ea typeface="宋体" pitchFamily="2" charset="-122"/>
            </a:endParaRPr>
          </a:p>
          <a:p>
            <a:pPr algn="l"/>
            <a:endParaRPr lang="en-US" altLang="zh-CN" dirty="0">
              <a:ln w="22225">
                <a:solidFill>
                  <a:schemeClr val="accent2"/>
                </a:solidFill>
                <a:prstDash val="solid"/>
              </a:ln>
              <a:solidFill>
                <a:schemeClr val="accent2">
                  <a:lumMod val="40000"/>
                  <a:lumOff val="60000"/>
                </a:schemeClr>
              </a:solidFill>
              <a:effectLst/>
              <a:latin typeface="华文宋体" charset="-122"/>
              <a:ea typeface="华文宋体" charset="-122"/>
              <a:sym typeface="+mn-ea"/>
            </a:endParaRPr>
          </a:p>
          <a:p>
            <a:pPr algn="l"/>
            <a:r>
              <a:rPr lang="en-US" altLang="zh-CN" dirty="0">
                <a:ln w="22225">
                  <a:solidFill>
                    <a:schemeClr val="accent2"/>
                  </a:solidFill>
                  <a:prstDash val="solid"/>
                </a:ln>
                <a:solidFill>
                  <a:schemeClr val="accent2">
                    <a:lumMod val="40000"/>
                    <a:lumOff val="60000"/>
                  </a:schemeClr>
                </a:solidFill>
                <a:effectLst/>
                <a:latin typeface="华文宋体" charset="-122"/>
                <a:ea typeface="华文宋体" charset="-122"/>
                <a:sym typeface="+mn-ea"/>
              </a:rPr>
              <a:t>     </a:t>
            </a:r>
            <a:endParaRPr lang="zh-CN" altLang="en-US" dirty="0">
              <a:ln w="22225">
                <a:solidFill>
                  <a:schemeClr val="accent2"/>
                </a:solidFill>
                <a:prstDash val="solid"/>
              </a:ln>
              <a:solidFill>
                <a:schemeClr val="accent2">
                  <a:lumMod val="40000"/>
                  <a:lumOff val="60000"/>
                </a:schemeClr>
              </a:solidFill>
              <a:effectLst/>
              <a:latin typeface="华文宋体" charset="-122"/>
              <a:ea typeface="华文宋体" charset="-122"/>
              <a:sym typeface="+mn-ea"/>
            </a:endParaRPr>
          </a:p>
        </p:txBody>
      </p:sp>
      <p:sp>
        <p:nvSpPr>
          <p:cNvPr id="6" name="文本框 5"/>
          <p:cNvSpPr txBox="1"/>
          <p:nvPr/>
        </p:nvSpPr>
        <p:spPr>
          <a:xfrm>
            <a:off x="4620895" y="6024245"/>
            <a:ext cx="3724275" cy="368300"/>
          </a:xfrm>
          <a:prstGeom prst="rect">
            <a:avLst/>
          </a:prstGeom>
          <a:noFill/>
        </p:spPr>
        <p:txBody>
          <a:bodyPr wrap="square" rtlCol="0">
            <a:spAutoFit/>
          </a:bodyPr>
          <a:p>
            <a:r>
              <a:rPr lang="en-US" altLang="zh-CN"/>
              <a:t>            </a:t>
            </a:r>
            <a:r>
              <a:rPr lang="zh-CN"/>
              <a:t>分布式文件和分布式数据库</a:t>
            </a:r>
            <a:endParaRPr lang="zh-CN"/>
          </a:p>
        </p:txBody>
      </p:sp>
      <p:pic>
        <p:nvPicPr>
          <p:cNvPr id="2" name="图片 1"/>
          <p:cNvPicPr>
            <a:picLocks noChangeAspect="1"/>
          </p:cNvPicPr>
          <p:nvPr/>
        </p:nvPicPr>
        <p:blipFill>
          <a:blip r:embed="rId1"/>
          <a:stretch>
            <a:fillRect/>
          </a:stretch>
        </p:blipFill>
        <p:spPr>
          <a:xfrm>
            <a:off x="2884170" y="1132840"/>
            <a:ext cx="6421755" cy="4591685"/>
          </a:xfrm>
          <a:prstGeom prst="rect">
            <a:avLst/>
          </a:prstGeom>
        </p:spPr>
      </p:pic>
      <p:pic>
        <p:nvPicPr>
          <p:cNvPr id="4" name="图片 3"/>
          <p:cNvPicPr>
            <a:picLocks noChangeAspect="1"/>
          </p:cNvPicPr>
          <p:nvPr/>
        </p:nvPicPr>
        <p:blipFill>
          <a:blip r:embed="rId2"/>
          <a:stretch>
            <a:fillRect/>
          </a:stretch>
        </p:blipFill>
        <p:spPr>
          <a:xfrm>
            <a:off x="2628265" y="1162050"/>
            <a:ext cx="6933565" cy="4533265"/>
          </a:xfrm>
          <a:prstGeom prst="rect">
            <a:avLst/>
          </a:prstGeom>
        </p:spPr>
      </p:pic>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861695" y="737235"/>
            <a:ext cx="1668780" cy="914400"/>
          </a:xfrm>
          <a:prstGeom prst="rect">
            <a:avLst/>
          </a:prstGeom>
          <a:noFill/>
        </p:spPr>
        <p:txBody>
          <a:bodyPr wrap="none" rtlCol="0" anchor="t">
            <a:spAutoFit/>
          </a:bodyPr>
          <a:p>
            <a:pPr algn="l"/>
            <a:r>
              <a:rPr lang="zh-CN" altLang="en-US" dirty="0">
                <a:ln w="22225">
                  <a:solidFill>
                    <a:schemeClr val="accent2"/>
                  </a:solidFill>
                  <a:prstDash val="solid"/>
                </a:ln>
                <a:solidFill>
                  <a:schemeClr val="accent2">
                    <a:lumMod val="40000"/>
                    <a:lumOff val="60000"/>
                  </a:schemeClr>
                </a:solidFill>
                <a:effectLst/>
                <a:latin typeface="华文宋体" charset="-122"/>
                <a:ea typeface="华文宋体" charset="-122"/>
                <a:sym typeface="+mn-ea"/>
              </a:rPr>
              <a:t>架构演化历程</a:t>
            </a:r>
            <a:r>
              <a:rPr lang="en-US" altLang="zh-CN" dirty="0">
                <a:ln w="22225">
                  <a:solidFill>
                    <a:schemeClr val="accent2"/>
                  </a:solidFill>
                  <a:prstDash val="solid"/>
                </a:ln>
                <a:solidFill>
                  <a:schemeClr val="accent2">
                    <a:lumMod val="40000"/>
                    <a:lumOff val="60000"/>
                  </a:schemeClr>
                </a:solidFill>
                <a:effectLst/>
                <a:latin typeface="华文宋体" charset="-122"/>
                <a:ea typeface="华文宋体" charset="-122"/>
                <a:sym typeface="+mn-ea"/>
              </a:rPr>
              <a:t>:</a:t>
            </a:r>
            <a:endParaRPr lang="zh-CN" altLang="en-US">
              <a:latin typeface="Arial" pitchFamily="34" charset="0"/>
              <a:ea typeface="宋体" pitchFamily="2" charset="-122"/>
            </a:endParaRPr>
          </a:p>
          <a:p>
            <a:pPr algn="l"/>
            <a:endParaRPr lang="en-US" altLang="zh-CN" dirty="0">
              <a:ln w="22225">
                <a:solidFill>
                  <a:schemeClr val="accent2"/>
                </a:solidFill>
                <a:prstDash val="solid"/>
              </a:ln>
              <a:solidFill>
                <a:schemeClr val="accent2">
                  <a:lumMod val="40000"/>
                  <a:lumOff val="60000"/>
                </a:schemeClr>
              </a:solidFill>
              <a:effectLst/>
              <a:latin typeface="华文宋体" charset="-122"/>
              <a:ea typeface="华文宋体" charset="-122"/>
              <a:sym typeface="+mn-ea"/>
            </a:endParaRPr>
          </a:p>
          <a:p>
            <a:pPr algn="l"/>
            <a:r>
              <a:rPr lang="en-US" altLang="zh-CN" dirty="0">
                <a:ln w="22225">
                  <a:solidFill>
                    <a:schemeClr val="accent2"/>
                  </a:solidFill>
                  <a:prstDash val="solid"/>
                </a:ln>
                <a:solidFill>
                  <a:schemeClr val="accent2">
                    <a:lumMod val="40000"/>
                    <a:lumOff val="60000"/>
                  </a:schemeClr>
                </a:solidFill>
                <a:effectLst/>
                <a:latin typeface="华文宋体" charset="-122"/>
                <a:ea typeface="华文宋体" charset="-122"/>
                <a:sym typeface="+mn-ea"/>
              </a:rPr>
              <a:t>     </a:t>
            </a:r>
            <a:endParaRPr lang="zh-CN" altLang="en-US" dirty="0">
              <a:ln w="22225">
                <a:solidFill>
                  <a:schemeClr val="accent2"/>
                </a:solidFill>
                <a:prstDash val="solid"/>
              </a:ln>
              <a:solidFill>
                <a:schemeClr val="accent2">
                  <a:lumMod val="40000"/>
                  <a:lumOff val="60000"/>
                </a:schemeClr>
              </a:solidFill>
              <a:effectLst/>
              <a:latin typeface="华文宋体" charset="-122"/>
              <a:ea typeface="华文宋体" charset="-122"/>
              <a:sym typeface="+mn-ea"/>
            </a:endParaRPr>
          </a:p>
        </p:txBody>
      </p:sp>
      <p:sp>
        <p:nvSpPr>
          <p:cNvPr id="6" name="文本框 5"/>
          <p:cNvSpPr txBox="1"/>
          <p:nvPr/>
        </p:nvSpPr>
        <p:spPr>
          <a:xfrm>
            <a:off x="4620895" y="6024245"/>
            <a:ext cx="3724275" cy="368300"/>
          </a:xfrm>
          <a:prstGeom prst="rect">
            <a:avLst/>
          </a:prstGeom>
          <a:noFill/>
        </p:spPr>
        <p:txBody>
          <a:bodyPr wrap="square" rtlCol="0">
            <a:spAutoFit/>
          </a:bodyPr>
          <a:p>
            <a:r>
              <a:rPr lang="en-US" altLang="zh-CN"/>
              <a:t>            Nosql</a:t>
            </a:r>
            <a:r>
              <a:rPr lang="zh-CN" altLang="en-US"/>
              <a:t>系统和搜索引擎</a:t>
            </a:r>
            <a:endParaRPr lang="zh-CN" altLang="en-US"/>
          </a:p>
        </p:txBody>
      </p:sp>
      <p:pic>
        <p:nvPicPr>
          <p:cNvPr id="2" name="图片 1"/>
          <p:cNvPicPr>
            <a:picLocks noChangeAspect="1"/>
          </p:cNvPicPr>
          <p:nvPr/>
        </p:nvPicPr>
        <p:blipFill>
          <a:blip r:embed="rId1"/>
          <a:stretch>
            <a:fillRect/>
          </a:stretch>
        </p:blipFill>
        <p:spPr>
          <a:xfrm>
            <a:off x="2884170" y="1132840"/>
            <a:ext cx="6421755" cy="4591685"/>
          </a:xfrm>
          <a:prstGeom prst="rect">
            <a:avLst/>
          </a:prstGeom>
        </p:spPr>
      </p:pic>
      <p:pic>
        <p:nvPicPr>
          <p:cNvPr id="4" name="图片 3"/>
          <p:cNvPicPr>
            <a:picLocks noChangeAspect="1"/>
          </p:cNvPicPr>
          <p:nvPr/>
        </p:nvPicPr>
        <p:blipFill>
          <a:blip r:embed="rId2"/>
          <a:stretch>
            <a:fillRect/>
          </a:stretch>
        </p:blipFill>
        <p:spPr>
          <a:xfrm>
            <a:off x="2628265" y="1162685"/>
            <a:ext cx="6933565" cy="4533265"/>
          </a:xfrm>
          <a:prstGeom prst="rect">
            <a:avLst/>
          </a:prstGeom>
        </p:spPr>
      </p:pic>
      <p:pic>
        <p:nvPicPr>
          <p:cNvPr id="5" name="图片 4"/>
          <p:cNvPicPr>
            <a:picLocks noChangeAspect="1"/>
          </p:cNvPicPr>
          <p:nvPr/>
        </p:nvPicPr>
        <p:blipFill>
          <a:blip r:embed="rId3"/>
          <a:stretch>
            <a:fillRect/>
          </a:stretch>
        </p:blipFill>
        <p:spPr>
          <a:xfrm>
            <a:off x="2899410" y="1409700"/>
            <a:ext cx="6390640" cy="4037965"/>
          </a:xfrm>
          <a:prstGeom prst="rect">
            <a:avLst/>
          </a:prstGeom>
        </p:spPr>
      </p:pic>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861695" y="737235"/>
            <a:ext cx="1668780" cy="914400"/>
          </a:xfrm>
          <a:prstGeom prst="rect">
            <a:avLst/>
          </a:prstGeom>
          <a:noFill/>
        </p:spPr>
        <p:txBody>
          <a:bodyPr wrap="none" rtlCol="0" anchor="t">
            <a:spAutoFit/>
          </a:bodyPr>
          <a:p>
            <a:pPr algn="l"/>
            <a:r>
              <a:rPr lang="zh-CN" altLang="en-US" dirty="0">
                <a:ln w="22225">
                  <a:solidFill>
                    <a:schemeClr val="accent2"/>
                  </a:solidFill>
                  <a:prstDash val="solid"/>
                </a:ln>
                <a:solidFill>
                  <a:schemeClr val="accent2">
                    <a:lumMod val="40000"/>
                    <a:lumOff val="60000"/>
                  </a:schemeClr>
                </a:solidFill>
                <a:effectLst/>
                <a:latin typeface="华文宋体" charset="-122"/>
                <a:ea typeface="华文宋体" charset="-122"/>
                <a:sym typeface="+mn-ea"/>
              </a:rPr>
              <a:t>架构演化历程</a:t>
            </a:r>
            <a:r>
              <a:rPr lang="en-US" altLang="zh-CN" dirty="0">
                <a:ln w="22225">
                  <a:solidFill>
                    <a:schemeClr val="accent2"/>
                  </a:solidFill>
                  <a:prstDash val="solid"/>
                </a:ln>
                <a:solidFill>
                  <a:schemeClr val="accent2">
                    <a:lumMod val="40000"/>
                    <a:lumOff val="60000"/>
                  </a:schemeClr>
                </a:solidFill>
                <a:effectLst/>
                <a:latin typeface="华文宋体" charset="-122"/>
                <a:ea typeface="华文宋体" charset="-122"/>
                <a:sym typeface="+mn-ea"/>
              </a:rPr>
              <a:t>:</a:t>
            </a:r>
            <a:endParaRPr lang="zh-CN" altLang="en-US">
              <a:latin typeface="Arial" pitchFamily="34" charset="0"/>
              <a:ea typeface="宋体" pitchFamily="2" charset="-122"/>
            </a:endParaRPr>
          </a:p>
          <a:p>
            <a:pPr algn="l"/>
            <a:endParaRPr lang="en-US" altLang="zh-CN" dirty="0">
              <a:ln w="22225">
                <a:solidFill>
                  <a:schemeClr val="accent2"/>
                </a:solidFill>
                <a:prstDash val="solid"/>
              </a:ln>
              <a:solidFill>
                <a:schemeClr val="accent2">
                  <a:lumMod val="40000"/>
                  <a:lumOff val="60000"/>
                </a:schemeClr>
              </a:solidFill>
              <a:effectLst/>
              <a:latin typeface="华文宋体" charset="-122"/>
              <a:ea typeface="华文宋体" charset="-122"/>
              <a:sym typeface="+mn-ea"/>
            </a:endParaRPr>
          </a:p>
          <a:p>
            <a:pPr algn="l"/>
            <a:r>
              <a:rPr lang="en-US" altLang="zh-CN" dirty="0">
                <a:ln w="22225">
                  <a:solidFill>
                    <a:schemeClr val="accent2"/>
                  </a:solidFill>
                  <a:prstDash val="solid"/>
                </a:ln>
                <a:solidFill>
                  <a:schemeClr val="accent2">
                    <a:lumMod val="40000"/>
                    <a:lumOff val="60000"/>
                  </a:schemeClr>
                </a:solidFill>
                <a:effectLst/>
                <a:latin typeface="华文宋体" charset="-122"/>
                <a:ea typeface="华文宋体" charset="-122"/>
                <a:sym typeface="+mn-ea"/>
              </a:rPr>
              <a:t>     </a:t>
            </a:r>
            <a:endParaRPr lang="zh-CN" altLang="en-US" dirty="0">
              <a:ln w="22225">
                <a:solidFill>
                  <a:schemeClr val="accent2"/>
                </a:solidFill>
                <a:prstDash val="solid"/>
              </a:ln>
              <a:solidFill>
                <a:schemeClr val="accent2">
                  <a:lumMod val="40000"/>
                  <a:lumOff val="60000"/>
                </a:schemeClr>
              </a:solidFill>
              <a:effectLst/>
              <a:latin typeface="华文宋体" charset="-122"/>
              <a:ea typeface="华文宋体" charset="-122"/>
              <a:sym typeface="+mn-ea"/>
            </a:endParaRPr>
          </a:p>
        </p:txBody>
      </p:sp>
      <p:sp>
        <p:nvSpPr>
          <p:cNvPr id="6" name="文本框 5"/>
          <p:cNvSpPr txBox="1"/>
          <p:nvPr/>
        </p:nvSpPr>
        <p:spPr>
          <a:xfrm>
            <a:off x="4620895" y="6024245"/>
            <a:ext cx="3724275" cy="368300"/>
          </a:xfrm>
          <a:prstGeom prst="rect">
            <a:avLst/>
          </a:prstGeom>
          <a:noFill/>
        </p:spPr>
        <p:txBody>
          <a:bodyPr wrap="square" rtlCol="0">
            <a:spAutoFit/>
          </a:bodyPr>
          <a:p>
            <a:r>
              <a:rPr lang="en-US" altLang="zh-CN"/>
              <a:t>            </a:t>
            </a:r>
            <a:r>
              <a:rPr lang="zh-CN"/>
              <a:t>应用拆分及增加消息队列</a:t>
            </a:r>
            <a:endParaRPr lang="zh-CN"/>
          </a:p>
        </p:txBody>
      </p:sp>
      <p:pic>
        <p:nvPicPr>
          <p:cNvPr id="2" name="图片 1"/>
          <p:cNvPicPr>
            <a:picLocks noChangeAspect="1"/>
          </p:cNvPicPr>
          <p:nvPr/>
        </p:nvPicPr>
        <p:blipFill>
          <a:blip r:embed="rId1"/>
          <a:stretch>
            <a:fillRect/>
          </a:stretch>
        </p:blipFill>
        <p:spPr>
          <a:xfrm>
            <a:off x="2884170" y="1132840"/>
            <a:ext cx="6421755" cy="4591685"/>
          </a:xfrm>
          <a:prstGeom prst="rect">
            <a:avLst/>
          </a:prstGeom>
        </p:spPr>
      </p:pic>
      <p:pic>
        <p:nvPicPr>
          <p:cNvPr id="4" name="图片 3"/>
          <p:cNvPicPr>
            <a:picLocks noChangeAspect="1"/>
          </p:cNvPicPr>
          <p:nvPr/>
        </p:nvPicPr>
        <p:blipFill>
          <a:blip r:embed="rId2"/>
          <a:stretch>
            <a:fillRect/>
          </a:stretch>
        </p:blipFill>
        <p:spPr>
          <a:xfrm>
            <a:off x="2628265" y="1162050"/>
            <a:ext cx="6933565" cy="4533265"/>
          </a:xfrm>
          <a:prstGeom prst="rect">
            <a:avLst/>
          </a:prstGeom>
        </p:spPr>
      </p:pic>
      <p:pic>
        <p:nvPicPr>
          <p:cNvPr id="7" name="图片 6"/>
          <p:cNvPicPr>
            <a:picLocks noChangeAspect="1"/>
          </p:cNvPicPr>
          <p:nvPr/>
        </p:nvPicPr>
        <p:blipFill>
          <a:blip r:embed="rId3"/>
          <a:stretch>
            <a:fillRect/>
          </a:stretch>
        </p:blipFill>
        <p:spPr>
          <a:xfrm>
            <a:off x="2356485" y="1348105"/>
            <a:ext cx="7476490" cy="4161790"/>
          </a:xfrm>
          <a:prstGeom prst="rect">
            <a:avLst/>
          </a:prstGeom>
        </p:spPr>
      </p:pic>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861695" y="737235"/>
            <a:ext cx="1668780" cy="914400"/>
          </a:xfrm>
          <a:prstGeom prst="rect">
            <a:avLst/>
          </a:prstGeom>
          <a:noFill/>
        </p:spPr>
        <p:txBody>
          <a:bodyPr wrap="none" rtlCol="0" anchor="t">
            <a:spAutoFit/>
          </a:bodyPr>
          <a:p>
            <a:pPr algn="l"/>
            <a:r>
              <a:rPr lang="zh-CN" altLang="en-US" dirty="0">
                <a:ln w="22225">
                  <a:solidFill>
                    <a:schemeClr val="accent2"/>
                  </a:solidFill>
                  <a:prstDash val="solid"/>
                </a:ln>
                <a:solidFill>
                  <a:schemeClr val="accent2">
                    <a:lumMod val="40000"/>
                    <a:lumOff val="60000"/>
                  </a:schemeClr>
                </a:solidFill>
                <a:effectLst/>
                <a:latin typeface="华文宋体" charset="-122"/>
                <a:ea typeface="华文宋体" charset="-122"/>
                <a:sym typeface="+mn-ea"/>
              </a:rPr>
              <a:t>架构演化历程</a:t>
            </a:r>
            <a:r>
              <a:rPr lang="en-US" altLang="zh-CN" dirty="0">
                <a:ln w="22225">
                  <a:solidFill>
                    <a:schemeClr val="accent2"/>
                  </a:solidFill>
                  <a:prstDash val="solid"/>
                </a:ln>
                <a:solidFill>
                  <a:schemeClr val="accent2">
                    <a:lumMod val="40000"/>
                    <a:lumOff val="60000"/>
                  </a:schemeClr>
                </a:solidFill>
                <a:effectLst/>
                <a:latin typeface="华文宋体" charset="-122"/>
                <a:ea typeface="华文宋体" charset="-122"/>
                <a:sym typeface="+mn-ea"/>
              </a:rPr>
              <a:t>:</a:t>
            </a:r>
            <a:endParaRPr lang="zh-CN" altLang="en-US">
              <a:latin typeface="Arial" pitchFamily="34" charset="0"/>
              <a:ea typeface="宋体" pitchFamily="2" charset="-122"/>
            </a:endParaRPr>
          </a:p>
          <a:p>
            <a:pPr algn="l"/>
            <a:endParaRPr lang="en-US" altLang="zh-CN" dirty="0">
              <a:ln w="22225">
                <a:solidFill>
                  <a:schemeClr val="accent2"/>
                </a:solidFill>
                <a:prstDash val="solid"/>
              </a:ln>
              <a:solidFill>
                <a:schemeClr val="accent2">
                  <a:lumMod val="40000"/>
                  <a:lumOff val="60000"/>
                </a:schemeClr>
              </a:solidFill>
              <a:effectLst/>
              <a:latin typeface="华文宋体" charset="-122"/>
              <a:ea typeface="华文宋体" charset="-122"/>
              <a:sym typeface="+mn-ea"/>
            </a:endParaRPr>
          </a:p>
          <a:p>
            <a:pPr algn="l"/>
            <a:r>
              <a:rPr lang="en-US" altLang="zh-CN" dirty="0">
                <a:ln w="22225">
                  <a:solidFill>
                    <a:schemeClr val="accent2"/>
                  </a:solidFill>
                  <a:prstDash val="solid"/>
                </a:ln>
                <a:solidFill>
                  <a:schemeClr val="accent2">
                    <a:lumMod val="40000"/>
                    <a:lumOff val="60000"/>
                  </a:schemeClr>
                </a:solidFill>
                <a:effectLst/>
                <a:latin typeface="华文宋体" charset="-122"/>
                <a:ea typeface="华文宋体" charset="-122"/>
                <a:sym typeface="+mn-ea"/>
              </a:rPr>
              <a:t>     </a:t>
            </a:r>
            <a:endParaRPr lang="zh-CN" altLang="en-US" dirty="0">
              <a:ln w="22225">
                <a:solidFill>
                  <a:schemeClr val="accent2"/>
                </a:solidFill>
                <a:prstDash val="solid"/>
              </a:ln>
              <a:solidFill>
                <a:schemeClr val="accent2">
                  <a:lumMod val="40000"/>
                  <a:lumOff val="60000"/>
                </a:schemeClr>
              </a:solidFill>
              <a:effectLst/>
              <a:latin typeface="华文宋体" charset="-122"/>
              <a:ea typeface="华文宋体" charset="-122"/>
              <a:sym typeface="+mn-ea"/>
            </a:endParaRPr>
          </a:p>
        </p:txBody>
      </p:sp>
      <p:sp>
        <p:nvSpPr>
          <p:cNvPr id="6" name="文本框 5"/>
          <p:cNvSpPr txBox="1"/>
          <p:nvPr/>
        </p:nvSpPr>
        <p:spPr>
          <a:xfrm>
            <a:off x="4620895" y="6024245"/>
            <a:ext cx="3724275" cy="368300"/>
          </a:xfrm>
          <a:prstGeom prst="rect">
            <a:avLst/>
          </a:prstGeom>
          <a:noFill/>
        </p:spPr>
        <p:txBody>
          <a:bodyPr wrap="square" rtlCol="0">
            <a:spAutoFit/>
          </a:bodyPr>
          <a:p>
            <a:r>
              <a:rPr lang="en-US" altLang="zh-CN"/>
              <a:t>            </a:t>
            </a:r>
            <a:r>
              <a:rPr lang="zh-CN" altLang="en-US"/>
              <a:t>分布式服务</a:t>
            </a:r>
            <a:endParaRPr lang="zh-CN" altLang="en-US"/>
          </a:p>
        </p:txBody>
      </p:sp>
      <p:pic>
        <p:nvPicPr>
          <p:cNvPr id="2" name="图片 1"/>
          <p:cNvPicPr>
            <a:picLocks noChangeAspect="1"/>
          </p:cNvPicPr>
          <p:nvPr/>
        </p:nvPicPr>
        <p:blipFill>
          <a:blip r:embed="rId1"/>
          <a:stretch>
            <a:fillRect/>
          </a:stretch>
        </p:blipFill>
        <p:spPr>
          <a:xfrm>
            <a:off x="2884170" y="1132840"/>
            <a:ext cx="6421755" cy="4591685"/>
          </a:xfrm>
          <a:prstGeom prst="rect">
            <a:avLst/>
          </a:prstGeom>
        </p:spPr>
      </p:pic>
      <p:pic>
        <p:nvPicPr>
          <p:cNvPr id="4" name="图片 3"/>
          <p:cNvPicPr>
            <a:picLocks noChangeAspect="1"/>
          </p:cNvPicPr>
          <p:nvPr/>
        </p:nvPicPr>
        <p:blipFill>
          <a:blip r:embed="rId2"/>
          <a:stretch>
            <a:fillRect/>
          </a:stretch>
        </p:blipFill>
        <p:spPr>
          <a:xfrm>
            <a:off x="2628265" y="1162050"/>
            <a:ext cx="6933565" cy="4533265"/>
          </a:xfrm>
          <a:prstGeom prst="rect">
            <a:avLst/>
          </a:prstGeom>
        </p:spPr>
      </p:pic>
      <p:pic>
        <p:nvPicPr>
          <p:cNvPr id="7" name="图片 6"/>
          <p:cNvPicPr>
            <a:picLocks noChangeAspect="1"/>
          </p:cNvPicPr>
          <p:nvPr/>
        </p:nvPicPr>
        <p:blipFill>
          <a:blip r:embed="rId3"/>
          <a:stretch>
            <a:fillRect/>
          </a:stretch>
        </p:blipFill>
        <p:spPr>
          <a:xfrm>
            <a:off x="2356485" y="1348105"/>
            <a:ext cx="7476490" cy="4161790"/>
          </a:xfrm>
          <a:prstGeom prst="rect">
            <a:avLst/>
          </a:prstGeom>
        </p:spPr>
      </p:pic>
      <p:pic>
        <p:nvPicPr>
          <p:cNvPr id="5" name="图片 4"/>
          <p:cNvPicPr>
            <a:picLocks noChangeAspect="1"/>
          </p:cNvPicPr>
          <p:nvPr/>
        </p:nvPicPr>
        <p:blipFill>
          <a:blip r:embed="rId4"/>
          <a:stretch>
            <a:fillRect/>
          </a:stretch>
        </p:blipFill>
        <p:spPr>
          <a:xfrm>
            <a:off x="2423160" y="1338580"/>
            <a:ext cx="7343140" cy="4180840"/>
          </a:xfrm>
          <a:prstGeom prst="rect">
            <a:avLst/>
          </a:prstGeom>
        </p:spPr>
      </p:pic>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hape 34"/>
          <p:cNvSpPr>
            <a:spLocks noChangeArrowheads="1"/>
          </p:cNvSpPr>
          <p:nvPr/>
        </p:nvSpPr>
        <p:spPr bwMode="auto">
          <a:xfrm>
            <a:off x="2737485" y="2494280"/>
            <a:ext cx="6127750" cy="758825"/>
          </a:xfrm>
          <a:prstGeom prst="roundRect">
            <a:avLst>
              <a:gd name="adj" fmla="val 20269"/>
            </a:avLst>
          </a:prstGeom>
          <a:solidFill>
            <a:schemeClr val="accent4"/>
          </a:solidFill>
          <a:ln w="9525">
            <a:noFill/>
            <a:round/>
          </a:ln>
          <a:effectLst/>
        </p:spPr>
        <p:txBody>
          <a:bodyPr lIns="0" tIns="0" rIns="0" bIns="0" anchor="ctr"/>
          <a:p>
            <a:pPr algn="ctr" eaLnBrk="0" hangingPunct="0"/>
            <a:r>
              <a:rPr lang="zh-CN" sz="2400">
                <a:solidFill>
                  <a:srgbClr val="FFFFFF"/>
                </a:solidFill>
                <a:latin typeface="Helvetica" charset="0"/>
                <a:sym typeface="Helvetica" charset="0"/>
              </a:rPr>
              <a:t>纵观网站技术的发展主要力量是业务推动</a:t>
            </a:r>
            <a:endParaRPr lang="zh-CN" sz="2400">
              <a:solidFill>
                <a:srgbClr val="FFFFFF"/>
              </a:solidFill>
              <a:latin typeface="Helvetica" charset="0"/>
              <a:sym typeface="Helvetica" charset="0"/>
            </a:endParaRPr>
          </a:p>
        </p:txBody>
      </p:sp>
      <p:sp>
        <p:nvSpPr>
          <p:cNvPr id="5" name="Shape 34"/>
          <p:cNvSpPr>
            <a:spLocks noChangeArrowheads="1"/>
          </p:cNvSpPr>
          <p:nvPr/>
        </p:nvSpPr>
        <p:spPr bwMode="auto">
          <a:xfrm>
            <a:off x="2737485" y="3952240"/>
            <a:ext cx="6127750" cy="1153160"/>
          </a:xfrm>
          <a:prstGeom prst="roundRect">
            <a:avLst>
              <a:gd name="adj" fmla="val 20269"/>
            </a:avLst>
          </a:prstGeom>
          <a:solidFill>
            <a:schemeClr val="accent4"/>
          </a:solidFill>
          <a:ln w="9525">
            <a:noFill/>
            <a:round/>
          </a:ln>
          <a:effectLst/>
        </p:spPr>
        <p:txBody>
          <a:bodyPr lIns="0" tIns="0" rIns="0" bIns="0" anchor="ctr"/>
          <a:p>
            <a:pPr algn="ctr" eaLnBrk="0" hangingPunct="0"/>
            <a:r>
              <a:rPr lang="zh-CN" sz="2400">
                <a:solidFill>
                  <a:srgbClr val="FFFFFF"/>
                </a:solidFill>
                <a:latin typeface="Helvetica" charset="0"/>
                <a:sym typeface="Helvetica" charset="0"/>
              </a:rPr>
              <a:t>理解网站的来龙去脉和历史原因，才能更好的技术选型和架构网站</a:t>
            </a:r>
            <a:endParaRPr lang="zh-CN" sz="2400">
              <a:solidFill>
                <a:srgbClr val="FFFFFF"/>
              </a:solidFill>
              <a:latin typeface="Helvetica" charset="0"/>
              <a:sym typeface="Helvetica" charset="0"/>
            </a:endParaRPr>
          </a:p>
        </p:txBody>
      </p:sp>
      <p:sp>
        <p:nvSpPr>
          <p:cNvPr id="3" name="文本框 2"/>
          <p:cNvSpPr txBox="1"/>
          <p:nvPr/>
        </p:nvSpPr>
        <p:spPr>
          <a:xfrm>
            <a:off x="861695" y="737235"/>
            <a:ext cx="2125980" cy="914400"/>
          </a:xfrm>
          <a:prstGeom prst="rect">
            <a:avLst/>
          </a:prstGeom>
          <a:noFill/>
        </p:spPr>
        <p:txBody>
          <a:bodyPr wrap="none" rtlCol="0" anchor="t">
            <a:spAutoFit/>
          </a:bodyPr>
          <a:p>
            <a:pPr algn="l"/>
            <a:r>
              <a:rPr lang="zh-CN" altLang="en-US" dirty="0">
                <a:ln w="22225">
                  <a:solidFill>
                    <a:schemeClr val="accent2"/>
                  </a:solidFill>
                  <a:prstDash val="solid"/>
                </a:ln>
                <a:solidFill>
                  <a:schemeClr val="accent2">
                    <a:lumMod val="40000"/>
                    <a:lumOff val="60000"/>
                  </a:schemeClr>
                </a:solidFill>
                <a:effectLst/>
                <a:latin typeface="华文宋体" charset="-122"/>
                <a:ea typeface="华文宋体" charset="-122"/>
                <a:sym typeface="+mn-ea"/>
              </a:rPr>
              <a:t>纵观架构演化历程</a:t>
            </a:r>
            <a:r>
              <a:rPr lang="en-US" altLang="zh-CN" dirty="0">
                <a:ln w="22225">
                  <a:solidFill>
                    <a:schemeClr val="accent2"/>
                  </a:solidFill>
                  <a:prstDash val="solid"/>
                </a:ln>
                <a:solidFill>
                  <a:schemeClr val="accent2">
                    <a:lumMod val="40000"/>
                    <a:lumOff val="60000"/>
                  </a:schemeClr>
                </a:solidFill>
                <a:effectLst/>
                <a:latin typeface="华文宋体" charset="-122"/>
                <a:ea typeface="华文宋体" charset="-122"/>
                <a:sym typeface="+mn-ea"/>
              </a:rPr>
              <a:t>:</a:t>
            </a:r>
            <a:endParaRPr lang="zh-CN" altLang="en-US">
              <a:latin typeface="Arial" pitchFamily="34" charset="0"/>
              <a:ea typeface="宋体" pitchFamily="2" charset="-122"/>
            </a:endParaRPr>
          </a:p>
          <a:p>
            <a:pPr algn="l"/>
            <a:endParaRPr lang="en-US" altLang="zh-CN" dirty="0">
              <a:ln w="22225">
                <a:solidFill>
                  <a:schemeClr val="accent2"/>
                </a:solidFill>
                <a:prstDash val="solid"/>
              </a:ln>
              <a:solidFill>
                <a:schemeClr val="accent2">
                  <a:lumMod val="40000"/>
                  <a:lumOff val="60000"/>
                </a:schemeClr>
              </a:solidFill>
              <a:effectLst/>
              <a:latin typeface="华文宋体" charset="-122"/>
              <a:ea typeface="华文宋体" charset="-122"/>
              <a:sym typeface="+mn-ea"/>
            </a:endParaRPr>
          </a:p>
          <a:p>
            <a:pPr algn="l"/>
            <a:r>
              <a:rPr lang="en-US" altLang="zh-CN" dirty="0">
                <a:ln w="22225">
                  <a:solidFill>
                    <a:schemeClr val="accent2"/>
                  </a:solidFill>
                  <a:prstDash val="solid"/>
                </a:ln>
                <a:solidFill>
                  <a:schemeClr val="accent2">
                    <a:lumMod val="40000"/>
                    <a:lumOff val="60000"/>
                  </a:schemeClr>
                </a:solidFill>
                <a:effectLst/>
                <a:latin typeface="华文宋体" charset="-122"/>
                <a:ea typeface="华文宋体" charset="-122"/>
                <a:sym typeface="+mn-ea"/>
              </a:rPr>
              <a:t>     </a:t>
            </a:r>
            <a:endParaRPr lang="zh-CN" altLang="en-US" dirty="0">
              <a:ln w="22225">
                <a:solidFill>
                  <a:schemeClr val="accent2"/>
                </a:solidFill>
                <a:prstDash val="solid"/>
              </a:ln>
              <a:solidFill>
                <a:schemeClr val="accent2">
                  <a:lumMod val="40000"/>
                  <a:lumOff val="60000"/>
                </a:schemeClr>
              </a:solidFill>
              <a:effectLst/>
              <a:latin typeface="华文宋体" charset="-122"/>
              <a:ea typeface="华文宋体" charset="-122"/>
              <a:sym typeface="+mn-ea"/>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0-#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ldLvl="0" animBg="1" autoUpdateAnimBg="0"/>
      <p:bldP spid="5" grpId="0" bldLvl="0" animBg="1"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hidden="1"/>
          <p:cNvGraphicFramePr>
            <a:graphicFrameLocks noChangeAspect="1"/>
          </p:cNvGraphicFramePr>
          <p:nvPr>
            <p:custDataLst>
              <p:tags r:id="rId1"/>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049" name="think-cell Slide" r:id="rId2" imgW="12700" imgH="12700" progId="">
                  <p:embed/>
                </p:oleObj>
              </mc:Choice>
              <mc:Fallback>
                <p:oleObj name="think-cell Slide" r:id="rId2" imgW="12700" imgH="12700" progId="">
                  <p:embed/>
                  <p:pic>
                    <p:nvPicPr>
                      <p:cNvPr id="0" name="图片 2048" descr="image4"/>
                      <p:cNvPicPr>
                        <a:picLocks noChangeAspect="1"/>
                      </p:cNvPicPr>
                      <p:nvPr/>
                    </p:nvPicPr>
                    <p:blipFill>
                      <a:blip r:embed="rId3"/>
                      <a:stretch>
                        <a:fillRect/>
                      </a:stretch>
                    </p:blipFill>
                    <p:spPr>
                      <a:xfrm>
                        <a:off x="0" y="0"/>
                        <a:ext cx="158750" cy="158750"/>
                      </a:xfrm>
                      <a:prstGeom prst="rect">
                        <a:avLst/>
                      </a:prstGeom>
                      <a:noFill/>
                      <a:ln w="9525">
                        <a:noFill/>
                      </a:ln>
                    </p:spPr>
                  </p:pic>
                </p:oleObj>
              </mc:Fallback>
            </mc:AlternateContent>
          </a:graphicData>
        </a:graphic>
      </p:graphicFrame>
      <p:sp>
        <p:nvSpPr>
          <p:cNvPr id="3" name="Rectangle 3"/>
          <p:cNvSpPr txBox="1">
            <a:spLocks noGrp="1" noChangeArrowheads="1"/>
          </p:cNvSpPr>
          <p:nvPr>
            <p:ph type="ctrTitle"/>
            <p:custDataLst>
              <p:tags r:id="rId4"/>
            </p:custDataLst>
          </p:nvPr>
        </p:nvSpPr>
        <p:spPr>
          <a:xfrm>
            <a:off x="6706422" y="3489960"/>
            <a:ext cx="5308756" cy="1059180"/>
          </a:xfrm>
          <a:prstGeom prst="rect">
            <a:avLst/>
          </a:prstGeom>
        </p:spPr>
        <p:txBody>
          <a:bodyPr vert="horz" lIns="91440" tIns="45720" rIns="91440" bIns="45720" rtlCol="0" anchor="ctr">
            <a:noAutofit/>
          </a:bodyPr>
          <a:lstStyle/>
          <a:p>
            <a:pPr lvl="0" algn="ctr" defTabSz="-635">
              <a:tabLst>
                <a:tab pos="82550" algn="l"/>
              </a:tabLst>
              <a:defRPr/>
            </a:pPr>
            <a:r>
              <a:rPr kumimoji="0" lang="zh-CN" altLang="en-US" sz="4800" b="0" i="0" u="none" strike="noStrike" kern="1200" cap="none" spc="0" normalizeH="0" baseline="0" noProof="0" dirty="0" smtClean="0">
                <a:ln>
                  <a:noFill/>
                </a:ln>
                <a:solidFill>
                  <a:schemeClr val="tx1"/>
                </a:solidFill>
                <a:effectLst/>
                <a:uLnTx/>
                <a:uFillTx/>
                <a:sym typeface="+mn-ea"/>
              </a:rPr>
              <a:t>架构核心要素</a:t>
            </a:r>
            <a:endParaRPr kumimoji="0" lang="zh-CN" altLang="en-US" sz="4800" b="0" i="0" u="none" strike="noStrike" kern="1200" cap="none" spc="0" normalizeH="0" baseline="0" noProof="0" dirty="0" smtClean="0">
              <a:ln>
                <a:noFill/>
              </a:ln>
              <a:solidFill>
                <a:schemeClr val="tx1"/>
              </a:solidFill>
              <a:effectLst/>
              <a:uLnTx/>
              <a:uFillTx/>
              <a:sym typeface="+mn-ea"/>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hape 34"/>
          <p:cNvSpPr>
            <a:spLocks noChangeArrowheads="1"/>
          </p:cNvSpPr>
          <p:nvPr/>
        </p:nvSpPr>
        <p:spPr bwMode="auto">
          <a:xfrm>
            <a:off x="2864485" y="2240280"/>
            <a:ext cx="6127750" cy="758825"/>
          </a:xfrm>
          <a:prstGeom prst="roundRect">
            <a:avLst>
              <a:gd name="adj" fmla="val 20269"/>
            </a:avLst>
          </a:prstGeom>
          <a:solidFill>
            <a:schemeClr val="accent4"/>
          </a:solidFill>
          <a:ln w="9525">
            <a:noFill/>
            <a:round/>
          </a:ln>
          <a:effectLst/>
        </p:spPr>
        <p:txBody>
          <a:bodyPr lIns="0" tIns="0" rIns="0" bIns="0" anchor="ctr"/>
          <a:p>
            <a:pPr algn="ctr" eaLnBrk="0" hangingPunct="0"/>
            <a:r>
              <a:rPr lang="zh-CN" sz="2400">
                <a:solidFill>
                  <a:srgbClr val="FFFFFF"/>
                </a:solidFill>
                <a:latin typeface="Helvetica" charset="0"/>
                <a:sym typeface="Helvetica" charset="0"/>
              </a:rPr>
              <a:t>可用性</a:t>
            </a:r>
            <a:endParaRPr lang="zh-CN" sz="2400">
              <a:solidFill>
                <a:srgbClr val="FFFFFF"/>
              </a:solidFill>
              <a:latin typeface="Helvetica" charset="0"/>
              <a:sym typeface="Helvetica" charset="0"/>
            </a:endParaRPr>
          </a:p>
        </p:txBody>
      </p:sp>
      <p:sp>
        <p:nvSpPr>
          <p:cNvPr id="2" name="Shape 34"/>
          <p:cNvSpPr>
            <a:spLocks noChangeArrowheads="1"/>
          </p:cNvSpPr>
          <p:nvPr/>
        </p:nvSpPr>
        <p:spPr bwMode="auto">
          <a:xfrm>
            <a:off x="2864485" y="1235075"/>
            <a:ext cx="6127750" cy="758825"/>
          </a:xfrm>
          <a:prstGeom prst="roundRect">
            <a:avLst>
              <a:gd name="adj" fmla="val 20269"/>
            </a:avLst>
          </a:prstGeom>
          <a:solidFill>
            <a:schemeClr val="accent4"/>
          </a:solidFill>
          <a:ln w="9525">
            <a:noFill/>
            <a:round/>
          </a:ln>
          <a:effectLst/>
        </p:spPr>
        <p:txBody>
          <a:bodyPr lIns="0" tIns="0" rIns="0" bIns="0" anchor="ctr"/>
          <a:p>
            <a:pPr algn="ctr" eaLnBrk="0" hangingPunct="0"/>
            <a:r>
              <a:rPr lang="zh-CN" altLang="en-US" sz="2400">
                <a:solidFill>
                  <a:srgbClr val="FFFFFF"/>
                </a:solidFill>
                <a:latin typeface="Helvetica" charset="0"/>
                <a:sym typeface="Helvetica" charset="0"/>
              </a:rPr>
              <a:t>性能</a:t>
            </a:r>
            <a:endParaRPr lang="zh-CN" altLang="en-US" sz="2400">
              <a:solidFill>
                <a:srgbClr val="FFFFFF"/>
              </a:solidFill>
              <a:latin typeface="Helvetica" charset="0"/>
              <a:sym typeface="Helvetica" charset="0"/>
            </a:endParaRPr>
          </a:p>
        </p:txBody>
      </p:sp>
      <p:sp>
        <p:nvSpPr>
          <p:cNvPr id="3" name="Shape 34"/>
          <p:cNvSpPr>
            <a:spLocks noChangeArrowheads="1"/>
          </p:cNvSpPr>
          <p:nvPr/>
        </p:nvSpPr>
        <p:spPr bwMode="auto">
          <a:xfrm>
            <a:off x="2864485" y="3206115"/>
            <a:ext cx="6127750" cy="758825"/>
          </a:xfrm>
          <a:prstGeom prst="roundRect">
            <a:avLst>
              <a:gd name="adj" fmla="val 20269"/>
            </a:avLst>
          </a:prstGeom>
          <a:solidFill>
            <a:schemeClr val="accent4"/>
          </a:solidFill>
          <a:ln w="9525">
            <a:noFill/>
            <a:round/>
          </a:ln>
          <a:effectLst/>
        </p:spPr>
        <p:txBody>
          <a:bodyPr lIns="0" tIns="0" rIns="0" bIns="0" anchor="ctr"/>
          <a:p>
            <a:pPr algn="ctr" eaLnBrk="0" hangingPunct="0"/>
            <a:r>
              <a:rPr lang="zh-CN" sz="2400">
                <a:solidFill>
                  <a:srgbClr val="FFFFFF"/>
                </a:solidFill>
                <a:latin typeface="Helvetica" charset="0"/>
                <a:sym typeface="Helvetica" charset="0"/>
              </a:rPr>
              <a:t>伸缩性</a:t>
            </a:r>
            <a:endParaRPr lang="zh-CN" sz="2400">
              <a:solidFill>
                <a:srgbClr val="FFFFFF"/>
              </a:solidFill>
              <a:latin typeface="Helvetica" charset="0"/>
              <a:sym typeface="Helvetica" charset="0"/>
            </a:endParaRPr>
          </a:p>
        </p:txBody>
      </p:sp>
      <p:sp>
        <p:nvSpPr>
          <p:cNvPr id="6" name="Shape 34"/>
          <p:cNvSpPr>
            <a:spLocks noChangeArrowheads="1"/>
          </p:cNvSpPr>
          <p:nvPr/>
        </p:nvSpPr>
        <p:spPr bwMode="auto">
          <a:xfrm>
            <a:off x="2864485" y="4250690"/>
            <a:ext cx="6127750" cy="758825"/>
          </a:xfrm>
          <a:prstGeom prst="roundRect">
            <a:avLst>
              <a:gd name="adj" fmla="val 20269"/>
            </a:avLst>
          </a:prstGeom>
          <a:solidFill>
            <a:schemeClr val="accent4"/>
          </a:solidFill>
          <a:ln w="9525">
            <a:noFill/>
            <a:round/>
          </a:ln>
          <a:effectLst/>
        </p:spPr>
        <p:txBody>
          <a:bodyPr lIns="0" tIns="0" rIns="0" bIns="0" anchor="ctr"/>
          <a:p>
            <a:pPr algn="ctr" eaLnBrk="0" hangingPunct="0"/>
            <a:r>
              <a:rPr lang="zh-CN" sz="2400">
                <a:solidFill>
                  <a:srgbClr val="FFFFFF"/>
                </a:solidFill>
                <a:latin typeface="Helvetica" charset="0"/>
                <a:sym typeface="Helvetica" charset="0"/>
              </a:rPr>
              <a:t>扩展性</a:t>
            </a:r>
            <a:endParaRPr lang="zh-CN" sz="2400">
              <a:solidFill>
                <a:srgbClr val="FFFFFF"/>
              </a:solidFill>
              <a:latin typeface="Helvetica" charset="0"/>
              <a:sym typeface="Helvetica" charset="0"/>
            </a:endParaRPr>
          </a:p>
        </p:txBody>
      </p:sp>
      <p:sp>
        <p:nvSpPr>
          <p:cNvPr id="7" name="Shape 34"/>
          <p:cNvSpPr>
            <a:spLocks noChangeArrowheads="1"/>
          </p:cNvSpPr>
          <p:nvPr/>
        </p:nvSpPr>
        <p:spPr bwMode="auto">
          <a:xfrm>
            <a:off x="2864485" y="5266690"/>
            <a:ext cx="6127750" cy="758825"/>
          </a:xfrm>
          <a:prstGeom prst="roundRect">
            <a:avLst>
              <a:gd name="adj" fmla="val 20269"/>
            </a:avLst>
          </a:prstGeom>
          <a:solidFill>
            <a:schemeClr val="accent4"/>
          </a:solidFill>
          <a:ln w="9525">
            <a:noFill/>
            <a:round/>
          </a:ln>
          <a:effectLst/>
        </p:spPr>
        <p:txBody>
          <a:bodyPr lIns="0" tIns="0" rIns="0" bIns="0" anchor="ctr"/>
          <a:p>
            <a:pPr algn="ctr" eaLnBrk="0" hangingPunct="0"/>
            <a:r>
              <a:rPr lang="zh-CN" sz="2400">
                <a:solidFill>
                  <a:srgbClr val="FFFFFF"/>
                </a:solidFill>
                <a:latin typeface="Helvetica" charset="0"/>
                <a:sym typeface="Helvetica" charset="0"/>
              </a:rPr>
              <a:t>安全性</a:t>
            </a:r>
            <a:endParaRPr lang="zh-CN" sz="2400">
              <a:solidFill>
                <a:srgbClr val="FFFFFF"/>
              </a:solidFill>
              <a:latin typeface="Helvetica" charset="0"/>
              <a:sym typeface="Helvetica" charset="0"/>
            </a:endParaRPr>
          </a:p>
        </p:txBody>
      </p:sp>
      <p:sp>
        <p:nvSpPr>
          <p:cNvPr id="8" name="文本框 7"/>
          <p:cNvSpPr txBox="1"/>
          <p:nvPr/>
        </p:nvSpPr>
        <p:spPr>
          <a:xfrm>
            <a:off x="861695" y="737235"/>
            <a:ext cx="2125980" cy="914400"/>
          </a:xfrm>
          <a:prstGeom prst="rect">
            <a:avLst/>
          </a:prstGeom>
          <a:noFill/>
        </p:spPr>
        <p:txBody>
          <a:bodyPr wrap="none" rtlCol="0" anchor="t">
            <a:spAutoFit/>
          </a:bodyPr>
          <a:p>
            <a:pPr algn="l"/>
            <a:r>
              <a:rPr lang="zh-CN" altLang="en-US" dirty="0">
                <a:ln w="22225">
                  <a:solidFill>
                    <a:schemeClr val="accent2"/>
                  </a:solidFill>
                  <a:prstDash val="solid"/>
                </a:ln>
                <a:solidFill>
                  <a:schemeClr val="accent2">
                    <a:lumMod val="40000"/>
                    <a:lumOff val="60000"/>
                  </a:schemeClr>
                </a:solidFill>
                <a:effectLst/>
                <a:latin typeface="华文宋体" charset="-122"/>
                <a:ea typeface="华文宋体" charset="-122"/>
                <a:sym typeface="+mn-ea"/>
              </a:rPr>
              <a:t>网站架构核心要素</a:t>
            </a:r>
            <a:r>
              <a:rPr lang="en-US" altLang="zh-CN" dirty="0">
                <a:ln w="22225">
                  <a:solidFill>
                    <a:schemeClr val="accent2"/>
                  </a:solidFill>
                  <a:prstDash val="solid"/>
                </a:ln>
                <a:solidFill>
                  <a:schemeClr val="accent2">
                    <a:lumMod val="40000"/>
                    <a:lumOff val="60000"/>
                  </a:schemeClr>
                </a:solidFill>
                <a:effectLst/>
                <a:latin typeface="华文宋体" charset="-122"/>
                <a:ea typeface="华文宋体" charset="-122"/>
                <a:sym typeface="+mn-ea"/>
              </a:rPr>
              <a:t>:</a:t>
            </a:r>
            <a:endParaRPr lang="zh-CN" altLang="en-US">
              <a:latin typeface="Arial" pitchFamily="34" charset="0"/>
              <a:ea typeface="宋体" pitchFamily="2" charset="-122"/>
            </a:endParaRPr>
          </a:p>
          <a:p>
            <a:pPr algn="l"/>
            <a:endParaRPr lang="en-US" altLang="zh-CN" dirty="0">
              <a:ln w="22225">
                <a:solidFill>
                  <a:schemeClr val="accent2"/>
                </a:solidFill>
                <a:prstDash val="solid"/>
              </a:ln>
              <a:solidFill>
                <a:schemeClr val="accent2">
                  <a:lumMod val="40000"/>
                  <a:lumOff val="60000"/>
                </a:schemeClr>
              </a:solidFill>
              <a:effectLst/>
              <a:latin typeface="华文宋体" charset="-122"/>
              <a:ea typeface="华文宋体" charset="-122"/>
              <a:sym typeface="+mn-ea"/>
            </a:endParaRPr>
          </a:p>
          <a:p>
            <a:pPr algn="l"/>
            <a:r>
              <a:rPr lang="en-US" altLang="zh-CN" dirty="0">
                <a:ln w="22225">
                  <a:solidFill>
                    <a:schemeClr val="accent2"/>
                  </a:solidFill>
                  <a:prstDash val="solid"/>
                </a:ln>
                <a:solidFill>
                  <a:schemeClr val="accent2">
                    <a:lumMod val="40000"/>
                    <a:lumOff val="60000"/>
                  </a:schemeClr>
                </a:solidFill>
                <a:effectLst/>
                <a:latin typeface="华文宋体" charset="-122"/>
                <a:ea typeface="华文宋体" charset="-122"/>
                <a:sym typeface="+mn-ea"/>
              </a:rPr>
              <a:t>     </a:t>
            </a:r>
            <a:endParaRPr lang="zh-CN" altLang="en-US" dirty="0">
              <a:ln w="22225">
                <a:solidFill>
                  <a:schemeClr val="accent2"/>
                </a:solidFill>
                <a:prstDash val="solid"/>
              </a:ln>
              <a:solidFill>
                <a:schemeClr val="accent2">
                  <a:lumMod val="40000"/>
                  <a:lumOff val="60000"/>
                </a:schemeClr>
              </a:solidFill>
              <a:effectLst/>
              <a:latin typeface="华文宋体" charset="-122"/>
              <a:ea typeface="华文宋体" charset="-122"/>
              <a:sym typeface="+mn-ea"/>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0-#ppt_w/2"/>
                                          </p:val>
                                        </p:tav>
                                        <p:tav tm="100000">
                                          <p:val>
                                            <p:strVal val="#ppt_x"/>
                                          </p:val>
                                        </p:tav>
                                      </p:tavLst>
                                    </p:anim>
                                    <p:anim calcmode="lin" valueType="num">
                                      <p:cBhvr additive="base">
                                        <p:cTn id="14"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0-#ppt_w/2"/>
                                          </p:val>
                                        </p:tav>
                                        <p:tav tm="100000">
                                          <p:val>
                                            <p:strVal val="#ppt_x"/>
                                          </p:val>
                                        </p:tav>
                                      </p:tavLst>
                                    </p:anim>
                                    <p:anim calcmode="lin" valueType="num">
                                      <p:cBhvr additive="base">
                                        <p:cTn id="20"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0-#ppt_w/2"/>
                                          </p:val>
                                        </p:tav>
                                        <p:tav tm="100000">
                                          <p:val>
                                            <p:strVal val="#ppt_x"/>
                                          </p:val>
                                        </p:tav>
                                      </p:tavLst>
                                    </p:anim>
                                    <p:anim calcmode="lin" valueType="num">
                                      <p:cBhvr additive="base">
                                        <p:cTn id="26"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0-#ppt_w/2"/>
                                          </p:val>
                                        </p:tav>
                                        <p:tav tm="100000">
                                          <p:val>
                                            <p:strVal val="#ppt_x"/>
                                          </p:val>
                                        </p:tav>
                                      </p:tavLst>
                                    </p:anim>
                                    <p:anim calcmode="lin" valueType="num">
                                      <p:cBhvr additive="base">
                                        <p:cTn id="32"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ldLvl="0" animBg="1" autoUpdateAnimBg="0"/>
      <p:bldP spid="2" grpId="0" bldLvl="0" animBg="1" autoUpdateAnimBg="0"/>
      <p:bldP spid="3" grpId="0" bldLvl="0" animBg="1" autoUpdateAnimBg="0"/>
      <p:bldP spid="6" grpId="0" bldLvl="0" animBg="1" autoUpdateAnimBg="0"/>
      <p:bldP spid="7" grpId="0" bldLvl="0" animBg="1"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48615" y="1052830"/>
            <a:ext cx="754380" cy="914400"/>
          </a:xfrm>
          <a:prstGeom prst="rect">
            <a:avLst/>
          </a:prstGeom>
          <a:noFill/>
        </p:spPr>
        <p:txBody>
          <a:bodyPr wrap="none" rtlCol="0" anchor="t">
            <a:spAutoFit/>
          </a:bodyPr>
          <a:p>
            <a:pPr algn="l"/>
            <a:r>
              <a:rPr lang="zh-CN" dirty="0">
                <a:ln w="22225">
                  <a:solidFill>
                    <a:schemeClr val="accent2"/>
                  </a:solidFill>
                  <a:prstDash val="solid"/>
                </a:ln>
                <a:solidFill>
                  <a:schemeClr val="accent2">
                    <a:lumMod val="40000"/>
                    <a:lumOff val="60000"/>
                  </a:schemeClr>
                </a:solidFill>
                <a:effectLst/>
                <a:latin typeface="华文宋体" charset="-122"/>
                <a:ea typeface="华文宋体" charset="-122"/>
                <a:sym typeface="+mn-ea"/>
              </a:rPr>
              <a:t>性能</a:t>
            </a:r>
            <a:r>
              <a:rPr lang="en-US" altLang="zh-CN" dirty="0">
                <a:ln w="22225">
                  <a:solidFill>
                    <a:schemeClr val="accent2"/>
                  </a:solidFill>
                  <a:prstDash val="solid"/>
                </a:ln>
                <a:solidFill>
                  <a:schemeClr val="accent2">
                    <a:lumMod val="40000"/>
                    <a:lumOff val="60000"/>
                  </a:schemeClr>
                </a:solidFill>
                <a:effectLst/>
                <a:latin typeface="华文宋体" charset="-122"/>
                <a:ea typeface="华文宋体" charset="-122"/>
                <a:sym typeface="+mn-ea"/>
              </a:rPr>
              <a:t>:</a:t>
            </a:r>
            <a:endParaRPr lang="zh-CN" altLang="en-US">
              <a:latin typeface="Arial" pitchFamily="34" charset="0"/>
              <a:ea typeface="宋体" pitchFamily="2" charset="-122"/>
            </a:endParaRPr>
          </a:p>
          <a:p>
            <a:pPr algn="l"/>
            <a:endParaRPr lang="en-US" altLang="zh-CN" dirty="0">
              <a:ln w="22225">
                <a:solidFill>
                  <a:schemeClr val="accent2"/>
                </a:solidFill>
                <a:prstDash val="solid"/>
              </a:ln>
              <a:solidFill>
                <a:schemeClr val="accent2">
                  <a:lumMod val="40000"/>
                  <a:lumOff val="60000"/>
                </a:schemeClr>
              </a:solidFill>
              <a:effectLst/>
              <a:latin typeface="华文宋体" charset="-122"/>
              <a:ea typeface="华文宋体" charset="-122"/>
              <a:sym typeface="+mn-ea"/>
            </a:endParaRPr>
          </a:p>
          <a:p>
            <a:pPr algn="l"/>
            <a:r>
              <a:rPr lang="en-US" altLang="zh-CN" dirty="0">
                <a:ln w="22225">
                  <a:solidFill>
                    <a:schemeClr val="accent2"/>
                  </a:solidFill>
                  <a:prstDash val="solid"/>
                </a:ln>
                <a:solidFill>
                  <a:schemeClr val="accent2">
                    <a:lumMod val="40000"/>
                    <a:lumOff val="60000"/>
                  </a:schemeClr>
                </a:solidFill>
                <a:effectLst/>
                <a:latin typeface="华文宋体" charset="-122"/>
                <a:ea typeface="华文宋体" charset="-122"/>
                <a:sym typeface="+mn-ea"/>
              </a:rPr>
              <a:t>     </a:t>
            </a:r>
            <a:endParaRPr lang="zh-CN" altLang="en-US" dirty="0">
              <a:ln w="22225">
                <a:solidFill>
                  <a:schemeClr val="accent2"/>
                </a:solidFill>
                <a:prstDash val="solid"/>
              </a:ln>
              <a:solidFill>
                <a:schemeClr val="accent2">
                  <a:lumMod val="40000"/>
                  <a:lumOff val="60000"/>
                </a:schemeClr>
              </a:solidFill>
              <a:effectLst/>
              <a:latin typeface="华文宋体" charset="-122"/>
              <a:ea typeface="华文宋体" charset="-122"/>
              <a:sym typeface="+mn-ea"/>
            </a:endParaRPr>
          </a:p>
        </p:txBody>
      </p:sp>
      <p:sp>
        <p:nvSpPr>
          <p:cNvPr id="4" name="文本框 3"/>
          <p:cNvSpPr txBox="1"/>
          <p:nvPr/>
        </p:nvSpPr>
        <p:spPr>
          <a:xfrm>
            <a:off x="1663700" y="1614170"/>
            <a:ext cx="8081010" cy="640080"/>
          </a:xfrm>
          <a:prstGeom prst="rect">
            <a:avLst/>
          </a:prstGeom>
          <a:noFill/>
        </p:spPr>
        <p:txBody>
          <a:bodyPr wrap="square" rtlCol="0">
            <a:spAutoFit/>
          </a:bodyPr>
          <a:p>
            <a:r>
              <a:rPr lang="zh-CN"/>
              <a:t>什么是性能？</a:t>
            </a:r>
            <a:endParaRPr lang="zh-CN"/>
          </a:p>
          <a:p>
            <a:r>
              <a:rPr lang="zh-CN"/>
              <a:t>不同的人有不同的理解。用户、开发人员、运维人员</a:t>
            </a:r>
            <a:endParaRPr lang="zh-CN"/>
          </a:p>
        </p:txBody>
      </p:sp>
      <p:sp>
        <p:nvSpPr>
          <p:cNvPr id="3" name="Shape 34"/>
          <p:cNvSpPr>
            <a:spLocks noChangeArrowheads="1"/>
          </p:cNvSpPr>
          <p:nvPr/>
        </p:nvSpPr>
        <p:spPr bwMode="auto">
          <a:xfrm>
            <a:off x="2377440" y="3049270"/>
            <a:ext cx="6127750" cy="758825"/>
          </a:xfrm>
          <a:prstGeom prst="roundRect">
            <a:avLst>
              <a:gd name="adj" fmla="val 20269"/>
            </a:avLst>
          </a:prstGeom>
          <a:solidFill>
            <a:schemeClr val="accent4"/>
          </a:solidFill>
          <a:ln w="9525">
            <a:noFill/>
            <a:round/>
          </a:ln>
          <a:effectLst/>
        </p:spPr>
        <p:txBody>
          <a:bodyPr lIns="0" tIns="0" rIns="0" bIns="0" anchor="ctr"/>
          <a:p>
            <a:pPr algn="ctr" eaLnBrk="0" hangingPunct="0"/>
            <a:r>
              <a:rPr lang="en-US" altLang="zh-CN" sz="2400">
                <a:solidFill>
                  <a:srgbClr val="FFFFFF"/>
                </a:solidFill>
                <a:latin typeface="Helvetica" charset="0"/>
                <a:sym typeface="Helvetica" charset="0"/>
              </a:rPr>
              <a:t>1. </a:t>
            </a:r>
            <a:r>
              <a:rPr lang="zh-CN" altLang="en-US" sz="2400">
                <a:solidFill>
                  <a:srgbClr val="FFFFFF"/>
                </a:solidFill>
                <a:latin typeface="Helvetica" charset="0"/>
                <a:sym typeface="Helvetica" charset="0"/>
              </a:rPr>
              <a:t>响应时间</a:t>
            </a:r>
            <a:endParaRPr lang="zh-CN" altLang="en-US" sz="2400">
              <a:solidFill>
                <a:srgbClr val="FFFFFF"/>
              </a:solidFill>
              <a:latin typeface="Helvetica" charset="0"/>
              <a:sym typeface="Helvetica" charset="0"/>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QQ截图20170507225955"/>
          <p:cNvPicPr>
            <a:picLocks noChangeAspect="1"/>
          </p:cNvPicPr>
          <p:nvPr/>
        </p:nvPicPr>
        <p:blipFill>
          <a:blip r:embed="rId1"/>
          <a:stretch>
            <a:fillRect/>
          </a:stretch>
        </p:blipFill>
        <p:spPr>
          <a:xfrm>
            <a:off x="2308860" y="1681480"/>
            <a:ext cx="7571740" cy="3495040"/>
          </a:xfrm>
          <a:prstGeom prst="rect">
            <a:avLst/>
          </a:prstGeom>
        </p:spPr>
      </p:pic>
      <p:sp>
        <p:nvSpPr>
          <p:cNvPr id="5" name="文本框 4"/>
          <p:cNvSpPr txBox="1"/>
          <p:nvPr/>
        </p:nvSpPr>
        <p:spPr>
          <a:xfrm>
            <a:off x="348615" y="1052830"/>
            <a:ext cx="754380" cy="914400"/>
          </a:xfrm>
          <a:prstGeom prst="rect">
            <a:avLst/>
          </a:prstGeom>
          <a:noFill/>
        </p:spPr>
        <p:txBody>
          <a:bodyPr wrap="none" rtlCol="0" anchor="t">
            <a:spAutoFit/>
          </a:bodyPr>
          <a:p>
            <a:pPr algn="l"/>
            <a:r>
              <a:rPr lang="zh-CN" dirty="0">
                <a:ln w="22225">
                  <a:solidFill>
                    <a:schemeClr val="accent2"/>
                  </a:solidFill>
                  <a:prstDash val="solid"/>
                </a:ln>
                <a:solidFill>
                  <a:schemeClr val="accent2">
                    <a:lumMod val="40000"/>
                    <a:lumOff val="60000"/>
                  </a:schemeClr>
                </a:solidFill>
                <a:effectLst/>
                <a:latin typeface="华文宋体" charset="-122"/>
                <a:ea typeface="华文宋体" charset="-122"/>
                <a:sym typeface="+mn-ea"/>
              </a:rPr>
              <a:t>性能</a:t>
            </a:r>
            <a:r>
              <a:rPr lang="en-US" altLang="zh-CN" dirty="0">
                <a:ln w="22225">
                  <a:solidFill>
                    <a:schemeClr val="accent2"/>
                  </a:solidFill>
                  <a:prstDash val="solid"/>
                </a:ln>
                <a:solidFill>
                  <a:schemeClr val="accent2">
                    <a:lumMod val="40000"/>
                    <a:lumOff val="60000"/>
                  </a:schemeClr>
                </a:solidFill>
                <a:effectLst/>
                <a:latin typeface="华文宋体" charset="-122"/>
                <a:ea typeface="华文宋体" charset="-122"/>
                <a:sym typeface="+mn-ea"/>
              </a:rPr>
              <a:t>:</a:t>
            </a:r>
            <a:endParaRPr lang="zh-CN" altLang="en-US">
              <a:latin typeface="Arial" pitchFamily="34" charset="0"/>
              <a:ea typeface="宋体" pitchFamily="2" charset="-122"/>
            </a:endParaRPr>
          </a:p>
          <a:p>
            <a:pPr algn="l"/>
            <a:endParaRPr lang="en-US" altLang="zh-CN" dirty="0">
              <a:ln w="22225">
                <a:solidFill>
                  <a:schemeClr val="accent2"/>
                </a:solidFill>
                <a:prstDash val="solid"/>
              </a:ln>
              <a:solidFill>
                <a:schemeClr val="accent2">
                  <a:lumMod val="40000"/>
                  <a:lumOff val="60000"/>
                </a:schemeClr>
              </a:solidFill>
              <a:effectLst/>
              <a:latin typeface="华文宋体" charset="-122"/>
              <a:ea typeface="华文宋体" charset="-122"/>
              <a:sym typeface="+mn-ea"/>
            </a:endParaRPr>
          </a:p>
          <a:p>
            <a:pPr algn="l"/>
            <a:r>
              <a:rPr lang="en-US" altLang="zh-CN" dirty="0">
                <a:ln w="22225">
                  <a:solidFill>
                    <a:schemeClr val="accent2"/>
                  </a:solidFill>
                  <a:prstDash val="solid"/>
                </a:ln>
                <a:solidFill>
                  <a:schemeClr val="accent2">
                    <a:lumMod val="40000"/>
                    <a:lumOff val="60000"/>
                  </a:schemeClr>
                </a:solidFill>
                <a:effectLst/>
                <a:latin typeface="华文宋体" charset="-122"/>
                <a:ea typeface="华文宋体" charset="-122"/>
                <a:sym typeface="+mn-ea"/>
              </a:rPr>
              <a:t>     </a:t>
            </a:r>
            <a:endParaRPr lang="zh-CN" altLang="en-US" dirty="0">
              <a:ln w="22225">
                <a:solidFill>
                  <a:schemeClr val="accent2"/>
                </a:solidFill>
                <a:prstDash val="solid"/>
              </a:ln>
              <a:solidFill>
                <a:schemeClr val="accent2">
                  <a:lumMod val="40000"/>
                  <a:lumOff val="60000"/>
                </a:schemeClr>
              </a:solidFill>
              <a:effectLst/>
              <a:latin typeface="华文宋体" charset="-122"/>
              <a:ea typeface="华文宋体" charset="-122"/>
              <a:sym typeface="+mn-ea"/>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111250" y="1601470"/>
            <a:ext cx="8081010" cy="368300"/>
          </a:xfrm>
          <a:prstGeom prst="rect">
            <a:avLst/>
          </a:prstGeom>
          <a:noFill/>
        </p:spPr>
        <p:txBody>
          <a:bodyPr wrap="square" rtlCol="0">
            <a:spAutoFit/>
          </a:bodyPr>
          <a:lstStyle/>
          <a:p>
            <a:r>
              <a:rPr lang="en-US" altLang="zh-CN"/>
              <a:t>      </a:t>
            </a:r>
            <a:endParaRPr lang="zh-CN" altLang="en-US"/>
          </a:p>
        </p:txBody>
      </p:sp>
      <p:sp>
        <p:nvSpPr>
          <p:cNvPr id="6" name="Shape 34"/>
          <p:cNvSpPr>
            <a:spLocks noChangeArrowheads="1"/>
          </p:cNvSpPr>
          <p:nvPr/>
        </p:nvSpPr>
        <p:spPr bwMode="auto">
          <a:xfrm>
            <a:off x="3515360" y="1701165"/>
            <a:ext cx="3601720" cy="496570"/>
          </a:xfrm>
          <a:prstGeom prst="roundRect">
            <a:avLst>
              <a:gd name="adj" fmla="val 20269"/>
            </a:avLst>
          </a:prstGeom>
          <a:solidFill>
            <a:schemeClr val="accent4"/>
          </a:solidFill>
          <a:ln w="9525">
            <a:noFill/>
            <a:round/>
          </a:ln>
          <a:effectLst/>
        </p:spPr>
        <p:txBody>
          <a:bodyPr lIns="0" tIns="0" rIns="0" bIns="0" anchor="ctr"/>
          <a:p>
            <a:pPr algn="ctr" eaLnBrk="0" hangingPunct="0"/>
            <a:r>
              <a:rPr lang="zh-CN" sz="2400">
                <a:solidFill>
                  <a:srgbClr val="FFFFFF"/>
                </a:solidFill>
                <a:latin typeface="Helvetica" charset="0"/>
                <a:sym typeface="Helvetica" charset="0"/>
              </a:rPr>
              <a:t>并发数</a:t>
            </a:r>
            <a:endParaRPr lang="zh-CN" sz="2400">
              <a:solidFill>
                <a:srgbClr val="FFFFFF"/>
              </a:solidFill>
              <a:latin typeface="Helvetica" charset="0"/>
              <a:sym typeface="Helvetica" charset="0"/>
            </a:endParaRPr>
          </a:p>
        </p:txBody>
      </p:sp>
      <p:sp>
        <p:nvSpPr>
          <p:cNvPr id="2" name="文本框 1"/>
          <p:cNvSpPr txBox="1"/>
          <p:nvPr/>
        </p:nvSpPr>
        <p:spPr>
          <a:xfrm>
            <a:off x="1558290" y="2493010"/>
            <a:ext cx="7990205" cy="1463040"/>
          </a:xfrm>
          <a:prstGeom prst="rect">
            <a:avLst/>
          </a:prstGeom>
          <a:noFill/>
        </p:spPr>
        <p:txBody>
          <a:bodyPr wrap="square" rtlCol="0" anchor="t">
            <a:spAutoFit/>
          </a:bodyPr>
          <a:p>
            <a:pPr lvl="0" indent="0"/>
            <a:r>
              <a:rPr lang="en-US" altLang="zh-CN" dirty="0">
                <a:latin typeface="华文宋体" charset="-122"/>
                <a:ea typeface="华文宋体" charset="-122"/>
                <a:sym typeface="+mn-ea"/>
              </a:rPr>
              <a:t>	</a:t>
            </a:r>
            <a:r>
              <a:rPr lang="zh-CN" altLang="en-US" dirty="0">
                <a:latin typeface="华文宋体" charset="-122"/>
                <a:ea typeface="华文宋体" charset="-122"/>
                <a:sym typeface="+mn-ea"/>
              </a:rPr>
              <a:t>指系统能够同时处理请求的数目，反应系统的负载特性。测试程序可以通过多线程模拟并发用户的办法来测试系统处理并发的能力。</a:t>
            </a:r>
            <a:endParaRPr lang="zh-CN" altLang="en-US" dirty="0">
              <a:latin typeface="华文宋体" charset="-122"/>
              <a:ea typeface="华文宋体" charset="-122"/>
              <a:sym typeface="+mn-ea"/>
            </a:endParaRPr>
          </a:p>
          <a:p>
            <a:pPr lvl="0" indent="0"/>
            <a:r>
              <a:rPr lang="en-US" altLang="zh-CN" dirty="0">
                <a:latin typeface="华文宋体" charset="-122"/>
                <a:ea typeface="华文宋体" charset="-122"/>
                <a:sym typeface="+mn-ea"/>
              </a:rPr>
              <a:t>	</a:t>
            </a:r>
            <a:endParaRPr lang="en-US" altLang="zh-CN" dirty="0">
              <a:latin typeface="华文宋体" charset="-122"/>
              <a:ea typeface="华文宋体" charset="-122"/>
              <a:sym typeface="+mn-ea"/>
            </a:endParaRPr>
          </a:p>
          <a:p>
            <a:pPr lvl="0" indent="0"/>
            <a:endParaRPr lang="en-US" altLang="zh-CN" dirty="0">
              <a:latin typeface="华文宋体" charset="-122"/>
              <a:ea typeface="华文宋体" charset="-122"/>
              <a:sym typeface="+mn-ea"/>
            </a:endParaRPr>
          </a:p>
          <a:p>
            <a:pPr lvl="0" indent="0"/>
            <a:r>
              <a:rPr lang="en-US" altLang="zh-CN" dirty="0">
                <a:latin typeface="华文宋体" charset="-122"/>
                <a:ea typeface="华文宋体" charset="-122"/>
                <a:sym typeface="+mn-ea"/>
              </a:rPr>
              <a:t>	</a:t>
            </a:r>
            <a:r>
              <a:rPr lang="zh-CN" altLang="en-US" dirty="0">
                <a:latin typeface="华文宋体" charset="-122"/>
                <a:ea typeface="华文宋体" charset="-122"/>
                <a:sym typeface="+mn-ea"/>
              </a:rPr>
              <a:t>出现这种情况常见于网站的抢购、促销等活动。</a:t>
            </a:r>
            <a:endParaRPr lang="zh-CN" altLang="en-US" dirty="0">
              <a:latin typeface="华文宋体" charset="-122"/>
              <a:ea typeface="华文宋体" charset="-122"/>
              <a:sym typeface="+mn-ea"/>
            </a:endParaRPr>
          </a:p>
        </p:txBody>
      </p:sp>
      <p:sp>
        <p:nvSpPr>
          <p:cNvPr id="5" name="文本框 4"/>
          <p:cNvSpPr txBox="1"/>
          <p:nvPr/>
        </p:nvSpPr>
        <p:spPr>
          <a:xfrm>
            <a:off x="348615" y="1052830"/>
            <a:ext cx="754380" cy="914400"/>
          </a:xfrm>
          <a:prstGeom prst="rect">
            <a:avLst/>
          </a:prstGeom>
          <a:noFill/>
        </p:spPr>
        <p:txBody>
          <a:bodyPr wrap="none" rtlCol="0" anchor="t">
            <a:spAutoFit/>
          </a:bodyPr>
          <a:p>
            <a:pPr algn="l"/>
            <a:r>
              <a:rPr lang="zh-CN" dirty="0">
                <a:ln w="22225">
                  <a:solidFill>
                    <a:schemeClr val="accent2"/>
                  </a:solidFill>
                  <a:prstDash val="solid"/>
                </a:ln>
                <a:solidFill>
                  <a:schemeClr val="accent2">
                    <a:lumMod val="40000"/>
                    <a:lumOff val="60000"/>
                  </a:schemeClr>
                </a:solidFill>
                <a:effectLst/>
                <a:latin typeface="华文宋体" charset="-122"/>
                <a:ea typeface="华文宋体" charset="-122"/>
                <a:sym typeface="+mn-ea"/>
              </a:rPr>
              <a:t>性能</a:t>
            </a:r>
            <a:r>
              <a:rPr lang="en-US" altLang="zh-CN" dirty="0">
                <a:ln w="22225">
                  <a:solidFill>
                    <a:schemeClr val="accent2"/>
                  </a:solidFill>
                  <a:prstDash val="solid"/>
                </a:ln>
                <a:solidFill>
                  <a:schemeClr val="accent2">
                    <a:lumMod val="40000"/>
                    <a:lumOff val="60000"/>
                  </a:schemeClr>
                </a:solidFill>
                <a:effectLst/>
                <a:latin typeface="华文宋体" charset="-122"/>
                <a:ea typeface="华文宋体" charset="-122"/>
                <a:sym typeface="+mn-ea"/>
              </a:rPr>
              <a:t>:</a:t>
            </a:r>
            <a:endParaRPr lang="zh-CN" altLang="en-US">
              <a:latin typeface="Arial" pitchFamily="34" charset="0"/>
              <a:ea typeface="宋体" pitchFamily="2" charset="-122"/>
            </a:endParaRPr>
          </a:p>
          <a:p>
            <a:pPr algn="l"/>
            <a:endParaRPr lang="en-US" altLang="zh-CN" dirty="0">
              <a:ln w="22225">
                <a:solidFill>
                  <a:schemeClr val="accent2"/>
                </a:solidFill>
                <a:prstDash val="solid"/>
              </a:ln>
              <a:solidFill>
                <a:schemeClr val="accent2">
                  <a:lumMod val="40000"/>
                  <a:lumOff val="60000"/>
                </a:schemeClr>
              </a:solidFill>
              <a:effectLst/>
              <a:latin typeface="华文宋体" charset="-122"/>
              <a:ea typeface="华文宋体" charset="-122"/>
              <a:sym typeface="+mn-ea"/>
            </a:endParaRPr>
          </a:p>
          <a:p>
            <a:pPr algn="l"/>
            <a:r>
              <a:rPr lang="en-US" altLang="zh-CN" dirty="0">
                <a:ln w="22225">
                  <a:solidFill>
                    <a:schemeClr val="accent2"/>
                  </a:solidFill>
                  <a:prstDash val="solid"/>
                </a:ln>
                <a:solidFill>
                  <a:schemeClr val="accent2">
                    <a:lumMod val="40000"/>
                    <a:lumOff val="60000"/>
                  </a:schemeClr>
                </a:solidFill>
                <a:effectLst/>
                <a:latin typeface="华文宋体" charset="-122"/>
                <a:ea typeface="华文宋体" charset="-122"/>
                <a:sym typeface="+mn-ea"/>
              </a:rPr>
              <a:t>     </a:t>
            </a:r>
            <a:endParaRPr lang="zh-CN" altLang="en-US" dirty="0">
              <a:ln w="22225">
                <a:solidFill>
                  <a:schemeClr val="accent2"/>
                </a:solidFill>
                <a:prstDash val="solid"/>
              </a:ln>
              <a:solidFill>
                <a:schemeClr val="accent2">
                  <a:lumMod val="40000"/>
                  <a:lumOff val="60000"/>
                </a:schemeClr>
              </a:solidFill>
              <a:effectLst/>
              <a:latin typeface="华文宋体" charset="-122"/>
              <a:ea typeface="华文宋体" charset="-122"/>
              <a:sym typeface="+mn-ea"/>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626610" y="1065530"/>
            <a:ext cx="2418080" cy="762000"/>
          </a:xfrm>
          <a:prstGeom prst="rect">
            <a:avLst/>
          </a:prstGeom>
          <a:noFill/>
        </p:spPr>
        <p:txBody>
          <a:bodyPr wrap="square" rtlCol="0">
            <a:spAutoFit/>
          </a:bodyPr>
          <a:p>
            <a:pPr algn="ctr"/>
            <a:r>
              <a:rPr lang="zh-CN" altLang="en-US" sz="4400">
                <a:solidFill>
                  <a:schemeClr val="accent4"/>
                </a:solidFill>
              </a:rPr>
              <a:t>基本内容</a:t>
            </a:r>
            <a:endParaRPr lang="zh-CN" altLang="en-US" sz="4400">
              <a:solidFill>
                <a:schemeClr val="accent4"/>
              </a:solidFill>
            </a:endParaRPr>
          </a:p>
        </p:txBody>
      </p:sp>
      <p:sp>
        <p:nvSpPr>
          <p:cNvPr id="8" name="Shape 34"/>
          <p:cNvSpPr>
            <a:spLocks noChangeArrowheads="1"/>
          </p:cNvSpPr>
          <p:nvPr/>
        </p:nvSpPr>
        <p:spPr bwMode="auto">
          <a:xfrm>
            <a:off x="3358515" y="3059430"/>
            <a:ext cx="4699000" cy="514350"/>
          </a:xfrm>
          <a:prstGeom prst="roundRect">
            <a:avLst>
              <a:gd name="adj" fmla="val 20269"/>
            </a:avLst>
          </a:prstGeom>
          <a:solidFill>
            <a:schemeClr val="accent4"/>
          </a:solidFill>
          <a:ln w="9525">
            <a:noFill/>
            <a:round/>
          </a:ln>
          <a:effectLst/>
        </p:spPr>
        <p:txBody>
          <a:bodyPr lIns="0" tIns="0" rIns="0" bIns="0" anchor="ctr"/>
          <a:p>
            <a:pPr algn="ctr" eaLnBrk="0" hangingPunct="0"/>
            <a:r>
              <a:rPr lang="zh-CN" altLang="en-US" sz="2400">
                <a:solidFill>
                  <a:srgbClr val="FFFFFF"/>
                </a:solidFill>
                <a:latin typeface="Helvetica" charset="0"/>
                <a:sym typeface="Helvetica" charset="0"/>
              </a:rPr>
              <a:t>架构核心要素</a:t>
            </a:r>
            <a:endParaRPr lang="zh-CN" altLang="en-US" sz="2400">
              <a:solidFill>
                <a:srgbClr val="FFFFFF"/>
              </a:solidFill>
              <a:latin typeface="Helvetica" charset="0"/>
              <a:sym typeface="Helvetica" charset="0"/>
            </a:endParaRPr>
          </a:p>
        </p:txBody>
      </p:sp>
      <p:sp>
        <p:nvSpPr>
          <p:cNvPr id="9" name="Shape 34"/>
          <p:cNvSpPr>
            <a:spLocks noChangeArrowheads="1"/>
          </p:cNvSpPr>
          <p:nvPr/>
        </p:nvSpPr>
        <p:spPr bwMode="auto">
          <a:xfrm>
            <a:off x="3358515" y="3994150"/>
            <a:ext cx="4699000" cy="514350"/>
          </a:xfrm>
          <a:prstGeom prst="roundRect">
            <a:avLst>
              <a:gd name="adj" fmla="val 20269"/>
            </a:avLst>
          </a:prstGeom>
          <a:solidFill>
            <a:schemeClr val="accent4"/>
          </a:solidFill>
          <a:ln w="9525">
            <a:noFill/>
            <a:round/>
          </a:ln>
          <a:effectLst/>
        </p:spPr>
        <p:txBody>
          <a:bodyPr lIns="0" tIns="0" rIns="0" bIns="0" anchor="ctr"/>
          <a:p>
            <a:pPr algn="ctr" eaLnBrk="0" hangingPunct="0"/>
            <a:r>
              <a:rPr lang="zh-CN" altLang="en-US" sz="2400">
                <a:solidFill>
                  <a:srgbClr val="FFFFFF"/>
                </a:solidFill>
                <a:latin typeface="Helvetica" charset="0"/>
                <a:sym typeface="Helvetica" charset="0"/>
              </a:rPr>
              <a:t>网站案例</a:t>
            </a:r>
            <a:endParaRPr lang="zh-CN" altLang="en-US" sz="2400">
              <a:solidFill>
                <a:srgbClr val="FFFFFF"/>
              </a:solidFill>
              <a:latin typeface="Helvetica" charset="0"/>
              <a:sym typeface="Helvetica" charset="0"/>
            </a:endParaRPr>
          </a:p>
        </p:txBody>
      </p:sp>
      <p:sp>
        <p:nvSpPr>
          <p:cNvPr id="10" name="Shape 34"/>
          <p:cNvSpPr>
            <a:spLocks noChangeArrowheads="1"/>
          </p:cNvSpPr>
          <p:nvPr/>
        </p:nvSpPr>
        <p:spPr bwMode="auto">
          <a:xfrm>
            <a:off x="3358515" y="4936490"/>
            <a:ext cx="4699000" cy="514350"/>
          </a:xfrm>
          <a:prstGeom prst="roundRect">
            <a:avLst>
              <a:gd name="adj" fmla="val 20269"/>
            </a:avLst>
          </a:prstGeom>
          <a:solidFill>
            <a:schemeClr val="accent4"/>
          </a:solidFill>
          <a:ln w="9525">
            <a:noFill/>
            <a:round/>
          </a:ln>
          <a:effectLst/>
        </p:spPr>
        <p:txBody>
          <a:bodyPr lIns="0" tIns="0" rIns="0" bIns="0" anchor="ctr"/>
          <a:p>
            <a:pPr algn="ctr" eaLnBrk="0" hangingPunct="0"/>
            <a:r>
              <a:rPr lang="zh-CN" sz="2400">
                <a:solidFill>
                  <a:srgbClr val="FFFFFF"/>
                </a:solidFill>
                <a:latin typeface="Helvetica" charset="0"/>
                <a:sym typeface="Helvetica" charset="0"/>
              </a:rPr>
              <a:t>基本技术预览</a:t>
            </a:r>
            <a:endParaRPr lang="zh-CN" sz="2400">
              <a:solidFill>
                <a:srgbClr val="FFFFFF"/>
              </a:solidFill>
              <a:latin typeface="Helvetica" charset="0"/>
              <a:sym typeface="Helvetica" charset="0"/>
            </a:endParaRPr>
          </a:p>
        </p:txBody>
      </p:sp>
      <p:sp>
        <p:nvSpPr>
          <p:cNvPr id="4" name="Shape 34"/>
          <p:cNvSpPr>
            <a:spLocks noChangeArrowheads="1"/>
          </p:cNvSpPr>
          <p:nvPr/>
        </p:nvSpPr>
        <p:spPr bwMode="auto">
          <a:xfrm>
            <a:off x="3358515" y="2077720"/>
            <a:ext cx="4699000" cy="514350"/>
          </a:xfrm>
          <a:prstGeom prst="roundRect">
            <a:avLst>
              <a:gd name="adj" fmla="val 20269"/>
            </a:avLst>
          </a:prstGeom>
          <a:solidFill>
            <a:schemeClr val="accent4"/>
          </a:solidFill>
          <a:ln w="9525">
            <a:noFill/>
            <a:round/>
          </a:ln>
          <a:effectLst/>
        </p:spPr>
        <p:txBody>
          <a:bodyPr lIns="0" tIns="0" rIns="0" bIns="0" anchor="ctr"/>
          <a:p>
            <a:pPr algn="ctr" eaLnBrk="0" hangingPunct="0"/>
            <a:r>
              <a:rPr lang="zh-CN" altLang="en-US" sz="2400">
                <a:solidFill>
                  <a:srgbClr val="FFFFFF"/>
                </a:solidFill>
                <a:latin typeface="Helvetica" charset="0"/>
                <a:sym typeface="Helvetica" charset="0"/>
              </a:rPr>
              <a:t>架构演化历程</a:t>
            </a:r>
            <a:endParaRPr lang="zh-CN" altLang="en-US" sz="2400">
              <a:solidFill>
                <a:srgbClr val="FFFFFF"/>
              </a:solidFill>
              <a:latin typeface="Helvetica" charset="0"/>
              <a:sym typeface="Helvetica" charset="0"/>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0-#ppt_w/2"/>
                                          </p:val>
                                        </p:tav>
                                        <p:tav tm="100000">
                                          <p:val>
                                            <p:strVal val="#ppt_x"/>
                                          </p:val>
                                        </p:tav>
                                      </p:tavLst>
                                    </p:anim>
                                    <p:anim calcmode="lin" valueType="num">
                                      <p:cBhvr additive="base">
                                        <p:cTn id="14"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0-#ppt_w/2"/>
                                          </p:val>
                                        </p:tav>
                                        <p:tav tm="100000">
                                          <p:val>
                                            <p:strVal val="#ppt_x"/>
                                          </p:val>
                                        </p:tav>
                                      </p:tavLst>
                                    </p:anim>
                                    <p:anim calcmode="lin" valueType="num">
                                      <p:cBhvr additive="base">
                                        <p:cTn id="20"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0-#ppt_w/2"/>
                                          </p:val>
                                        </p:tav>
                                        <p:tav tm="100000">
                                          <p:val>
                                            <p:strVal val="#ppt_x"/>
                                          </p:val>
                                        </p:tav>
                                      </p:tavLst>
                                    </p:anim>
                                    <p:anim calcmode="lin" valueType="num">
                                      <p:cBhvr additive="base">
                                        <p:cTn id="26"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autoUpdateAnimBg="0"/>
      <p:bldP spid="9" grpId="0" bldLvl="0" animBg="1" autoUpdateAnimBg="0"/>
      <p:bldP spid="10" grpId="0" bldLvl="0" animBg="1" autoUpdateAnimBg="0"/>
      <p:bldP spid="4" grpId="0" bldLvl="0" animBg="1"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573530" y="2089785"/>
            <a:ext cx="7541895" cy="914400"/>
          </a:xfrm>
          <a:prstGeom prst="rect">
            <a:avLst/>
          </a:prstGeom>
          <a:noFill/>
        </p:spPr>
        <p:txBody>
          <a:bodyPr wrap="square" rtlCol="0">
            <a:spAutoFit/>
          </a:bodyPr>
          <a:p>
            <a:pPr algn="l"/>
            <a:r>
              <a:rPr lang="en-US" altLang="zh-CN"/>
              <a:t>	</a:t>
            </a:r>
            <a:r>
              <a:rPr lang="zh-CN" altLang="en-US"/>
              <a:t>指的是单位时间内系统处理请求的数量，体现系统的整体处理能力。网站性能优化的目的，除了改善用户体验的相应时间，还要尽量提高吞吐量，最大限制利用服务器资源。</a:t>
            </a:r>
            <a:endParaRPr lang="zh-CN" altLang="en-US">
              <a:solidFill>
                <a:srgbClr val="FF0000"/>
              </a:solidFill>
            </a:endParaRPr>
          </a:p>
        </p:txBody>
      </p:sp>
      <p:sp>
        <p:nvSpPr>
          <p:cNvPr id="4" name="文本框 3"/>
          <p:cNvSpPr txBox="1"/>
          <p:nvPr/>
        </p:nvSpPr>
        <p:spPr>
          <a:xfrm>
            <a:off x="1573530" y="3769995"/>
            <a:ext cx="7541895" cy="916940"/>
          </a:xfrm>
          <a:prstGeom prst="rect">
            <a:avLst/>
          </a:prstGeom>
          <a:noFill/>
        </p:spPr>
        <p:txBody>
          <a:bodyPr wrap="square" rtlCol="0">
            <a:spAutoFit/>
          </a:bodyPr>
          <a:p>
            <a:pPr algn="l"/>
            <a:r>
              <a:rPr lang="en-US" altLang="zh-CN"/>
              <a:t>	TPS</a:t>
            </a:r>
            <a:r>
              <a:rPr lang="zh-CN" altLang="en-US"/>
              <a:t>：每秒事物数，是吞吐量的一个常用量化指标</a:t>
            </a:r>
            <a:endParaRPr lang="zh-CN" altLang="en-US"/>
          </a:p>
          <a:p>
            <a:pPr algn="l"/>
            <a:r>
              <a:rPr lang="en-US" altLang="zh-CN">
                <a:solidFill>
                  <a:srgbClr val="FF0000"/>
                </a:solidFill>
              </a:rPr>
              <a:t>	</a:t>
            </a:r>
            <a:r>
              <a:rPr lang="en-US" altLang="zh-CN">
                <a:solidFill>
                  <a:schemeClr val="tx1"/>
                </a:solidFill>
              </a:rPr>
              <a:t>HPS</a:t>
            </a:r>
            <a:r>
              <a:rPr lang="zh-CN" altLang="en-US">
                <a:solidFill>
                  <a:schemeClr val="tx1"/>
                </a:solidFill>
              </a:rPr>
              <a:t>：每秒</a:t>
            </a:r>
            <a:r>
              <a:rPr lang="en-US" altLang="zh-CN">
                <a:solidFill>
                  <a:schemeClr val="tx1"/>
                </a:solidFill>
              </a:rPr>
              <a:t>HTTP</a:t>
            </a:r>
            <a:r>
              <a:rPr lang="zh-CN" altLang="en-US">
                <a:solidFill>
                  <a:schemeClr val="tx1"/>
                </a:solidFill>
              </a:rPr>
              <a:t>请求数，</a:t>
            </a:r>
            <a:endParaRPr lang="zh-CN" altLang="en-US">
              <a:solidFill>
                <a:schemeClr val="tx1"/>
              </a:solidFill>
            </a:endParaRPr>
          </a:p>
          <a:p>
            <a:pPr algn="l"/>
            <a:r>
              <a:rPr lang="en-US" altLang="zh-CN">
                <a:solidFill>
                  <a:schemeClr val="tx1"/>
                </a:solidFill>
              </a:rPr>
              <a:t>	QPS</a:t>
            </a:r>
            <a:r>
              <a:rPr lang="zh-CN" altLang="en-US">
                <a:solidFill>
                  <a:schemeClr val="tx1"/>
                </a:solidFill>
              </a:rPr>
              <a:t>：每秒查询数量</a:t>
            </a:r>
            <a:endParaRPr lang="zh-CN" altLang="en-US">
              <a:solidFill>
                <a:schemeClr val="tx1"/>
              </a:solidFill>
            </a:endParaRPr>
          </a:p>
        </p:txBody>
      </p:sp>
      <p:sp>
        <p:nvSpPr>
          <p:cNvPr id="6" name="Shape 34"/>
          <p:cNvSpPr>
            <a:spLocks noChangeArrowheads="1"/>
          </p:cNvSpPr>
          <p:nvPr/>
        </p:nvSpPr>
        <p:spPr bwMode="auto">
          <a:xfrm>
            <a:off x="3543300" y="1479550"/>
            <a:ext cx="3601720" cy="496570"/>
          </a:xfrm>
          <a:prstGeom prst="roundRect">
            <a:avLst>
              <a:gd name="adj" fmla="val 20269"/>
            </a:avLst>
          </a:prstGeom>
          <a:solidFill>
            <a:schemeClr val="accent4"/>
          </a:solidFill>
          <a:ln w="9525">
            <a:noFill/>
            <a:round/>
          </a:ln>
          <a:effectLst/>
        </p:spPr>
        <p:txBody>
          <a:bodyPr lIns="0" tIns="0" rIns="0" bIns="0" anchor="ctr"/>
          <a:p>
            <a:pPr algn="ctr" eaLnBrk="0" hangingPunct="0"/>
            <a:r>
              <a:rPr lang="zh-CN" sz="2400">
                <a:solidFill>
                  <a:srgbClr val="FFFFFF"/>
                </a:solidFill>
                <a:latin typeface="Helvetica" charset="0"/>
                <a:sym typeface="Helvetica" charset="0"/>
              </a:rPr>
              <a:t>吞吐量</a:t>
            </a:r>
            <a:endParaRPr lang="zh-CN" sz="2400">
              <a:solidFill>
                <a:srgbClr val="FFFFFF"/>
              </a:solidFill>
              <a:latin typeface="Helvetica" charset="0"/>
              <a:sym typeface="Helvetica" charset="0"/>
            </a:endParaRPr>
          </a:p>
        </p:txBody>
      </p:sp>
      <p:sp>
        <p:nvSpPr>
          <p:cNvPr id="7" name="文本框 6"/>
          <p:cNvSpPr txBox="1"/>
          <p:nvPr/>
        </p:nvSpPr>
        <p:spPr>
          <a:xfrm>
            <a:off x="348615" y="1052830"/>
            <a:ext cx="754380" cy="914400"/>
          </a:xfrm>
          <a:prstGeom prst="rect">
            <a:avLst/>
          </a:prstGeom>
          <a:noFill/>
        </p:spPr>
        <p:txBody>
          <a:bodyPr wrap="none" rtlCol="0" anchor="t">
            <a:spAutoFit/>
          </a:bodyPr>
          <a:p>
            <a:pPr algn="l"/>
            <a:r>
              <a:rPr lang="zh-CN" dirty="0">
                <a:ln w="22225">
                  <a:solidFill>
                    <a:schemeClr val="accent2"/>
                  </a:solidFill>
                  <a:prstDash val="solid"/>
                </a:ln>
                <a:solidFill>
                  <a:schemeClr val="accent2">
                    <a:lumMod val="40000"/>
                    <a:lumOff val="60000"/>
                  </a:schemeClr>
                </a:solidFill>
                <a:effectLst/>
                <a:latin typeface="华文宋体" charset="-122"/>
                <a:ea typeface="华文宋体" charset="-122"/>
                <a:sym typeface="+mn-ea"/>
              </a:rPr>
              <a:t>性能</a:t>
            </a:r>
            <a:r>
              <a:rPr lang="en-US" altLang="zh-CN" dirty="0">
                <a:ln w="22225">
                  <a:solidFill>
                    <a:schemeClr val="accent2"/>
                  </a:solidFill>
                  <a:prstDash val="solid"/>
                </a:ln>
                <a:solidFill>
                  <a:schemeClr val="accent2">
                    <a:lumMod val="40000"/>
                    <a:lumOff val="60000"/>
                  </a:schemeClr>
                </a:solidFill>
                <a:effectLst/>
                <a:latin typeface="华文宋体" charset="-122"/>
                <a:ea typeface="华文宋体" charset="-122"/>
                <a:sym typeface="+mn-ea"/>
              </a:rPr>
              <a:t>:</a:t>
            </a:r>
            <a:endParaRPr lang="zh-CN" altLang="en-US">
              <a:latin typeface="Arial" pitchFamily="34" charset="0"/>
              <a:ea typeface="宋体" pitchFamily="2" charset="-122"/>
            </a:endParaRPr>
          </a:p>
          <a:p>
            <a:pPr algn="l"/>
            <a:endParaRPr lang="en-US" altLang="zh-CN" dirty="0">
              <a:ln w="22225">
                <a:solidFill>
                  <a:schemeClr val="accent2"/>
                </a:solidFill>
                <a:prstDash val="solid"/>
              </a:ln>
              <a:solidFill>
                <a:schemeClr val="accent2">
                  <a:lumMod val="40000"/>
                  <a:lumOff val="60000"/>
                </a:schemeClr>
              </a:solidFill>
              <a:effectLst/>
              <a:latin typeface="华文宋体" charset="-122"/>
              <a:ea typeface="华文宋体" charset="-122"/>
              <a:sym typeface="+mn-ea"/>
            </a:endParaRPr>
          </a:p>
          <a:p>
            <a:pPr algn="l"/>
            <a:r>
              <a:rPr lang="en-US" altLang="zh-CN" dirty="0">
                <a:ln w="22225">
                  <a:solidFill>
                    <a:schemeClr val="accent2"/>
                  </a:solidFill>
                  <a:prstDash val="solid"/>
                </a:ln>
                <a:solidFill>
                  <a:schemeClr val="accent2">
                    <a:lumMod val="40000"/>
                    <a:lumOff val="60000"/>
                  </a:schemeClr>
                </a:solidFill>
                <a:effectLst/>
                <a:latin typeface="华文宋体" charset="-122"/>
                <a:ea typeface="华文宋体" charset="-122"/>
                <a:sym typeface="+mn-ea"/>
              </a:rPr>
              <a:t>     </a:t>
            </a:r>
            <a:endParaRPr lang="zh-CN" altLang="en-US" dirty="0">
              <a:ln w="22225">
                <a:solidFill>
                  <a:schemeClr val="accent2"/>
                </a:solidFill>
                <a:prstDash val="solid"/>
              </a:ln>
              <a:solidFill>
                <a:schemeClr val="accent2">
                  <a:lumMod val="40000"/>
                  <a:lumOff val="60000"/>
                </a:schemeClr>
              </a:solidFill>
              <a:effectLst/>
              <a:latin typeface="华文宋体" charset="-122"/>
              <a:ea typeface="华文宋体" charset="-122"/>
              <a:sym typeface="+mn-ea"/>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939925" y="1976120"/>
            <a:ext cx="7541895" cy="642620"/>
          </a:xfrm>
          <a:prstGeom prst="rect">
            <a:avLst/>
          </a:prstGeom>
          <a:noFill/>
        </p:spPr>
        <p:txBody>
          <a:bodyPr wrap="square" rtlCol="0">
            <a:spAutoFit/>
          </a:bodyPr>
          <a:p>
            <a:pPr algn="l"/>
            <a:r>
              <a:rPr lang="en-US" altLang="zh-CN"/>
              <a:t>	</a:t>
            </a:r>
            <a:r>
              <a:rPr lang="zh-CN" altLang="en-US"/>
              <a:t>描述服务器或操作系统性能的一些数据。</a:t>
            </a:r>
            <a:r>
              <a:rPr lang="en-US" altLang="zh-CN"/>
              <a:t>System Load</a:t>
            </a:r>
            <a:r>
              <a:rPr lang="zh-CN" altLang="en-US"/>
              <a:t>、对象与线程数、内存使用、</a:t>
            </a:r>
            <a:r>
              <a:rPr lang="en-US" altLang="zh-CN"/>
              <a:t>CPU</a:t>
            </a:r>
            <a:r>
              <a:rPr lang="zh-CN" altLang="en-US"/>
              <a:t>使用、磁盘与网络</a:t>
            </a:r>
            <a:r>
              <a:rPr lang="en-US" altLang="zh-CN"/>
              <a:t>I/O</a:t>
            </a:r>
            <a:r>
              <a:rPr lang="zh-CN" altLang="en-US"/>
              <a:t>等</a:t>
            </a:r>
            <a:endParaRPr lang="en-US" altLang="zh-CN">
              <a:solidFill>
                <a:srgbClr val="FF0000"/>
              </a:solidFill>
            </a:endParaRPr>
          </a:p>
        </p:txBody>
      </p:sp>
      <p:pic>
        <p:nvPicPr>
          <p:cNvPr id="8" name="图片 7" descr="QQ截图20170507235510"/>
          <p:cNvPicPr>
            <a:picLocks noChangeAspect="1"/>
          </p:cNvPicPr>
          <p:nvPr/>
        </p:nvPicPr>
        <p:blipFill>
          <a:blip r:embed="rId1"/>
          <a:stretch>
            <a:fillRect/>
          </a:stretch>
        </p:blipFill>
        <p:spPr>
          <a:xfrm>
            <a:off x="2347595" y="3117850"/>
            <a:ext cx="6495415" cy="3018790"/>
          </a:xfrm>
          <a:prstGeom prst="rect">
            <a:avLst/>
          </a:prstGeom>
        </p:spPr>
      </p:pic>
      <p:sp>
        <p:nvSpPr>
          <p:cNvPr id="9" name="Shape 34"/>
          <p:cNvSpPr>
            <a:spLocks noChangeArrowheads="1"/>
          </p:cNvSpPr>
          <p:nvPr/>
        </p:nvSpPr>
        <p:spPr bwMode="auto">
          <a:xfrm>
            <a:off x="3594100" y="1427480"/>
            <a:ext cx="3601720" cy="496570"/>
          </a:xfrm>
          <a:prstGeom prst="roundRect">
            <a:avLst>
              <a:gd name="adj" fmla="val 20269"/>
            </a:avLst>
          </a:prstGeom>
          <a:solidFill>
            <a:schemeClr val="accent4"/>
          </a:solidFill>
          <a:ln w="9525">
            <a:noFill/>
            <a:round/>
          </a:ln>
          <a:effectLst/>
        </p:spPr>
        <p:txBody>
          <a:bodyPr lIns="0" tIns="0" rIns="0" bIns="0" anchor="ctr"/>
          <a:p>
            <a:pPr algn="ctr" eaLnBrk="0" hangingPunct="0"/>
            <a:r>
              <a:rPr lang="zh-CN" sz="2400">
                <a:solidFill>
                  <a:srgbClr val="FFFFFF"/>
                </a:solidFill>
                <a:latin typeface="Helvetica" charset="0"/>
                <a:sym typeface="Helvetica" charset="0"/>
              </a:rPr>
              <a:t>性能计数器</a:t>
            </a:r>
            <a:endParaRPr lang="zh-CN" sz="2400">
              <a:solidFill>
                <a:srgbClr val="FFFFFF"/>
              </a:solidFill>
              <a:latin typeface="Helvetica" charset="0"/>
              <a:sym typeface="Helvetica" charset="0"/>
            </a:endParaRPr>
          </a:p>
        </p:txBody>
      </p:sp>
      <p:sp>
        <p:nvSpPr>
          <p:cNvPr id="10" name="文本框 9"/>
          <p:cNvSpPr txBox="1"/>
          <p:nvPr/>
        </p:nvSpPr>
        <p:spPr>
          <a:xfrm>
            <a:off x="348615" y="1052830"/>
            <a:ext cx="754380" cy="914400"/>
          </a:xfrm>
          <a:prstGeom prst="rect">
            <a:avLst/>
          </a:prstGeom>
          <a:noFill/>
        </p:spPr>
        <p:txBody>
          <a:bodyPr wrap="none" rtlCol="0" anchor="t">
            <a:spAutoFit/>
          </a:bodyPr>
          <a:p>
            <a:pPr algn="l"/>
            <a:r>
              <a:rPr lang="zh-CN" dirty="0">
                <a:ln w="22225">
                  <a:solidFill>
                    <a:schemeClr val="accent2"/>
                  </a:solidFill>
                  <a:prstDash val="solid"/>
                </a:ln>
                <a:solidFill>
                  <a:schemeClr val="accent2">
                    <a:lumMod val="40000"/>
                    <a:lumOff val="60000"/>
                  </a:schemeClr>
                </a:solidFill>
                <a:effectLst/>
                <a:latin typeface="华文宋体" charset="-122"/>
                <a:ea typeface="华文宋体" charset="-122"/>
                <a:sym typeface="+mn-ea"/>
              </a:rPr>
              <a:t>性能</a:t>
            </a:r>
            <a:r>
              <a:rPr lang="en-US" altLang="zh-CN" dirty="0">
                <a:ln w="22225">
                  <a:solidFill>
                    <a:schemeClr val="accent2"/>
                  </a:solidFill>
                  <a:prstDash val="solid"/>
                </a:ln>
                <a:solidFill>
                  <a:schemeClr val="accent2">
                    <a:lumMod val="40000"/>
                    <a:lumOff val="60000"/>
                  </a:schemeClr>
                </a:solidFill>
                <a:effectLst/>
                <a:latin typeface="华文宋体" charset="-122"/>
                <a:ea typeface="华文宋体" charset="-122"/>
                <a:sym typeface="+mn-ea"/>
              </a:rPr>
              <a:t>:</a:t>
            </a:r>
            <a:endParaRPr lang="zh-CN" altLang="en-US">
              <a:latin typeface="Arial" pitchFamily="34" charset="0"/>
              <a:ea typeface="宋体" pitchFamily="2" charset="-122"/>
            </a:endParaRPr>
          </a:p>
          <a:p>
            <a:pPr algn="l"/>
            <a:endParaRPr lang="en-US" altLang="zh-CN" dirty="0">
              <a:ln w="22225">
                <a:solidFill>
                  <a:schemeClr val="accent2"/>
                </a:solidFill>
                <a:prstDash val="solid"/>
              </a:ln>
              <a:solidFill>
                <a:schemeClr val="accent2">
                  <a:lumMod val="40000"/>
                  <a:lumOff val="60000"/>
                </a:schemeClr>
              </a:solidFill>
              <a:effectLst/>
              <a:latin typeface="华文宋体" charset="-122"/>
              <a:ea typeface="华文宋体" charset="-122"/>
              <a:sym typeface="+mn-ea"/>
            </a:endParaRPr>
          </a:p>
          <a:p>
            <a:pPr algn="l"/>
            <a:r>
              <a:rPr lang="en-US" altLang="zh-CN" dirty="0">
                <a:ln w="22225">
                  <a:solidFill>
                    <a:schemeClr val="accent2"/>
                  </a:solidFill>
                  <a:prstDash val="solid"/>
                </a:ln>
                <a:solidFill>
                  <a:schemeClr val="accent2">
                    <a:lumMod val="40000"/>
                    <a:lumOff val="60000"/>
                  </a:schemeClr>
                </a:solidFill>
                <a:effectLst/>
                <a:latin typeface="华文宋体" charset="-122"/>
                <a:ea typeface="华文宋体" charset="-122"/>
                <a:sym typeface="+mn-ea"/>
              </a:rPr>
              <a:t>     </a:t>
            </a:r>
            <a:endParaRPr lang="zh-CN" altLang="en-US" dirty="0">
              <a:ln w="22225">
                <a:solidFill>
                  <a:schemeClr val="accent2"/>
                </a:solidFill>
                <a:prstDash val="solid"/>
              </a:ln>
              <a:solidFill>
                <a:schemeClr val="accent2">
                  <a:lumMod val="40000"/>
                  <a:lumOff val="60000"/>
                </a:schemeClr>
              </a:solidFill>
              <a:effectLst/>
              <a:latin typeface="华文宋体" charset="-122"/>
              <a:ea typeface="华文宋体" charset="-122"/>
              <a:sym typeface="+mn-ea"/>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590550" y="1061720"/>
            <a:ext cx="868680" cy="365760"/>
          </a:xfrm>
          <a:prstGeom prst="rect">
            <a:avLst/>
          </a:prstGeom>
          <a:noFill/>
        </p:spPr>
        <p:txBody>
          <a:bodyPr wrap="none" rtlCol="0" anchor="t">
            <a:spAutoFit/>
          </a:bodyPr>
          <a:p>
            <a:pPr algn="l"/>
            <a:r>
              <a:rPr lang="zh-CN" dirty="0">
                <a:ln w="22225">
                  <a:solidFill>
                    <a:schemeClr val="accent2"/>
                  </a:solidFill>
                  <a:prstDash val="solid"/>
                </a:ln>
                <a:solidFill>
                  <a:schemeClr val="accent2">
                    <a:lumMod val="40000"/>
                    <a:lumOff val="60000"/>
                  </a:schemeClr>
                </a:solidFill>
                <a:effectLst/>
                <a:latin typeface="华文宋体" charset="-122"/>
                <a:ea typeface="华文宋体" charset="-122"/>
                <a:sym typeface="+mn-ea"/>
              </a:rPr>
              <a:t>性能：</a:t>
            </a:r>
            <a:endParaRPr lang="zh-CN" dirty="0">
              <a:ln w="22225">
                <a:solidFill>
                  <a:schemeClr val="accent2"/>
                </a:solidFill>
                <a:prstDash val="solid"/>
              </a:ln>
              <a:solidFill>
                <a:schemeClr val="accent2">
                  <a:lumMod val="40000"/>
                  <a:lumOff val="60000"/>
                </a:schemeClr>
              </a:solidFill>
              <a:effectLst/>
              <a:latin typeface="华文宋体" charset="-122"/>
              <a:ea typeface="华文宋体" charset="-122"/>
              <a:sym typeface="+mn-ea"/>
            </a:endParaRPr>
          </a:p>
        </p:txBody>
      </p:sp>
      <p:sp>
        <p:nvSpPr>
          <p:cNvPr id="9" name="Shape 34"/>
          <p:cNvSpPr>
            <a:spLocks noChangeArrowheads="1"/>
          </p:cNvSpPr>
          <p:nvPr/>
        </p:nvSpPr>
        <p:spPr bwMode="auto">
          <a:xfrm>
            <a:off x="3541395" y="1427480"/>
            <a:ext cx="3601720" cy="496570"/>
          </a:xfrm>
          <a:prstGeom prst="roundRect">
            <a:avLst>
              <a:gd name="adj" fmla="val 20269"/>
            </a:avLst>
          </a:prstGeom>
          <a:solidFill>
            <a:schemeClr val="accent4"/>
          </a:solidFill>
          <a:ln w="9525">
            <a:noFill/>
            <a:round/>
          </a:ln>
          <a:effectLst/>
        </p:spPr>
        <p:txBody>
          <a:bodyPr lIns="0" tIns="0" rIns="0" bIns="0" anchor="ctr"/>
          <a:p>
            <a:pPr algn="ctr" eaLnBrk="0" hangingPunct="0"/>
            <a:r>
              <a:rPr lang="en-US" altLang="zh-CN" sz="2400">
                <a:solidFill>
                  <a:srgbClr val="FFFFFF"/>
                </a:solidFill>
                <a:latin typeface="Helvetica" charset="0"/>
                <a:sym typeface="Helvetica" charset="0"/>
              </a:rPr>
              <a:t>Web</a:t>
            </a:r>
            <a:r>
              <a:rPr lang="zh-CN" altLang="en-US" sz="2400">
                <a:solidFill>
                  <a:srgbClr val="FFFFFF"/>
                </a:solidFill>
                <a:latin typeface="Helvetica" charset="0"/>
                <a:sym typeface="Helvetica" charset="0"/>
              </a:rPr>
              <a:t>前端性能优化</a:t>
            </a:r>
            <a:endParaRPr lang="zh-CN" altLang="en-US" sz="2400">
              <a:solidFill>
                <a:srgbClr val="FFFFFF"/>
              </a:solidFill>
              <a:latin typeface="Helvetica" charset="0"/>
              <a:sym typeface="Helvetica" charset="0"/>
            </a:endParaRPr>
          </a:p>
        </p:txBody>
      </p:sp>
      <p:sp>
        <p:nvSpPr>
          <p:cNvPr id="5" name="文本框 4"/>
          <p:cNvSpPr txBox="1"/>
          <p:nvPr/>
        </p:nvSpPr>
        <p:spPr>
          <a:xfrm>
            <a:off x="1687830" y="3173095"/>
            <a:ext cx="7541895" cy="365760"/>
          </a:xfrm>
          <a:prstGeom prst="rect">
            <a:avLst/>
          </a:prstGeom>
          <a:noFill/>
        </p:spPr>
        <p:txBody>
          <a:bodyPr wrap="square" rtlCol="0">
            <a:spAutoFit/>
          </a:bodyPr>
          <a:p>
            <a:pPr algn="l"/>
            <a:r>
              <a:rPr lang="en-US" altLang="zh-CN"/>
              <a:t>	</a:t>
            </a:r>
            <a:endParaRPr lang="zh-CN" altLang="en-US">
              <a:solidFill>
                <a:srgbClr val="FF0000"/>
              </a:solidFill>
            </a:endParaRPr>
          </a:p>
        </p:txBody>
      </p:sp>
      <p:sp>
        <p:nvSpPr>
          <p:cNvPr id="6" name="文本框 5"/>
          <p:cNvSpPr txBox="1"/>
          <p:nvPr/>
        </p:nvSpPr>
        <p:spPr>
          <a:xfrm>
            <a:off x="1687830" y="2141855"/>
            <a:ext cx="7541895" cy="3660140"/>
          </a:xfrm>
          <a:prstGeom prst="rect">
            <a:avLst/>
          </a:prstGeom>
          <a:noFill/>
        </p:spPr>
        <p:txBody>
          <a:bodyPr wrap="square" rtlCol="0">
            <a:spAutoFit/>
          </a:bodyPr>
          <a:p>
            <a:pPr algn="l"/>
            <a:r>
              <a:rPr lang="en-US" altLang="zh-CN"/>
              <a:t>	</a:t>
            </a:r>
            <a:r>
              <a:rPr lang="en-US"/>
              <a:t>1</a:t>
            </a:r>
            <a:r>
              <a:rPr lang="zh-CN" altLang="en-US"/>
              <a:t>、</a:t>
            </a:r>
            <a:r>
              <a:rPr lang="en-US" altLang="zh-CN"/>
              <a:t>HTTP</a:t>
            </a:r>
            <a:r>
              <a:rPr lang="zh-CN" altLang="en-US"/>
              <a:t>协议是无状态的，每次</a:t>
            </a:r>
            <a:r>
              <a:rPr lang="en-US" altLang="zh-CN"/>
              <a:t>HTTP</a:t>
            </a:r>
            <a:r>
              <a:rPr lang="zh-CN" altLang="en-US"/>
              <a:t>请求都要建立通信链路，每个</a:t>
            </a:r>
            <a:r>
              <a:rPr lang="en-US" altLang="zh-CN"/>
              <a:t>HTTP</a:t>
            </a:r>
            <a:r>
              <a:rPr lang="zh-CN" altLang="en-US"/>
              <a:t>都需要启动独立的线程去处理。减少</a:t>
            </a:r>
            <a:r>
              <a:rPr lang="en-US" altLang="zh-CN"/>
              <a:t>HTTP</a:t>
            </a:r>
            <a:r>
              <a:rPr lang="zh-CN" altLang="en-US"/>
              <a:t>的请求基本手段主要是合并</a:t>
            </a:r>
            <a:r>
              <a:rPr lang="en-US" altLang="zh-CN"/>
              <a:t>CSS,</a:t>
            </a:r>
            <a:r>
              <a:rPr lang="zh-CN" altLang="en-US"/>
              <a:t>合并</a:t>
            </a:r>
            <a:r>
              <a:rPr lang="en-US" altLang="zh-CN"/>
              <a:t>JavaScript</a:t>
            </a:r>
            <a:r>
              <a:rPr lang="zh-CN" altLang="en-US"/>
              <a:t>、合并图片。或者启用独立域名</a:t>
            </a:r>
            <a:endParaRPr lang="zh-CN" altLang="en-US"/>
          </a:p>
          <a:p>
            <a:pPr algn="l"/>
            <a:r>
              <a:rPr lang="en-US" altLang="zh-CN">
                <a:sym typeface="+mn-ea"/>
              </a:rPr>
              <a:t>	2</a:t>
            </a:r>
            <a:r>
              <a:rPr lang="zh-CN" altLang="en-US">
                <a:sym typeface="+mn-ea"/>
              </a:rPr>
              <a:t>、对于一个网站</a:t>
            </a:r>
            <a:r>
              <a:rPr lang="en-US" altLang="zh-CN">
                <a:sym typeface="+mn-ea"/>
              </a:rPr>
              <a:t>,CSS,JavaScript</a:t>
            </a:r>
            <a:r>
              <a:rPr lang="zh-CN" altLang="en-US">
                <a:sym typeface="+mn-ea"/>
              </a:rPr>
              <a:t>、</a:t>
            </a:r>
            <a:r>
              <a:rPr lang="en-US" altLang="zh-CN">
                <a:sym typeface="+mn-ea"/>
              </a:rPr>
              <a:t>Logo</a:t>
            </a:r>
            <a:r>
              <a:rPr lang="zh-CN" altLang="en-US">
                <a:sym typeface="+mn-ea"/>
              </a:rPr>
              <a:t>，图片等静态资源的更新频率较低，每次</a:t>
            </a:r>
            <a:r>
              <a:rPr lang="en-US" altLang="zh-CN">
                <a:sym typeface="+mn-ea"/>
              </a:rPr>
              <a:t>HTTP</a:t>
            </a:r>
            <a:r>
              <a:rPr lang="zh-CN" altLang="en-US">
                <a:sym typeface="+mn-ea"/>
              </a:rPr>
              <a:t>请求都需要请求。通过设定</a:t>
            </a:r>
            <a:r>
              <a:rPr lang="en-US" altLang="zh-CN">
                <a:sym typeface="+mn-ea"/>
              </a:rPr>
              <a:t>HTTP</a:t>
            </a:r>
            <a:r>
              <a:rPr lang="zh-CN" altLang="en-US">
                <a:sym typeface="+mn-ea"/>
              </a:rPr>
              <a:t>头中的</a:t>
            </a:r>
            <a:r>
              <a:rPr lang="en-US" altLang="zh-CN">
                <a:sym typeface="+mn-ea"/>
              </a:rPr>
              <a:t>Catche-Control </a:t>
            </a:r>
            <a:r>
              <a:rPr lang="zh-CN" altLang="en-US">
                <a:sym typeface="+mn-ea"/>
              </a:rPr>
              <a:t>和 </a:t>
            </a:r>
            <a:r>
              <a:rPr lang="en-US" altLang="zh-CN">
                <a:sym typeface="+mn-ea"/>
              </a:rPr>
              <a:t>Expires </a:t>
            </a:r>
            <a:r>
              <a:rPr lang="zh-CN" altLang="en-US">
                <a:sym typeface="+mn-ea"/>
              </a:rPr>
              <a:t>的属性，设定浏览器缓存的地址，及时间。</a:t>
            </a:r>
            <a:endParaRPr lang="zh-CN" altLang="en-US">
              <a:solidFill>
                <a:srgbClr val="FF0000"/>
              </a:solidFill>
            </a:endParaRPr>
          </a:p>
          <a:p>
            <a:pPr algn="l"/>
            <a:r>
              <a:rPr lang="en-US" altLang="zh-CN">
                <a:solidFill>
                  <a:srgbClr val="FF0000"/>
                </a:solidFill>
              </a:rPr>
              <a:t>	</a:t>
            </a:r>
            <a:r>
              <a:rPr lang="en-US" altLang="zh-CN">
                <a:sym typeface="+mn-ea"/>
              </a:rPr>
              <a:t>3</a:t>
            </a:r>
            <a:r>
              <a:rPr lang="zh-CN" altLang="en-US">
                <a:sym typeface="+mn-ea"/>
              </a:rPr>
              <a:t>、对</a:t>
            </a:r>
            <a:r>
              <a:rPr lang="en-US" altLang="zh-CN">
                <a:sym typeface="+mn-ea"/>
              </a:rPr>
              <a:t>HTML,CSS,JavaScript </a:t>
            </a:r>
            <a:r>
              <a:rPr lang="zh-CN" altLang="en-US">
                <a:sym typeface="+mn-ea"/>
              </a:rPr>
              <a:t>等文件进行压缩，在浏览器对文件解压缩</a:t>
            </a:r>
            <a:endParaRPr lang="zh-CN" altLang="en-US">
              <a:solidFill>
                <a:srgbClr val="FF0000"/>
              </a:solidFill>
            </a:endParaRPr>
          </a:p>
          <a:p>
            <a:pPr algn="l"/>
            <a:r>
              <a:rPr lang="en-US" altLang="zh-CN">
                <a:solidFill>
                  <a:srgbClr val="FF0000"/>
                </a:solidFill>
              </a:rPr>
              <a:t>	</a:t>
            </a:r>
            <a:r>
              <a:rPr lang="en-US" altLang="zh-CN">
                <a:solidFill>
                  <a:schemeClr val="tx1"/>
                </a:solidFill>
              </a:rPr>
              <a:t>4</a:t>
            </a:r>
            <a:r>
              <a:rPr lang="zh-CN" altLang="en-US">
                <a:solidFill>
                  <a:schemeClr val="tx1"/>
                </a:solidFill>
              </a:rPr>
              <a:t>、</a:t>
            </a:r>
            <a:r>
              <a:rPr lang="en-US" altLang="zh-CN">
                <a:solidFill>
                  <a:schemeClr val="tx1"/>
                </a:solidFill>
              </a:rPr>
              <a:t>CSS</a:t>
            </a:r>
            <a:r>
              <a:rPr lang="zh-CN" altLang="en-US">
                <a:solidFill>
                  <a:schemeClr val="tx1"/>
                </a:solidFill>
              </a:rPr>
              <a:t>放在页面最上面，</a:t>
            </a:r>
            <a:r>
              <a:rPr lang="en-US" altLang="zh-CN">
                <a:solidFill>
                  <a:schemeClr val="tx1"/>
                </a:solidFill>
              </a:rPr>
              <a:t>JavaScript</a:t>
            </a:r>
            <a:r>
              <a:rPr lang="zh-CN" altLang="en-US">
                <a:solidFill>
                  <a:schemeClr val="tx1"/>
                </a:solidFill>
              </a:rPr>
              <a:t>放在页面下面</a:t>
            </a:r>
            <a:endParaRPr lang="zh-CN" altLang="en-US">
              <a:solidFill>
                <a:schemeClr val="tx1"/>
              </a:solidFill>
            </a:endParaRPr>
          </a:p>
          <a:p>
            <a:pPr algn="l"/>
            <a:r>
              <a:rPr lang="en-US" altLang="zh-CN">
                <a:solidFill>
                  <a:schemeClr val="tx1"/>
                </a:solidFill>
              </a:rPr>
              <a:t>	5</a:t>
            </a:r>
            <a:r>
              <a:rPr lang="zh-CN" altLang="en-US">
                <a:solidFill>
                  <a:schemeClr val="tx1"/>
                </a:solidFill>
              </a:rPr>
              <a:t>、减少大型</a:t>
            </a:r>
            <a:r>
              <a:rPr lang="en-US" altLang="zh-CN">
                <a:solidFill>
                  <a:schemeClr val="tx1"/>
                </a:solidFill>
              </a:rPr>
              <a:t>Cookies</a:t>
            </a:r>
            <a:r>
              <a:rPr lang="zh-CN" altLang="en-US">
                <a:solidFill>
                  <a:schemeClr val="tx1"/>
                </a:solidFill>
              </a:rPr>
              <a:t>传输数据</a:t>
            </a:r>
            <a:endParaRPr lang="zh-CN" altLang="en-US">
              <a:solidFill>
                <a:schemeClr val="tx1"/>
              </a:solidFill>
            </a:endParaRPr>
          </a:p>
          <a:p>
            <a:pPr algn="l"/>
            <a:r>
              <a:rPr lang="en-US" altLang="zh-CN">
                <a:solidFill>
                  <a:schemeClr val="tx1"/>
                </a:solidFill>
              </a:rPr>
              <a:t>	6</a:t>
            </a:r>
            <a:r>
              <a:rPr lang="zh-CN" altLang="en-US">
                <a:solidFill>
                  <a:schemeClr val="tx1"/>
                </a:solidFill>
              </a:rPr>
              <a:t>、</a:t>
            </a:r>
            <a:r>
              <a:rPr lang="en-US" altLang="zh-CN">
                <a:solidFill>
                  <a:schemeClr val="tx1"/>
                </a:solidFill>
              </a:rPr>
              <a:t>CDN(</a:t>
            </a:r>
            <a:r>
              <a:rPr lang="zh-CN" altLang="en-US">
                <a:solidFill>
                  <a:schemeClr val="tx1"/>
                </a:solidFill>
              </a:rPr>
              <a:t>内容分发网络</a:t>
            </a:r>
            <a:r>
              <a:rPr lang="en-US" altLang="zh-CN">
                <a:solidFill>
                  <a:schemeClr val="tx1"/>
                </a:solidFill>
              </a:rPr>
              <a:t>)</a:t>
            </a:r>
            <a:r>
              <a:rPr lang="zh-CN" altLang="en-US">
                <a:solidFill>
                  <a:schemeClr val="tx1"/>
                </a:solidFill>
              </a:rPr>
              <a:t>，部署在网络运营商的机房，用户请求的第一调达到</a:t>
            </a:r>
            <a:r>
              <a:rPr lang="en-US" altLang="zh-CN">
                <a:solidFill>
                  <a:schemeClr val="tx1"/>
                </a:solidFill>
              </a:rPr>
              <a:t>CDN</a:t>
            </a:r>
            <a:r>
              <a:rPr lang="zh-CN" altLang="en-US">
                <a:solidFill>
                  <a:schemeClr val="tx1"/>
                </a:solidFill>
              </a:rPr>
              <a:t>服务提供商。</a:t>
            </a:r>
            <a:endParaRPr lang="zh-CN" altLang="en-US">
              <a:solidFill>
                <a:schemeClr val="tx1"/>
              </a:solidFill>
            </a:endParaRPr>
          </a:p>
          <a:p>
            <a:pPr algn="l"/>
            <a:r>
              <a:rPr lang="en-US" altLang="zh-CN">
                <a:solidFill>
                  <a:schemeClr val="tx1"/>
                </a:solidFill>
              </a:rPr>
              <a:t>	7</a:t>
            </a:r>
            <a:r>
              <a:rPr lang="zh-CN" altLang="en-US">
                <a:solidFill>
                  <a:schemeClr val="tx1"/>
                </a:solidFill>
              </a:rPr>
              <a:t>、利用反向代理缓存</a:t>
            </a:r>
            <a:r>
              <a:rPr lang="en-US" altLang="zh-CN">
                <a:solidFill>
                  <a:schemeClr val="tx1"/>
                </a:solidFill>
              </a:rPr>
              <a:t>Web</a:t>
            </a:r>
            <a:r>
              <a:rPr lang="zh-CN" altLang="en-US">
                <a:solidFill>
                  <a:schemeClr val="tx1"/>
                </a:solidFill>
              </a:rPr>
              <a:t>请求，以及负载均衡等。</a:t>
            </a:r>
            <a:endParaRPr lang="zh-CN" altLang="en-US">
              <a:solidFill>
                <a:schemeClr val="tx1"/>
              </a:solidFill>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590550" y="1061720"/>
            <a:ext cx="868680" cy="365760"/>
          </a:xfrm>
          <a:prstGeom prst="rect">
            <a:avLst/>
          </a:prstGeom>
          <a:noFill/>
        </p:spPr>
        <p:txBody>
          <a:bodyPr wrap="none" rtlCol="0" anchor="t">
            <a:spAutoFit/>
          </a:bodyPr>
          <a:p>
            <a:pPr algn="l"/>
            <a:r>
              <a:rPr lang="zh-CN" dirty="0">
                <a:ln w="22225">
                  <a:solidFill>
                    <a:schemeClr val="accent2"/>
                  </a:solidFill>
                  <a:prstDash val="solid"/>
                </a:ln>
                <a:solidFill>
                  <a:schemeClr val="accent2">
                    <a:lumMod val="40000"/>
                    <a:lumOff val="60000"/>
                  </a:schemeClr>
                </a:solidFill>
                <a:effectLst/>
                <a:latin typeface="华文宋体" charset="-122"/>
                <a:ea typeface="华文宋体" charset="-122"/>
                <a:sym typeface="+mn-ea"/>
              </a:rPr>
              <a:t>性能：</a:t>
            </a:r>
            <a:endParaRPr lang="zh-CN" dirty="0">
              <a:ln w="22225">
                <a:solidFill>
                  <a:schemeClr val="accent2"/>
                </a:solidFill>
                <a:prstDash val="solid"/>
              </a:ln>
              <a:solidFill>
                <a:schemeClr val="accent2">
                  <a:lumMod val="40000"/>
                  <a:lumOff val="60000"/>
                </a:schemeClr>
              </a:solidFill>
              <a:effectLst/>
              <a:latin typeface="华文宋体" charset="-122"/>
              <a:ea typeface="华文宋体" charset="-122"/>
              <a:sym typeface="+mn-ea"/>
            </a:endParaRPr>
          </a:p>
        </p:txBody>
      </p:sp>
      <p:sp>
        <p:nvSpPr>
          <p:cNvPr id="9" name="Shape 34"/>
          <p:cNvSpPr>
            <a:spLocks noChangeArrowheads="1"/>
          </p:cNvSpPr>
          <p:nvPr/>
        </p:nvSpPr>
        <p:spPr bwMode="auto">
          <a:xfrm>
            <a:off x="3541395" y="1427480"/>
            <a:ext cx="3601720" cy="496570"/>
          </a:xfrm>
          <a:prstGeom prst="roundRect">
            <a:avLst>
              <a:gd name="adj" fmla="val 20269"/>
            </a:avLst>
          </a:prstGeom>
          <a:solidFill>
            <a:schemeClr val="accent4"/>
          </a:solidFill>
          <a:ln w="9525">
            <a:noFill/>
            <a:round/>
          </a:ln>
          <a:effectLst/>
        </p:spPr>
        <p:txBody>
          <a:bodyPr lIns="0" tIns="0" rIns="0" bIns="0" anchor="ctr"/>
          <a:p>
            <a:pPr algn="ctr" eaLnBrk="0" hangingPunct="0"/>
            <a:r>
              <a:rPr lang="zh-CN" sz="2400">
                <a:solidFill>
                  <a:srgbClr val="FFFFFF"/>
                </a:solidFill>
                <a:latin typeface="Helvetica" charset="0"/>
                <a:sym typeface="Helvetica" charset="0"/>
              </a:rPr>
              <a:t>应用服务器性能优化</a:t>
            </a:r>
            <a:endParaRPr lang="zh-CN" sz="2400">
              <a:solidFill>
                <a:srgbClr val="FFFFFF"/>
              </a:solidFill>
              <a:latin typeface="Helvetica" charset="0"/>
              <a:sym typeface="Helvetica" charset="0"/>
            </a:endParaRPr>
          </a:p>
        </p:txBody>
      </p:sp>
      <p:sp>
        <p:nvSpPr>
          <p:cNvPr id="6" name="文本框 5"/>
          <p:cNvSpPr txBox="1"/>
          <p:nvPr/>
        </p:nvSpPr>
        <p:spPr>
          <a:xfrm>
            <a:off x="1687830" y="2141855"/>
            <a:ext cx="7541895" cy="2014220"/>
          </a:xfrm>
          <a:prstGeom prst="rect">
            <a:avLst/>
          </a:prstGeom>
          <a:noFill/>
        </p:spPr>
        <p:txBody>
          <a:bodyPr wrap="square" rtlCol="0">
            <a:spAutoFit/>
          </a:bodyPr>
          <a:p>
            <a:pPr algn="l"/>
            <a:r>
              <a:rPr lang="en-US" altLang="zh-CN"/>
              <a:t>	</a:t>
            </a:r>
            <a:r>
              <a:rPr lang="en-US"/>
              <a:t>1</a:t>
            </a:r>
            <a:r>
              <a:rPr lang="zh-CN" altLang="en-US"/>
              <a:t>、缓存数据，但是要注意，缓存数据类型（是否频繁修改），缓存预热、缓存穿透等</a:t>
            </a:r>
            <a:endParaRPr lang="zh-CN" altLang="en-US"/>
          </a:p>
          <a:p>
            <a:pPr algn="l"/>
            <a:r>
              <a:rPr lang="en-US" altLang="zh-CN">
                <a:solidFill>
                  <a:schemeClr val="tx1"/>
                </a:solidFill>
              </a:rPr>
              <a:t>	2</a:t>
            </a:r>
            <a:r>
              <a:rPr lang="zh-CN" altLang="en-US">
                <a:solidFill>
                  <a:schemeClr val="tx1"/>
                </a:solidFill>
              </a:rPr>
              <a:t>、代码优化。使用多线程并发处理用户请求；资源的重复利用，例如数据库的链接，线程池；</a:t>
            </a:r>
            <a:endParaRPr lang="zh-CN" altLang="en-US">
              <a:solidFill>
                <a:schemeClr val="tx1"/>
              </a:solidFill>
            </a:endParaRPr>
          </a:p>
          <a:p>
            <a:pPr algn="l"/>
            <a:r>
              <a:rPr lang="en-US" altLang="zh-CN">
                <a:solidFill>
                  <a:schemeClr val="tx1"/>
                </a:solidFill>
              </a:rPr>
              <a:t>	3</a:t>
            </a:r>
            <a:r>
              <a:rPr lang="zh-CN" altLang="en-US">
                <a:solidFill>
                  <a:schemeClr val="tx1"/>
                </a:solidFill>
              </a:rPr>
              <a:t>、程序就是数据结构</a:t>
            </a:r>
            <a:r>
              <a:rPr lang="en-US" altLang="zh-CN">
                <a:solidFill>
                  <a:schemeClr val="tx1"/>
                </a:solidFill>
              </a:rPr>
              <a:t>+</a:t>
            </a:r>
            <a:r>
              <a:rPr lang="zh-CN" altLang="en-US">
                <a:solidFill>
                  <a:schemeClr val="tx1"/>
                </a:solidFill>
              </a:rPr>
              <a:t>算法，采用高效的数据结构和算法</a:t>
            </a:r>
            <a:endParaRPr lang="zh-CN" altLang="en-US">
              <a:solidFill>
                <a:schemeClr val="tx1"/>
              </a:solidFill>
            </a:endParaRPr>
          </a:p>
          <a:p>
            <a:pPr algn="l"/>
            <a:r>
              <a:rPr lang="en-US" altLang="zh-CN">
                <a:solidFill>
                  <a:schemeClr val="tx1"/>
                </a:solidFill>
              </a:rPr>
              <a:t>	4</a:t>
            </a:r>
            <a:r>
              <a:rPr lang="zh-CN" altLang="en-US">
                <a:solidFill>
                  <a:schemeClr val="tx1"/>
                </a:solidFill>
              </a:rPr>
              <a:t>、</a:t>
            </a:r>
            <a:r>
              <a:rPr lang="en-US" altLang="zh-CN">
                <a:solidFill>
                  <a:schemeClr val="tx1"/>
                </a:solidFill>
              </a:rPr>
              <a:t>JVM</a:t>
            </a:r>
            <a:r>
              <a:rPr lang="zh-CN" altLang="en-US">
                <a:solidFill>
                  <a:schemeClr val="tx1"/>
                </a:solidFill>
              </a:rPr>
              <a:t>垃圾回收。理解垃圾回收机制，有助于参数优化，以及编写安全代码。不合理的参数，会导致</a:t>
            </a:r>
            <a:r>
              <a:rPr lang="en-US" altLang="zh-CN">
                <a:solidFill>
                  <a:schemeClr val="tx1"/>
                </a:solidFill>
              </a:rPr>
              <a:t>Full GC</a:t>
            </a:r>
            <a:r>
              <a:rPr lang="zh-CN" altLang="en-US">
                <a:solidFill>
                  <a:schemeClr val="tx1"/>
                </a:solidFill>
              </a:rPr>
              <a:t>。从而</a:t>
            </a:r>
            <a:r>
              <a:rPr lang="en-US" altLang="zh-CN">
                <a:solidFill>
                  <a:schemeClr val="tx1"/>
                </a:solidFill>
              </a:rPr>
              <a:t>Stop the World</a:t>
            </a:r>
            <a:endParaRPr lang="en-US" altLang="zh-CN">
              <a:solidFill>
                <a:schemeClr val="tx1"/>
              </a:solidFill>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590550" y="1061720"/>
            <a:ext cx="868680" cy="365760"/>
          </a:xfrm>
          <a:prstGeom prst="rect">
            <a:avLst/>
          </a:prstGeom>
          <a:noFill/>
        </p:spPr>
        <p:txBody>
          <a:bodyPr wrap="none" rtlCol="0" anchor="t">
            <a:spAutoFit/>
          </a:bodyPr>
          <a:p>
            <a:pPr algn="l"/>
            <a:r>
              <a:rPr lang="zh-CN" dirty="0">
                <a:ln w="22225">
                  <a:solidFill>
                    <a:schemeClr val="accent2"/>
                  </a:solidFill>
                  <a:prstDash val="solid"/>
                </a:ln>
                <a:solidFill>
                  <a:schemeClr val="accent2">
                    <a:lumMod val="40000"/>
                    <a:lumOff val="60000"/>
                  </a:schemeClr>
                </a:solidFill>
                <a:effectLst/>
                <a:latin typeface="华文宋体" charset="-122"/>
                <a:ea typeface="华文宋体" charset="-122"/>
                <a:sym typeface="+mn-ea"/>
              </a:rPr>
              <a:t>性能：</a:t>
            </a:r>
            <a:endParaRPr lang="zh-CN" dirty="0">
              <a:ln w="22225">
                <a:solidFill>
                  <a:schemeClr val="accent2"/>
                </a:solidFill>
                <a:prstDash val="solid"/>
              </a:ln>
              <a:solidFill>
                <a:schemeClr val="accent2">
                  <a:lumMod val="40000"/>
                  <a:lumOff val="60000"/>
                </a:schemeClr>
              </a:solidFill>
              <a:effectLst/>
              <a:latin typeface="华文宋体" charset="-122"/>
              <a:ea typeface="华文宋体" charset="-122"/>
              <a:sym typeface="+mn-ea"/>
            </a:endParaRPr>
          </a:p>
        </p:txBody>
      </p:sp>
      <p:sp>
        <p:nvSpPr>
          <p:cNvPr id="9" name="Shape 34"/>
          <p:cNvSpPr>
            <a:spLocks noChangeArrowheads="1"/>
          </p:cNvSpPr>
          <p:nvPr/>
        </p:nvSpPr>
        <p:spPr bwMode="auto">
          <a:xfrm>
            <a:off x="3541395" y="1427480"/>
            <a:ext cx="3601720" cy="496570"/>
          </a:xfrm>
          <a:prstGeom prst="roundRect">
            <a:avLst>
              <a:gd name="adj" fmla="val 20269"/>
            </a:avLst>
          </a:prstGeom>
          <a:solidFill>
            <a:schemeClr val="accent4"/>
          </a:solidFill>
          <a:ln w="9525">
            <a:noFill/>
            <a:round/>
          </a:ln>
          <a:effectLst/>
        </p:spPr>
        <p:txBody>
          <a:bodyPr lIns="0" tIns="0" rIns="0" bIns="0" anchor="ctr"/>
          <a:p>
            <a:pPr algn="ctr" eaLnBrk="0" hangingPunct="0"/>
            <a:r>
              <a:rPr lang="zh-CN" sz="2400">
                <a:solidFill>
                  <a:srgbClr val="FFFFFF"/>
                </a:solidFill>
                <a:latin typeface="Helvetica" charset="0"/>
                <a:sym typeface="Helvetica" charset="0"/>
              </a:rPr>
              <a:t>存储性能优化</a:t>
            </a:r>
            <a:endParaRPr lang="zh-CN" sz="2400">
              <a:solidFill>
                <a:srgbClr val="FFFFFF"/>
              </a:solidFill>
              <a:latin typeface="Helvetica" charset="0"/>
              <a:sym typeface="Helvetica" charset="0"/>
            </a:endParaRPr>
          </a:p>
        </p:txBody>
      </p:sp>
      <p:sp>
        <p:nvSpPr>
          <p:cNvPr id="6" name="文本框 5"/>
          <p:cNvSpPr txBox="1"/>
          <p:nvPr/>
        </p:nvSpPr>
        <p:spPr>
          <a:xfrm>
            <a:off x="2042795" y="2724785"/>
            <a:ext cx="7541895" cy="916940"/>
          </a:xfrm>
          <a:prstGeom prst="rect">
            <a:avLst/>
          </a:prstGeom>
          <a:noFill/>
        </p:spPr>
        <p:txBody>
          <a:bodyPr wrap="square" rtlCol="0">
            <a:spAutoFit/>
          </a:bodyPr>
          <a:p>
            <a:pPr algn="l"/>
            <a:r>
              <a:rPr lang="en-US" altLang="zh-CN"/>
              <a:t>	</a:t>
            </a:r>
            <a:r>
              <a:rPr lang="en-US"/>
              <a:t>1</a:t>
            </a:r>
            <a:r>
              <a:rPr lang="zh-CN" altLang="en-US"/>
              <a:t>、机械硬盘 </a:t>
            </a:r>
            <a:r>
              <a:rPr lang="en-US" altLang="zh-CN"/>
              <a:t>VS SSD</a:t>
            </a:r>
            <a:endParaRPr lang="en-US" altLang="zh-CN"/>
          </a:p>
          <a:p>
            <a:pPr algn="l"/>
            <a:r>
              <a:rPr lang="en-US" altLang="zh-CN">
                <a:solidFill>
                  <a:schemeClr val="tx1"/>
                </a:solidFill>
              </a:rPr>
              <a:t>	2</a:t>
            </a:r>
            <a:r>
              <a:rPr lang="zh-CN" altLang="en-US">
                <a:solidFill>
                  <a:schemeClr val="tx1"/>
                </a:solidFill>
              </a:rPr>
              <a:t>、</a:t>
            </a:r>
            <a:r>
              <a:rPr lang="en-US" altLang="zh-CN">
                <a:solidFill>
                  <a:schemeClr val="tx1"/>
                </a:solidFill>
              </a:rPr>
              <a:t>B+</a:t>
            </a:r>
            <a:r>
              <a:rPr lang="zh-CN" altLang="en-US">
                <a:solidFill>
                  <a:schemeClr val="tx1"/>
                </a:solidFill>
              </a:rPr>
              <a:t>树 </a:t>
            </a:r>
            <a:r>
              <a:rPr lang="en-US" altLang="zh-CN">
                <a:solidFill>
                  <a:schemeClr val="tx1"/>
                </a:solidFill>
              </a:rPr>
              <a:t>vs LSM </a:t>
            </a:r>
            <a:endParaRPr lang="en-US" altLang="zh-CN">
              <a:solidFill>
                <a:schemeClr val="tx1"/>
              </a:solidFill>
            </a:endParaRPr>
          </a:p>
          <a:p>
            <a:pPr algn="l"/>
            <a:r>
              <a:rPr lang="en-US" altLang="zh-CN">
                <a:solidFill>
                  <a:schemeClr val="tx1"/>
                </a:solidFill>
              </a:rPr>
              <a:t>	3</a:t>
            </a:r>
            <a:r>
              <a:rPr lang="zh-CN" altLang="en-US">
                <a:solidFill>
                  <a:schemeClr val="tx1"/>
                </a:solidFill>
              </a:rPr>
              <a:t>、</a:t>
            </a:r>
            <a:r>
              <a:rPr lang="en-US" altLang="zh-CN">
                <a:solidFill>
                  <a:schemeClr val="tx1"/>
                </a:solidFill>
              </a:rPr>
              <a:t>RAID vs HDFS </a:t>
            </a:r>
            <a:endParaRPr lang="en-US" altLang="zh-CN">
              <a:solidFill>
                <a:schemeClr val="tx1"/>
              </a:solidFill>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945005" y="2567940"/>
            <a:ext cx="7990205" cy="2286000"/>
          </a:xfrm>
          <a:prstGeom prst="rect">
            <a:avLst/>
          </a:prstGeom>
          <a:noFill/>
        </p:spPr>
        <p:txBody>
          <a:bodyPr wrap="square" rtlCol="0" anchor="t">
            <a:spAutoFit/>
          </a:bodyPr>
          <a:p>
            <a:pPr lvl="0" indent="0"/>
            <a:r>
              <a:rPr lang="en-US" altLang="zh-CN" dirty="0">
                <a:latin typeface="华文宋体" charset="-122"/>
                <a:ea typeface="华文宋体" charset="-122"/>
                <a:sym typeface="+mn-ea"/>
              </a:rPr>
              <a:t>	</a:t>
            </a:r>
            <a:r>
              <a:rPr lang="zh-CN" altLang="en-US" dirty="0">
                <a:latin typeface="华文宋体" charset="-122"/>
                <a:ea typeface="华文宋体" charset="-122"/>
                <a:sym typeface="+mn-ea"/>
              </a:rPr>
              <a:t>网站的可用性：描述网站可有效访问的特性</a:t>
            </a:r>
            <a:endParaRPr lang="zh-CN" altLang="en-US" dirty="0">
              <a:latin typeface="华文宋体" charset="-122"/>
              <a:ea typeface="华文宋体" charset="-122"/>
              <a:sym typeface="+mn-ea"/>
            </a:endParaRPr>
          </a:p>
          <a:p>
            <a:pPr lvl="0" indent="0"/>
            <a:r>
              <a:rPr lang="en-US" altLang="zh-CN" dirty="0">
                <a:latin typeface="华文宋体" charset="-122"/>
                <a:ea typeface="华文宋体" charset="-122"/>
                <a:sym typeface="+mn-ea"/>
              </a:rPr>
              <a:t>	DNS会被劫持、CDN服务可能会挂掉、网站服务器可能会宕机、网络交换机可能会失效、硬盘会损坏、网卡会松掉、甚至机房会停电、空调会失灵、程序会有Bug、黑客会攻击、促销会引来大量访问、第三方合作伙伴的服务会不可用……</a:t>
            </a:r>
            <a:r>
              <a:rPr lang="zh-CN" altLang="en-US" dirty="0">
                <a:latin typeface="华文宋体" charset="-122"/>
                <a:ea typeface="华文宋体" charset="-122"/>
                <a:sym typeface="+mn-ea"/>
              </a:rPr>
              <a:t>，所以永远可用很难</a:t>
            </a:r>
            <a:endParaRPr lang="zh-CN" altLang="en-US" dirty="0">
              <a:latin typeface="华文宋体" charset="-122"/>
              <a:ea typeface="华文宋体" charset="-122"/>
              <a:sym typeface="+mn-ea"/>
            </a:endParaRPr>
          </a:p>
          <a:p>
            <a:pPr lvl="0" indent="0"/>
            <a:r>
              <a:rPr lang="en-US" altLang="zh-CN" dirty="0">
                <a:latin typeface="华文宋体" charset="-122"/>
                <a:ea typeface="华文宋体" charset="-122"/>
                <a:sym typeface="+mn-ea"/>
              </a:rPr>
              <a:t>	99%</a:t>
            </a:r>
            <a:r>
              <a:rPr lang="zh-CN" altLang="en-US" dirty="0">
                <a:latin typeface="华文宋体" charset="-122"/>
                <a:ea typeface="华文宋体" charset="-122"/>
                <a:sym typeface="+mn-ea"/>
              </a:rPr>
              <a:t>，年度不可用时间小于</a:t>
            </a:r>
            <a:r>
              <a:rPr lang="en-US" altLang="zh-CN" dirty="0">
                <a:latin typeface="华文宋体" charset="-122"/>
                <a:ea typeface="华文宋体" charset="-122"/>
                <a:sym typeface="+mn-ea"/>
              </a:rPr>
              <a:t>88</a:t>
            </a:r>
            <a:r>
              <a:rPr lang="zh-CN" altLang="en-US" dirty="0">
                <a:latin typeface="华文宋体" charset="-122"/>
                <a:ea typeface="华文宋体" charset="-122"/>
                <a:sym typeface="+mn-ea"/>
              </a:rPr>
              <a:t>小时</a:t>
            </a:r>
            <a:endParaRPr lang="zh-CN" altLang="en-US" dirty="0">
              <a:latin typeface="华文宋体" charset="-122"/>
              <a:ea typeface="华文宋体" charset="-122"/>
              <a:sym typeface="+mn-ea"/>
            </a:endParaRPr>
          </a:p>
          <a:p>
            <a:pPr lvl="0" indent="0"/>
            <a:r>
              <a:rPr lang="en-US" altLang="zh-CN" dirty="0">
                <a:latin typeface="华文宋体" charset="-122"/>
                <a:ea typeface="华文宋体" charset="-122"/>
                <a:sym typeface="+mn-ea"/>
              </a:rPr>
              <a:t>	99.9%</a:t>
            </a:r>
            <a:r>
              <a:rPr lang="zh-CN" altLang="en-US" dirty="0">
                <a:latin typeface="华文宋体" charset="-122"/>
                <a:ea typeface="华文宋体" charset="-122"/>
                <a:sym typeface="+mn-ea"/>
              </a:rPr>
              <a:t>，年度不可用小于</a:t>
            </a:r>
            <a:r>
              <a:rPr lang="en-US" altLang="zh-CN" dirty="0">
                <a:latin typeface="华文宋体" charset="-122"/>
                <a:ea typeface="华文宋体" charset="-122"/>
                <a:sym typeface="+mn-ea"/>
              </a:rPr>
              <a:t>9</a:t>
            </a:r>
            <a:r>
              <a:rPr lang="zh-CN" altLang="en-US" dirty="0">
                <a:latin typeface="华文宋体" charset="-122"/>
                <a:ea typeface="华文宋体" charset="-122"/>
                <a:sym typeface="+mn-ea"/>
              </a:rPr>
              <a:t>小时</a:t>
            </a:r>
            <a:endParaRPr lang="zh-CN" altLang="en-US" dirty="0">
              <a:latin typeface="华文宋体" charset="-122"/>
              <a:ea typeface="华文宋体" charset="-122"/>
              <a:sym typeface="+mn-ea"/>
            </a:endParaRPr>
          </a:p>
          <a:p>
            <a:pPr lvl="0" indent="0"/>
            <a:r>
              <a:rPr lang="en-US" altLang="zh-CN" dirty="0">
                <a:latin typeface="华文宋体" charset="-122"/>
                <a:ea typeface="华文宋体" charset="-122"/>
                <a:sym typeface="+mn-ea"/>
              </a:rPr>
              <a:t>	99.99%</a:t>
            </a:r>
            <a:r>
              <a:rPr lang="zh-CN" altLang="en-US" dirty="0">
                <a:latin typeface="华文宋体" charset="-122"/>
                <a:ea typeface="华文宋体" charset="-122"/>
                <a:sym typeface="+mn-ea"/>
              </a:rPr>
              <a:t>，年度不可用小于</a:t>
            </a:r>
            <a:r>
              <a:rPr lang="en-US" altLang="zh-CN" dirty="0">
                <a:latin typeface="华文宋体" charset="-122"/>
                <a:ea typeface="华文宋体" charset="-122"/>
                <a:sym typeface="+mn-ea"/>
              </a:rPr>
              <a:t>53</a:t>
            </a:r>
            <a:r>
              <a:rPr lang="zh-CN" altLang="en-US" dirty="0">
                <a:latin typeface="华文宋体" charset="-122"/>
                <a:ea typeface="华文宋体" charset="-122"/>
                <a:sym typeface="+mn-ea"/>
              </a:rPr>
              <a:t>分钟</a:t>
            </a:r>
            <a:endParaRPr lang="zh-CN" altLang="en-US" dirty="0">
              <a:latin typeface="华文宋体" charset="-122"/>
              <a:ea typeface="华文宋体" charset="-122"/>
              <a:sym typeface="+mn-ea"/>
            </a:endParaRPr>
          </a:p>
        </p:txBody>
      </p:sp>
      <p:sp>
        <p:nvSpPr>
          <p:cNvPr id="3" name="文本框 2"/>
          <p:cNvSpPr txBox="1"/>
          <p:nvPr/>
        </p:nvSpPr>
        <p:spPr>
          <a:xfrm>
            <a:off x="590550" y="1061720"/>
            <a:ext cx="1097280" cy="365760"/>
          </a:xfrm>
          <a:prstGeom prst="rect">
            <a:avLst/>
          </a:prstGeom>
          <a:noFill/>
        </p:spPr>
        <p:txBody>
          <a:bodyPr wrap="none" rtlCol="0" anchor="t">
            <a:spAutoFit/>
          </a:bodyPr>
          <a:p>
            <a:pPr algn="l"/>
            <a:r>
              <a:rPr lang="zh-CN" dirty="0">
                <a:ln w="22225">
                  <a:solidFill>
                    <a:schemeClr val="accent2"/>
                  </a:solidFill>
                  <a:prstDash val="solid"/>
                </a:ln>
                <a:solidFill>
                  <a:schemeClr val="accent2">
                    <a:lumMod val="40000"/>
                    <a:lumOff val="60000"/>
                  </a:schemeClr>
                </a:solidFill>
                <a:effectLst/>
                <a:latin typeface="华文宋体" charset="-122"/>
                <a:ea typeface="华文宋体" charset="-122"/>
                <a:sym typeface="+mn-ea"/>
              </a:rPr>
              <a:t>可用性：</a:t>
            </a:r>
            <a:endParaRPr lang="zh-CN" dirty="0">
              <a:ln w="22225">
                <a:solidFill>
                  <a:schemeClr val="accent2"/>
                </a:solidFill>
                <a:prstDash val="solid"/>
              </a:ln>
              <a:solidFill>
                <a:schemeClr val="accent2">
                  <a:lumMod val="40000"/>
                  <a:lumOff val="60000"/>
                </a:schemeClr>
              </a:solidFill>
              <a:effectLst/>
              <a:latin typeface="华文宋体" charset="-122"/>
              <a:ea typeface="华文宋体" charset="-122"/>
              <a:sym typeface="+mn-ea"/>
            </a:endParaRPr>
          </a:p>
        </p:txBody>
      </p:sp>
      <p:sp>
        <p:nvSpPr>
          <p:cNvPr id="9" name="Shape 34"/>
          <p:cNvSpPr>
            <a:spLocks noChangeArrowheads="1"/>
          </p:cNvSpPr>
          <p:nvPr/>
        </p:nvSpPr>
        <p:spPr bwMode="auto">
          <a:xfrm>
            <a:off x="3541395" y="1427480"/>
            <a:ext cx="3601720" cy="496570"/>
          </a:xfrm>
          <a:prstGeom prst="roundRect">
            <a:avLst>
              <a:gd name="adj" fmla="val 20269"/>
            </a:avLst>
          </a:prstGeom>
          <a:solidFill>
            <a:schemeClr val="accent4"/>
          </a:solidFill>
          <a:ln w="9525">
            <a:noFill/>
            <a:round/>
          </a:ln>
          <a:effectLst/>
        </p:spPr>
        <p:txBody>
          <a:bodyPr lIns="0" tIns="0" rIns="0" bIns="0" anchor="ctr"/>
          <a:p>
            <a:pPr algn="ctr" eaLnBrk="0" hangingPunct="0"/>
            <a:r>
              <a:rPr lang="zh-CN" sz="2400">
                <a:solidFill>
                  <a:srgbClr val="FFFFFF"/>
                </a:solidFill>
                <a:latin typeface="Helvetica" charset="0"/>
                <a:sym typeface="Helvetica" charset="0"/>
              </a:rPr>
              <a:t>系统高可用</a:t>
            </a:r>
            <a:endParaRPr lang="zh-CN" sz="2400">
              <a:solidFill>
                <a:srgbClr val="FFFFFF"/>
              </a:solidFill>
              <a:latin typeface="Helvetica" charset="0"/>
              <a:sym typeface="Helvetica" charset="0"/>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590550" y="1061720"/>
            <a:ext cx="982980" cy="914400"/>
          </a:xfrm>
          <a:prstGeom prst="rect">
            <a:avLst/>
          </a:prstGeom>
          <a:noFill/>
        </p:spPr>
        <p:txBody>
          <a:bodyPr wrap="none" rtlCol="0" anchor="t">
            <a:spAutoFit/>
          </a:bodyPr>
          <a:lstStyle/>
          <a:p>
            <a:pPr algn="l"/>
            <a:r>
              <a:rPr lang="zh-CN" dirty="0">
                <a:ln w="22225">
                  <a:solidFill>
                    <a:schemeClr val="accent2"/>
                  </a:solidFill>
                  <a:prstDash val="solid"/>
                </a:ln>
                <a:solidFill>
                  <a:schemeClr val="accent2">
                    <a:lumMod val="40000"/>
                    <a:lumOff val="60000"/>
                  </a:schemeClr>
                </a:solidFill>
                <a:effectLst/>
                <a:latin typeface="华文宋体" charset="-122"/>
                <a:ea typeface="华文宋体" charset="-122"/>
                <a:sym typeface="+mn-ea"/>
              </a:rPr>
              <a:t>可用性</a:t>
            </a:r>
            <a:r>
              <a:rPr lang="en-US" altLang="zh-CN" dirty="0">
                <a:ln w="22225">
                  <a:solidFill>
                    <a:schemeClr val="accent2"/>
                  </a:solidFill>
                  <a:prstDash val="solid"/>
                </a:ln>
                <a:solidFill>
                  <a:schemeClr val="accent2">
                    <a:lumMod val="40000"/>
                    <a:lumOff val="60000"/>
                  </a:schemeClr>
                </a:solidFill>
                <a:effectLst/>
                <a:latin typeface="华文宋体" charset="-122"/>
                <a:ea typeface="华文宋体" charset="-122"/>
                <a:sym typeface="+mn-ea"/>
              </a:rPr>
              <a:t>:</a:t>
            </a:r>
            <a:endParaRPr lang="zh-CN" altLang="en-US">
              <a:latin typeface="Arial" pitchFamily="34" charset="0"/>
              <a:ea typeface="宋体" pitchFamily="2" charset="-122"/>
            </a:endParaRPr>
          </a:p>
          <a:p>
            <a:pPr algn="l"/>
            <a:endParaRPr lang="en-US" altLang="zh-CN" dirty="0">
              <a:ln w="22225">
                <a:solidFill>
                  <a:schemeClr val="accent2"/>
                </a:solidFill>
                <a:prstDash val="solid"/>
              </a:ln>
              <a:solidFill>
                <a:schemeClr val="accent2">
                  <a:lumMod val="40000"/>
                  <a:lumOff val="60000"/>
                </a:schemeClr>
              </a:solidFill>
              <a:effectLst/>
              <a:latin typeface="华文宋体" charset="-122"/>
              <a:ea typeface="华文宋体" charset="-122"/>
              <a:sym typeface="+mn-ea"/>
            </a:endParaRPr>
          </a:p>
          <a:p>
            <a:pPr algn="l"/>
            <a:r>
              <a:rPr lang="en-US" altLang="zh-CN" dirty="0">
                <a:ln w="22225">
                  <a:solidFill>
                    <a:schemeClr val="accent2"/>
                  </a:solidFill>
                  <a:prstDash val="solid"/>
                </a:ln>
                <a:solidFill>
                  <a:schemeClr val="accent2">
                    <a:lumMod val="40000"/>
                    <a:lumOff val="60000"/>
                  </a:schemeClr>
                </a:solidFill>
                <a:effectLst/>
                <a:latin typeface="华文宋体" charset="-122"/>
                <a:ea typeface="华文宋体" charset="-122"/>
                <a:sym typeface="+mn-ea"/>
              </a:rPr>
              <a:t>     </a:t>
            </a:r>
            <a:endParaRPr lang="zh-CN" altLang="en-US" dirty="0">
              <a:ln w="22225">
                <a:solidFill>
                  <a:schemeClr val="accent2"/>
                </a:solidFill>
                <a:prstDash val="solid"/>
              </a:ln>
              <a:solidFill>
                <a:schemeClr val="accent2">
                  <a:lumMod val="40000"/>
                  <a:lumOff val="60000"/>
                </a:schemeClr>
              </a:solidFill>
              <a:effectLst/>
              <a:latin typeface="华文宋体" charset="-122"/>
              <a:ea typeface="华文宋体" charset="-122"/>
              <a:sym typeface="+mn-ea"/>
            </a:endParaRPr>
          </a:p>
        </p:txBody>
      </p:sp>
      <p:sp>
        <p:nvSpPr>
          <p:cNvPr id="9" name="Shape 34"/>
          <p:cNvSpPr>
            <a:spLocks noChangeArrowheads="1"/>
          </p:cNvSpPr>
          <p:nvPr/>
        </p:nvSpPr>
        <p:spPr bwMode="auto">
          <a:xfrm>
            <a:off x="3541395" y="1427480"/>
            <a:ext cx="3601720" cy="496570"/>
          </a:xfrm>
          <a:prstGeom prst="roundRect">
            <a:avLst>
              <a:gd name="adj" fmla="val 20269"/>
            </a:avLst>
          </a:prstGeom>
          <a:solidFill>
            <a:schemeClr val="accent4"/>
          </a:solidFill>
          <a:ln w="9525">
            <a:noFill/>
            <a:round/>
          </a:ln>
          <a:effectLst/>
        </p:spPr>
        <p:txBody>
          <a:bodyPr lIns="0" tIns="0" rIns="0" bIns="0" anchor="ctr"/>
          <a:p>
            <a:pPr algn="ctr" eaLnBrk="0" hangingPunct="0"/>
            <a:r>
              <a:rPr lang="zh-CN" altLang="en-US" sz="2400">
                <a:solidFill>
                  <a:srgbClr val="FFFFFF"/>
                </a:solidFill>
                <a:latin typeface="Helvetica" charset="0"/>
                <a:sym typeface="Helvetica" charset="0"/>
              </a:rPr>
              <a:t>服务</a:t>
            </a:r>
            <a:r>
              <a:rPr lang="en-US" altLang="zh-CN" sz="2400">
                <a:solidFill>
                  <a:srgbClr val="FFFFFF"/>
                </a:solidFill>
                <a:latin typeface="Helvetica" charset="0"/>
                <a:sym typeface="Helvetica" charset="0"/>
              </a:rPr>
              <a:t>-</a:t>
            </a:r>
            <a:r>
              <a:rPr lang="zh-CN" altLang="en-US" sz="2400">
                <a:solidFill>
                  <a:srgbClr val="FFFFFF"/>
                </a:solidFill>
                <a:latin typeface="Helvetica" charset="0"/>
                <a:sym typeface="Helvetica" charset="0"/>
              </a:rPr>
              <a:t>高可用</a:t>
            </a:r>
            <a:endParaRPr lang="zh-CN" altLang="en-US" sz="2400">
              <a:solidFill>
                <a:srgbClr val="FFFFFF"/>
              </a:solidFill>
              <a:latin typeface="Helvetica" charset="0"/>
              <a:sym typeface="Helvetica" charset="0"/>
            </a:endParaRPr>
          </a:p>
        </p:txBody>
      </p:sp>
      <p:sp>
        <p:nvSpPr>
          <p:cNvPr id="6" name="文本框 5"/>
          <p:cNvSpPr txBox="1"/>
          <p:nvPr/>
        </p:nvSpPr>
        <p:spPr>
          <a:xfrm>
            <a:off x="1945005" y="2567940"/>
            <a:ext cx="7990205" cy="3108960"/>
          </a:xfrm>
          <a:prstGeom prst="rect">
            <a:avLst/>
          </a:prstGeom>
          <a:noFill/>
        </p:spPr>
        <p:txBody>
          <a:bodyPr wrap="square" rtlCol="0" anchor="t">
            <a:spAutoFit/>
          </a:bodyPr>
          <a:p>
            <a:pPr lvl="0" indent="0"/>
            <a:r>
              <a:rPr lang="en-US" altLang="zh-CN" dirty="0">
                <a:latin typeface="华文宋体" charset="-122"/>
                <a:ea typeface="华文宋体" charset="-122"/>
                <a:sym typeface="+mn-ea"/>
              </a:rPr>
              <a:t>	</a:t>
            </a:r>
            <a:r>
              <a:rPr lang="en-US" dirty="0">
                <a:latin typeface="华文宋体" charset="-122"/>
                <a:ea typeface="华文宋体" charset="-122"/>
                <a:sym typeface="+mn-ea"/>
              </a:rPr>
              <a:t>1</a:t>
            </a:r>
            <a:r>
              <a:rPr lang="zh-CN" altLang="en-US" dirty="0">
                <a:latin typeface="华文宋体" charset="-122"/>
                <a:ea typeface="华文宋体" charset="-122"/>
                <a:sym typeface="+mn-ea"/>
              </a:rPr>
              <a:t>、分机管理：优先级低的可以部署在虚拟机上进行隔离，优先级高的可以部署在不同的物理机上，或者部署在不同的数据中心。</a:t>
            </a:r>
            <a:endParaRPr lang="en-US" altLang="zh-CN" dirty="0">
              <a:latin typeface="华文宋体" charset="-122"/>
              <a:ea typeface="华文宋体" charset="-122"/>
              <a:sym typeface="+mn-ea"/>
            </a:endParaRPr>
          </a:p>
          <a:p>
            <a:pPr lvl="0" indent="0"/>
            <a:r>
              <a:rPr lang="en-US" altLang="zh-CN" dirty="0">
                <a:latin typeface="华文宋体" charset="-122"/>
                <a:ea typeface="华文宋体" charset="-122"/>
                <a:sym typeface="+mn-ea"/>
              </a:rPr>
              <a:t>	2</a:t>
            </a:r>
            <a:r>
              <a:rPr lang="zh-CN" altLang="en-US" dirty="0">
                <a:latin typeface="华文宋体" charset="-122"/>
                <a:ea typeface="华文宋体" charset="-122"/>
                <a:sym typeface="+mn-ea"/>
              </a:rPr>
              <a:t>、超时设置：超时设置，请求重试或者请求转移等</a:t>
            </a:r>
            <a:endParaRPr lang="zh-CN" altLang="en-US" dirty="0">
              <a:latin typeface="华文宋体" charset="-122"/>
              <a:ea typeface="华文宋体" charset="-122"/>
              <a:sym typeface="+mn-ea"/>
            </a:endParaRPr>
          </a:p>
          <a:p>
            <a:pPr lvl="0" indent="0"/>
            <a:r>
              <a:rPr lang="en-US" altLang="zh-CN" dirty="0">
                <a:latin typeface="华文宋体" charset="-122"/>
                <a:ea typeface="华文宋体" charset="-122"/>
                <a:sym typeface="+mn-ea"/>
              </a:rPr>
              <a:t>	3</a:t>
            </a:r>
            <a:r>
              <a:rPr lang="zh-CN" altLang="en-US" dirty="0">
                <a:latin typeface="华文宋体" charset="-122"/>
                <a:ea typeface="华文宋体" charset="-122"/>
                <a:sym typeface="+mn-ea"/>
              </a:rPr>
              <a:t>、异步调用：例如生成</a:t>
            </a:r>
            <a:r>
              <a:rPr lang="en-US" altLang="zh-CN" dirty="0">
                <a:latin typeface="华文宋体" charset="-122"/>
                <a:ea typeface="华文宋体" charset="-122"/>
                <a:sym typeface="+mn-ea"/>
              </a:rPr>
              <a:t>PDF</a:t>
            </a:r>
            <a:r>
              <a:rPr lang="zh-CN" altLang="en-US" dirty="0">
                <a:latin typeface="华文宋体" charset="-122"/>
                <a:ea typeface="华文宋体" charset="-122"/>
                <a:sym typeface="+mn-ea"/>
              </a:rPr>
              <a:t>并签章</a:t>
            </a:r>
            <a:endParaRPr lang="zh-CN" altLang="en-US" dirty="0">
              <a:latin typeface="华文宋体" charset="-122"/>
              <a:ea typeface="华文宋体" charset="-122"/>
              <a:sym typeface="+mn-ea"/>
            </a:endParaRPr>
          </a:p>
          <a:p>
            <a:pPr lvl="0" indent="0"/>
            <a:r>
              <a:rPr lang="en-US" altLang="zh-CN" dirty="0">
                <a:latin typeface="华文宋体" charset="-122"/>
                <a:ea typeface="华文宋体" charset="-122"/>
                <a:sym typeface="+mn-ea"/>
              </a:rPr>
              <a:t>	4</a:t>
            </a:r>
            <a:r>
              <a:rPr lang="zh-CN" altLang="en-US" dirty="0">
                <a:latin typeface="华文宋体" charset="-122"/>
                <a:ea typeface="华文宋体" charset="-122"/>
                <a:sym typeface="+mn-ea"/>
              </a:rPr>
              <a:t>、服务降级：；例如淘宝的</a:t>
            </a:r>
            <a:r>
              <a:rPr lang="en-US" altLang="zh-CN" dirty="0">
                <a:latin typeface="华文宋体" charset="-122"/>
                <a:ea typeface="华文宋体" charset="-122"/>
                <a:sym typeface="+mn-ea"/>
              </a:rPr>
              <a:t>“</a:t>
            </a:r>
            <a:r>
              <a:rPr lang="zh-CN" altLang="en-US" dirty="0">
                <a:latin typeface="华文宋体" charset="-122"/>
                <a:ea typeface="华文宋体" charset="-122"/>
                <a:sym typeface="+mn-ea"/>
              </a:rPr>
              <a:t>双十一</a:t>
            </a:r>
            <a:r>
              <a:rPr lang="en-US" altLang="zh-CN" dirty="0">
                <a:latin typeface="华文宋体" charset="-122"/>
                <a:ea typeface="华文宋体" charset="-122"/>
                <a:sym typeface="+mn-ea"/>
              </a:rPr>
              <a:t>”</a:t>
            </a:r>
            <a:r>
              <a:rPr lang="zh-CN" altLang="en-US" dirty="0">
                <a:latin typeface="华文宋体" charset="-122"/>
                <a:ea typeface="华文宋体" charset="-122"/>
                <a:sym typeface="+mn-ea"/>
              </a:rPr>
              <a:t>促销中，关闭评价，确认收货等非核心服务，以保证交易系统正常</a:t>
            </a:r>
            <a:endParaRPr lang="zh-CN" altLang="en-US" dirty="0">
              <a:latin typeface="华文宋体" charset="-122"/>
              <a:ea typeface="华文宋体" charset="-122"/>
              <a:sym typeface="+mn-ea"/>
            </a:endParaRPr>
          </a:p>
          <a:p>
            <a:pPr lvl="0" indent="0"/>
            <a:r>
              <a:rPr lang="en-US" altLang="zh-CN" dirty="0">
                <a:latin typeface="华文宋体" charset="-122"/>
                <a:ea typeface="华文宋体" charset="-122"/>
                <a:sym typeface="+mn-ea"/>
              </a:rPr>
              <a:t>	5</a:t>
            </a:r>
            <a:r>
              <a:rPr lang="zh-CN" altLang="en-US" dirty="0">
                <a:latin typeface="华文宋体" charset="-122"/>
                <a:ea typeface="华文宋体" charset="-122"/>
                <a:sym typeface="+mn-ea"/>
              </a:rPr>
              <a:t>、幂等性设计：应用调用服务失败后，会将调用请求重新发送到其他服务器，但是这个失败可能是虚假的失败。比如服务已经处理成功，但因为网络故障应用没有收到响应，这时应用重新提交请求就导致服务重复调用，如果这个服务是一个转账操作，就会产生严重后果。因此服务器必须保持重复调用和调用一次产生的结果相同，即具有幂等性。</a:t>
            </a:r>
            <a:endParaRPr lang="zh-CN" altLang="en-US" dirty="0">
              <a:latin typeface="华文宋体" charset="-122"/>
              <a:ea typeface="华文宋体" charset="-122"/>
              <a:sym typeface="+mn-ea"/>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590550" y="1061720"/>
            <a:ext cx="982980" cy="914400"/>
          </a:xfrm>
          <a:prstGeom prst="rect">
            <a:avLst/>
          </a:prstGeom>
          <a:noFill/>
        </p:spPr>
        <p:txBody>
          <a:bodyPr wrap="none" rtlCol="0" anchor="t">
            <a:spAutoFit/>
          </a:bodyPr>
          <a:lstStyle/>
          <a:p>
            <a:pPr algn="l"/>
            <a:r>
              <a:rPr lang="zh-CN" dirty="0">
                <a:ln w="22225">
                  <a:solidFill>
                    <a:schemeClr val="accent2"/>
                  </a:solidFill>
                  <a:prstDash val="solid"/>
                </a:ln>
                <a:solidFill>
                  <a:schemeClr val="accent2">
                    <a:lumMod val="40000"/>
                    <a:lumOff val="60000"/>
                  </a:schemeClr>
                </a:solidFill>
                <a:effectLst/>
                <a:latin typeface="华文宋体" charset="-122"/>
                <a:ea typeface="华文宋体" charset="-122"/>
                <a:sym typeface="+mn-ea"/>
              </a:rPr>
              <a:t>可用性</a:t>
            </a:r>
            <a:r>
              <a:rPr lang="en-US" altLang="zh-CN" dirty="0">
                <a:ln w="22225">
                  <a:solidFill>
                    <a:schemeClr val="accent2"/>
                  </a:solidFill>
                  <a:prstDash val="solid"/>
                </a:ln>
                <a:solidFill>
                  <a:schemeClr val="accent2">
                    <a:lumMod val="40000"/>
                    <a:lumOff val="60000"/>
                  </a:schemeClr>
                </a:solidFill>
                <a:effectLst/>
                <a:latin typeface="华文宋体" charset="-122"/>
                <a:ea typeface="华文宋体" charset="-122"/>
                <a:sym typeface="+mn-ea"/>
              </a:rPr>
              <a:t>:</a:t>
            </a:r>
            <a:endParaRPr lang="zh-CN" altLang="en-US">
              <a:latin typeface="Arial" pitchFamily="34" charset="0"/>
              <a:ea typeface="宋体" pitchFamily="2" charset="-122"/>
            </a:endParaRPr>
          </a:p>
          <a:p>
            <a:pPr algn="l"/>
            <a:endParaRPr lang="en-US" altLang="zh-CN" dirty="0">
              <a:ln w="22225">
                <a:solidFill>
                  <a:schemeClr val="accent2"/>
                </a:solidFill>
                <a:prstDash val="solid"/>
              </a:ln>
              <a:solidFill>
                <a:schemeClr val="accent2">
                  <a:lumMod val="40000"/>
                  <a:lumOff val="60000"/>
                </a:schemeClr>
              </a:solidFill>
              <a:effectLst/>
              <a:latin typeface="华文宋体" charset="-122"/>
              <a:ea typeface="华文宋体" charset="-122"/>
              <a:sym typeface="+mn-ea"/>
            </a:endParaRPr>
          </a:p>
          <a:p>
            <a:pPr algn="l"/>
            <a:r>
              <a:rPr lang="en-US" altLang="zh-CN" dirty="0">
                <a:ln w="22225">
                  <a:solidFill>
                    <a:schemeClr val="accent2"/>
                  </a:solidFill>
                  <a:prstDash val="solid"/>
                </a:ln>
                <a:solidFill>
                  <a:schemeClr val="accent2">
                    <a:lumMod val="40000"/>
                    <a:lumOff val="60000"/>
                  </a:schemeClr>
                </a:solidFill>
                <a:effectLst/>
                <a:latin typeface="华文宋体" charset="-122"/>
                <a:ea typeface="华文宋体" charset="-122"/>
                <a:sym typeface="+mn-ea"/>
              </a:rPr>
              <a:t>     </a:t>
            </a:r>
            <a:endParaRPr lang="zh-CN" altLang="en-US" dirty="0">
              <a:ln w="22225">
                <a:solidFill>
                  <a:schemeClr val="accent2"/>
                </a:solidFill>
                <a:prstDash val="solid"/>
              </a:ln>
              <a:solidFill>
                <a:schemeClr val="accent2">
                  <a:lumMod val="40000"/>
                  <a:lumOff val="60000"/>
                </a:schemeClr>
              </a:solidFill>
              <a:effectLst/>
              <a:latin typeface="华文宋体" charset="-122"/>
              <a:ea typeface="华文宋体" charset="-122"/>
              <a:sym typeface="+mn-ea"/>
            </a:endParaRPr>
          </a:p>
        </p:txBody>
      </p:sp>
      <p:sp>
        <p:nvSpPr>
          <p:cNvPr id="9" name="Shape 34"/>
          <p:cNvSpPr>
            <a:spLocks noChangeArrowheads="1"/>
          </p:cNvSpPr>
          <p:nvPr/>
        </p:nvSpPr>
        <p:spPr bwMode="auto">
          <a:xfrm>
            <a:off x="3541395" y="1427480"/>
            <a:ext cx="3601720" cy="496570"/>
          </a:xfrm>
          <a:prstGeom prst="roundRect">
            <a:avLst>
              <a:gd name="adj" fmla="val 20269"/>
            </a:avLst>
          </a:prstGeom>
          <a:solidFill>
            <a:schemeClr val="accent4"/>
          </a:solidFill>
          <a:ln w="9525">
            <a:noFill/>
            <a:round/>
          </a:ln>
          <a:effectLst/>
        </p:spPr>
        <p:txBody>
          <a:bodyPr lIns="0" tIns="0" rIns="0" bIns="0" anchor="ctr"/>
          <a:p>
            <a:pPr algn="ctr" eaLnBrk="0" hangingPunct="0"/>
            <a:r>
              <a:rPr lang="zh-CN" altLang="en-US" sz="2400">
                <a:solidFill>
                  <a:srgbClr val="FFFFFF"/>
                </a:solidFill>
                <a:latin typeface="Helvetica" charset="0"/>
                <a:sym typeface="Helvetica" charset="0"/>
              </a:rPr>
              <a:t>数据</a:t>
            </a:r>
            <a:r>
              <a:rPr lang="en-US" altLang="zh-CN" sz="2400">
                <a:solidFill>
                  <a:srgbClr val="FFFFFF"/>
                </a:solidFill>
                <a:latin typeface="Helvetica" charset="0"/>
                <a:sym typeface="Helvetica" charset="0"/>
              </a:rPr>
              <a:t>-</a:t>
            </a:r>
            <a:r>
              <a:rPr lang="zh-CN" altLang="en-US" sz="2400">
                <a:solidFill>
                  <a:srgbClr val="FFFFFF"/>
                </a:solidFill>
                <a:latin typeface="Helvetica" charset="0"/>
                <a:sym typeface="Helvetica" charset="0"/>
              </a:rPr>
              <a:t>高可用</a:t>
            </a:r>
            <a:endParaRPr lang="zh-CN" altLang="en-US" sz="2400">
              <a:solidFill>
                <a:srgbClr val="FFFFFF"/>
              </a:solidFill>
              <a:latin typeface="Helvetica" charset="0"/>
              <a:sym typeface="Helvetica" charset="0"/>
            </a:endParaRPr>
          </a:p>
        </p:txBody>
      </p:sp>
      <p:sp>
        <p:nvSpPr>
          <p:cNvPr id="2" name="Shape 34"/>
          <p:cNvSpPr>
            <a:spLocks noChangeArrowheads="1"/>
          </p:cNvSpPr>
          <p:nvPr/>
        </p:nvSpPr>
        <p:spPr bwMode="auto">
          <a:xfrm>
            <a:off x="3541395" y="2512060"/>
            <a:ext cx="3601720" cy="496570"/>
          </a:xfrm>
          <a:prstGeom prst="roundRect">
            <a:avLst>
              <a:gd name="adj" fmla="val 20269"/>
            </a:avLst>
          </a:prstGeom>
          <a:solidFill>
            <a:schemeClr val="accent4"/>
          </a:solidFill>
          <a:ln w="9525">
            <a:noFill/>
            <a:round/>
          </a:ln>
          <a:effectLst/>
        </p:spPr>
        <p:txBody>
          <a:bodyPr lIns="0" tIns="0" rIns="0" bIns="0" anchor="ctr"/>
          <a:p>
            <a:pPr algn="ctr" eaLnBrk="0" hangingPunct="0"/>
            <a:r>
              <a:rPr lang="zh-CN" sz="2400">
                <a:solidFill>
                  <a:srgbClr val="FFFFFF"/>
                </a:solidFill>
                <a:latin typeface="Helvetica" charset="0"/>
                <a:sym typeface="Helvetica" charset="0"/>
              </a:rPr>
              <a:t>自动化测试</a:t>
            </a:r>
            <a:endParaRPr lang="zh-CN" sz="2400">
              <a:solidFill>
                <a:srgbClr val="FFFFFF"/>
              </a:solidFill>
              <a:latin typeface="Helvetica" charset="0"/>
              <a:sym typeface="Helvetica" charset="0"/>
            </a:endParaRPr>
          </a:p>
        </p:txBody>
      </p:sp>
      <p:sp>
        <p:nvSpPr>
          <p:cNvPr id="4" name="Shape 34"/>
          <p:cNvSpPr>
            <a:spLocks noChangeArrowheads="1"/>
          </p:cNvSpPr>
          <p:nvPr/>
        </p:nvSpPr>
        <p:spPr bwMode="auto">
          <a:xfrm>
            <a:off x="3541395" y="3539490"/>
            <a:ext cx="3601720" cy="496570"/>
          </a:xfrm>
          <a:prstGeom prst="roundRect">
            <a:avLst>
              <a:gd name="adj" fmla="val 20269"/>
            </a:avLst>
          </a:prstGeom>
          <a:solidFill>
            <a:schemeClr val="accent4"/>
          </a:solidFill>
          <a:ln w="9525">
            <a:noFill/>
            <a:round/>
          </a:ln>
          <a:effectLst/>
        </p:spPr>
        <p:txBody>
          <a:bodyPr lIns="0" tIns="0" rIns="0" bIns="0" anchor="ctr"/>
          <a:p>
            <a:pPr algn="ctr" eaLnBrk="0" hangingPunct="0"/>
            <a:r>
              <a:rPr lang="zh-CN" sz="2400">
                <a:solidFill>
                  <a:srgbClr val="FFFFFF"/>
                </a:solidFill>
                <a:latin typeface="Helvetica" charset="0"/>
                <a:sym typeface="Helvetica" charset="0"/>
              </a:rPr>
              <a:t>预发布验证</a:t>
            </a:r>
            <a:endParaRPr lang="zh-CN" sz="2400">
              <a:solidFill>
                <a:srgbClr val="FFFFFF"/>
              </a:solidFill>
              <a:latin typeface="Helvetica" charset="0"/>
              <a:sym typeface="Helvetica" charset="0"/>
            </a:endParaRPr>
          </a:p>
        </p:txBody>
      </p:sp>
      <p:sp>
        <p:nvSpPr>
          <p:cNvPr id="5" name="Shape 34"/>
          <p:cNvSpPr>
            <a:spLocks noChangeArrowheads="1"/>
          </p:cNvSpPr>
          <p:nvPr/>
        </p:nvSpPr>
        <p:spPr bwMode="auto">
          <a:xfrm>
            <a:off x="3541395" y="4566285"/>
            <a:ext cx="3601720" cy="496570"/>
          </a:xfrm>
          <a:prstGeom prst="roundRect">
            <a:avLst>
              <a:gd name="adj" fmla="val 20269"/>
            </a:avLst>
          </a:prstGeom>
          <a:solidFill>
            <a:schemeClr val="accent4"/>
          </a:solidFill>
          <a:ln w="9525">
            <a:noFill/>
            <a:round/>
          </a:ln>
          <a:effectLst/>
        </p:spPr>
        <p:txBody>
          <a:bodyPr lIns="0" tIns="0" rIns="0" bIns="0" anchor="ctr"/>
          <a:p>
            <a:pPr algn="ctr" eaLnBrk="0" hangingPunct="0"/>
            <a:r>
              <a:rPr lang="zh-CN" sz="2400">
                <a:solidFill>
                  <a:srgbClr val="FFFFFF"/>
                </a:solidFill>
                <a:latin typeface="Helvetica" charset="0"/>
                <a:sym typeface="Helvetica" charset="0"/>
              </a:rPr>
              <a:t>自动化发布</a:t>
            </a:r>
            <a:endParaRPr lang="zh-CN" sz="2400">
              <a:solidFill>
                <a:srgbClr val="FFFFFF"/>
              </a:solidFill>
              <a:latin typeface="Helvetica" charset="0"/>
              <a:sym typeface="Helvetica" charset="0"/>
            </a:endParaRPr>
          </a:p>
        </p:txBody>
      </p:sp>
      <p:sp>
        <p:nvSpPr>
          <p:cNvPr id="7" name="Shape 34"/>
          <p:cNvSpPr>
            <a:spLocks noChangeArrowheads="1"/>
          </p:cNvSpPr>
          <p:nvPr/>
        </p:nvSpPr>
        <p:spPr bwMode="auto">
          <a:xfrm>
            <a:off x="3541395" y="5436235"/>
            <a:ext cx="3601720" cy="496570"/>
          </a:xfrm>
          <a:prstGeom prst="roundRect">
            <a:avLst>
              <a:gd name="adj" fmla="val 20269"/>
            </a:avLst>
          </a:prstGeom>
          <a:solidFill>
            <a:schemeClr val="accent4"/>
          </a:solidFill>
          <a:ln w="9525">
            <a:noFill/>
            <a:round/>
          </a:ln>
          <a:effectLst/>
        </p:spPr>
        <p:txBody>
          <a:bodyPr lIns="0" tIns="0" rIns="0" bIns="0" anchor="ctr"/>
          <a:p>
            <a:pPr algn="ctr" eaLnBrk="0" hangingPunct="0"/>
            <a:r>
              <a:rPr lang="zh-CN" sz="2400">
                <a:solidFill>
                  <a:srgbClr val="FFFFFF"/>
                </a:solidFill>
                <a:latin typeface="Helvetica" charset="0"/>
                <a:sym typeface="Helvetica" charset="0"/>
              </a:rPr>
              <a:t>数据采集与报警</a:t>
            </a:r>
            <a:endParaRPr lang="zh-CN" sz="2400">
              <a:solidFill>
                <a:srgbClr val="FFFFFF"/>
              </a:solidFill>
              <a:latin typeface="Helvetica" charset="0"/>
              <a:sym typeface="Helvetica" charset="0"/>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0-#ppt_w/2"/>
                                          </p:val>
                                        </p:tav>
                                        <p:tav tm="100000">
                                          <p:val>
                                            <p:strVal val="#ppt_x"/>
                                          </p:val>
                                        </p:tav>
                                      </p:tavLst>
                                    </p:anim>
                                    <p:anim calcmode="lin" valueType="num">
                                      <p:cBhvr additive="base">
                                        <p:cTn id="14"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0-#ppt_w/2"/>
                                          </p:val>
                                        </p:tav>
                                        <p:tav tm="100000">
                                          <p:val>
                                            <p:strVal val="#ppt_x"/>
                                          </p:val>
                                        </p:tav>
                                      </p:tavLst>
                                    </p:anim>
                                    <p:anim calcmode="lin" valueType="num">
                                      <p:cBhvr additive="base">
                                        <p:cTn id="20"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0-#ppt_w/2"/>
                                          </p:val>
                                        </p:tav>
                                        <p:tav tm="100000">
                                          <p:val>
                                            <p:strVal val="#ppt_x"/>
                                          </p:val>
                                        </p:tav>
                                      </p:tavLst>
                                    </p:anim>
                                    <p:anim calcmode="lin" valueType="num">
                                      <p:cBhvr additive="base">
                                        <p:cTn id="26"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0-#ppt_w/2"/>
                                          </p:val>
                                        </p:tav>
                                        <p:tav tm="100000">
                                          <p:val>
                                            <p:strVal val="#ppt_x"/>
                                          </p:val>
                                        </p:tav>
                                      </p:tavLst>
                                    </p:anim>
                                    <p:anim calcmode="lin" valueType="num">
                                      <p:cBhvr additive="base">
                                        <p:cTn id="32"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autoUpdateAnimBg="0"/>
      <p:bldP spid="2" grpId="0" bldLvl="0" animBg="1" autoUpdateAnimBg="0"/>
      <p:bldP spid="4" grpId="0" bldLvl="0" animBg="1" autoUpdateAnimBg="0"/>
      <p:bldP spid="5" grpId="0" bldLvl="0" animBg="1" autoUpdateAnimBg="0"/>
      <p:bldP spid="7" grpId="0" bldLvl="0" animBg="1"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590550" y="1061720"/>
            <a:ext cx="754380" cy="914400"/>
          </a:xfrm>
          <a:prstGeom prst="rect">
            <a:avLst/>
          </a:prstGeom>
          <a:noFill/>
        </p:spPr>
        <p:txBody>
          <a:bodyPr wrap="none" rtlCol="0" anchor="t">
            <a:spAutoFit/>
          </a:bodyPr>
          <a:lstStyle/>
          <a:p>
            <a:pPr algn="l"/>
            <a:r>
              <a:rPr lang="zh-CN" altLang="en-US" dirty="0">
                <a:ln w="22225">
                  <a:solidFill>
                    <a:schemeClr val="accent2"/>
                  </a:solidFill>
                  <a:prstDash val="solid"/>
                </a:ln>
                <a:solidFill>
                  <a:schemeClr val="accent2">
                    <a:lumMod val="40000"/>
                    <a:lumOff val="60000"/>
                  </a:schemeClr>
                </a:solidFill>
                <a:effectLst/>
                <a:latin typeface="华文宋体" charset="-122"/>
                <a:ea typeface="华文宋体" charset="-122"/>
                <a:sym typeface="+mn-ea"/>
              </a:rPr>
              <a:t>弹性</a:t>
            </a:r>
            <a:r>
              <a:rPr lang="en-US" altLang="zh-CN" dirty="0">
                <a:ln w="22225">
                  <a:solidFill>
                    <a:schemeClr val="accent2"/>
                  </a:solidFill>
                  <a:prstDash val="solid"/>
                </a:ln>
                <a:solidFill>
                  <a:schemeClr val="accent2">
                    <a:lumMod val="40000"/>
                    <a:lumOff val="60000"/>
                  </a:schemeClr>
                </a:solidFill>
                <a:effectLst/>
                <a:latin typeface="华文宋体" charset="-122"/>
                <a:ea typeface="华文宋体" charset="-122"/>
                <a:sym typeface="+mn-ea"/>
              </a:rPr>
              <a:t>:</a:t>
            </a:r>
            <a:endParaRPr lang="zh-CN" altLang="en-US">
              <a:latin typeface="Arial" pitchFamily="34" charset="0"/>
              <a:ea typeface="宋体" pitchFamily="2" charset="-122"/>
            </a:endParaRPr>
          </a:p>
          <a:p>
            <a:pPr algn="l"/>
            <a:endParaRPr lang="en-US" altLang="zh-CN" dirty="0">
              <a:ln w="22225">
                <a:solidFill>
                  <a:schemeClr val="accent2"/>
                </a:solidFill>
                <a:prstDash val="solid"/>
              </a:ln>
              <a:solidFill>
                <a:schemeClr val="accent2">
                  <a:lumMod val="40000"/>
                  <a:lumOff val="60000"/>
                </a:schemeClr>
              </a:solidFill>
              <a:effectLst/>
              <a:latin typeface="华文宋体" charset="-122"/>
              <a:ea typeface="华文宋体" charset="-122"/>
              <a:sym typeface="+mn-ea"/>
            </a:endParaRPr>
          </a:p>
          <a:p>
            <a:pPr algn="l"/>
            <a:r>
              <a:rPr lang="en-US" altLang="zh-CN" dirty="0">
                <a:ln w="22225">
                  <a:solidFill>
                    <a:schemeClr val="accent2"/>
                  </a:solidFill>
                  <a:prstDash val="solid"/>
                </a:ln>
                <a:solidFill>
                  <a:schemeClr val="accent2">
                    <a:lumMod val="40000"/>
                    <a:lumOff val="60000"/>
                  </a:schemeClr>
                </a:solidFill>
                <a:effectLst/>
                <a:latin typeface="华文宋体" charset="-122"/>
                <a:ea typeface="华文宋体" charset="-122"/>
                <a:sym typeface="+mn-ea"/>
              </a:rPr>
              <a:t>     </a:t>
            </a:r>
            <a:endParaRPr lang="zh-CN" altLang="en-US" dirty="0">
              <a:ln w="22225">
                <a:solidFill>
                  <a:schemeClr val="accent2"/>
                </a:solidFill>
                <a:prstDash val="solid"/>
              </a:ln>
              <a:solidFill>
                <a:schemeClr val="accent2">
                  <a:lumMod val="40000"/>
                  <a:lumOff val="60000"/>
                </a:schemeClr>
              </a:solidFill>
              <a:effectLst/>
              <a:latin typeface="华文宋体" charset="-122"/>
              <a:ea typeface="华文宋体" charset="-122"/>
              <a:sym typeface="+mn-ea"/>
            </a:endParaRPr>
          </a:p>
        </p:txBody>
      </p:sp>
      <p:sp>
        <p:nvSpPr>
          <p:cNvPr id="9" name="Shape 34"/>
          <p:cNvSpPr>
            <a:spLocks noChangeArrowheads="1"/>
          </p:cNvSpPr>
          <p:nvPr/>
        </p:nvSpPr>
        <p:spPr bwMode="auto">
          <a:xfrm>
            <a:off x="3541395" y="1427480"/>
            <a:ext cx="3601720" cy="496570"/>
          </a:xfrm>
          <a:prstGeom prst="roundRect">
            <a:avLst>
              <a:gd name="adj" fmla="val 20269"/>
            </a:avLst>
          </a:prstGeom>
          <a:solidFill>
            <a:schemeClr val="accent4"/>
          </a:solidFill>
          <a:ln w="9525">
            <a:noFill/>
            <a:round/>
          </a:ln>
          <a:effectLst/>
        </p:spPr>
        <p:txBody>
          <a:bodyPr lIns="0" tIns="0" rIns="0" bIns="0" anchor="ctr"/>
          <a:p>
            <a:pPr algn="ctr" eaLnBrk="0" hangingPunct="0"/>
            <a:r>
              <a:rPr lang="zh-CN" sz="2400">
                <a:solidFill>
                  <a:srgbClr val="FFFFFF"/>
                </a:solidFill>
                <a:latin typeface="Helvetica" charset="0"/>
                <a:sym typeface="Helvetica" charset="0"/>
              </a:rPr>
              <a:t>扩展性</a:t>
            </a:r>
            <a:endParaRPr lang="zh-CN" sz="2400">
              <a:solidFill>
                <a:srgbClr val="FFFFFF"/>
              </a:solidFill>
              <a:latin typeface="Helvetica" charset="0"/>
              <a:sym typeface="Helvetica" charset="0"/>
            </a:endParaRPr>
          </a:p>
        </p:txBody>
      </p:sp>
      <p:sp>
        <p:nvSpPr>
          <p:cNvPr id="6" name="文本框 5"/>
          <p:cNvSpPr txBox="1"/>
          <p:nvPr/>
        </p:nvSpPr>
        <p:spPr>
          <a:xfrm>
            <a:off x="1945005" y="2567940"/>
            <a:ext cx="7990205" cy="365760"/>
          </a:xfrm>
          <a:prstGeom prst="rect">
            <a:avLst/>
          </a:prstGeom>
          <a:noFill/>
        </p:spPr>
        <p:txBody>
          <a:bodyPr wrap="square" rtlCol="0" anchor="t">
            <a:spAutoFit/>
          </a:bodyPr>
          <a:p>
            <a:pPr lvl="0" indent="0"/>
            <a:r>
              <a:rPr lang="en-US" altLang="zh-CN" dirty="0">
                <a:latin typeface="华文宋体" charset="-122"/>
                <a:ea typeface="华文宋体" charset="-122"/>
                <a:sym typeface="+mn-ea"/>
              </a:rPr>
              <a:t>	</a:t>
            </a:r>
            <a:endParaRPr lang="zh-CN" altLang="en-US" dirty="0">
              <a:latin typeface="华文宋体" charset="-122"/>
              <a:ea typeface="华文宋体" charset="-122"/>
              <a:sym typeface="+mn-ea"/>
            </a:endParaRPr>
          </a:p>
        </p:txBody>
      </p:sp>
      <p:sp>
        <p:nvSpPr>
          <p:cNvPr id="2" name="文本框 1"/>
          <p:cNvSpPr txBox="1"/>
          <p:nvPr/>
        </p:nvSpPr>
        <p:spPr>
          <a:xfrm>
            <a:off x="860425" y="3894455"/>
            <a:ext cx="10469880" cy="640080"/>
          </a:xfrm>
          <a:prstGeom prst="rect">
            <a:avLst/>
          </a:prstGeom>
          <a:noFill/>
        </p:spPr>
        <p:txBody>
          <a:bodyPr wrap="square" rtlCol="0">
            <a:spAutoFit/>
          </a:bodyPr>
          <a:p>
            <a:pPr algn="l"/>
            <a:r>
              <a:rPr lang="zh-CN" altLang="en-US"/>
              <a:t>扩展性：指对现有系统影响最小的情况下，系统功能可持续扩展或提升的能力。</a:t>
            </a:r>
            <a:endParaRPr lang="zh-CN" altLang="en-US"/>
          </a:p>
          <a:p>
            <a:pPr algn="l"/>
            <a:r>
              <a:rPr lang="zh-CN" altLang="en-US"/>
              <a:t>伸缩性：指系统能够通过增加（减少）自身资源规模的方式增强（减少）自己的计算处理事务的能力。</a:t>
            </a:r>
            <a:endParaRPr lang="zh-CN" altLang="en-US"/>
          </a:p>
        </p:txBody>
      </p:sp>
      <p:sp>
        <p:nvSpPr>
          <p:cNvPr id="4" name="Shape 34"/>
          <p:cNvSpPr>
            <a:spLocks noChangeArrowheads="1"/>
          </p:cNvSpPr>
          <p:nvPr/>
        </p:nvSpPr>
        <p:spPr bwMode="auto">
          <a:xfrm>
            <a:off x="3541395" y="2502535"/>
            <a:ext cx="3601720" cy="496570"/>
          </a:xfrm>
          <a:prstGeom prst="roundRect">
            <a:avLst>
              <a:gd name="adj" fmla="val 20269"/>
            </a:avLst>
          </a:prstGeom>
          <a:solidFill>
            <a:schemeClr val="accent4"/>
          </a:solidFill>
          <a:ln w="9525">
            <a:noFill/>
            <a:round/>
          </a:ln>
          <a:effectLst/>
        </p:spPr>
        <p:txBody>
          <a:bodyPr lIns="0" tIns="0" rIns="0" bIns="0" anchor="ctr"/>
          <a:p>
            <a:pPr algn="ctr" eaLnBrk="0" hangingPunct="0"/>
            <a:r>
              <a:rPr lang="zh-CN" sz="2400">
                <a:solidFill>
                  <a:srgbClr val="FFFFFF"/>
                </a:solidFill>
                <a:latin typeface="Helvetica" charset="0"/>
                <a:sym typeface="Helvetica" charset="0"/>
              </a:rPr>
              <a:t>伸缩性</a:t>
            </a:r>
            <a:endParaRPr lang="zh-CN" sz="2400">
              <a:solidFill>
                <a:srgbClr val="FFFFFF"/>
              </a:solidFill>
              <a:latin typeface="Helvetica" charset="0"/>
              <a:sym typeface="Helvetica" charset="0"/>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0-#ppt_w/2"/>
                                          </p:val>
                                        </p:tav>
                                        <p:tav tm="100000">
                                          <p:val>
                                            <p:strVal val="#ppt_x"/>
                                          </p:val>
                                        </p:tav>
                                      </p:tavLst>
                                    </p:anim>
                                    <p:anim calcmode="lin" valueType="num">
                                      <p:cBhvr additive="base">
                                        <p:cTn id="14"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autoUpdateAnimBg="0"/>
      <p:bldP spid="4" grpId="0" bldLvl="0" animBg="1"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590550" y="1061720"/>
            <a:ext cx="982980" cy="914400"/>
          </a:xfrm>
          <a:prstGeom prst="rect">
            <a:avLst/>
          </a:prstGeom>
          <a:noFill/>
        </p:spPr>
        <p:txBody>
          <a:bodyPr wrap="none" rtlCol="0" anchor="t">
            <a:spAutoFit/>
          </a:bodyPr>
          <a:lstStyle/>
          <a:p>
            <a:pPr algn="l"/>
            <a:r>
              <a:rPr lang="zh-CN" dirty="0">
                <a:ln w="22225">
                  <a:solidFill>
                    <a:schemeClr val="accent2"/>
                  </a:solidFill>
                  <a:prstDash val="solid"/>
                </a:ln>
                <a:solidFill>
                  <a:schemeClr val="accent2">
                    <a:lumMod val="40000"/>
                    <a:lumOff val="60000"/>
                  </a:schemeClr>
                </a:solidFill>
                <a:effectLst/>
                <a:latin typeface="华文宋体" charset="-122"/>
                <a:ea typeface="华文宋体" charset="-122"/>
                <a:sym typeface="+mn-ea"/>
              </a:rPr>
              <a:t>安全性</a:t>
            </a:r>
            <a:r>
              <a:rPr lang="en-US" altLang="zh-CN" dirty="0">
                <a:ln w="22225">
                  <a:solidFill>
                    <a:schemeClr val="accent2"/>
                  </a:solidFill>
                  <a:prstDash val="solid"/>
                </a:ln>
                <a:solidFill>
                  <a:schemeClr val="accent2">
                    <a:lumMod val="40000"/>
                    <a:lumOff val="60000"/>
                  </a:schemeClr>
                </a:solidFill>
                <a:effectLst/>
                <a:latin typeface="华文宋体" charset="-122"/>
                <a:ea typeface="华文宋体" charset="-122"/>
                <a:sym typeface="+mn-ea"/>
              </a:rPr>
              <a:t>:</a:t>
            </a:r>
            <a:endParaRPr lang="zh-CN" altLang="en-US">
              <a:latin typeface="Arial" pitchFamily="34" charset="0"/>
              <a:ea typeface="宋体" pitchFamily="2" charset="-122"/>
            </a:endParaRPr>
          </a:p>
          <a:p>
            <a:pPr algn="l"/>
            <a:endParaRPr lang="en-US" altLang="zh-CN" dirty="0">
              <a:ln w="22225">
                <a:solidFill>
                  <a:schemeClr val="accent2"/>
                </a:solidFill>
                <a:prstDash val="solid"/>
              </a:ln>
              <a:solidFill>
                <a:schemeClr val="accent2">
                  <a:lumMod val="40000"/>
                  <a:lumOff val="60000"/>
                </a:schemeClr>
              </a:solidFill>
              <a:effectLst/>
              <a:latin typeface="华文宋体" charset="-122"/>
              <a:ea typeface="华文宋体" charset="-122"/>
              <a:sym typeface="+mn-ea"/>
            </a:endParaRPr>
          </a:p>
          <a:p>
            <a:pPr algn="l"/>
            <a:r>
              <a:rPr lang="en-US" altLang="zh-CN" dirty="0">
                <a:ln w="22225">
                  <a:solidFill>
                    <a:schemeClr val="accent2"/>
                  </a:solidFill>
                  <a:prstDash val="solid"/>
                </a:ln>
                <a:solidFill>
                  <a:schemeClr val="accent2">
                    <a:lumMod val="40000"/>
                    <a:lumOff val="60000"/>
                  </a:schemeClr>
                </a:solidFill>
                <a:effectLst/>
                <a:latin typeface="华文宋体" charset="-122"/>
                <a:ea typeface="华文宋体" charset="-122"/>
                <a:sym typeface="+mn-ea"/>
              </a:rPr>
              <a:t>     </a:t>
            </a:r>
            <a:endParaRPr lang="zh-CN" altLang="en-US" dirty="0">
              <a:ln w="22225">
                <a:solidFill>
                  <a:schemeClr val="accent2"/>
                </a:solidFill>
                <a:prstDash val="solid"/>
              </a:ln>
              <a:solidFill>
                <a:schemeClr val="accent2">
                  <a:lumMod val="40000"/>
                  <a:lumOff val="60000"/>
                </a:schemeClr>
              </a:solidFill>
              <a:effectLst/>
              <a:latin typeface="华文宋体" charset="-122"/>
              <a:ea typeface="华文宋体" charset="-122"/>
              <a:sym typeface="+mn-ea"/>
            </a:endParaRPr>
          </a:p>
        </p:txBody>
      </p:sp>
      <p:sp>
        <p:nvSpPr>
          <p:cNvPr id="9" name="Shape 34"/>
          <p:cNvSpPr>
            <a:spLocks noChangeArrowheads="1"/>
          </p:cNvSpPr>
          <p:nvPr/>
        </p:nvSpPr>
        <p:spPr bwMode="auto">
          <a:xfrm>
            <a:off x="3541395" y="1427480"/>
            <a:ext cx="3801110" cy="548640"/>
          </a:xfrm>
          <a:prstGeom prst="roundRect">
            <a:avLst>
              <a:gd name="adj" fmla="val 20269"/>
            </a:avLst>
          </a:prstGeom>
          <a:solidFill>
            <a:schemeClr val="accent4"/>
          </a:solidFill>
          <a:ln w="9525">
            <a:noFill/>
            <a:round/>
          </a:ln>
          <a:effectLst/>
        </p:spPr>
        <p:txBody>
          <a:bodyPr lIns="0" tIns="0" rIns="0" bIns="0" anchor="ctr"/>
          <a:p>
            <a:pPr algn="ctr" eaLnBrk="0" hangingPunct="0"/>
            <a:r>
              <a:rPr lang="zh-CN" sz="2400">
                <a:solidFill>
                  <a:srgbClr val="FFFFFF"/>
                </a:solidFill>
                <a:latin typeface="Helvetica" charset="0"/>
                <a:sym typeface="Helvetica" charset="0"/>
              </a:rPr>
              <a:t>常见攻击类型及避免方法</a:t>
            </a:r>
            <a:endParaRPr lang="zh-CN" sz="2400">
              <a:solidFill>
                <a:srgbClr val="FFFFFF"/>
              </a:solidFill>
              <a:latin typeface="Helvetica" charset="0"/>
              <a:sym typeface="Helvetica" charset="0"/>
            </a:endParaRPr>
          </a:p>
        </p:txBody>
      </p:sp>
      <p:sp>
        <p:nvSpPr>
          <p:cNvPr id="2" name="文本框 1"/>
          <p:cNvSpPr txBox="1"/>
          <p:nvPr/>
        </p:nvSpPr>
        <p:spPr>
          <a:xfrm>
            <a:off x="2431415" y="2466340"/>
            <a:ext cx="5996940" cy="3111500"/>
          </a:xfrm>
          <a:prstGeom prst="rect">
            <a:avLst/>
          </a:prstGeom>
          <a:noFill/>
        </p:spPr>
        <p:txBody>
          <a:bodyPr wrap="square" rtlCol="0">
            <a:spAutoFit/>
          </a:bodyPr>
          <a:p>
            <a:pPr algn="l"/>
            <a:r>
              <a:rPr lang="en-US" altLang="zh-CN"/>
              <a:t>1</a:t>
            </a:r>
            <a:r>
              <a:rPr lang="zh-CN" altLang="en-US"/>
              <a:t>、</a:t>
            </a:r>
            <a:r>
              <a:rPr lang="en-US" altLang="zh-CN"/>
              <a:t>XSS</a:t>
            </a:r>
            <a:r>
              <a:rPr lang="zh-CN" altLang="en-US"/>
              <a:t>攻击（跨站脚本攻击）</a:t>
            </a:r>
            <a:endParaRPr lang="zh-CN" altLang="en-US"/>
          </a:p>
          <a:p>
            <a:pPr algn="l"/>
            <a:r>
              <a:rPr lang="en-US" altLang="zh-CN"/>
              <a:t>	</a:t>
            </a:r>
            <a:r>
              <a:rPr lang="zh-CN" altLang="en-US"/>
              <a:t>通过请求中嵌入恶意脚本达到攻击的目的，对特殊字符</a:t>
            </a:r>
            <a:r>
              <a:rPr lang="en-US" altLang="zh-CN"/>
              <a:t>“&gt;”</a:t>
            </a:r>
            <a:r>
              <a:rPr lang="zh-CN" altLang="en-US"/>
              <a:t>或</a:t>
            </a:r>
            <a:r>
              <a:rPr lang="en-US" altLang="zh-CN"/>
              <a:t>“&lt;” </a:t>
            </a:r>
            <a:r>
              <a:rPr lang="zh-CN" altLang="en-US"/>
              <a:t>等做特殊转义。</a:t>
            </a:r>
            <a:endParaRPr lang="zh-CN" altLang="en-US"/>
          </a:p>
          <a:p>
            <a:pPr algn="l"/>
            <a:r>
              <a:rPr lang="en-US" altLang="zh-CN"/>
              <a:t>2</a:t>
            </a:r>
            <a:r>
              <a:rPr lang="zh-CN" altLang="en-US"/>
              <a:t>、注入攻击</a:t>
            </a:r>
            <a:r>
              <a:rPr lang="en-US" altLang="zh-CN"/>
              <a:t>,SQL</a:t>
            </a:r>
            <a:r>
              <a:rPr lang="zh-CN" altLang="en-US"/>
              <a:t>注入或者</a:t>
            </a:r>
            <a:r>
              <a:rPr lang="en-US" altLang="zh-CN"/>
              <a:t>OS</a:t>
            </a:r>
            <a:r>
              <a:rPr lang="zh-CN" altLang="en-US"/>
              <a:t>注入</a:t>
            </a:r>
            <a:endParaRPr lang="zh-CN" altLang="en-US"/>
          </a:p>
          <a:p>
            <a:pPr algn="l"/>
            <a:r>
              <a:rPr lang="en-US" altLang="zh-CN"/>
              <a:t>	</a:t>
            </a:r>
            <a:r>
              <a:rPr lang="zh-CN" altLang="en-US"/>
              <a:t>对请求参数进行过滤，</a:t>
            </a:r>
            <a:r>
              <a:rPr lang="en-US" altLang="zh-CN"/>
              <a:t>“drop table”</a:t>
            </a:r>
            <a:r>
              <a:rPr lang="zh-CN" altLang="en-US"/>
              <a:t>等关键词。还可以使用参数绑定，及预编译手段进行。</a:t>
            </a:r>
            <a:endParaRPr lang="zh-CN" altLang="en-US"/>
          </a:p>
          <a:p>
            <a:pPr algn="l"/>
            <a:r>
              <a:rPr lang="en-US" altLang="zh-CN"/>
              <a:t>3</a:t>
            </a:r>
            <a:r>
              <a:rPr lang="zh-CN" altLang="en-US"/>
              <a:t>、</a:t>
            </a:r>
            <a:r>
              <a:rPr lang="en-US" altLang="zh-CN"/>
              <a:t>CSRF</a:t>
            </a:r>
            <a:r>
              <a:rPr lang="zh-CN" altLang="en-US"/>
              <a:t>攻击（跨站点请求伪造）</a:t>
            </a:r>
            <a:endParaRPr lang="zh-CN" altLang="en-US"/>
          </a:p>
          <a:p>
            <a:pPr algn="l"/>
            <a:r>
              <a:rPr lang="en-US" altLang="zh-CN"/>
              <a:t>	</a:t>
            </a:r>
            <a:r>
              <a:rPr lang="zh-CN" altLang="en-US"/>
              <a:t>主要是利用跨站请求，在用户不知情的情况下，伪造用户身份进行请求，核心是利用</a:t>
            </a:r>
            <a:r>
              <a:rPr lang="en-US" altLang="zh-CN"/>
              <a:t>Cookie </a:t>
            </a:r>
            <a:r>
              <a:rPr lang="zh-CN" altLang="en-US"/>
              <a:t>或</a:t>
            </a:r>
            <a:r>
              <a:rPr lang="en-US" altLang="zh-CN"/>
              <a:t>Session</a:t>
            </a:r>
            <a:r>
              <a:rPr lang="zh-CN" altLang="en-US"/>
              <a:t>策略。</a:t>
            </a:r>
            <a:endParaRPr lang="zh-CN" altLang="en-US"/>
          </a:p>
          <a:p>
            <a:pPr algn="l"/>
            <a:r>
              <a:rPr lang="en-US" altLang="zh-CN"/>
              <a:t>	</a:t>
            </a:r>
            <a:r>
              <a:rPr lang="zh-CN" altLang="en-US"/>
              <a:t>通过表单</a:t>
            </a:r>
            <a:r>
              <a:rPr lang="en-US" altLang="zh-CN"/>
              <a:t>Token</a:t>
            </a:r>
            <a:r>
              <a:rPr lang="zh-CN" altLang="en-US"/>
              <a:t>，或者验证码、或者</a:t>
            </a:r>
            <a:r>
              <a:rPr lang="en-US" altLang="zh-CN"/>
              <a:t>Http </a:t>
            </a:r>
            <a:r>
              <a:rPr lang="zh-CN" altLang="en-US"/>
              <a:t>请求头的</a:t>
            </a:r>
            <a:r>
              <a:rPr lang="en-US" altLang="zh-CN"/>
              <a:t>Referer </a:t>
            </a:r>
            <a:r>
              <a:rPr lang="zh-CN" altLang="en-US"/>
              <a:t>进行</a:t>
            </a:r>
            <a:r>
              <a:rPr lang="en-US" altLang="zh-CN"/>
              <a:t>chek</a:t>
            </a:r>
            <a:endParaRPr lang="en-US" altLang="zh-CN"/>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hidden="1"/>
          <p:cNvGraphicFramePr>
            <a:graphicFrameLocks noChangeAspect="1"/>
          </p:cNvGraphicFramePr>
          <p:nvPr>
            <p:custDataLst>
              <p:tags r:id="rId1"/>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049" name="think-cell Slide" r:id="rId2" imgW="12700" imgH="12700" progId="">
                  <p:embed/>
                </p:oleObj>
              </mc:Choice>
              <mc:Fallback>
                <p:oleObj name="think-cell Slide" r:id="rId2" imgW="12700" imgH="12700" progId="">
                  <p:embed/>
                  <p:pic>
                    <p:nvPicPr>
                      <p:cNvPr id="0" name="图片 2048" descr="image4"/>
                      <p:cNvPicPr>
                        <a:picLocks noChangeAspect="1"/>
                      </p:cNvPicPr>
                      <p:nvPr/>
                    </p:nvPicPr>
                    <p:blipFill>
                      <a:blip r:embed="rId3"/>
                      <a:stretch>
                        <a:fillRect/>
                      </a:stretch>
                    </p:blipFill>
                    <p:spPr>
                      <a:xfrm>
                        <a:off x="0" y="0"/>
                        <a:ext cx="158750" cy="158750"/>
                      </a:xfrm>
                      <a:prstGeom prst="rect">
                        <a:avLst/>
                      </a:prstGeom>
                      <a:noFill/>
                      <a:ln w="9525">
                        <a:noFill/>
                      </a:ln>
                    </p:spPr>
                  </p:pic>
                </p:oleObj>
              </mc:Fallback>
            </mc:AlternateContent>
          </a:graphicData>
        </a:graphic>
      </p:graphicFrame>
      <p:sp>
        <p:nvSpPr>
          <p:cNvPr id="3" name="Rectangle 3"/>
          <p:cNvSpPr txBox="1">
            <a:spLocks noGrp="1" noChangeArrowheads="1"/>
          </p:cNvSpPr>
          <p:nvPr>
            <p:ph type="ctrTitle"/>
            <p:custDataLst>
              <p:tags r:id="rId4"/>
            </p:custDataLst>
          </p:nvPr>
        </p:nvSpPr>
        <p:spPr>
          <a:xfrm>
            <a:off x="6706422" y="3489960"/>
            <a:ext cx="5308756" cy="1059180"/>
          </a:xfrm>
          <a:prstGeom prst="rect">
            <a:avLst/>
          </a:prstGeom>
        </p:spPr>
        <p:txBody>
          <a:bodyPr vert="horz" lIns="91440" tIns="45720" rIns="91440" bIns="45720" rtlCol="0" anchor="ctr">
            <a:noAutofit/>
          </a:bodyPr>
          <a:lstStyle/>
          <a:p>
            <a:pPr lvl="0" algn="ctr" defTabSz="-635">
              <a:tabLst>
                <a:tab pos="82550" algn="l"/>
              </a:tabLst>
              <a:defRPr/>
            </a:pPr>
            <a:r>
              <a:rPr lang="zh-CN" altLang="en-US" sz="4800" noProof="0" dirty="0" smtClean="0">
                <a:ln>
                  <a:noFill/>
                </a:ln>
                <a:uLnTx/>
                <a:uFillTx/>
                <a:sym typeface="+mn-ea"/>
              </a:rPr>
              <a:t>架构演化历程</a:t>
            </a:r>
            <a:endParaRPr kumimoji="0" lang="zh-CN" altLang="en-US" sz="4800" b="0" i="0" u="none" strike="noStrike" kern="1200" cap="none" spc="0" normalizeH="0" baseline="0" noProof="0" dirty="0" smtClean="0">
              <a:ln>
                <a:noFill/>
              </a:ln>
              <a:solidFill>
                <a:schemeClr val="tx1"/>
              </a:solidFill>
              <a:effectLst/>
              <a:uLnTx/>
              <a:uFillTx/>
              <a:sym typeface="+mn-ea"/>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590550" y="1061720"/>
            <a:ext cx="982980" cy="914400"/>
          </a:xfrm>
          <a:prstGeom prst="rect">
            <a:avLst/>
          </a:prstGeom>
          <a:noFill/>
        </p:spPr>
        <p:txBody>
          <a:bodyPr wrap="none" rtlCol="0" anchor="t">
            <a:spAutoFit/>
          </a:bodyPr>
          <a:lstStyle/>
          <a:p>
            <a:pPr algn="l"/>
            <a:r>
              <a:rPr lang="zh-CN" altLang="en-US" dirty="0">
                <a:ln w="22225">
                  <a:solidFill>
                    <a:schemeClr val="accent2"/>
                  </a:solidFill>
                  <a:prstDash val="solid"/>
                </a:ln>
                <a:solidFill>
                  <a:schemeClr val="accent2">
                    <a:lumMod val="40000"/>
                    <a:lumOff val="60000"/>
                  </a:schemeClr>
                </a:solidFill>
                <a:effectLst/>
                <a:latin typeface="华文宋体" charset="-122"/>
                <a:ea typeface="华文宋体" charset="-122"/>
                <a:sym typeface="+mn-ea"/>
              </a:rPr>
              <a:t>安全性</a:t>
            </a:r>
            <a:r>
              <a:rPr lang="en-US" altLang="zh-CN" dirty="0">
                <a:ln w="22225">
                  <a:solidFill>
                    <a:schemeClr val="accent2"/>
                  </a:solidFill>
                  <a:prstDash val="solid"/>
                </a:ln>
                <a:solidFill>
                  <a:schemeClr val="accent2">
                    <a:lumMod val="40000"/>
                    <a:lumOff val="60000"/>
                  </a:schemeClr>
                </a:solidFill>
                <a:effectLst/>
                <a:latin typeface="华文宋体" charset="-122"/>
                <a:ea typeface="华文宋体" charset="-122"/>
                <a:sym typeface="+mn-ea"/>
              </a:rPr>
              <a:t>:</a:t>
            </a:r>
            <a:endParaRPr lang="zh-CN" altLang="en-US">
              <a:latin typeface="Arial" pitchFamily="34" charset="0"/>
              <a:ea typeface="宋体" pitchFamily="2" charset="-122"/>
            </a:endParaRPr>
          </a:p>
          <a:p>
            <a:pPr algn="l"/>
            <a:endParaRPr lang="en-US" altLang="zh-CN" dirty="0">
              <a:ln w="22225">
                <a:solidFill>
                  <a:schemeClr val="accent2"/>
                </a:solidFill>
                <a:prstDash val="solid"/>
              </a:ln>
              <a:solidFill>
                <a:schemeClr val="accent2">
                  <a:lumMod val="40000"/>
                  <a:lumOff val="60000"/>
                </a:schemeClr>
              </a:solidFill>
              <a:effectLst/>
              <a:latin typeface="华文宋体" charset="-122"/>
              <a:ea typeface="华文宋体" charset="-122"/>
              <a:sym typeface="+mn-ea"/>
            </a:endParaRPr>
          </a:p>
          <a:p>
            <a:pPr algn="l"/>
            <a:r>
              <a:rPr lang="en-US" altLang="zh-CN" dirty="0">
                <a:ln w="22225">
                  <a:solidFill>
                    <a:schemeClr val="accent2"/>
                  </a:solidFill>
                  <a:prstDash val="solid"/>
                </a:ln>
                <a:solidFill>
                  <a:schemeClr val="accent2">
                    <a:lumMod val="40000"/>
                    <a:lumOff val="60000"/>
                  </a:schemeClr>
                </a:solidFill>
                <a:effectLst/>
                <a:latin typeface="华文宋体" charset="-122"/>
                <a:ea typeface="华文宋体" charset="-122"/>
                <a:sym typeface="+mn-ea"/>
              </a:rPr>
              <a:t>     </a:t>
            </a:r>
            <a:endParaRPr lang="zh-CN" altLang="en-US" dirty="0">
              <a:ln w="22225">
                <a:solidFill>
                  <a:schemeClr val="accent2"/>
                </a:solidFill>
                <a:prstDash val="solid"/>
              </a:ln>
              <a:solidFill>
                <a:schemeClr val="accent2">
                  <a:lumMod val="40000"/>
                  <a:lumOff val="60000"/>
                </a:schemeClr>
              </a:solidFill>
              <a:effectLst/>
              <a:latin typeface="华文宋体" charset="-122"/>
              <a:ea typeface="华文宋体" charset="-122"/>
              <a:sym typeface="+mn-ea"/>
            </a:endParaRPr>
          </a:p>
        </p:txBody>
      </p:sp>
      <p:sp>
        <p:nvSpPr>
          <p:cNvPr id="2" name="文本框 1"/>
          <p:cNvSpPr txBox="1"/>
          <p:nvPr/>
        </p:nvSpPr>
        <p:spPr>
          <a:xfrm>
            <a:off x="2317115" y="2176145"/>
            <a:ext cx="5996940" cy="1739900"/>
          </a:xfrm>
          <a:prstGeom prst="rect">
            <a:avLst/>
          </a:prstGeom>
          <a:noFill/>
        </p:spPr>
        <p:txBody>
          <a:bodyPr wrap="square" rtlCol="0">
            <a:spAutoFit/>
          </a:bodyPr>
          <a:p>
            <a:pPr algn="l"/>
            <a:r>
              <a:rPr lang="en-US" altLang="zh-CN"/>
              <a:t>4</a:t>
            </a:r>
            <a:r>
              <a:rPr lang="zh-CN" altLang="en-US"/>
              <a:t>、错误码</a:t>
            </a:r>
            <a:endParaRPr lang="zh-CN" altLang="en-US"/>
          </a:p>
          <a:p>
            <a:pPr algn="l"/>
            <a:r>
              <a:rPr lang="en-US" altLang="zh-CN"/>
              <a:t>5</a:t>
            </a:r>
            <a:r>
              <a:rPr lang="zh-CN" altLang="en-US"/>
              <a:t>、</a:t>
            </a:r>
            <a:r>
              <a:rPr lang="en-US" altLang="zh-CN"/>
              <a:t>HTML</a:t>
            </a:r>
            <a:r>
              <a:rPr lang="zh-CN" altLang="en-US"/>
              <a:t>注释</a:t>
            </a:r>
            <a:endParaRPr lang="zh-CN" altLang="en-US"/>
          </a:p>
          <a:p>
            <a:pPr algn="l"/>
            <a:r>
              <a:rPr lang="en-US" altLang="zh-CN"/>
              <a:t>6</a:t>
            </a:r>
            <a:r>
              <a:rPr lang="zh-CN" altLang="en-US"/>
              <a:t>、文件上传</a:t>
            </a:r>
            <a:endParaRPr lang="zh-CN" altLang="en-US"/>
          </a:p>
          <a:p>
            <a:pPr algn="l"/>
            <a:r>
              <a:rPr lang="en-US" altLang="zh-CN"/>
              <a:t>7</a:t>
            </a:r>
            <a:r>
              <a:rPr lang="zh-CN" altLang="en-US"/>
              <a:t>、路径便利</a:t>
            </a:r>
            <a:endParaRPr lang="zh-CN" altLang="en-US"/>
          </a:p>
          <a:p>
            <a:pPr algn="l"/>
            <a:r>
              <a:rPr lang="en-US" altLang="zh-CN"/>
              <a:t>	</a:t>
            </a:r>
            <a:r>
              <a:rPr lang="zh-CN" altLang="en-US"/>
              <a:t>攻击者请求的</a:t>
            </a:r>
            <a:r>
              <a:rPr lang="en-US" altLang="zh-CN"/>
              <a:t>URL</a:t>
            </a:r>
            <a:r>
              <a:rPr lang="zh-CN" altLang="en-US"/>
              <a:t>使用相对路径，便利未开放的目录。将</a:t>
            </a:r>
            <a:r>
              <a:rPr lang="en-US" altLang="zh-CN"/>
              <a:t>JS</a:t>
            </a:r>
            <a:r>
              <a:rPr lang="zh-CN" altLang="en-US"/>
              <a:t>、</a:t>
            </a:r>
            <a:r>
              <a:rPr lang="en-US" altLang="zh-CN"/>
              <a:t>CSS</a:t>
            </a:r>
            <a:r>
              <a:rPr lang="zh-CN" altLang="en-US"/>
              <a:t>等静态资源独立部署。</a:t>
            </a:r>
            <a:endParaRPr lang="zh-CN" alt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590550" y="1061720"/>
            <a:ext cx="982980" cy="914400"/>
          </a:xfrm>
          <a:prstGeom prst="rect">
            <a:avLst/>
          </a:prstGeom>
          <a:noFill/>
        </p:spPr>
        <p:txBody>
          <a:bodyPr wrap="none" rtlCol="0" anchor="t">
            <a:spAutoFit/>
          </a:bodyPr>
          <a:lstStyle/>
          <a:p>
            <a:pPr algn="l"/>
            <a:r>
              <a:rPr lang="zh-CN" dirty="0">
                <a:ln w="22225">
                  <a:solidFill>
                    <a:schemeClr val="accent2"/>
                  </a:solidFill>
                  <a:prstDash val="solid"/>
                </a:ln>
                <a:solidFill>
                  <a:schemeClr val="accent2">
                    <a:lumMod val="40000"/>
                    <a:lumOff val="60000"/>
                  </a:schemeClr>
                </a:solidFill>
                <a:effectLst/>
                <a:latin typeface="华文宋体" charset="-122"/>
                <a:ea typeface="华文宋体" charset="-122"/>
                <a:sym typeface="+mn-ea"/>
              </a:rPr>
              <a:t>安全性</a:t>
            </a:r>
            <a:r>
              <a:rPr lang="en-US" altLang="zh-CN" dirty="0">
                <a:ln w="22225">
                  <a:solidFill>
                    <a:schemeClr val="accent2"/>
                  </a:solidFill>
                  <a:prstDash val="solid"/>
                </a:ln>
                <a:solidFill>
                  <a:schemeClr val="accent2">
                    <a:lumMod val="40000"/>
                    <a:lumOff val="60000"/>
                  </a:schemeClr>
                </a:solidFill>
                <a:effectLst/>
                <a:latin typeface="华文宋体" charset="-122"/>
                <a:ea typeface="华文宋体" charset="-122"/>
                <a:sym typeface="+mn-ea"/>
              </a:rPr>
              <a:t>:</a:t>
            </a:r>
            <a:endParaRPr lang="zh-CN" altLang="en-US">
              <a:latin typeface="Arial" pitchFamily="34" charset="0"/>
              <a:ea typeface="宋体" pitchFamily="2" charset="-122"/>
            </a:endParaRPr>
          </a:p>
          <a:p>
            <a:pPr algn="l"/>
            <a:endParaRPr lang="en-US" altLang="zh-CN" dirty="0">
              <a:ln w="22225">
                <a:solidFill>
                  <a:schemeClr val="accent2"/>
                </a:solidFill>
                <a:prstDash val="solid"/>
              </a:ln>
              <a:solidFill>
                <a:schemeClr val="accent2">
                  <a:lumMod val="40000"/>
                  <a:lumOff val="60000"/>
                </a:schemeClr>
              </a:solidFill>
              <a:effectLst/>
              <a:latin typeface="华文宋体" charset="-122"/>
              <a:ea typeface="华文宋体" charset="-122"/>
              <a:sym typeface="+mn-ea"/>
            </a:endParaRPr>
          </a:p>
          <a:p>
            <a:pPr algn="l"/>
            <a:r>
              <a:rPr lang="en-US" altLang="zh-CN" dirty="0">
                <a:ln w="22225">
                  <a:solidFill>
                    <a:schemeClr val="accent2"/>
                  </a:solidFill>
                  <a:prstDash val="solid"/>
                </a:ln>
                <a:solidFill>
                  <a:schemeClr val="accent2">
                    <a:lumMod val="40000"/>
                    <a:lumOff val="60000"/>
                  </a:schemeClr>
                </a:solidFill>
                <a:effectLst/>
                <a:latin typeface="华文宋体" charset="-122"/>
                <a:ea typeface="华文宋体" charset="-122"/>
                <a:sym typeface="+mn-ea"/>
              </a:rPr>
              <a:t>     </a:t>
            </a:r>
            <a:endParaRPr lang="zh-CN" altLang="en-US" dirty="0">
              <a:ln w="22225">
                <a:solidFill>
                  <a:schemeClr val="accent2"/>
                </a:solidFill>
                <a:prstDash val="solid"/>
              </a:ln>
              <a:solidFill>
                <a:schemeClr val="accent2">
                  <a:lumMod val="40000"/>
                  <a:lumOff val="60000"/>
                </a:schemeClr>
              </a:solidFill>
              <a:effectLst/>
              <a:latin typeface="华文宋体" charset="-122"/>
              <a:ea typeface="华文宋体" charset="-122"/>
              <a:sym typeface="+mn-ea"/>
            </a:endParaRPr>
          </a:p>
        </p:txBody>
      </p:sp>
      <p:sp>
        <p:nvSpPr>
          <p:cNvPr id="9" name="Shape 34"/>
          <p:cNvSpPr>
            <a:spLocks noChangeArrowheads="1"/>
          </p:cNvSpPr>
          <p:nvPr/>
        </p:nvSpPr>
        <p:spPr bwMode="auto">
          <a:xfrm>
            <a:off x="3541395" y="1427480"/>
            <a:ext cx="3601720" cy="496570"/>
          </a:xfrm>
          <a:prstGeom prst="roundRect">
            <a:avLst>
              <a:gd name="adj" fmla="val 20269"/>
            </a:avLst>
          </a:prstGeom>
          <a:solidFill>
            <a:schemeClr val="accent4"/>
          </a:solidFill>
          <a:ln w="9525">
            <a:noFill/>
            <a:round/>
          </a:ln>
          <a:effectLst/>
        </p:spPr>
        <p:txBody>
          <a:bodyPr lIns="0" tIns="0" rIns="0" bIns="0" anchor="ctr"/>
          <a:p>
            <a:pPr algn="ctr" eaLnBrk="0" hangingPunct="0"/>
            <a:r>
              <a:rPr lang="zh-CN" sz="2400">
                <a:solidFill>
                  <a:srgbClr val="FFFFFF"/>
                </a:solidFill>
                <a:latin typeface="Helvetica" charset="0"/>
                <a:sym typeface="Helvetica" charset="0"/>
              </a:rPr>
              <a:t>信息加密及秘钥管理</a:t>
            </a:r>
            <a:endParaRPr lang="zh-CN" sz="2400">
              <a:solidFill>
                <a:srgbClr val="FFFFFF"/>
              </a:solidFill>
              <a:latin typeface="Helvetica" charset="0"/>
              <a:sym typeface="Helvetica" charset="0"/>
            </a:endParaRPr>
          </a:p>
        </p:txBody>
      </p:sp>
      <p:sp>
        <p:nvSpPr>
          <p:cNvPr id="6" name="文本框 5"/>
          <p:cNvSpPr txBox="1"/>
          <p:nvPr/>
        </p:nvSpPr>
        <p:spPr>
          <a:xfrm>
            <a:off x="1945005" y="2567940"/>
            <a:ext cx="7990205" cy="1463040"/>
          </a:xfrm>
          <a:prstGeom prst="rect">
            <a:avLst/>
          </a:prstGeom>
          <a:noFill/>
        </p:spPr>
        <p:txBody>
          <a:bodyPr wrap="square" rtlCol="0" anchor="t">
            <a:spAutoFit/>
          </a:bodyPr>
          <a:p>
            <a:pPr lvl="0" indent="0"/>
            <a:r>
              <a:rPr lang="en-US" altLang="zh-CN" dirty="0">
                <a:latin typeface="华文宋体" charset="-122"/>
                <a:ea typeface="华文宋体" charset="-122"/>
                <a:sym typeface="+mn-ea"/>
              </a:rPr>
              <a:t>	</a:t>
            </a:r>
            <a:r>
              <a:rPr lang="en-US" dirty="0">
                <a:latin typeface="华文宋体" charset="-122"/>
                <a:ea typeface="华文宋体" charset="-122"/>
                <a:sym typeface="+mn-ea"/>
              </a:rPr>
              <a:t>1</a:t>
            </a:r>
            <a:r>
              <a:rPr lang="zh-CN" altLang="en-US" dirty="0">
                <a:latin typeface="华文宋体" charset="-122"/>
                <a:ea typeface="华文宋体" charset="-122"/>
                <a:sym typeface="+mn-ea"/>
              </a:rPr>
              <a:t>、对重要的数据、例如密码等进行加密处理</a:t>
            </a:r>
            <a:endParaRPr lang="zh-CN" altLang="en-US" dirty="0">
              <a:latin typeface="华文宋体" charset="-122"/>
              <a:ea typeface="华文宋体" charset="-122"/>
              <a:sym typeface="+mn-ea"/>
            </a:endParaRPr>
          </a:p>
          <a:p>
            <a:pPr lvl="0" indent="0"/>
            <a:r>
              <a:rPr lang="en-US" altLang="zh-CN" dirty="0">
                <a:latin typeface="华文宋体" charset="-122"/>
                <a:ea typeface="华文宋体" charset="-122"/>
                <a:sym typeface="+mn-ea"/>
              </a:rPr>
              <a:t>	2</a:t>
            </a:r>
            <a:r>
              <a:rPr lang="zh-CN" altLang="en-US" dirty="0">
                <a:latin typeface="华文宋体" charset="-122"/>
                <a:ea typeface="华文宋体" charset="-122"/>
                <a:sym typeface="+mn-ea"/>
              </a:rPr>
              <a:t>、单向加密 </a:t>
            </a:r>
            <a:r>
              <a:rPr lang="en-US" altLang="zh-CN" dirty="0">
                <a:latin typeface="华文宋体" charset="-122"/>
                <a:ea typeface="华文宋体" charset="-122"/>
                <a:sym typeface="+mn-ea"/>
              </a:rPr>
              <a:t>MD5</a:t>
            </a:r>
            <a:endParaRPr lang="en-US" altLang="zh-CN" dirty="0">
              <a:latin typeface="华文宋体" charset="-122"/>
              <a:ea typeface="华文宋体" charset="-122"/>
              <a:sym typeface="+mn-ea"/>
            </a:endParaRPr>
          </a:p>
          <a:p>
            <a:pPr lvl="0" indent="0"/>
            <a:r>
              <a:rPr lang="en-US" altLang="zh-CN" dirty="0">
                <a:latin typeface="华文宋体" charset="-122"/>
                <a:ea typeface="华文宋体" charset="-122"/>
                <a:sym typeface="+mn-ea"/>
              </a:rPr>
              <a:t>	3</a:t>
            </a:r>
            <a:r>
              <a:rPr lang="zh-CN" altLang="en-US" dirty="0">
                <a:latin typeface="华文宋体" charset="-122"/>
                <a:ea typeface="华文宋体" charset="-122"/>
                <a:sym typeface="+mn-ea"/>
              </a:rPr>
              <a:t>、对称加密 </a:t>
            </a:r>
            <a:r>
              <a:rPr lang="en-US" altLang="zh-CN" dirty="0">
                <a:latin typeface="华文宋体" charset="-122"/>
                <a:ea typeface="华文宋体" charset="-122"/>
                <a:sym typeface="+mn-ea"/>
              </a:rPr>
              <a:t>DES</a:t>
            </a:r>
            <a:endParaRPr lang="en-US" altLang="zh-CN" dirty="0">
              <a:latin typeface="华文宋体" charset="-122"/>
              <a:ea typeface="华文宋体" charset="-122"/>
              <a:sym typeface="+mn-ea"/>
            </a:endParaRPr>
          </a:p>
          <a:p>
            <a:pPr lvl="0" indent="0"/>
            <a:r>
              <a:rPr lang="en-US" altLang="zh-CN" dirty="0">
                <a:latin typeface="华文宋体" charset="-122"/>
                <a:ea typeface="华文宋体" charset="-122"/>
                <a:sym typeface="+mn-ea"/>
              </a:rPr>
              <a:t>	4</a:t>
            </a:r>
            <a:r>
              <a:rPr lang="zh-CN" altLang="en-US" dirty="0">
                <a:latin typeface="华文宋体" charset="-122"/>
                <a:ea typeface="华文宋体" charset="-122"/>
                <a:sym typeface="+mn-ea"/>
              </a:rPr>
              <a:t>、非对称加密 </a:t>
            </a:r>
            <a:r>
              <a:rPr lang="en-US" altLang="zh-CN" dirty="0">
                <a:latin typeface="华文宋体" charset="-122"/>
                <a:ea typeface="华文宋体" charset="-122"/>
                <a:sym typeface="+mn-ea"/>
              </a:rPr>
              <a:t>RSA  HTTPS</a:t>
            </a:r>
            <a:r>
              <a:rPr lang="zh-CN" altLang="en-US" dirty="0">
                <a:latin typeface="华文宋体" charset="-122"/>
                <a:ea typeface="华文宋体" charset="-122"/>
                <a:sym typeface="+mn-ea"/>
              </a:rPr>
              <a:t>使用的数字证书实质上是权威机构认证的非对称加密公钥。</a:t>
            </a:r>
            <a:endParaRPr lang="zh-CN" altLang="en-US" dirty="0">
              <a:latin typeface="华文宋体" charset="-122"/>
              <a:ea typeface="华文宋体" charset="-122"/>
              <a:sym typeface="+mn-ea"/>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590550" y="1061720"/>
            <a:ext cx="982980" cy="914400"/>
          </a:xfrm>
          <a:prstGeom prst="rect">
            <a:avLst/>
          </a:prstGeom>
          <a:noFill/>
        </p:spPr>
        <p:txBody>
          <a:bodyPr wrap="none" rtlCol="0" anchor="t">
            <a:spAutoFit/>
          </a:bodyPr>
          <a:lstStyle/>
          <a:p>
            <a:pPr algn="l"/>
            <a:r>
              <a:rPr lang="zh-CN" altLang="en-US" dirty="0">
                <a:ln w="22225">
                  <a:solidFill>
                    <a:schemeClr val="accent2"/>
                  </a:solidFill>
                  <a:prstDash val="solid"/>
                </a:ln>
                <a:solidFill>
                  <a:schemeClr val="accent2">
                    <a:lumMod val="40000"/>
                    <a:lumOff val="60000"/>
                  </a:schemeClr>
                </a:solidFill>
                <a:effectLst/>
                <a:latin typeface="华文宋体" charset="-122"/>
                <a:ea typeface="华文宋体" charset="-122"/>
                <a:sym typeface="+mn-ea"/>
              </a:rPr>
              <a:t>安全性</a:t>
            </a:r>
            <a:r>
              <a:rPr lang="en-US" altLang="zh-CN" dirty="0">
                <a:ln w="22225">
                  <a:solidFill>
                    <a:schemeClr val="accent2"/>
                  </a:solidFill>
                  <a:prstDash val="solid"/>
                </a:ln>
                <a:solidFill>
                  <a:schemeClr val="accent2">
                    <a:lumMod val="40000"/>
                    <a:lumOff val="60000"/>
                  </a:schemeClr>
                </a:solidFill>
                <a:effectLst/>
                <a:latin typeface="华文宋体" charset="-122"/>
                <a:ea typeface="华文宋体" charset="-122"/>
                <a:sym typeface="+mn-ea"/>
              </a:rPr>
              <a:t>:</a:t>
            </a:r>
            <a:endParaRPr lang="zh-CN" altLang="en-US">
              <a:latin typeface="Arial" pitchFamily="34" charset="0"/>
              <a:ea typeface="宋体" pitchFamily="2" charset="-122"/>
            </a:endParaRPr>
          </a:p>
          <a:p>
            <a:pPr algn="l"/>
            <a:endParaRPr lang="en-US" altLang="zh-CN" dirty="0">
              <a:ln w="22225">
                <a:solidFill>
                  <a:schemeClr val="accent2"/>
                </a:solidFill>
                <a:prstDash val="solid"/>
              </a:ln>
              <a:solidFill>
                <a:schemeClr val="accent2">
                  <a:lumMod val="40000"/>
                  <a:lumOff val="60000"/>
                </a:schemeClr>
              </a:solidFill>
              <a:effectLst/>
              <a:latin typeface="华文宋体" charset="-122"/>
              <a:ea typeface="华文宋体" charset="-122"/>
              <a:sym typeface="+mn-ea"/>
            </a:endParaRPr>
          </a:p>
          <a:p>
            <a:pPr algn="l"/>
            <a:r>
              <a:rPr lang="en-US" altLang="zh-CN" dirty="0">
                <a:ln w="22225">
                  <a:solidFill>
                    <a:schemeClr val="accent2"/>
                  </a:solidFill>
                  <a:prstDash val="solid"/>
                </a:ln>
                <a:solidFill>
                  <a:schemeClr val="accent2">
                    <a:lumMod val="40000"/>
                    <a:lumOff val="60000"/>
                  </a:schemeClr>
                </a:solidFill>
                <a:effectLst/>
                <a:latin typeface="华文宋体" charset="-122"/>
                <a:ea typeface="华文宋体" charset="-122"/>
                <a:sym typeface="+mn-ea"/>
              </a:rPr>
              <a:t>     </a:t>
            </a:r>
            <a:endParaRPr lang="zh-CN" altLang="en-US" dirty="0">
              <a:ln w="22225">
                <a:solidFill>
                  <a:schemeClr val="accent2"/>
                </a:solidFill>
                <a:prstDash val="solid"/>
              </a:ln>
              <a:solidFill>
                <a:schemeClr val="accent2">
                  <a:lumMod val="40000"/>
                  <a:lumOff val="60000"/>
                </a:schemeClr>
              </a:solidFill>
              <a:effectLst/>
              <a:latin typeface="华文宋体" charset="-122"/>
              <a:ea typeface="华文宋体" charset="-122"/>
              <a:sym typeface="+mn-ea"/>
            </a:endParaRPr>
          </a:p>
        </p:txBody>
      </p:sp>
      <p:sp>
        <p:nvSpPr>
          <p:cNvPr id="9" name="Shape 34"/>
          <p:cNvSpPr>
            <a:spLocks noChangeArrowheads="1"/>
          </p:cNvSpPr>
          <p:nvPr/>
        </p:nvSpPr>
        <p:spPr bwMode="auto">
          <a:xfrm>
            <a:off x="3541395" y="1427480"/>
            <a:ext cx="3601720" cy="496570"/>
          </a:xfrm>
          <a:prstGeom prst="roundRect">
            <a:avLst>
              <a:gd name="adj" fmla="val 20269"/>
            </a:avLst>
          </a:prstGeom>
          <a:solidFill>
            <a:schemeClr val="accent4"/>
          </a:solidFill>
          <a:ln w="9525">
            <a:noFill/>
            <a:round/>
          </a:ln>
          <a:effectLst/>
        </p:spPr>
        <p:txBody>
          <a:bodyPr lIns="0" tIns="0" rIns="0" bIns="0" anchor="ctr"/>
          <a:p>
            <a:pPr algn="ctr" eaLnBrk="0" hangingPunct="0"/>
            <a:r>
              <a:rPr lang="zh-CN" sz="2400">
                <a:solidFill>
                  <a:srgbClr val="FFFFFF"/>
                </a:solidFill>
                <a:latin typeface="Helvetica" charset="0"/>
                <a:sym typeface="Helvetica" charset="0"/>
              </a:rPr>
              <a:t>秘钥管理系统</a:t>
            </a:r>
            <a:endParaRPr lang="zh-CN" sz="2400">
              <a:solidFill>
                <a:srgbClr val="FFFFFF"/>
              </a:solidFill>
              <a:latin typeface="Helvetica" charset="0"/>
              <a:sym typeface="Helvetica" charset="0"/>
            </a:endParaRPr>
          </a:p>
        </p:txBody>
      </p:sp>
      <p:pic>
        <p:nvPicPr>
          <p:cNvPr id="2" name="图片 1" descr="QQ截图20170508033924"/>
          <p:cNvPicPr>
            <a:picLocks noChangeAspect="1"/>
          </p:cNvPicPr>
          <p:nvPr/>
        </p:nvPicPr>
        <p:blipFill>
          <a:blip r:embed="rId1"/>
          <a:stretch>
            <a:fillRect/>
          </a:stretch>
        </p:blipFill>
        <p:spPr>
          <a:xfrm>
            <a:off x="2771140" y="2319655"/>
            <a:ext cx="5356860" cy="3263265"/>
          </a:xfrm>
          <a:prstGeom prst="rect">
            <a:avLst/>
          </a:prstGeom>
        </p:spPr>
      </p:pic>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590550" y="1061720"/>
            <a:ext cx="982980" cy="914400"/>
          </a:xfrm>
          <a:prstGeom prst="rect">
            <a:avLst/>
          </a:prstGeom>
          <a:noFill/>
        </p:spPr>
        <p:txBody>
          <a:bodyPr wrap="none" rtlCol="0" anchor="t">
            <a:spAutoFit/>
          </a:bodyPr>
          <a:lstStyle/>
          <a:p>
            <a:pPr algn="l"/>
            <a:r>
              <a:rPr lang="zh-CN" dirty="0">
                <a:ln w="22225">
                  <a:solidFill>
                    <a:schemeClr val="accent2"/>
                  </a:solidFill>
                  <a:prstDash val="solid"/>
                </a:ln>
                <a:solidFill>
                  <a:schemeClr val="accent2">
                    <a:lumMod val="40000"/>
                    <a:lumOff val="60000"/>
                  </a:schemeClr>
                </a:solidFill>
                <a:effectLst/>
                <a:latin typeface="华文宋体" charset="-122"/>
                <a:ea typeface="华文宋体" charset="-122"/>
                <a:sym typeface="+mn-ea"/>
              </a:rPr>
              <a:t>安全性</a:t>
            </a:r>
            <a:r>
              <a:rPr lang="en-US" altLang="zh-CN" dirty="0">
                <a:ln w="22225">
                  <a:solidFill>
                    <a:schemeClr val="accent2"/>
                  </a:solidFill>
                  <a:prstDash val="solid"/>
                </a:ln>
                <a:solidFill>
                  <a:schemeClr val="accent2">
                    <a:lumMod val="40000"/>
                    <a:lumOff val="60000"/>
                  </a:schemeClr>
                </a:solidFill>
                <a:effectLst/>
                <a:latin typeface="华文宋体" charset="-122"/>
                <a:ea typeface="华文宋体" charset="-122"/>
                <a:sym typeface="+mn-ea"/>
              </a:rPr>
              <a:t>:</a:t>
            </a:r>
            <a:endParaRPr lang="zh-CN" altLang="en-US">
              <a:latin typeface="Arial" pitchFamily="34" charset="0"/>
              <a:ea typeface="宋体" pitchFamily="2" charset="-122"/>
            </a:endParaRPr>
          </a:p>
          <a:p>
            <a:pPr algn="l"/>
            <a:endParaRPr lang="en-US" altLang="zh-CN" dirty="0">
              <a:ln w="22225">
                <a:solidFill>
                  <a:schemeClr val="accent2"/>
                </a:solidFill>
                <a:prstDash val="solid"/>
              </a:ln>
              <a:solidFill>
                <a:schemeClr val="accent2">
                  <a:lumMod val="40000"/>
                  <a:lumOff val="60000"/>
                </a:schemeClr>
              </a:solidFill>
              <a:effectLst/>
              <a:latin typeface="华文宋体" charset="-122"/>
              <a:ea typeface="华文宋体" charset="-122"/>
              <a:sym typeface="+mn-ea"/>
            </a:endParaRPr>
          </a:p>
          <a:p>
            <a:pPr algn="l"/>
            <a:r>
              <a:rPr lang="en-US" altLang="zh-CN" dirty="0">
                <a:ln w="22225">
                  <a:solidFill>
                    <a:schemeClr val="accent2"/>
                  </a:solidFill>
                  <a:prstDash val="solid"/>
                </a:ln>
                <a:solidFill>
                  <a:schemeClr val="accent2">
                    <a:lumMod val="40000"/>
                    <a:lumOff val="60000"/>
                  </a:schemeClr>
                </a:solidFill>
                <a:effectLst/>
                <a:latin typeface="华文宋体" charset="-122"/>
                <a:ea typeface="华文宋体" charset="-122"/>
                <a:sym typeface="+mn-ea"/>
              </a:rPr>
              <a:t>     </a:t>
            </a:r>
            <a:endParaRPr lang="zh-CN" altLang="en-US" dirty="0">
              <a:ln w="22225">
                <a:solidFill>
                  <a:schemeClr val="accent2"/>
                </a:solidFill>
                <a:prstDash val="solid"/>
              </a:ln>
              <a:solidFill>
                <a:schemeClr val="accent2">
                  <a:lumMod val="40000"/>
                  <a:lumOff val="60000"/>
                </a:schemeClr>
              </a:solidFill>
              <a:effectLst/>
              <a:latin typeface="华文宋体" charset="-122"/>
              <a:ea typeface="华文宋体" charset="-122"/>
              <a:sym typeface="+mn-ea"/>
            </a:endParaRPr>
          </a:p>
        </p:txBody>
      </p:sp>
      <p:sp>
        <p:nvSpPr>
          <p:cNvPr id="9" name="Shape 34"/>
          <p:cNvSpPr>
            <a:spLocks noChangeArrowheads="1"/>
          </p:cNvSpPr>
          <p:nvPr/>
        </p:nvSpPr>
        <p:spPr bwMode="auto">
          <a:xfrm>
            <a:off x="3541395" y="1427480"/>
            <a:ext cx="3601720" cy="496570"/>
          </a:xfrm>
          <a:prstGeom prst="roundRect">
            <a:avLst>
              <a:gd name="adj" fmla="val 20269"/>
            </a:avLst>
          </a:prstGeom>
          <a:solidFill>
            <a:schemeClr val="accent4"/>
          </a:solidFill>
          <a:ln w="9525">
            <a:noFill/>
            <a:round/>
          </a:ln>
          <a:effectLst/>
        </p:spPr>
        <p:txBody>
          <a:bodyPr lIns="0" tIns="0" rIns="0" bIns="0" anchor="ctr"/>
          <a:p>
            <a:pPr algn="ctr" eaLnBrk="0" hangingPunct="0"/>
            <a:r>
              <a:rPr lang="zh-CN" sz="2400">
                <a:solidFill>
                  <a:srgbClr val="FFFFFF"/>
                </a:solidFill>
                <a:latin typeface="Helvetica" charset="0"/>
                <a:sym typeface="Helvetica" charset="0"/>
              </a:rPr>
              <a:t>信息过滤与反垃圾</a:t>
            </a:r>
            <a:endParaRPr lang="zh-CN" sz="2400">
              <a:solidFill>
                <a:srgbClr val="FFFFFF"/>
              </a:solidFill>
              <a:latin typeface="Helvetica" charset="0"/>
              <a:sym typeface="Helvetica" charset="0"/>
            </a:endParaRPr>
          </a:p>
        </p:txBody>
      </p:sp>
      <p:sp>
        <p:nvSpPr>
          <p:cNvPr id="6" name="文本框 5"/>
          <p:cNvSpPr txBox="1"/>
          <p:nvPr/>
        </p:nvSpPr>
        <p:spPr>
          <a:xfrm>
            <a:off x="1945005" y="2567940"/>
            <a:ext cx="7990205" cy="914400"/>
          </a:xfrm>
          <a:prstGeom prst="rect">
            <a:avLst/>
          </a:prstGeom>
          <a:noFill/>
        </p:spPr>
        <p:txBody>
          <a:bodyPr wrap="square" rtlCol="0" anchor="t">
            <a:spAutoFit/>
          </a:bodyPr>
          <a:p>
            <a:pPr lvl="0" indent="0"/>
            <a:r>
              <a:rPr lang="en-US" altLang="zh-CN" dirty="0">
                <a:latin typeface="华文宋体" charset="-122"/>
                <a:ea typeface="华文宋体" charset="-122"/>
                <a:sym typeface="+mn-ea"/>
              </a:rPr>
              <a:t>	</a:t>
            </a:r>
            <a:r>
              <a:rPr lang="en-US" dirty="0">
                <a:latin typeface="华文宋体" charset="-122"/>
                <a:ea typeface="华文宋体" charset="-122"/>
                <a:sym typeface="+mn-ea"/>
              </a:rPr>
              <a:t>1</a:t>
            </a:r>
            <a:r>
              <a:rPr lang="zh-CN" altLang="en-US" dirty="0">
                <a:latin typeface="华文宋体" charset="-122"/>
                <a:ea typeface="华文宋体" charset="-122"/>
                <a:sym typeface="+mn-ea"/>
              </a:rPr>
              <a:t>、信息过滤：文本匹配</a:t>
            </a:r>
            <a:endParaRPr lang="zh-CN" altLang="en-US" dirty="0">
              <a:latin typeface="华文宋体" charset="-122"/>
              <a:ea typeface="华文宋体" charset="-122"/>
              <a:sym typeface="+mn-ea"/>
            </a:endParaRPr>
          </a:p>
          <a:p>
            <a:pPr lvl="0" indent="0"/>
            <a:r>
              <a:rPr lang="en-US" altLang="zh-CN" dirty="0">
                <a:latin typeface="华文宋体" charset="-122"/>
                <a:ea typeface="华文宋体" charset="-122"/>
                <a:sym typeface="+mn-ea"/>
              </a:rPr>
              <a:t>	2</a:t>
            </a:r>
            <a:r>
              <a:rPr lang="zh-CN" altLang="en-US" dirty="0">
                <a:latin typeface="华文宋体" charset="-122"/>
                <a:ea typeface="华文宋体" charset="-122"/>
                <a:sym typeface="+mn-ea"/>
              </a:rPr>
              <a:t>、分类算法：贝叶斯算法，进行概率统计</a:t>
            </a:r>
            <a:endParaRPr lang="zh-CN" altLang="en-US" dirty="0">
              <a:latin typeface="华文宋体" charset="-122"/>
              <a:ea typeface="华文宋体" charset="-122"/>
              <a:sym typeface="+mn-ea"/>
            </a:endParaRPr>
          </a:p>
          <a:p>
            <a:pPr lvl="0" indent="0"/>
            <a:r>
              <a:rPr lang="en-US" altLang="zh-CN" dirty="0">
                <a:latin typeface="华文宋体" charset="-122"/>
                <a:ea typeface="华文宋体" charset="-122"/>
                <a:sym typeface="+mn-ea"/>
              </a:rPr>
              <a:t>	3</a:t>
            </a:r>
            <a:r>
              <a:rPr lang="zh-CN" altLang="en-US" dirty="0">
                <a:latin typeface="华文宋体" charset="-122"/>
                <a:ea typeface="华文宋体" charset="-122"/>
                <a:sym typeface="+mn-ea"/>
              </a:rPr>
              <a:t>、黑名单：布隆过滤器</a:t>
            </a:r>
            <a:endParaRPr lang="zh-CN" altLang="en-US" dirty="0">
              <a:latin typeface="华文宋体" charset="-122"/>
              <a:ea typeface="华文宋体" charset="-122"/>
              <a:sym typeface="+mn-ea"/>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hidden="1"/>
          <p:cNvGraphicFramePr>
            <a:graphicFrameLocks noChangeAspect="1"/>
          </p:cNvGraphicFramePr>
          <p:nvPr>
            <p:custDataLst>
              <p:tags r:id="rId1"/>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049" name="think-cell Slide" r:id="rId2" imgW="12700" imgH="12700" progId="">
                  <p:embed/>
                </p:oleObj>
              </mc:Choice>
              <mc:Fallback>
                <p:oleObj name="think-cell Slide" r:id="rId2" imgW="12700" imgH="12700" progId="">
                  <p:embed/>
                  <p:pic>
                    <p:nvPicPr>
                      <p:cNvPr id="0" name="图片 2048" descr="image4"/>
                      <p:cNvPicPr>
                        <a:picLocks noChangeAspect="1"/>
                      </p:cNvPicPr>
                      <p:nvPr/>
                    </p:nvPicPr>
                    <p:blipFill>
                      <a:blip r:embed="rId3"/>
                      <a:stretch>
                        <a:fillRect/>
                      </a:stretch>
                    </p:blipFill>
                    <p:spPr>
                      <a:xfrm>
                        <a:off x="0" y="0"/>
                        <a:ext cx="158750" cy="158750"/>
                      </a:xfrm>
                      <a:prstGeom prst="rect">
                        <a:avLst/>
                      </a:prstGeom>
                      <a:noFill/>
                      <a:ln w="9525">
                        <a:noFill/>
                      </a:ln>
                    </p:spPr>
                  </p:pic>
                </p:oleObj>
              </mc:Fallback>
            </mc:AlternateContent>
          </a:graphicData>
        </a:graphic>
      </p:graphicFrame>
      <p:sp>
        <p:nvSpPr>
          <p:cNvPr id="3" name="Rectangle 3"/>
          <p:cNvSpPr txBox="1">
            <a:spLocks noGrp="1" noChangeArrowheads="1"/>
          </p:cNvSpPr>
          <p:nvPr>
            <p:ph type="ctrTitle"/>
            <p:custDataLst>
              <p:tags r:id="rId4"/>
            </p:custDataLst>
          </p:nvPr>
        </p:nvSpPr>
        <p:spPr>
          <a:xfrm>
            <a:off x="6706422" y="3489960"/>
            <a:ext cx="5308756" cy="1059180"/>
          </a:xfrm>
          <a:prstGeom prst="rect">
            <a:avLst/>
          </a:prstGeom>
        </p:spPr>
        <p:txBody>
          <a:bodyPr vert="horz" lIns="91440" tIns="45720" rIns="91440" bIns="45720" rtlCol="0" anchor="ctr">
            <a:noAutofit/>
          </a:bodyPr>
          <a:lstStyle/>
          <a:p>
            <a:pPr lvl="0" algn="ctr" defTabSz="-635">
              <a:tabLst>
                <a:tab pos="82550" algn="l"/>
              </a:tabLst>
              <a:defRPr/>
            </a:pPr>
            <a:r>
              <a:rPr kumimoji="0" lang="zh-CN" altLang="en-US" sz="4800" b="0" i="0" u="none" strike="noStrike" kern="1200" cap="none" spc="0" normalizeH="0" baseline="0" noProof="0" dirty="0" smtClean="0">
                <a:ln>
                  <a:noFill/>
                </a:ln>
                <a:solidFill>
                  <a:schemeClr val="tx1"/>
                </a:solidFill>
                <a:effectLst/>
                <a:uLnTx/>
                <a:uFillTx/>
                <a:sym typeface="+mn-ea"/>
              </a:rPr>
              <a:t>网站案例</a:t>
            </a:r>
            <a:endParaRPr kumimoji="0" lang="zh-CN" altLang="en-US" sz="4800" b="0" i="0" u="none" strike="noStrike" kern="1200" cap="none" spc="0" normalizeH="0" baseline="0" noProof="0" dirty="0" smtClean="0">
              <a:ln>
                <a:noFill/>
              </a:ln>
              <a:solidFill>
                <a:schemeClr val="tx1"/>
              </a:solidFill>
              <a:effectLst/>
              <a:uLnTx/>
              <a:uFillTx/>
              <a:sym typeface="+mn-ea"/>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03860" y="445135"/>
            <a:ext cx="2125980" cy="914400"/>
          </a:xfrm>
          <a:prstGeom prst="rect">
            <a:avLst/>
          </a:prstGeom>
          <a:noFill/>
        </p:spPr>
        <p:txBody>
          <a:bodyPr wrap="none" rtlCol="0" anchor="t">
            <a:spAutoFit/>
          </a:bodyPr>
          <a:p>
            <a:pPr algn="l"/>
            <a:r>
              <a:rPr lang="zh-CN" altLang="en-US" dirty="0">
                <a:ln w="22225">
                  <a:solidFill>
                    <a:schemeClr val="accent2"/>
                  </a:solidFill>
                  <a:prstDash val="solid"/>
                </a:ln>
                <a:solidFill>
                  <a:schemeClr val="accent2">
                    <a:lumMod val="40000"/>
                    <a:lumOff val="60000"/>
                  </a:schemeClr>
                </a:solidFill>
                <a:effectLst/>
                <a:latin typeface="华文宋体" charset="-122"/>
                <a:ea typeface="华文宋体" charset="-122"/>
                <a:sym typeface="+mn-ea"/>
              </a:rPr>
              <a:t>维基百科设计方案</a:t>
            </a:r>
            <a:r>
              <a:rPr lang="en-US" altLang="zh-CN" dirty="0">
                <a:ln w="22225">
                  <a:solidFill>
                    <a:schemeClr val="accent2"/>
                  </a:solidFill>
                  <a:prstDash val="solid"/>
                </a:ln>
                <a:solidFill>
                  <a:schemeClr val="accent2">
                    <a:lumMod val="40000"/>
                    <a:lumOff val="60000"/>
                  </a:schemeClr>
                </a:solidFill>
                <a:effectLst/>
                <a:latin typeface="华文宋体" charset="-122"/>
                <a:ea typeface="华文宋体" charset="-122"/>
                <a:sym typeface="+mn-ea"/>
              </a:rPr>
              <a:t>:</a:t>
            </a:r>
            <a:endParaRPr lang="zh-CN" altLang="en-US">
              <a:latin typeface="Arial" pitchFamily="34" charset="0"/>
              <a:ea typeface="宋体" pitchFamily="2" charset="-122"/>
            </a:endParaRPr>
          </a:p>
          <a:p>
            <a:pPr algn="l"/>
            <a:endParaRPr lang="en-US" altLang="zh-CN" dirty="0">
              <a:ln w="22225">
                <a:solidFill>
                  <a:schemeClr val="accent2"/>
                </a:solidFill>
                <a:prstDash val="solid"/>
              </a:ln>
              <a:solidFill>
                <a:schemeClr val="accent2">
                  <a:lumMod val="40000"/>
                  <a:lumOff val="60000"/>
                </a:schemeClr>
              </a:solidFill>
              <a:effectLst/>
              <a:latin typeface="华文宋体" charset="-122"/>
              <a:ea typeface="华文宋体" charset="-122"/>
              <a:sym typeface="+mn-ea"/>
            </a:endParaRPr>
          </a:p>
          <a:p>
            <a:pPr algn="l"/>
            <a:r>
              <a:rPr lang="en-US" altLang="zh-CN" dirty="0">
                <a:ln w="22225">
                  <a:solidFill>
                    <a:schemeClr val="accent2"/>
                  </a:solidFill>
                  <a:prstDash val="solid"/>
                </a:ln>
                <a:solidFill>
                  <a:schemeClr val="accent2">
                    <a:lumMod val="40000"/>
                    <a:lumOff val="60000"/>
                  </a:schemeClr>
                </a:solidFill>
                <a:effectLst/>
                <a:latin typeface="华文宋体" charset="-122"/>
                <a:ea typeface="华文宋体" charset="-122"/>
                <a:sym typeface="+mn-ea"/>
              </a:rPr>
              <a:t>     </a:t>
            </a:r>
            <a:endParaRPr lang="zh-CN" altLang="en-US" dirty="0">
              <a:ln w="22225">
                <a:solidFill>
                  <a:schemeClr val="accent2"/>
                </a:solidFill>
                <a:prstDash val="solid"/>
              </a:ln>
              <a:solidFill>
                <a:schemeClr val="accent2">
                  <a:lumMod val="40000"/>
                  <a:lumOff val="60000"/>
                </a:schemeClr>
              </a:solidFill>
              <a:effectLst/>
              <a:latin typeface="华文宋体" charset="-122"/>
              <a:ea typeface="华文宋体" charset="-122"/>
              <a:sym typeface="+mn-ea"/>
            </a:endParaRPr>
          </a:p>
        </p:txBody>
      </p:sp>
      <p:sp>
        <p:nvSpPr>
          <p:cNvPr id="9" name="Shape 34"/>
          <p:cNvSpPr>
            <a:spLocks noChangeArrowheads="1"/>
          </p:cNvSpPr>
          <p:nvPr/>
        </p:nvSpPr>
        <p:spPr bwMode="auto">
          <a:xfrm>
            <a:off x="3541395" y="1427480"/>
            <a:ext cx="3601720" cy="496570"/>
          </a:xfrm>
          <a:prstGeom prst="roundRect">
            <a:avLst>
              <a:gd name="adj" fmla="val 20269"/>
            </a:avLst>
          </a:prstGeom>
          <a:solidFill>
            <a:schemeClr val="accent4"/>
          </a:solidFill>
          <a:ln w="9525">
            <a:noFill/>
            <a:round/>
          </a:ln>
          <a:effectLst/>
        </p:spPr>
        <p:txBody>
          <a:bodyPr lIns="0" tIns="0" rIns="0" bIns="0" anchor="ctr"/>
          <a:p>
            <a:pPr algn="ctr" eaLnBrk="0" hangingPunct="0"/>
            <a:r>
              <a:rPr lang="zh-CN" sz="2400">
                <a:solidFill>
                  <a:srgbClr val="FFFFFF"/>
                </a:solidFill>
                <a:latin typeface="Helvetica" charset="0"/>
                <a:sym typeface="Helvetica" charset="0"/>
              </a:rPr>
              <a:t>维基百科的高性能架构</a:t>
            </a:r>
            <a:endParaRPr lang="zh-CN" sz="2400">
              <a:solidFill>
                <a:srgbClr val="FFFFFF"/>
              </a:solidFill>
              <a:latin typeface="Helvetica" charset="0"/>
              <a:sym typeface="Helvetica" charset="0"/>
            </a:endParaRPr>
          </a:p>
        </p:txBody>
      </p:sp>
      <p:pic>
        <p:nvPicPr>
          <p:cNvPr id="5" name="图片 4"/>
          <p:cNvPicPr>
            <a:picLocks noChangeAspect="1"/>
          </p:cNvPicPr>
          <p:nvPr/>
        </p:nvPicPr>
        <p:blipFill>
          <a:blip r:embed="rId1"/>
          <a:stretch>
            <a:fillRect/>
          </a:stretch>
        </p:blipFill>
        <p:spPr>
          <a:xfrm>
            <a:off x="1546860" y="1924050"/>
            <a:ext cx="7990205" cy="5389880"/>
          </a:xfrm>
          <a:prstGeom prst="rect">
            <a:avLst/>
          </a:prstGeom>
        </p:spPr>
      </p:pic>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03860" y="445135"/>
            <a:ext cx="2125980" cy="914400"/>
          </a:xfrm>
          <a:prstGeom prst="rect">
            <a:avLst/>
          </a:prstGeom>
          <a:noFill/>
        </p:spPr>
        <p:txBody>
          <a:bodyPr wrap="none" rtlCol="0" anchor="t">
            <a:spAutoFit/>
          </a:bodyPr>
          <a:p>
            <a:pPr algn="l"/>
            <a:r>
              <a:rPr lang="zh-CN" altLang="en-US" dirty="0">
                <a:ln w="22225">
                  <a:solidFill>
                    <a:schemeClr val="accent2"/>
                  </a:solidFill>
                  <a:prstDash val="solid"/>
                </a:ln>
                <a:solidFill>
                  <a:schemeClr val="accent2">
                    <a:lumMod val="40000"/>
                    <a:lumOff val="60000"/>
                  </a:schemeClr>
                </a:solidFill>
                <a:effectLst/>
                <a:latin typeface="华文宋体" charset="-122"/>
                <a:ea typeface="华文宋体" charset="-122"/>
                <a:sym typeface="+mn-ea"/>
              </a:rPr>
              <a:t>维基百科设计方案</a:t>
            </a:r>
            <a:r>
              <a:rPr lang="en-US" altLang="zh-CN" dirty="0">
                <a:ln w="22225">
                  <a:solidFill>
                    <a:schemeClr val="accent2"/>
                  </a:solidFill>
                  <a:prstDash val="solid"/>
                </a:ln>
                <a:solidFill>
                  <a:schemeClr val="accent2">
                    <a:lumMod val="40000"/>
                    <a:lumOff val="60000"/>
                  </a:schemeClr>
                </a:solidFill>
                <a:effectLst/>
                <a:latin typeface="华文宋体" charset="-122"/>
                <a:ea typeface="华文宋体" charset="-122"/>
                <a:sym typeface="+mn-ea"/>
              </a:rPr>
              <a:t>:</a:t>
            </a:r>
            <a:endParaRPr lang="zh-CN" altLang="en-US">
              <a:latin typeface="Arial" pitchFamily="34" charset="0"/>
              <a:ea typeface="宋体" pitchFamily="2" charset="-122"/>
            </a:endParaRPr>
          </a:p>
          <a:p>
            <a:pPr algn="l"/>
            <a:endParaRPr lang="en-US" altLang="zh-CN" dirty="0">
              <a:ln w="22225">
                <a:solidFill>
                  <a:schemeClr val="accent2"/>
                </a:solidFill>
                <a:prstDash val="solid"/>
              </a:ln>
              <a:solidFill>
                <a:schemeClr val="accent2">
                  <a:lumMod val="40000"/>
                  <a:lumOff val="60000"/>
                </a:schemeClr>
              </a:solidFill>
              <a:effectLst/>
              <a:latin typeface="华文宋体" charset="-122"/>
              <a:ea typeface="华文宋体" charset="-122"/>
              <a:sym typeface="+mn-ea"/>
            </a:endParaRPr>
          </a:p>
          <a:p>
            <a:pPr algn="l"/>
            <a:r>
              <a:rPr lang="en-US" altLang="zh-CN" dirty="0">
                <a:ln w="22225">
                  <a:solidFill>
                    <a:schemeClr val="accent2"/>
                  </a:solidFill>
                  <a:prstDash val="solid"/>
                </a:ln>
                <a:solidFill>
                  <a:schemeClr val="accent2">
                    <a:lumMod val="40000"/>
                    <a:lumOff val="60000"/>
                  </a:schemeClr>
                </a:solidFill>
                <a:effectLst/>
                <a:latin typeface="华文宋体" charset="-122"/>
                <a:ea typeface="华文宋体" charset="-122"/>
                <a:sym typeface="+mn-ea"/>
              </a:rPr>
              <a:t>     </a:t>
            </a:r>
            <a:endParaRPr lang="zh-CN" altLang="en-US" dirty="0">
              <a:ln w="22225">
                <a:solidFill>
                  <a:schemeClr val="accent2"/>
                </a:solidFill>
                <a:prstDash val="solid"/>
              </a:ln>
              <a:solidFill>
                <a:schemeClr val="accent2">
                  <a:lumMod val="40000"/>
                  <a:lumOff val="60000"/>
                </a:schemeClr>
              </a:solidFill>
              <a:effectLst/>
              <a:latin typeface="华文宋体" charset="-122"/>
              <a:ea typeface="华文宋体" charset="-122"/>
              <a:sym typeface="+mn-ea"/>
            </a:endParaRPr>
          </a:p>
        </p:txBody>
      </p:sp>
      <p:sp>
        <p:nvSpPr>
          <p:cNvPr id="2" name="文本框 1"/>
          <p:cNvSpPr txBox="1"/>
          <p:nvPr/>
        </p:nvSpPr>
        <p:spPr>
          <a:xfrm>
            <a:off x="1407795" y="1359535"/>
            <a:ext cx="7990205" cy="2011680"/>
          </a:xfrm>
          <a:prstGeom prst="rect">
            <a:avLst/>
          </a:prstGeom>
          <a:noFill/>
        </p:spPr>
        <p:txBody>
          <a:bodyPr wrap="square" rtlCol="0" anchor="t">
            <a:spAutoFit/>
          </a:bodyPr>
          <a:p>
            <a:pPr lvl="0" indent="0"/>
            <a:r>
              <a:rPr lang="en-US" altLang="zh-CN" dirty="0">
                <a:latin typeface="华文宋体" charset="-122"/>
                <a:ea typeface="华文宋体" charset="-122"/>
                <a:sym typeface="+mn-ea"/>
              </a:rPr>
              <a:t>Wiki</a:t>
            </a:r>
            <a:r>
              <a:rPr lang="zh-CN" altLang="en-US" dirty="0">
                <a:latin typeface="华文宋体" charset="-122"/>
                <a:ea typeface="华文宋体" charset="-122"/>
                <a:sym typeface="+mn-ea"/>
              </a:rPr>
              <a:t>前端性能优化</a:t>
            </a:r>
            <a:endParaRPr lang="zh-CN" altLang="en-US" dirty="0">
              <a:latin typeface="华文宋体" charset="-122"/>
              <a:ea typeface="华文宋体" charset="-122"/>
              <a:sym typeface="+mn-ea"/>
            </a:endParaRPr>
          </a:p>
          <a:p>
            <a:pPr lvl="0" indent="0"/>
            <a:r>
              <a:rPr lang="en-US" altLang="zh-CN" dirty="0">
                <a:latin typeface="华文宋体" charset="-122"/>
                <a:ea typeface="华文宋体" charset="-122"/>
                <a:sym typeface="+mn-ea"/>
              </a:rPr>
              <a:t>	</a:t>
            </a:r>
            <a:r>
              <a:rPr lang="zh-CN" altLang="en-US" dirty="0">
                <a:latin typeface="华文宋体" charset="-122"/>
                <a:ea typeface="华文宋体" charset="-122"/>
                <a:sym typeface="+mn-ea"/>
              </a:rPr>
              <a:t>所谓前端，就是应用服务器之前的部分，包括</a:t>
            </a:r>
            <a:r>
              <a:rPr lang="en-US" altLang="zh-CN" dirty="0">
                <a:latin typeface="华文宋体" charset="-122"/>
                <a:ea typeface="华文宋体" charset="-122"/>
                <a:sym typeface="+mn-ea"/>
              </a:rPr>
              <a:t>DNS</a:t>
            </a:r>
            <a:r>
              <a:rPr lang="zh-CN" altLang="en-US" dirty="0">
                <a:latin typeface="华文宋体" charset="-122"/>
                <a:ea typeface="华文宋体" charset="-122"/>
                <a:sym typeface="+mn-ea"/>
              </a:rPr>
              <a:t>服务，</a:t>
            </a:r>
            <a:r>
              <a:rPr lang="en-US" altLang="zh-CN" dirty="0">
                <a:latin typeface="华文宋体" charset="-122"/>
                <a:ea typeface="华文宋体" charset="-122"/>
                <a:sym typeface="+mn-ea"/>
              </a:rPr>
              <a:t>CDN</a:t>
            </a:r>
            <a:r>
              <a:rPr lang="zh-CN" altLang="en-US" dirty="0">
                <a:latin typeface="华文宋体" charset="-122"/>
                <a:ea typeface="华文宋体" charset="-122"/>
                <a:sym typeface="+mn-ea"/>
              </a:rPr>
              <a:t>服务、反向代理和负载均衡，静态资源服务等。对于维基百科而言，</a:t>
            </a:r>
            <a:r>
              <a:rPr lang="en-US" altLang="zh-CN" dirty="0">
                <a:latin typeface="华文宋体" charset="-122"/>
                <a:ea typeface="华文宋体" charset="-122"/>
                <a:sym typeface="+mn-ea"/>
              </a:rPr>
              <a:t>80%</a:t>
            </a:r>
            <a:r>
              <a:rPr lang="zh-CN" altLang="en-US" dirty="0">
                <a:latin typeface="华文宋体" charset="-122"/>
                <a:ea typeface="华文宋体" charset="-122"/>
                <a:sym typeface="+mn-ea"/>
              </a:rPr>
              <a:t>请求都可以通过前端服务返回。</a:t>
            </a:r>
            <a:endParaRPr lang="zh-CN" altLang="en-US" dirty="0">
              <a:latin typeface="华文宋体" charset="-122"/>
              <a:ea typeface="华文宋体" charset="-122"/>
              <a:sym typeface="+mn-ea"/>
            </a:endParaRPr>
          </a:p>
          <a:p>
            <a:pPr lvl="0" indent="0"/>
            <a:r>
              <a:rPr lang="en-US" altLang="zh-CN" dirty="0">
                <a:latin typeface="华文宋体" charset="-122"/>
                <a:ea typeface="华文宋体" charset="-122"/>
                <a:sym typeface="+mn-ea"/>
              </a:rPr>
              <a:t>	</a:t>
            </a:r>
            <a:r>
              <a:rPr lang="zh-CN" altLang="en-US" dirty="0">
                <a:latin typeface="华文宋体" charset="-122"/>
                <a:ea typeface="华文宋体" charset="-122"/>
                <a:sym typeface="+mn-ea"/>
              </a:rPr>
              <a:t>·通过</a:t>
            </a:r>
            <a:r>
              <a:rPr lang="en-US" altLang="zh-CN" dirty="0">
                <a:latin typeface="华文宋体" charset="-122"/>
                <a:ea typeface="华文宋体" charset="-122"/>
                <a:sym typeface="+mn-ea"/>
              </a:rPr>
              <a:t>CND</a:t>
            </a:r>
            <a:r>
              <a:rPr lang="zh-CN" altLang="en-US" dirty="0">
                <a:latin typeface="华文宋体" charset="-122"/>
                <a:ea typeface="华文宋体" charset="-122"/>
                <a:sym typeface="+mn-ea"/>
              </a:rPr>
              <a:t>服务器缓存热点词条。</a:t>
            </a:r>
            <a:endParaRPr lang="zh-CN" altLang="en-US" dirty="0">
              <a:latin typeface="华文宋体" charset="-122"/>
              <a:ea typeface="华文宋体" charset="-122"/>
              <a:sym typeface="+mn-ea"/>
            </a:endParaRPr>
          </a:p>
          <a:p>
            <a:pPr lvl="0" indent="0"/>
            <a:r>
              <a:rPr lang="en-US" altLang="zh-CN" dirty="0">
                <a:latin typeface="华文宋体" charset="-122"/>
                <a:ea typeface="华文宋体" charset="-122"/>
                <a:sym typeface="+mn-ea"/>
              </a:rPr>
              <a:t>	</a:t>
            </a:r>
            <a:r>
              <a:rPr lang="zh-CN" altLang="en-US" dirty="0">
                <a:latin typeface="华文宋体" charset="-122"/>
                <a:ea typeface="华文宋体" charset="-122"/>
                <a:sym typeface="+mn-ea"/>
              </a:rPr>
              <a:t>·反向代理服务器</a:t>
            </a:r>
            <a:r>
              <a:rPr lang="en-US" altLang="zh-CN" dirty="0">
                <a:latin typeface="华文宋体" charset="-122"/>
                <a:ea typeface="华文宋体" charset="-122"/>
                <a:sym typeface="+mn-ea"/>
              </a:rPr>
              <a:t>Squid</a:t>
            </a:r>
            <a:r>
              <a:rPr lang="zh-CN" altLang="en-US" dirty="0">
                <a:latin typeface="华文宋体" charset="-122"/>
                <a:ea typeface="华文宋体" charset="-122"/>
                <a:sym typeface="+mn-ea"/>
              </a:rPr>
              <a:t>集群，缓存热点词条。</a:t>
            </a:r>
            <a:endParaRPr lang="zh-CN" altLang="en-US" dirty="0">
              <a:latin typeface="华文宋体" charset="-122"/>
              <a:ea typeface="华文宋体" charset="-122"/>
              <a:sym typeface="+mn-ea"/>
            </a:endParaRPr>
          </a:p>
          <a:p>
            <a:pPr lvl="0" indent="0"/>
            <a:r>
              <a:rPr lang="en-US" altLang="zh-CN" dirty="0">
                <a:latin typeface="华文宋体" charset="-122"/>
                <a:ea typeface="华文宋体" charset="-122"/>
                <a:sym typeface="+mn-ea"/>
              </a:rPr>
              <a:t>		</a:t>
            </a:r>
            <a:endParaRPr lang="en-US" altLang="zh-CN" dirty="0">
              <a:latin typeface="华文宋体" charset="-122"/>
              <a:ea typeface="华文宋体" charset="-122"/>
              <a:sym typeface="+mn-ea"/>
            </a:endParaRPr>
          </a:p>
        </p:txBody>
      </p:sp>
      <p:sp>
        <p:nvSpPr>
          <p:cNvPr id="3" name="文本框 2"/>
          <p:cNvSpPr txBox="1"/>
          <p:nvPr/>
        </p:nvSpPr>
        <p:spPr>
          <a:xfrm>
            <a:off x="1494790" y="3698240"/>
            <a:ext cx="7990205" cy="1737360"/>
          </a:xfrm>
          <a:prstGeom prst="rect">
            <a:avLst/>
          </a:prstGeom>
          <a:noFill/>
        </p:spPr>
        <p:txBody>
          <a:bodyPr wrap="square" rtlCol="0" anchor="t">
            <a:spAutoFit/>
          </a:bodyPr>
          <a:p>
            <a:pPr lvl="0" indent="0"/>
            <a:r>
              <a:rPr lang="en-US" altLang="zh-CN" dirty="0">
                <a:latin typeface="华文宋体" charset="-122"/>
                <a:ea typeface="华文宋体" charset="-122"/>
                <a:sym typeface="+mn-ea"/>
              </a:rPr>
              <a:t>Wiki</a:t>
            </a:r>
            <a:r>
              <a:rPr lang="zh-CN" altLang="en-US" dirty="0">
                <a:latin typeface="华文宋体" charset="-122"/>
                <a:ea typeface="华文宋体" charset="-122"/>
                <a:sym typeface="+mn-ea"/>
              </a:rPr>
              <a:t>服务端性能优化</a:t>
            </a:r>
            <a:endParaRPr lang="zh-CN" altLang="en-US" dirty="0">
              <a:latin typeface="华文宋体" charset="-122"/>
              <a:ea typeface="华文宋体" charset="-122"/>
              <a:sym typeface="+mn-ea"/>
            </a:endParaRPr>
          </a:p>
          <a:p>
            <a:pPr lvl="0" indent="0"/>
            <a:r>
              <a:rPr lang="en-US" altLang="zh-CN" dirty="0">
                <a:latin typeface="华文宋体" charset="-122"/>
                <a:ea typeface="华文宋体" charset="-122"/>
                <a:sym typeface="+mn-ea"/>
              </a:rPr>
              <a:t>	</a:t>
            </a:r>
            <a:r>
              <a:rPr lang="zh-CN" altLang="en-US" dirty="0">
                <a:latin typeface="华文宋体" charset="-122"/>
                <a:ea typeface="华文宋体" charset="-122"/>
                <a:sym typeface="+mn-ea"/>
              </a:rPr>
              <a:t>·使用最好的服务器，从硬件上改善性能</a:t>
            </a:r>
            <a:endParaRPr lang="zh-CN" altLang="en-US" dirty="0">
              <a:latin typeface="华文宋体" charset="-122"/>
              <a:ea typeface="华文宋体" charset="-122"/>
              <a:sym typeface="+mn-ea"/>
            </a:endParaRPr>
          </a:p>
          <a:p>
            <a:pPr lvl="0" indent="0"/>
            <a:r>
              <a:rPr lang="en-US" altLang="zh-CN" dirty="0">
                <a:latin typeface="华文宋体" charset="-122"/>
                <a:ea typeface="华文宋体" charset="-122"/>
                <a:sym typeface="+mn-ea"/>
              </a:rPr>
              <a:t>	</a:t>
            </a:r>
            <a:r>
              <a:rPr lang="zh-CN" altLang="en-US" dirty="0">
                <a:latin typeface="华文宋体" charset="-122"/>
                <a:ea typeface="华文宋体" charset="-122"/>
                <a:sym typeface="+mn-ea"/>
              </a:rPr>
              <a:t>·</a:t>
            </a:r>
            <a:r>
              <a:rPr lang="zh-CN" dirty="0">
                <a:latin typeface="华文宋体" charset="-122"/>
                <a:ea typeface="华文宋体" charset="-122"/>
                <a:sym typeface="+mn-ea"/>
              </a:rPr>
              <a:t>使用</a:t>
            </a:r>
            <a:r>
              <a:rPr lang="en-US" altLang="zh-CN" dirty="0">
                <a:latin typeface="华文宋体" charset="-122"/>
                <a:ea typeface="华文宋体" charset="-122"/>
                <a:sym typeface="+mn-ea"/>
              </a:rPr>
              <a:t>APC,</a:t>
            </a:r>
            <a:r>
              <a:rPr lang="zh-CN" altLang="en-US" dirty="0">
                <a:latin typeface="华文宋体" charset="-122"/>
                <a:ea typeface="华文宋体" charset="-122"/>
                <a:sym typeface="+mn-ea"/>
              </a:rPr>
              <a:t>也就是字节码缓存模块，加速代码执行减少资源消耗</a:t>
            </a:r>
            <a:endParaRPr lang="zh-CN" altLang="en-US" dirty="0">
              <a:latin typeface="华文宋体" charset="-122"/>
              <a:ea typeface="华文宋体" charset="-122"/>
              <a:sym typeface="+mn-ea"/>
            </a:endParaRPr>
          </a:p>
          <a:p>
            <a:pPr lvl="0" indent="0"/>
            <a:r>
              <a:rPr lang="en-US" altLang="zh-CN" dirty="0">
                <a:latin typeface="华文宋体" charset="-122"/>
                <a:ea typeface="华文宋体" charset="-122"/>
                <a:sym typeface="+mn-ea"/>
              </a:rPr>
              <a:t>	</a:t>
            </a:r>
            <a:r>
              <a:rPr lang="zh-CN" altLang="en-US" dirty="0">
                <a:latin typeface="华文宋体" charset="-122"/>
                <a:ea typeface="华文宋体" charset="-122"/>
                <a:sym typeface="+mn-ea"/>
              </a:rPr>
              <a:t>·使用</a:t>
            </a:r>
            <a:r>
              <a:rPr lang="en-US" altLang="zh-CN" dirty="0">
                <a:latin typeface="华文宋体" charset="-122"/>
                <a:ea typeface="华文宋体" charset="-122"/>
                <a:sym typeface="+mn-ea"/>
              </a:rPr>
              <a:t>Tex</a:t>
            </a:r>
            <a:r>
              <a:rPr lang="zh-CN" altLang="en-US" dirty="0">
                <a:latin typeface="华文宋体" charset="-122"/>
                <a:ea typeface="华文宋体" charset="-122"/>
                <a:sym typeface="+mn-ea"/>
              </a:rPr>
              <a:t>将文本格式化，特别是公式转换成图片</a:t>
            </a:r>
            <a:endParaRPr lang="zh-CN" altLang="en-US" dirty="0">
              <a:latin typeface="华文宋体" charset="-122"/>
              <a:ea typeface="华文宋体" charset="-122"/>
              <a:sym typeface="+mn-ea"/>
            </a:endParaRPr>
          </a:p>
          <a:p>
            <a:pPr lvl="0" indent="0"/>
            <a:r>
              <a:rPr lang="en-US" altLang="zh-CN" dirty="0">
                <a:latin typeface="华文宋体" charset="-122"/>
                <a:ea typeface="华文宋体" charset="-122"/>
                <a:sym typeface="+mn-ea"/>
              </a:rPr>
              <a:t>	</a:t>
            </a:r>
            <a:r>
              <a:rPr lang="zh-CN" altLang="en-US" dirty="0">
                <a:latin typeface="华文宋体" charset="-122"/>
                <a:ea typeface="华文宋体" charset="-122"/>
                <a:sym typeface="+mn-ea"/>
              </a:rPr>
              <a:t>·数据库事务一致性设置在较低的水平，加速宕机恢复</a:t>
            </a:r>
            <a:r>
              <a:rPr lang="en-US" altLang="zh-CN" dirty="0">
                <a:latin typeface="华文宋体" charset="-122"/>
                <a:ea typeface="华文宋体" charset="-122"/>
                <a:sym typeface="+mn-ea"/>
              </a:rPr>
              <a:t>		</a:t>
            </a:r>
            <a:r>
              <a:rPr lang="zh-CN" altLang="en-US" dirty="0">
                <a:latin typeface="华文宋体" charset="-122"/>
                <a:ea typeface="华文宋体" charset="-122"/>
                <a:sym typeface="+mn-ea"/>
              </a:rPr>
              <a:t>·</a:t>
            </a:r>
            <a:r>
              <a:rPr lang="en-US" altLang="zh-CN" dirty="0">
                <a:latin typeface="华文宋体" charset="-122"/>
                <a:ea typeface="华文宋体" charset="-122"/>
                <a:sym typeface="+mn-ea"/>
              </a:rPr>
              <a:t>Master</a:t>
            </a:r>
            <a:r>
              <a:rPr lang="zh-CN" altLang="en-US" dirty="0">
                <a:latin typeface="华文宋体" charset="-122"/>
                <a:ea typeface="华文宋体" charset="-122"/>
                <a:sym typeface="+mn-ea"/>
              </a:rPr>
              <a:t>宕机之后，会切换到</a:t>
            </a:r>
            <a:r>
              <a:rPr lang="en-US" altLang="zh-CN" dirty="0">
                <a:latin typeface="华文宋体" charset="-122"/>
                <a:ea typeface="华文宋体" charset="-122"/>
                <a:sym typeface="+mn-ea"/>
              </a:rPr>
              <a:t>Salve</a:t>
            </a:r>
            <a:r>
              <a:rPr lang="zh-CN" altLang="en-US" dirty="0">
                <a:latin typeface="华文宋体" charset="-122"/>
                <a:ea typeface="华文宋体" charset="-122"/>
                <a:sym typeface="+mn-ea"/>
              </a:rPr>
              <a:t>数据库，同时关闭编辑词条服务。</a:t>
            </a:r>
            <a:endParaRPr lang="zh-CN" altLang="en-US" dirty="0">
              <a:latin typeface="华文宋体" charset="-122"/>
              <a:ea typeface="华文宋体" charset="-122"/>
              <a:sym typeface="+mn-ea"/>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03860" y="445135"/>
            <a:ext cx="1668780" cy="914400"/>
          </a:xfrm>
          <a:prstGeom prst="rect">
            <a:avLst/>
          </a:prstGeom>
          <a:noFill/>
        </p:spPr>
        <p:txBody>
          <a:bodyPr wrap="none" rtlCol="0" anchor="t">
            <a:spAutoFit/>
          </a:bodyPr>
          <a:p>
            <a:pPr algn="l"/>
            <a:r>
              <a:rPr lang="zh-CN" altLang="en-US" dirty="0">
                <a:ln w="22225">
                  <a:solidFill>
                    <a:schemeClr val="accent2"/>
                  </a:solidFill>
                  <a:prstDash val="solid"/>
                </a:ln>
                <a:solidFill>
                  <a:schemeClr val="accent2">
                    <a:lumMod val="40000"/>
                    <a:lumOff val="60000"/>
                  </a:schemeClr>
                </a:solidFill>
                <a:effectLst/>
                <a:latin typeface="华文宋体" charset="-122"/>
                <a:ea typeface="华文宋体" charset="-122"/>
                <a:sym typeface="+mn-ea"/>
              </a:rPr>
              <a:t>购物网站秒杀</a:t>
            </a:r>
            <a:r>
              <a:rPr lang="en-US" altLang="zh-CN" dirty="0">
                <a:ln w="22225">
                  <a:solidFill>
                    <a:schemeClr val="accent2"/>
                  </a:solidFill>
                  <a:prstDash val="solid"/>
                </a:ln>
                <a:solidFill>
                  <a:schemeClr val="accent2">
                    <a:lumMod val="40000"/>
                    <a:lumOff val="60000"/>
                  </a:schemeClr>
                </a:solidFill>
                <a:effectLst/>
                <a:latin typeface="华文宋体" charset="-122"/>
                <a:ea typeface="华文宋体" charset="-122"/>
                <a:sym typeface="+mn-ea"/>
              </a:rPr>
              <a:t>:</a:t>
            </a:r>
            <a:endParaRPr lang="zh-CN" altLang="en-US">
              <a:latin typeface="Arial" pitchFamily="34" charset="0"/>
              <a:ea typeface="宋体" pitchFamily="2" charset="-122"/>
            </a:endParaRPr>
          </a:p>
          <a:p>
            <a:pPr algn="l"/>
            <a:endParaRPr lang="en-US" altLang="zh-CN" dirty="0">
              <a:ln w="22225">
                <a:solidFill>
                  <a:schemeClr val="accent2"/>
                </a:solidFill>
                <a:prstDash val="solid"/>
              </a:ln>
              <a:solidFill>
                <a:schemeClr val="accent2">
                  <a:lumMod val="40000"/>
                  <a:lumOff val="60000"/>
                </a:schemeClr>
              </a:solidFill>
              <a:effectLst/>
              <a:latin typeface="华文宋体" charset="-122"/>
              <a:ea typeface="华文宋体" charset="-122"/>
              <a:sym typeface="+mn-ea"/>
            </a:endParaRPr>
          </a:p>
          <a:p>
            <a:pPr algn="l"/>
            <a:r>
              <a:rPr lang="en-US" altLang="zh-CN" dirty="0">
                <a:ln w="22225">
                  <a:solidFill>
                    <a:schemeClr val="accent2"/>
                  </a:solidFill>
                  <a:prstDash val="solid"/>
                </a:ln>
                <a:solidFill>
                  <a:schemeClr val="accent2">
                    <a:lumMod val="40000"/>
                    <a:lumOff val="60000"/>
                  </a:schemeClr>
                </a:solidFill>
                <a:effectLst/>
                <a:latin typeface="华文宋体" charset="-122"/>
                <a:ea typeface="华文宋体" charset="-122"/>
                <a:sym typeface="+mn-ea"/>
              </a:rPr>
              <a:t>     </a:t>
            </a:r>
            <a:endParaRPr lang="zh-CN" altLang="en-US" dirty="0">
              <a:ln w="22225">
                <a:solidFill>
                  <a:schemeClr val="accent2"/>
                </a:solidFill>
                <a:prstDash val="solid"/>
              </a:ln>
              <a:solidFill>
                <a:schemeClr val="accent2">
                  <a:lumMod val="40000"/>
                  <a:lumOff val="60000"/>
                </a:schemeClr>
              </a:solidFill>
              <a:effectLst/>
              <a:latin typeface="华文宋体" charset="-122"/>
              <a:ea typeface="华文宋体" charset="-122"/>
              <a:sym typeface="+mn-ea"/>
            </a:endParaRPr>
          </a:p>
        </p:txBody>
      </p:sp>
      <p:sp>
        <p:nvSpPr>
          <p:cNvPr id="3" name="文本框 2"/>
          <p:cNvSpPr txBox="1"/>
          <p:nvPr/>
        </p:nvSpPr>
        <p:spPr>
          <a:xfrm>
            <a:off x="1630680" y="2853055"/>
            <a:ext cx="8688070" cy="2560320"/>
          </a:xfrm>
          <a:prstGeom prst="rect">
            <a:avLst/>
          </a:prstGeom>
          <a:noFill/>
        </p:spPr>
        <p:txBody>
          <a:bodyPr wrap="square" rtlCol="0" anchor="t">
            <a:spAutoFit/>
          </a:bodyPr>
          <a:p>
            <a:pPr lvl="0" indent="0"/>
            <a:r>
              <a:rPr lang="zh-CN" dirty="0">
                <a:latin typeface="华文宋体" charset="-122"/>
                <a:ea typeface="华文宋体" charset="-122"/>
                <a:sym typeface="+mn-ea"/>
              </a:rPr>
              <a:t>正常电子商务流程</a:t>
            </a:r>
            <a:endParaRPr lang="zh-CN" dirty="0">
              <a:latin typeface="华文宋体" charset="-122"/>
              <a:ea typeface="华文宋体" charset="-122"/>
              <a:sym typeface="+mn-ea"/>
            </a:endParaRPr>
          </a:p>
          <a:p>
            <a:pPr lvl="0" indent="0"/>
            <a:endParaRPr lang="zh-CN" dirty="0">
              <a:latin typeface="华文宋体" charset="-122"/>
              <a:ea typeface="华文宋体" charset="-122"/>
              <a:sym typeface="+mn-ea"/>
            </a:endParaRPr>
          </a:p>
          <a:p>
            <a:pPr lvl="0" indent="0"/>
            <a:r>
              <a:rPr lang="zh-CN" dirty="0">
                <a:latin typeface="华文宋体" charset="-122"/>
                <a:ea typeface="华文宋体" charset="-122"/>
                <a:sym typeface="+mn-ea"/>
              </a:rPr>
              <a:t>（1）查询商品；（2）创建订单；（3）扣减库存；（4）更新订单；（5）付款；（6）卖家发货</a:t>
            </a:r>
            <a:endParaRPr lang="zh-CN" dirty="0">
              <a:latin typeface="华文宋体" charset="-122"/>
              <a:ea typeface="华文宋体" charset="-122"/>
              <a:sym typeface="+mn-ea"/>
            </a:endParaRPr>
          </a:p>
          <a:p>
            <a:pPr lvl="0" indent="0"/>
            <a:endParaRPr lang="zh-CN" dirty="0">
              <a:latin typeface="华文宋体" charset="-122"/>
              <a:ea typeface="华文宋体" charset="-122"/>
              <a:sym typeface="+mn-ea"/>
            </a:endParaRPr>
          </a:p>
          <a:p>
            <a:pPr lvl="0" indent="0"/>
            <a:r>
              <a:rPr lang="zh-CN" dirty="0">
                <a:latin typeface="华文宋体" charset="-122"/>
                <a:ea typeface="华文宋体" charset="-122"/>
                <a:sym typeface="+mn-ea"/>
              </a:rPr>
              <a:t>秒杀业务的特性</a:t>
            </a:r>
            <a:endParaRPr lang="zh-CN" dirty="0">
              <a:latin typeface="华文宋体" charset="-122"/>
              <a:ea typeface="华文宋体" charset="-122"/>
              <a:sym typeface="+mn-ea"/>
            </a:endParaRPr>
          </a:p>
          <a:p>
            <a:pPr lvl="0" indent="0"/>
            <a:endParaRPr lang="zh-CN" dirty="0">
              <a:latin typeface="华文宋体" charset="-122"/>
              <a:ea typeface="华文宋体" charset="-122"/>
              <a:sym typeface="+mn-ea"/>
            </a:endParaRPr>
          </a:p>
          <a:p>
            <a:pPr lvl="0" indent="0"/>
            <a:r>
              <a:rPr lang="zh-CN" dirty="0">
                <a:latin typeface="华文宋体" charset="-122"/>
                <a:ea typeface="华文宋体" charset="-122"/>
                <a:sym typeface="+mn-ea"/>
              </a:rPr>
              <a:t>（1）低廉价格；（2）大幅推广；（3）瞬时售空；（4）一般是定时上架；（5）时间短、瞬时并发量高；</a:t>
            </a:r>
            <a:endParaRPr lang="zh-CN" dirty="0">
              <a:latin typeface="华文宋体" charset="-122"/>
              <a:ea typeface="华文宋体" charset="-122"/>
              <a:sym typeface="+mn-ea"/>
            </a:endParaRPr>
          </a:p>
        </p:txBody>
      </p:sp>
      <p:sp>
        <p:nvSpPr>
          <p:cNvPr id="9" name="Shape 34"/>
          <p:cNvSpPr>
            <a:spLocks noChangeArrowheads="1"/>
          </p:cNvSpPr>
          <p:nvPr/>
        </p:nvSpPr>
        <p:spPr bwMode="auto">
          <a:xfrm>
            <a:off x="3541395" y="1427480"/>
            <a:ext cx="3601720" cy="496570"/>
          </a:xfrm>
          <a:prstGeom prst="roundRect">
            <a:avLst>
              <a:gd name="adj" fmla="val 20269"/>
            </a:avLst>
          </a:prstGeom>
          <a:solidFill>
            <a:schemeClr val="accent4"/>
          </a:solidFill>
          <a:ln w="9525">
            <a:noFill/>
            <a:round/>
          </a:ln>
          <a:effectLst/>
        </p:spPr>
        <p:txBody>
          <a:bodyPr lIns="0" tIns="0" rIns="0" bIns="0" anchor="ctr"/>
          <a:p>
            <a:pPr algn="ctr" eaLnBrk="0" hangingPunct="0"/>
            <a:r>
              <a:rPr lang="zh-CN" sz="2400">
                <a:solidFill>
                  <a:srgbClr val="FFFFFF"/>
                </a:solidFill>
                <a:latin typeface="Helvetica" charset="0"/>
                <a:sym typeface="Helvetica" charset="0"/>
              </a:rPr>
              <a:t>秒杀活动特征</a:t>
            </a:r>
            <a:endParaRPr lang="zh-CN" sz="2400">
              <a:solidFill>
                <a:srgbClr val="FFFFFF"/>
              </a:solidFill>
              <a:latin typeface="Helvetica" charset="0"/>
              <a:sym typeface="Helvetica" charset="0"/>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03860" y="445135"/>
            <a:ext cx="1668780" cy="914400"/>
          </a:xfrm>
          <a:prstGeom prst="rect">
            <a:avLst/>
          </a:prstGeom>
          <a:noFill/>
        </p:spPr>
        <p:txBody>
          <a:bodyPr wrap="none" rtlCol="0" anchor="t">
            <a:spAutoFit/>
          </a:bodyPr>
          <a:p>
            <a:pPr algn="l"/>
            <a:r>
              <a:rPr lang="zh-CN" altLang="en-US" dirty="0">
                <a:ln w="22225">
                  <a:solidFill>
                    <a:schemeClr val="accent2"/>
                  </a:solidFill>
                  <a:prstDash val="solid"/>
                </a:ln>
                <a:solidFill>
                  <a:schemeClr val="accent2">
                    <a:lumMod val="40000"/>
                    <a:lumOff val="60000"/>
                  </a:schemeClr>
                </a:solidFill>
                <a:effectLst/>
                <a:latin typeface="华文宋体" charset="-122"/>
                <a:ea typeface="华文宋体" charset="-122"/>
                <a:sym typeface="+mn-ea"/>
              </a:rPr>
              <a:t>购物网站秒杀</a:t>
            </a:r>
            <a:r>
              <a:rPr lang="en-US" altLang="zh-CN" dirty="0">
                <a:ln w="22225">
                  <a:solidFill>
                    <a:schemeClr val="accent2"/>
                  </a:solidFill>
                  <a:prstDash val="solid"/>
                </a:ln>
                <a:solidFill>
                  <a:schemeClr val="accent2">
                    <a:lumMod val="40000"/>
                    <a:lumOff val="60000"/>
                  </a:schemeClr>
                </a:solidFill>
                <a:effectLst/>
                <a:latin typeface="华文宋体" charset="-122"/>
                <a:ea typeface="华文宋体" charset="-122"/>
                <a:sym typeface="+mn-ea"/>
              </a:rPr>
              <a:t>:</a:t>
            </a:r>
            <a:endParaRPr lang="zh-CN" altLang="en-US">
              <a:latin typeface="Arial" pitchFamily="34" charset="0"/>
              <a:ea typeface="宋体" pitchFamily="2" charset="-122"/>
            </a:endParaRPr>
          </a:p>
          <a:p>
            <a:pPr algn="l"/>
            <a:endParaRPr lang="en-US" altLang="zh-CN" dirty="0">
              <a:ln w="22225">
                <a:solidFill>
                  <a:schemeClr val="accent2"/>
                </a:solidFill>
                <a:prstDash val="solid"/>
              </a:ln>
              <a:solidFill>
                <a:schemeClr val="accent2">
                  <a:lumMod val="40000"/>
                  <a:lumOff val="60000"/>
                </a:schemeClr>
              </a:solidFill>
              <a:effectLst/>
              <a:latin typeface="华文宋体" charset="-122"/>
              <a:ea typeface="华文宋体" charset="-122"/>
              <a:sym typeface="+mn-ea"/>
            </a:endParaRPr>
          </a:p>
          <a:p>
            <a:pPr algn="l"/>
            <a:r>
              <a:rPr lang="en-US" altLang="zh-CN" dirty="0">
                <a:ln w="22225">
                  <a:solidFill>
                    <a:schemeClr val="accent2"/>
                  </a:solidFill>
                  <a:prstDash val="solid"/>
                </a:ln>
                <a:solidFill>
                  <a:schemeClr val="accent2">
                    <a:lumMod val="40000"/>
                    <a:lumOff val="60000"/>
                  </a:schemeClr>
                </a:solidFill>
                <a:effectLst/>
                <a:latin typeface="华文宋体" charset="-122"/>
                <a:ea typeface="华文宋体" charset="-122"/>
                <a:sym typeface="+mn-ea"/>
              </a:rPr>
              <a:t>     </a:t>
            </a:r>
            <a:endParaRPr lang="zh-CN" altLang="en-US" dirty="0">
              <a:ln w="22225">
                <a:solidFill>
                  <a:schemeClr val="accent2"/>
                </a:solidFill>
                <a:prstDash val="solid"/>
              </a:ln>
              <a:solidFill>
                <a:schemeClr val="accent2">
                  <a:lumMod val="40000"/>
                  <a:lumOff val="60000"/>
                </a:schemeClr>
              </a:solidFill>
              <a:effectLst/>
              <a:latin typeface="华文宋体" charset="-122"/>
              <a:ea typeface="华文宋体" charset="-122"/>
              <a:sym typeface="+mn-ea"/>
            </a:endParaRPr>
          </a:p>
        </p:txBody>
      </p:sp>
      <p:sp>
        <p:nvSpPr>
          <p:cNvPr id="3" name="文本框 2"/>
          <p:cNvSpPr txBox="1"/>
          <p:nvPr/>
        </p:nvSpPr>
        <p:spPr>
          <a:xfrm>
            <a:off x="1630680" y="2853055"/>
            <a:ext cx="8688070" cy="2011680"/>
          </a:xfrm>
          <a:prstGeom prst="rect">
            <a:avLst/>
          </a:prstGeom>
          <a:noFill/>
        </p:spPr>
        <p:txBody>
          <a:bodyPr wrap="square" rtlCol="0" anchor="t">
            <a:spAutoFit/>
          </a:bodyPr>
          <a:p>
            <a:pPr lvl="0" indent="0"/>
            <a:r>
              <a:rPr lang="zh-CN" dirty="0">
                <a:latin typeface="华文宋体" charset="-122"/>
                <a:ea typeface="华文宋体" charset="-122"/>
                <a:sym typeface="+mn-ea"/>
              </a:rPr>
              <a:t>·对现有网站业务造成冲击</a:t>
            </a:r>
            <a:endParaRPr lang="zh-CN" dirty="0">
              <a:latin typeface="华文宋体" charset="-122"/>
              <a:ea typeface="华文宋体" charset="-122"/>
              <a:sym typeface="+mn-ea"/>
            </a:endParaRPr>
          </a:p>
          <a:p>
            <a:pPr lvl="0" indent="0"/>
            <a:r>
              <a:rPr lang="zh-CN" altLang="en-US" dirty="0">
                <a:latin typeface="华文宋体" charset="-122"/>
                <a:ea typeface="华文宋体" charset="-122"/>
                <a:sym typeface="+mn-ea"/>
              </a:rPr>
              <a:t> </a:t>
            </a:r>
            <a:r>
              <a:rPr lang="en-US" altLang="zh-CN" dirty="0">
                <a:latin typeface="华文宋体" charset="-122"/>
                <a:ea typeface="华文宋体" charset="-122"/>
                <a:sym typeface="+mn-ea"/>
              </a:rPr>
              <a:t>	</a:t>
            </a:r>
            <a:r>
              <a:rPr lang="zh-CN" altLang="en-US" dirty="0">
                <a:latin typeface="华文宋体" charset="-122"/>
                <a:ea typeface="华文宋体" charset="-122"/>
                <a:sym typeface="+mn-ea"/>
              </a:rPr>
              <a:t>使用独立域名</a:t>
            </a:r>
            <a:endParaRPr lang="zh-CN" altLang="en-US" dirty="0">
              <a:latin typeface="华文宋体" charset="-122"/>
              <a:ea typeface="华文宋体" charset="-122"/>
              <a:sym typeface="+mn-ea"/>
            </a:endParaRPr>
          </a:p>
          <a:p>
            <a:pPr lvl="0" indent="0"/>
            <a:r>
              <a:rPr lang="zh-CN" dirty="0">
                <a:latin typeface="华文宋体" charset="-122"/>
                <a:ea typeface="华文宋体" charset="-122"/>
                <a:sym typeface="+mn-ea"/>
              </a:rPr>
              <a:t>·数据库负载压力增大</a:t>
            </a:r>
            <a:endParaRPr lang="zh-CN" dirty="0">
              <a:latin typeface="华文宋体" charset="-122"/>
              <a:ea typeface="华文宋体" charset="-122"/>
              <a:sym typeface="+mn-ea"/>
            </a:endParaRPr>
          </a:p>
          <a:p>
            <a:pPr lvl="0" indent="0"/>
            <a:r>
              <a:rPr lang="en-US" altLang="zh-CN" dirty="0">
                <a:latin typeface="华文宋体" charset="-122"/>
                <a:ea typeface="华文宋体" charset="-122"/>
                <a:sym typeface="+mn-ea"/>
              </a:rPr>
              <a:t>	</a:t>
            </a:r>
            <a:r>
              <a:rPr lang="zh-CN" altLang="en-US" dirty="0">
                <a:latin typeface="华文宋体" charset="-122"/>
                <a:ea typeface="华文宋体" charset="-122"/>
                <a:sym typeface="+mn-ea"/>
              </a:rPr>
              <a:t>页面静态化，不需要访问数据库和服务器</a:t>
            </a:r>
            <a:endParaRPr lang="zh-CN" altLang="en-US" dirty="0">
              <a:latin typeface="华文宋体" charset="-122"/>
              <a:ea typeface="华文宋体" charset="-122"/>
              <a:sym typeface="+mn-ea"/>
            </a:endParaRPr>
          </a:p>
          <a:p>
            <a:pPr lvl="0" indent="0"/>
            <a:r>
              <a:rPr lang="zh-CN" dirty="0">
                <a:latin typeface="华文宋体" charset="-122"/>
                <a:ea typeface="华文宋体" charset="-122"/>
                <a:sym typeface="+mn-ea"/>
              </a:rPr>
              <a:t>·突然增加网络和服务器带宽。</a:t>
            </a:r>
            <a:endParaRPr lang="zh-CN" dirty="0">
              <a:latin typeface="华文宋体" charset="-122"/>
              <a:ea typeface="华文宋体" charset="-122"/>
              <a:sym typeface="+mn-ea"/>
            </a:endParaRPr>
          </a:p>
          <a:p>
            <a:pPr lvl="0" indent="0"/>
            <a:r>
              <a:rPr lang="en-US" altLang="zh-CN" dirty="0">
                <a:latin typeface="华文宋体" charset="-122"/>
                <a:ea typeface="华文宋体" charset="-122"/>
                <a:sym typeface="+mn-ea"/>
              </a:rPr>
              <a:t>	</a:t>
            </a:r>
            <a:r>
              <a:rPr lang="zh-CN" dirty="0">
                <a:latin typeface="华文宋体" charset="-122"/>
                <a:ea typeface="华文宋体" charset="-122"/>
                <a:sym typeface="+mn-ea"/>
              </a:rPr>
              <a:t>例如商品页面</a:t>
            </a:r>
            <a:r>
              <a:rPr lang="en-US" altLang="zh-CN" dirty="0">
                <a:latin typeface="华文宋体" charset="-122"/>
                <a:ea typeface="华文宋体" charset="-122"/>
                <a:sym typeface="+mn-ea"/>
              </a:rPr>
              <a:t>200kB</a:t>
            </a:r>
            <a:r>
              <a:rPr lang="zh-CN" altLang="en-US" dirty="0">
                <a:latin typeface="华文宋体" charset="-122"/>
                <a:ea typeface="华文宋体" charset="-122"/>
                <a:sym typeface="+mn-ea"/>
              </a:rPr>
              <a:t>，</a:t>
            </a:r>
            <a:r>
              <a:rPr lang="en-US" altLang="zh-CN" dirty="0">
                <a:latin typeface="华文宋体" charset="-122"/>
                <a:ea typeface="华文宋体" charset="-122"/>
                <a:sym typeface="+mn-ea"/>
              </a:rPr>
              <a:t>1W</a:t>
            </a:r>
            <a:r>
              <a:rPr lang="zh-CN" altLang="en-US" dirty="0">
                <a:latin typeface="华文宋体" charset="-122"/>
                <a:ea typeface="华文宋体" charset="-122"/>
                <a:sym typeface="+mn-ea"/>
              </a:rPr>
              <a:t>人，就是</a:t>
            </a:r>
            <a:r>
              <a:rPr lang="en-US" altLang="zh-CN" dirty="0">
                <a:latin typeface="华文宋体" charset="-122"/>
                <a:ea typeface="华文宋体" charset="-122"/>
                <a:sym typeface="+mn-ea"/>
              </a:rPr>
              <a:t>200KB X10000=2G</a:t>
            </a:r>
            <a:r>
              <a:rPr lang="zh-CN" altLang="en-US" dirty="0">
                <a:latin typeface="华文宋体" charset="-122"/>
                <a:ea typeface="华文宋体" charset="-122"/>
                <a:sym typeface="+mn-ea"/>
              </a:rPr>
              <a:t>，需要和</a:t>
            </a:r>
            <a:r>
              <a:rPr lang="en-US" altLang="zh-CN" dirty="0">
                <a:latin typeface="华文宋体" charset="-122"/>
                <a:ea typeface="华文宋体" charset="-122"/>
                <a:sym typeface="+mn-ea"/>
              </a:rPr>
              <a:t>CDN</a:t>
            </a:r>
            <a:r>
              <a:rPr lang="zh-CN" altLang="en-US" dirty="0">
                <a:latin typeface="华文宋体" charset="-122"/>
                <a:ea typeface="华文宋体" charset="-122"/>
                <a:sym typeface="+mn-ea"/>
              </a:rPr>
              <a:t>服务提供商临时租借出口带宽</a:t>
            </a:r>
            <a:endParaRPr lang="zh-CN" altLang="en-US" dirty="0">
              <a:latin typeface="华文宋体" charset="-122"/>
              <a:ea typeface="华文宋体" charset="-122"/>
              <a:sym typeface="+mn-ea"/>
            </a:endParaRPr>
          </a:p>
        </p:txBody>
      </p:sp>
      <p:sp>
        <p:nvSpPr>
          <p:cNvPr id="9" name="Shape 34"/>
          <p:cNvSpPr>
            <a:spLocks noChangeArrowheads="1"/>
          </p:cNvSpPr>
          <p:nvPr/>
        </p:nvSpPr>
        <p:spPr bwMode="auto">
          <a:xfrm>
            <a:off x="3541395" y="1427480"/>
            <a:ext cx="3601720" cy="496570"/>
          </a:xfrm>
          <a:prstGeom prst="roundRect">
            <a:avLst>
              <a:gd name="adj" fmla="val 20269"/>
            </a:avLst>
          </a:prstGeom>
          <a:solidFill>
            <a:schemeClr val="accent4"/>
          </a:solidFill>
          <a:ln w="9525">
            <a:noFill/>
            <a:round/>
          </a:ln>
          <a:effectLst/>
        </p:spPr>
        <p:txBody>
          <a:bodyPr lIns="0" tIns="0" rIns="0" bIns="0" anchor="ctr"/>
          <a:p>
            <a:pPr algn="ctr" eaLnBrk="0" hangingPunct="0"/>
            <a:r>
              <a:rPr lang="zh-CN" sz="2400">
                <a:solidFill>
                  <a:srgbClr val="FFFFFF"/>
                </a:solidFill>
                <a:latin typeface="Helvetica" charset="0"/>
                <a:sym typeface="Helvetica" charset="0"/>
              </a:rPr>
              <a:t>秒杀活动技术挑战</a:t>
            </a:r>
            <a:endParaRPr lang="zh-CN" sz="2400">
              <a:solidFill>
                <a:srgbClr val="FFFFFF"/>
              </a:solidFill>
              <a:latin typeface="Helvetica" charset="0"/>
              <a:sym typeface="Helvetica" charset="0"/>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03860" y="445135"/>
            <a:ext cx="1668780" cy="914400"/>
          </a:xfrm>
          <a:prstGeom prst="rect">
            <a:avLst/>
          </a:prstGeom>
          <a:noFill/>
        </p:spPr>
        <p:txBody>
          <a:bodyPr wrap="none" rtlCol="0" anchor="t">
            <a:spAutoFit/>
          </a:bodyPr>
          <a:p>
            <a:pPr algn="l"/>
            <a:r>
              <a:rPr lang="zh-CN" altLang="en-US" dirty="0">
                <a:ln w="22225">
                  <a:solidFill>
                    <a:schemeClr val="accent2"/>
                  </a:solidFill>
                  <a:prstDash val="solid"/>
                </a:ln>
                <a:solidFill>
                  <a:schemeClr val="accent2">
                    <a:lumMod val="40000"/>
                    <a:lumOff val="60000"/>
                  </a:schemeClr>
                </a:solidFill>
                <a:effectLst/>
                <a:latin typeface="华文宋体" charset="-122"/>
                <a:ea typeface="华文宋体" charset="-122"/>
                <a:sym typeface="+mn-ea"/>
              </a:rPr>
              <a:t>购物网站秒杀</a:t>
            </a:r>
            <a:r>
              <a:rPr lang="en-US" altLang="zh-CN" dirty="0">
                <a:ln w="22225">
                  <a:solidFill>
                    <a:schemeClr val="accent2"/>
                  </a:solidFill>
                  <a:prstDash val="solid"/>
                </a:ln>
                <a:solidFill>
                  <a:schemeClr val="accent2">
                    <a:lumMod val="40000"/>
                    <a:lumOff val="60000"/>
                  </a:schemeClr>
                </a:solidFill>
                <a:effectLst/>
                <a:latin typeface="华文宋体" charset="-122"/>
                <a:ea typeface="华文宋体" charset="-122"/>
                <a:sym typeface="+mn-ea"/>
              </a:rPr>
              <a:t>:</a:t>
            </a:r>
            <a:endParaRPr lang="zh-CN" altLang="en-US">
              <a:latin typeface="Arial" pitchFamily="34" charset="0"/>
              <a:ea typeface="宋体" pitchFamily="2" charset="-122"/>
            </a:endParaRPr>
          </a:p>
          <a:p>
            <a:pPr algn="l"/>
            <a:endParaRPr lang="en-US" altLang="zh-CN" dirty="0">
              <a:ln w="22225">
                <a:solidFill>
                  <a:schemeClr val="accent2"/>
                </a:solidFill>
                <a:prstDash val="solid"/>
              </a:ln>
              <a:solidFill>
                <a:schemeClr val="accent2">
                  <a:lumMod val="40000"/>
                  <a:lumOff val="60000"/>
                </a:schemeClr>
              </a:solidFill>
              <a:effectLst/>
              <a:latin typeface="华文宋体" charset="-122"/>
              <a:ea typeface="华文宋体" charset="-122"/>
              <a:sym typeface="+mn-ea"/>
            </a:endParaRPr>
          </a:p>
          <a:p>
            <a:pPr algn="l"/>
            <a:r>
              <a:rPr lang="en-US" altLang="zh-CN" dirty="0">
                <a:ln w="22225">
                  <a:solidFill>
                    <a:schemeClr val="accent2"/>
                  </a:solidFill>
                  <a:prstDash val="solid"/>
                </a:ln>
                <a:solidFill>
                  <a:schemeClr val="accent2">
                    <a:lumMod val="40000"/>
                    <a:lumOff val="60000"/>
                  </a:schemeClr>
                </a:solidFill>
                <a:effectLst/>
                <a:latin typeface="华文宋体" charset="-122"/>
                <a:ea typeface="华文宋体" charset="-122"/>
                <a:sym typeface="+mn-ea"/>
              </a:rPr>
              <a:t>     </a:t>
            </a:r>
            <a:endParaRPr lang="zh-CN" altLang="en-US" dirty="0">
              <a:ln w="22225">
                <a:solidFill>
                  <a:schemeClr val="accent2"/>
                </a:solidFill>
                <a:prstDash val="solid"/>
              </a:ln>
              <a:solidFill>
                <a:schemeClr val="accent2">
                  <a:lumMod val="40000"/>
                  <a:lumOff val="60000"/>
                </a:schemeClr>
              </a:solidFill>
              <a:effectLst/>
              <a:latin typeface="华文宋体" charset="-122"/>
              <a:ea typeface="华文宋体" charset="-122"/>
              <a:sym typeface="+mn-ea"/>
            </a:endParaRPr>
          </a:p>
        </p:txBody>
      </p:sp>
      <p:sp>
        <p:nvSpPr>
          <p:cNvPr id="9" name="Shape 34"/>
          <p:cNvSpPr>
            <a:spLocks noChangeArrowheads="1"/>
          </p:cNvSpPr>
          <p:nvPr/>
        </p:nvSpPr>
        <p:spPr bwMode="auto">
          <a:xfrm>
            <a:off x="3718560" y="1412875"/>
            <a:ext cx="5059045" cy="781685"/>
          </a:xfrm>
          <a:prstGeom prst="roundRect">
            <a:avLst>
              <a:gd name="adj" fmla="val 20269"/>
            </a:avLst>
          </a:prstGeom>
          <a:solidFill>
            <a:schemeClr val="accent4"/>
          </a:solidFill>
          <a:ln w="9525">
            <a:noFill/>
            <a:round/>
          </a:ln>
          <a:effectLst/>
        </p:spPr>
        <p:txBody>
          <a:bodyPr lIns="0" tIns="0" rIns="0" bIns="0" anchor="ctr"/>
          <a:p>
            <a:pPr algn="ctr" eaLnBrk="0" hangingPunct="0"/>
            <a:r>
              <a:rPr lang="zh-CN" sz="2400">
                <a:solidFill>
                  <a:srgbClr val="FFFFFF"/>
                </a:solidFill>
                <a:latin typeface="Helvetica" charset="0"/>
                <a:sym typeface="Helvetica" charset="0"/>
              </a:rPr>
              <a:t>控制下单</a:t>
            </a:r>
            <a:endParaRPr lang="zh-CN" sz="2400">
              <a:solidFill>
                <a:srgbClr val="FFFFFF"/>
              </a:solidFill>
              <a:latin typeface="Helvetica" charset="0"/>
              <a:sym typeface="Helvetica" charset="0"/>
            </a:endParaRPr>
          </a:p>
        </p:txBody>
      </p:sp>
      <p:sp>
        <p:nvSpPr>
          <p:cNvPr id="3" name="文本框 2"/>
          <p:cNvSpPr txBox="1"/>
          <p:nvPr/>
        </p:nvSpPr>
        <p:spPr>
          <a:xfrm>
            <a:off x="838200" y="2853055"/>
            <a:ext cx="10876280" cy="731520"/>
          </a:xfrm>
          <a:prstGeom prst="rect">
            <a:avLst/>
          </a:prstGeom>
          <a:noFill/>
        </p:spPr>
        <p:txBody>
          <a:bodyPr wrap="none" rtlCol="0">
            <a:spAutoFit/>
          </a:bodyPr>
          <a:p>
            <a:pPr algn="l"/>
            <a:r>
              <a:rPr lang="en-US" altLang="zh-CN" sz="1400"/>
              <a:t>	购买按钮只有在秒杀开始的时候才能点亮，在此之前是灰色的。如果该页面是动态生成的，</a:t>
            </a:r>
            <a:r>
              <a:rPr lang="zh-CN" altLang="en-US" sz="1400"/>
              <a:t>当然可以在服务器端构造响应页面</a:t>
            </a:r>
            <a:endParaRPr lang="zh-CN" altLang="en-US" sz="1400"/>
          </a:p>
          <a:p>
            <a:pPr algn="l"/>
            <a:r>
              <a:rPr lang="zh-CN" altLang="en-US" sz="1400"/>
              <a:t>输出，控制该按钮是灰色还 是点亮，但是为了减轻服务器端负载压力，更好地利用CDN、反向代理等性能优化手段，该页面被设计为静态</a:t>
            </a:r>
            <a:endParaRPr lang="zh-CN" altLang="en-US" sz="1400"/>
          </a:p>
          <a:p>
            <a:pPr algn="l"/>
            <a:r>
              <a:rPr lang="zh-CN" altLang="en-US" sz="1400"/>
              <a:t>页面，缓存在CDN、反向代理服务器上，甚至用户浏览器上。秒杀开始时，用户刷新页面，请求根本不会到达应用服务器。</a:t>
            </a:r>
            <a:endParaRPr lang="zh-CN" altLang="en-US" sz="1400"/>
          </a:p>
        </p:txBody>
      </p:sp>
      <p:sp>
        <p:nvSpPr>
          <p:cNvPr id="5" name="文本框 4"/>
          <p:cNvSpPr txBox="1"/>
          <p:nvPr/>
        </p:nvSpPr>
        <p:spPr>
          <a:xfrm>
            <a:off x="838200" y="4149090"/>
            <a:ext cx="10830560" cy="733425"/>
          </a:xfrm>
          <a:prstGeom prst="rect">
            <a:avLst/>
          </a:prstGeom>
          <a:noFill/>
        </p:spPr>
        <p:txBody>
          <a:bodyPr wrap="none" rtlCol="0">
            <a:spAutoFit/>
          </a:bodyPr>
          <a:p>
            <a:pPr algn="l"/>
            <a:r>
              <a:rPr lang="en-US" altLang="zh-CN" sz="1400"/>
              <a:t>	</a:t>
            </a:r>
            <a:r>
              <a:rPr lang="zh-CN" sz="1400"/>
              <a:t>（</a:t>
            </a:r>
            <a:r>
              <a:rPr lang="en-US" altLang="zh-CN" sz="1400"/>
              <a:t>1</a:t>
            </a:r>
            <a:r>
              <a:rPr lang="zh-CN" sz="1400"/>
              <a:t>）</a:t>
            </a:r>
            <a:r>
              <a:rPr sz="1400"/>
              <a:t>使用JavaScript脚本控制，在秒杀商品静态页面中加入一个JavaScript文件引用，该JavaScript文件中包含 秒杀开始标志为否</a:t>
            </a:r>
            <a:endParaRPr sz="1400"/>
          </a:p>
          <a:p>
            <a:pPr algn="l"/>
            <a:r>
              <a:rPr lang="en-US" sz="1400"/>
              <a:t>	</a:t>
            </a:r>
            <a:r>
              <a:rPr lang="zh-CN" altLang="en-US" sz="1400"/>
              <a:t>（</a:t>
            </a:r>
            <a:r>
              <a:rPr lang="en-US" altLang="zh-CN" sz="1400"/>
              <a:t>2</a:t>
            </a:r>
            <a:r>
              <a:rPr lang="zh-CN" altLang="en-US" sz="1400"/>
              <a:t>）秒杀开始的标志是，更近</a:t>
            </a:r>
            <a:r>
              <a:rPr lang="en-US" altLang="zh-CN" sz="1400"/>
              <a:t>Js</a:t>
            </a:r>
            <a:r>
              <a:rPr lang="zh-CN" altLang="en-US" sz="1400"/>
              <a:t>脚本，出现下单页面的</a:t>
            </a:r>
            <a:r>
              <a:rPr lang="en-US" altLang="zh-CN" sz="1400"/>
              <a:t>URL</a:t>
            </a:r>
            <a:r>
              <a:rPr lang="zh-CN" altLang="en-US" sz="1400"/>
              <a:t>以及随机参数（可利用分布式</a:t>
            </a:r>
            <a:r>
              <a:rPr lang="en-US" altLang="zh-CN" sz="1400"/>
              <a:t>reids</a:t>
            </a:r>
            <a:r>
              <a:rPr lang="zh-CN" altLang="en-US" sz="1400"/>
              <a:t>）</a:t>
            </a:r>
            <a:endParaRPr lang="zh-CN" altLang="en-US" sz="1400"/>
          </a:p>
          <a:p>
            <a:pPr algn="l"/>
            <a:r>
              <a:rPr lang="en-US" altLang="zh-CN" sz="1400"/>
              <a:t>	</a:t>
            </a:r>
            <a:r>
              <a:rPr lang="zh-CN" altLang="en-US" sz="1400"/>
              <a:t>（</a:t>
            </a:r>
            <a:r>
              <a:rPr lang="en-US" altLang="zh-CN" sz="1400"/>
              <a:t>3</a:t>
            </a:r>
            <a:r>
              <a:rPr lang="zh-CN" altLang="en-US" sz="1400"/>
              <a:t>）控制新的</a:t>
            </a:r>
            <a:r>
              <a:rPr lang="en-US" altLang="zh-CN" sz="1400"/>
              <a:t>JS</a:t>
            </a:r>
            <a:r>
              <a:rPr lang="zh-CN" altLang="en-US" sz="1400"/>
              <a:t>不被浏览器缓存，可以加入版本（例如xx.js?v=323</a:t>
            </a:r>
            <a:r>
              <a:rPr lang="en-US" altLang="zh-CN" sz="1400"/>
              <a:t>212</a:t>
            </a:r>
            <a:r>
              <a:rPr lang="zh-CN" altLang="en-US" sz="1400"/>
              <a:t>23）</a:t>
            </a:r>
            <a:endParaRPr lang="zh-CN" altLang="en-US" sz="140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861695" y="737235"/>
            <a:ext cx="1668780" cy="914400"/>
          </a:xfrm>
          <a:prstGeom prst="rect">
            <a:avLst/>
          </a:prstGeom>
          <a:noFill/>
        </p:spPr>
        <p:txBody>
          <a:bodyPr wrap="none" rtlCol="0" anchor="t">
            <a:spAutoFit/>
          </a:bodyPr>
          <a:p>
            <a:pPr algn="l"/>
            <a:r>
              <a:rPr lang="zh-CN" altLang="en-US" dirty="0">
                <a:ln w="22225">
                  <a:solidFill>
                    <a:schemeClr val="accent2"/>
                  </a:solidFill>
                  <a:prstDash val="solid"/>
                </a:ln>
                <a:solidFill>
                  <a:schemeClr val="accent2">
                    <a:lumMod val="40000"/>
                    <a:lumOff val="60000"/>
                  </a:schemeClr>
                </a:solidFill>
                <a:effectLst/>
                <a:latin typeface="华文宋体" charset="-122"/>
                <a:ea typeface="华文宋体" charset="-122"/>
                <a:sym typeface="+mn-ea"/>
              </a:rPr>
              <a:t>架构演化历程</a:t>
            </a:r>
            <a:r>
              <a:rPr lang="en-US" altLang="zh-CN" dirty="0">
                <a:ln w="22225">
                  <a:solidFill>
                    <a:schemeClr val="accent2"/>
                  </a:solidFill>
                  <a:prstDash val="solid"/>
                </a:ln>
                <a:solidFill>
                  <a:schemeClr val="accent2">
                    <a:lumMod val="40000"/>
                    <a:lumOff val="60000"/>
                  </a:schemeClr>
                </a:solidFill>
                <a:effectLst/>
                <a:latin typeface="华文宋体" charset="-122"/>
                <a:ea typeface="华文宋体" charset="-122"/>
                <a:sym typeface="+mn-ea"/>
              </a:rPr>
              <a:t>:</a:t>
            </a:r>
            <a:endParaRPr lang="zh-CN" altLang="en-US">
              <a:latin typeface="Arial" pitchFamily="34" charset="0"/>
              <a:ea typeface="宋体" pitchFamily="2" charset="-122"/>
            </a:endParaRPr>
          </a:p>
          <a:p>
            <a:pPr algn="l"/>
            <a:endParaRPr lang="en-US" altLang="zh-CN" dirty="0">
              <a:ln w="22225">
                <a:solidFill>
                  <a:schemeClr val="accent2"/>
                </a:solidFill>
                <a:prstDash val="solid"/>
              </a:ln>
              <a:solidFill>
                <a:schemeClr val="accent2">
                  <a:lumMod val="40000"/>
                  <a:lumOff val="60000"/>
                </a:schemeClr>
              </a:solidFill>
              <a:effectLst/>
              <a:latin typeface="华文宋体" charset="-122"/>
              <a:ea typeface="华文宋体" charset="-122"/>
              <a:sym typeface="+mn-ea"/>
            </a:endParaRPr>
          </a:p>
          <a:p>
            <a:pPr algn="l"/>
            <a:r>
              <a:rPr lang="en-US" altLang="zh-CN" dirty="0">
                <a:ln w="22225">
                  <a:solidFill>
                    <a:schemeClr val="accent2"/>
                  </a:solidFill>
                  <a:prstDash val="solid"/>
                </a:ln>
                <a:solidFill>
                  <a:schemeClr val="accent2">
                    <a:lumMod val="40000"/>
                    <a:lumOff val="60000"/>
                  </a:schemeClr>
                </a:solidFill>
                <a:effectLst/>
                <a:latin typeface="华文宋体" charset="-122"/>
                <a:ea typeface="华文宋体" charset="-122"/>
                <a:sym typeface="+mn-ea"/>
              </a:rPr>
              <a:t>     </a:t>
            </a:r>
            <a:endParaRPr lang="zh-CN" altLang="en-US" dirty="0">
              <a:ln w="22225">
                <a:solidFill>
                  <a:schemeClr val="accent2"/>
                </a:solidFill>
                <a:prstDash val="solid"/>
              </a:ln>
              <a:solidFill>
                <a:schemeClr val="accent2">
                  <a:lumMod val="40000"/>
                  <a:lumOff val="60000"/>
                </a:schemeClr>
              </a:solidFill>
              <a:effectLst/>
              <a:latin typeface="华文宋体" charset="-122"/>
              <a:ea typeface="华文宋体" charset="-122"/>
              <a:sym typeface="+mn-ea"/>
            </a:endParaRPr>
          </a:p>
        </p:txBody>
      </p:sp>
      <p:sp>
        <p:nvSpPr>
          <p:cNvPr id="5" name="文本框 4"/>
          <p:cNvSpPr txBox="1"/>
          <p:nvPr/>
        </p:nvSpPr>
        <p:spPr>
          <a:xfrm>
            <a:off x="4791710" y="5685790"/>
            <a:ext cx="2856230" cy="368300"/>
          </a:xfrm>
          <a:prstGeom prst="rect">
            <a:avLst/>
          </a:prstGeom>
          <a:noFill/>
        </p:spPr>
        <p:txBody>
          <a:bodyPr wrap="square" rtlCol="0">
            <a:spAutoFit/>
          </a:bodyPr>
          <a:p>
            <a:r>
              <a:rPr lang="en-US" altLang="zh-CN"/>
              <a:t>     </a:t>
            </a:r>
            <a:r>
              <a:rPr lang="zh-CN" altLang="en-US"/>
              <a:t>初始阶段的网站架构</a:t>
            </a:r>
            <a:endParaRPr lang="zh-CN" altLang="en-US"/>
          </a:p>
        </p:txBody>
      </p:sp>
      <p:pic>
        <p:nvPicPr>
          <p:cNvPr id="7" name="图片 6"/>
          <p:cNvPicPr>
            <a:picLocks noChangeAspect="1"/>
          </p:cNvPicPr>
          <p:nvPr/>
        </p:nvPicPr>
        <p:blipFill>
          <a:blip r:embed="rId1"/>
          <a:stretch>
            <a:fillRect/>
          </a:stretch>
        </p:blipFill>
        <p:spPr>
          <a:xfrm>
            <a:off x="4135120" y="1988185"/>
            <a:ext cx="4168775" cy="3134360"/>
          </a:xfrm>
          <a:prstGeom prst="rect">
            <a:avLst/>
          </a:prstGeom>
        </p:spPr>
      </p:pic>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03860" y="445135"/>
            <a:ext cx="1668780" cy="914400"/>
          </a:xfrm>
          <a:prstGeom prst="rect">
            <a:avLst/>
          </a:prstGeom>
          <a:noFill/>
        </p:spPr>
        <p:txBody>
          <a:bodyPr wrap="none" rtlCol="0" anchor="t">
            <a:spAutoFit/>
          </a:bodyPr>
          <a:p>
            <a:pPr algn="l"/>
            <a:r>
              <a:rPr lang="zh-CN" altLang="en-US" dirty="0">
                <a:ln w="22225">
                  <a:solidFill>
                    <a:schemeClr val="accent2"/>
                  </a:solidFill>
                  <a:prstDash val="solid"/>
                </a:ln>
                <a:solidFill>
                  <a:schemeClr val="accent2">
                    <a:lumMod val="40000"/>
                    <a:lumOff val="60000"/>
                  </a:schemeClr>
                </a:solidFill>
                <a:effectLst/>
                <a:latin typeface="华文宋体" charset="-122"/>
                <a:ea typeface="华文宋体" charset="-122"/>
                <a:sym typeface="+mn-ea"/>
              </a:rPr>
              <a:t>购物网站秒杀</a:t>
            </a:r>
            <a:r>
              <a:rPr lang="en-US" altLang="zh-CN" dirty="0">
                <a:ln w="22225">
                  <a:solidFill>
                    <a:schemeClr val="accent2"/>
                  </a:solidFill>
                  <a:prstDash val="solid"/>
                </a:ln>
                <a:solidFill>
                  <a:schemeClr val="accent2">
                    <a:lumMod val="40000"/>
                    <a:lumOff val="60000"/>
                  </a:schemeClr>
                </a:solidFill>
                <a:effectLst/>
                <a:latin typeface="华文宋体" charset="-122"/>
                <a:ea typeface="华文宋体" charset="-122"/>
                <a:sym typeface="+mn-ea"/>
              </a:rPr>
              <a:t>:</a:t>
            </a:r>
            <a:endParaRPr lang="zh-CN" altLang="en-US">
              <a:latin typeface="Arial" pitchFamily="34" charset="0"/>
              <a:ea typeface="宋体" pitchFamily="2" charset="-122"/>
            </a:endParaRPr>
          </a:p>
          <a:p>
            <a:pPr algn="l"/>
            <a:endParaRPr lang="en-US" altLang="zh-CN" dirty="0">
              <a:ln w="22225">
                <a:solidFill>
                  <a:schemeClr val="accent2"/>
                </a:solidFill>
                <a:prstDash val="solid"/>
              </a:ln>
              <a:solidFill>
                <a:schemeClr val="accent2">
                  <a:lumMod val="40000"/>
                  <a:lumOff val="60000"/>
                </a:schemeClr>
              </a:solidFill>
              <a:effectLst/>
              <a:latin typeface="华文宋体" charset="-122"/>
              <a:ea typeface="华文宋体" charset="-122"/>
              <a:sym typeface="+mn-ea"/>
            </a:endParaRPr>
          </a:p>
          <a:p>
            <a:pPr algn="l"/>
            <a:r>
              <a:rPr lang="en-US" altLang="zh-CN" dirty="0">
                <a:ln w="22225">
                  <a:solidFill>
                    <a:schemeClr val="accent2"/>
                  </a:solidFill>
                  <a:prstDash val="solid"/>
                </a:ln>
                <a:solidFill>
                  <a:schemeClr val="accent2">
                    <a:lumMod val="40000"/>
                    <a:lumOff val="60000"/>
                  </a:schemeClr>
                </a:solidFill>
                <a:effectLst/>
                <a:latin typeface="华文宋体" charset="-122"/>
                <a:ea typeface="华文宋体" charset="-122"/>
                <a:sym typeface="+mn-ea"/>
              </a:rPr>
              <a:t>     </a:t>
            </a:r>
            <a:endParaRPr lang="zh-CN" altLang="en-US" dirty="0">
              <a:ln w="22225">
                <a:solidFill>
                  <a:schemeClr val="accent2"/>
                </a:solidFill>
                <a:prstDash val="solid"/>
              </a:ln>
              <a:solidFill>
                <a:schemeClr val="accent2">
                  <a:lumMod val="40000"/>
                  <a:lumOff val="60000"/>
                </a:schemeClr>
              </a:solidFill>
              <a:effectLst/>
              <a:latin typeface="华文宋体" charset="-122"/>
              <a:ea typeface="华文宋体" charset="-122"/>
              <a:sym typeface="+mn-ea"/>
            </a:endParaRPr>
          </a:p>
        </p:txBody>
      </p:sp>
      <p:sp>
        <p:nvSpPr>
          <p:cNvPr id="9" name="Shape 34"/>
          <p:cNvSpPr>
            <a:spLocks noChangeArrowheads="1"/>
          </p:cNvSpPr>
          <p:nvPr/>
        </p:nvSpPr>
        <p:spPr bwMode="auto">
          <a:xfrm>
            <a:off x="3718560" y="1412875"/>
            <a:ext cx="5059045" cy="781685"/>
          </a:xfrm>
          <a:prstGeom prst="roundRect">
            <a:avLst>
              <a:gd name="adj" fmla="val 20269"/>
            </a:avLst>
          </a:prstGeom>
          <a:solidFill>
            <a:schemeClr val="accent4"/>
          </a:solidFill>
          <a:ln w="9525">
            <a:noFill/>
            <a:round/>
          </a:ln>
          <a:effectLst/>
        </p:spPr>
        <p:txBody>
          <a:bodyPr lIns="0" tIns="0" rIns="0" bIns="0" anchor="ctr"/>
          <a:p>
            <a:pPr algn="ctr" eaLnBrk="0" hangingPunct="0"/>
            <a:r>
              <a:rPr lang="zh-CN" sz="2400">
                <a:solidFill>
                  <a:srgbClr val="FFFFFF"/>
                </a:solidFill>
                <a:latin typeface="Helvetica" charset="0"/>
                <a:sym typeface="Helvetica" charset="0"/>
              </a:rPr>
              <a:t>下单监察</a:t>
            </a:r>
            <a:endParaRPr lang="zh-CN" sz="2400">
              <a:solidFill>
                <a:srgbClr val="FFFFFF"/>
              </a:solidFill>
              <a:latin typeface="Helvetica" charset="0"/>
              <a:sym typeface="Helvetica" charset="0"/>
            </a:endParaRPr>
          </a:p>
        </p:txBody>
      </p:sp>
      <p:pic>
        <p:nvPicPr>
          <p:cNvPr id="2" name="图片 1"/>
          <p:cNvPicPr>
            <a:picLocks noChangeAspect="1"/>
          </p:cNvPicPr>
          <p:nvPr/>
        </p:nvPicPr>
        <p:blipFill>
          <a:blip r:embed="rId1"/>
          <a:stretch>
            <a:fillRect/>
          </a:stretch>
        </p:blipFill>
        <p:spPr>
          <a:xfrm>
            <a:off x="4078605" y="2277110"/>
            <a:ext cx="4159885" cy="3968115"/>
          </a:xfrm>
          <a:prstGeom prst="rect">
            <a:avLst/>
          </a:prstGeom>
        </p:spPr>
      </p:pic>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03860" y="445135"/>
            <a:ext cx="1668780" cy="914400"/>
          </a:xfrm>
          <a:prstGeom prst="rect">
            <a:avLst/>
          </a:prstGeom>
          <a:noFill/>
        </p:spPr>
        <p:txBody>
          <a:bodyPr wrap="none" rtlCol="0" anchor="t">
            <a:spAutoFit/>
          </a:bodyPr>
          <a:p>
            <a:pPr algn="l"/>
            <a:r>
              <a:rPr lang="zh-CN" altLang="en-US" dirty="0">
                <a:ln w="22225">
                  <a:solidFill>
                    <a:schemeClr val="accent2"/>
                  </a:solidFill>
                  <a:prstDash val="solid"/>
                </a:ln>
                <a:solidFill>
                  <a:schemeClr val="accent2">
                    <a:lumMod val="40000"/>
                    <a:lumOff val="60000"/>
                  </a:schemeClr>
                </a:solidFill>
                <a:effectLst/>
                <a:latin typeface="华文宋体" charset="-122"/>
                <a:ea typeface="华文宋体" charset="-122"/>
                <a:sym typeface="+mn-ea"/>
              </a:rPr>
              <a:t>购物网站秒杀</a:t>
            </a:r>
            <a:r>
              <a:rPr lang="en-US" altLang="zh-CN" dirty="0">
                <a:ln w="22225">
                  <a:solidFill>
                    <a:schemeClr val="accent2"/>
                  </a:solidFill>
                  <a:prstDash val="solid"/>
                </a:ln>
                <a:solidFill>
                  <a:schemeClr val="accent2">
                    <a:lumMod val="40000"/>
                    <a:lumOff val="60000"/>
                  </a:schemeClr>
                </a:solidFill>
                <a:effectLst/>
                <a:latin typeface="华文宋体" charset="-122"/>
                <a:ea typeface="华文宋体" charset="-122"/>
                <a:sym typeface="+mn-ea"/>
              </a:rPr>
              <a:t>:</a:t>
            </a:r>
            <a:endParaRPr lang="zh-CN" altLang="en-US">
              <a:latin typeface="Arial" pitchFamily="34" charset="0"/>
              <a:ea typeface="宋体" pitchFamily="2" charset="-122"/>
            </a:endParaRPr>
          </a:p>
          <a:p>
            <a:pPr algn="l"/>
            <a:endParaRPr lang="en-US" altLang="zh-CN" dirty="0">
              <a:ln w="22225">
                <a:solidFill>
                  <a:schemeClr val="accent2"/>
                </a:solidFill>
                <a:prstDash val="solid"/>
              </a:ln>
              <a:solidFill>
                <a:schemeClr val="accent2">
                  <a:lumMod val="40000"/>
                  <a:lumOff val="60000"/>
                </a:schemeClr>
              </a:solidFill>
              <a:effectLst/>
              <a:latin typeface="华文宋体" charset="-122"/>
              <a:ea typeface="华文宋体" charset="-122"/>
              <a:sym typeface="+mn-ea"/>
            </a:endParaRPr>
          </a:p>
          <a:p>
            <a:pPr algn="l"/>
            <a:r>
              <a:rPr lang="en-US" altLang="zh-CN" dirty="0">
                <a:ln w="22225">
                  <a:solidFill>
                    <a:schemeClr val="accent2"/>
                  </a:solidFill>
                  <a:prstDash val="solid"/>
                </a:ln>
                <a:solidFill>
                  <a:schemeClr val="accent2">
                    <a:lumMod val="40000"/>
                    <a:lumOff val="60000"/>
                  </a:schemeClr>
                </a:solidFill>
                <a:effectLst/>
                <a:latin typeface="华文宋体" charset="-122"/>
                <a:ea typeface="华文宋体" charset="-122"/>
                <a:sym typeface="+mn-ea"/>
              </a:rPr>
              <a:t>     </a:t>
            </a:r>
            <a:endParaRPr lang="zh-CN" altLang="en-US" dirty="0">
              <a:ln w="22225">
                <a:solidFill>
                  <a:schemeClr val="accent2"/>
                </a:solidFill>
                <a:prstDash val="solid"/>
              </a:ln>
              <a:solidFill>
                <a:schemeClr val="accent2">
                  <a:lumMod val="40000"/>
                  <a:lumOff val="60000"/>
                </a:schemeClr>
              </a:solidFill>
              <a:effectLst/>
              <a:latin typeface="华文宋体" charset="-122"/>
              <a:ea typeface="华文宋体" charset="-122"/>
              <a:sym typeface="+mn-ea"/>
            </a:endParaRPr>
          </a:p>
        </p:txBody>
      </p:sp>
      <p:sp>
        <p:nvSpPr>
          <p:cNvPr id="9" name="Shape 34"/>
          <p:cNvSpPr>
            <a:spLocks noChangeArrowheads="1"/>
          </p:cNvSpPr>
          <p:nvPr/>
        </p:nvSpPr>
        <p:spPr bwMode="auto">
          <a:xfrm>
            <a:off x="3718560" y="1412875"/>
            <a:ext cx="5059045" cy="781685"/>
          </a:xfrm>
          <a:prstGeom prst="roundRect">
            <a:avLst>
              <a:gd name="adj" fmla="val 20269"/>
            </a:avLst>
          </a:prstGeom>
          <a:solidFill>
            <a:schemeClr val="accent4"/>
          </a:solidFill>
          <a:ln w="9525">
            <a:noFill/>
            <a:round/>
          </a:ln>
          <a:effectLst/>
        </p:spPr>
        <p:txBody>
          <a:bodyPr lIns="0" tIns="0" rIns="0" bIns="0" anchor="ctr"/>
          <a:p>
            <a:pPr algn="ctr" eaLnBrk="0" hangingPunct="0"/>
            <a:r>
              <a:rPr lang="zh-CN" sz="2400">
                <a:solidFill>
                  <a:srgbClr val="FFFFFF"/>
                </a:solidFill>
                <a:latin typeface="Helvetica" charset="0"/>
                <a:sym typeface="Helvetica" charset="0"/>
              </a:rPr>
              <a:t>定时上架</a:t>
            </a:r>
            <a:endParaRPr lang="en-US" altLang="zh-CN" sz="2400">
              <a:solidFill>
                <a:srgbClr val="FFFFFF"/>
              </a:solidFill>
              <a:latin typeface="Helvetica" charset="0"/>
              <a:sym typeface="Helvetica" charset="0"/>
            </a:endParaRPr>
          </a:p>
        </p:txBody>
      </p:sp>
      <p:sp>
        <p:nvSpPr>
          <p:cNvPr id="3" name="文本框 2"/>
          <p:cNvSpPr txBox="1"/>
          <p:nvPr/>
        </p:nvSpPr>
        <p:spPr>
          <a:xfrm>
            <a:off x="838200" y="2853055"/>
            <a:ext cx="10396220" cy="1586865"/>
          </a:xfrm>
          <a:prstGeom prst="rect">
            <a:avLst/>
          </a:prstGeom>
          <a:noFill/>
        </p:spPr>
        <p:txBody>
          <a:bodyPr wrap="none" rtlCol="0">
            <a:spAutoFit/>
          </a:bodyPr>
          <a:p>
            <a:pPr algn="l"/>
            <a:endParaRPr sz="1400"/>
          </a:p>
          <a:p>
            <a:pPr algn="l"/>
            <a:r>
              <a:rPr lang="en-US" sz="1400"/>
              <a:t>	</a:t>
            </a:r>
            <a:r>
              <a:rPr lang="zh-CN" altLang="en-US" sz="1400"/>
              <a:t>·</a:t>
            </a:r>
            <a:r>
              <a:rPr sz="1400"/>
              <a:t>该功能实现方式很多。不过目前比较好的方式是：提前设定好商品的上架时间，用户可以在前台看到该商品，但是无法</a:t>
            </a:r>
            <a:endParaRPr sz="1400"/>
          </a:p>
          <a:p>
            <a:pPr algn="l"/>
            <a:r>
              <a:rPr sz="1400"/>
              <a:t>点击“立即购买”的按钮。但是需要考虑的是，有人可以绕过前端的限制，直接通过URL的方式发起购买，这就需要在前台商品页面，</a:t>
            </a:r>
            <a:endParaRPr sz="1400"/>
          </a:p>
          <a:p>
            <a:pPr algn="l"/>
            <a:r>
              <a:rPr sz="1400"/>
              <a:t>以及bug页面到后端的数据库，都要进行时钟同步。越在后端控制，安全性越高。</a:t>
            </a:r>
            <a:endParaRPr sz="1400"/>
          </a:p>
          <a:p>
            <a:pPr algn="l"/>
            <a:endParaRPr sz="1400"/>
          </a:p>
          <a:p>
            <a:pPr algn="l"/>
            <a:r>
              <a:rPr lang="en-US" sz="1400"/>
              <a:t>	</a:t>
            </a:r>
            <a:r>
              <a:rPr sz="1400"/>
              <a:t>定时秒杀的话，就要避免卖家在秒杀前对商品做编辑带来的不可预期的影响。这种特殊的变更需要多方面评估。一</a:t>
            </a:r>
            <a:endParaRPr sz="1400"/>
          </a:p>
          <a:p>
            <a:pPr algn="l"/>
            <a:r>
              <a:rPr sz="1400"/>
              <a:t>般禁止编辑，如需变更，可以走数据订正多的流程。</a:t>
            </a:r>
            <a:endParaRPr sz="140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03860" y="445135"/>
            <a:ext cx="1668780" cy="914400"/>
          </a:xfrm>
          <a:prstGeom prst="rect">
            <a:avLst/>
          </a:prstGeom>
          <a:noFill/>
        </p:spPr>
        <p:txBody>
          <a:bodyPr wrap="none" rtlCol="0" anchor="t">
            <a:spAutoFit/>
          </a:bodyPr>
          <a:p>
            <a:pPr algn="l"/>
            <a:r>
              <a:rPr lang="zh-CN" altLang="en-US" dirty="0">
                <a:ln w="22225">
                  <a:solidFill>
                    <a:schemeClr val="accent2"/>
                  </a:solidFill>
                  <a:prstDash val="solid"/>
                </a:ln>
                <a:solidFill>
                  <a:schemeClr val="accent2">
                    <a:lumMod val="40000"/>
                    <a:lumOff val="60000"/>
                  </a:schemeClr>
                </a:solidFill>
                <a:effectLst/>
                <a:latin typeface="华文宋体" charset="-122"/>
                <a:ea typeface="华文宋体" charset="-122"/>
                <a:sym typeface="+mn-ea"/>
              </a:rPr>
              <a:t>购物网站秒杀</a:t>
            </a:r>
            <a:r>
              <a:rPr lang="en-US" altLang="zh-CN" dirty="0">
                <a:ln w="22225">
                  <a:solidFill>
                    <a:schemeClr val="accent2"/>
                  </a:solidFill>
                  <a:prstDash val="solid"/>
                </a:ln>
                <a:solidFill>
                  <a:schemeClr val="accent2">
                    <a:lumMod val="40000"/>
                    <a:lumOff val="60000"/>
                  </a:schemeClr>
                </a:solidFill>
                <a:effectLst/>
                <a:latin typeface="华文宋体" charset="-122"/>
                <a:ea typeface="华文宋体" charset="-122"/>
                <a:sym typeface="+mn-ea"/>
              </a:rPr>
              <a:t>:</a:t>
            </a:r>
            <a:endParaRPr lang="zh-CN" altLang="en-US">
              <a:latin typeface="Arial" pitchFamily="34" charset="0"/>
              <a:ea typeface="宋体" pitchFamily="2" charset="-122"/>
            </a:endParaRPr>
          </a:p>
          <a:p>
            <a:pPr algn="l"/>
            <a:endParaRPr lang="en-US" altLang="zh-CN" dirty="0">
              <a:ln w="22225">
                <a:solidFill>
                  <a:schemeClr val="accent2"/>
                </a:solidFill>
                <a:prstDash val="solid"/>
              </a:ln>
              <a:solidFill>
                <a:schemeClr val="accent2">
                  <a:lumMod val="40000"/>
                  <a:lumOff val="60000"/>
                </a:schemeClr>
              </a:solidFill>
              <a:effectLst/>
              <a:latin typeface="华文宋体" charset="-122"/>
              <a:ea typeface="华文宋体" charset="-122"/>
              <a:sym typeface="+mn-ea"/>
            </a:endParaRPr>
          </a:p>
          <a:p>
            <a:pPr algn="l"/>
            <a:r>
              <a:rPr lang="en-US" altLang="zh-CN" dirty="0">
                <a:ln w="22225">
                  <a:solidFill>
                    <a:schemeClr val="accent2"/>
                  </a:solidFill>
                  <a:prstDash val="solid"/>
                </a:ln>
                <a:solidFill>
                  <a:schemeClr val="accent2">
                    <a:lumMod val="40000"/>
                    <a:lumOff val="60000"/>
                  </a:schemeClr>
                </a:solidFill>
                <a:effectLst/>
                <a:latin typeface="华文宋体" charset="-122"/>
                <a:ea typeface="华文宋体" charset="-122"/>
                <a:sym typeface="+mn-ea"/>
              </a:rPr>
              <a:t>     </a:t>
            </a:r>
            <a:endParaRPr lang="zh-CN" altLang="en-US" dirty="0">
              <a:ln w="22225">
                <a:solidFill>
                  <a:schemeClr val="accent2"/>
                </a:solidFill>
                <a:prstDash val="solid"/>
              </a:ln>
              <a:solidFill>
                <a:schemeClr val="accent2">
                  <a:lumMod val="40000"/>
                  <a:lumOff val="60000"/>
                </a:schemeClr>
              </a:solidFill>
              <a:effectLst/>
              <a:latin typeface="华文宋体" charset="-122"/>
              <a:ea typeface="华文宋体" charset="-122"/>
              <a:sym typeface="+mn-ea"/>
            </a:endParaRPr>
          </a:p>
        </p:txBody>
      </p:sp>
      <p:sp>
        <p:nvSpPr>
          <p:cNvPr id="9" name="Shape 34"/>
          <p:cNvSpPr>
            <a:spLocks noChangeArrowheads="1"/>
          </p:cNvSpPr>
          <p:nvPr/>
        </p:nvSpPr>
        <p:spPr bwMode="auto">
          <a:xfrm>
            <a:off x="3286760" y="1052830"/>
            <a:ext cx="5059045" cy="781685"/>
          </a:xfrm>
          <a:prstGeom prst="roundRect">
            <a:avLst>
              <a:gd name="adj" fmla="val 20269"/>
            </a:avLst>
          </a:prstGeom>
          <a:solidFill>
            <a:schemeClr val="accent4"/>
          </a:solidFill>
          <a:ln w="9525">
            <a:noFill/>
            <a:round/>
          </a:ln>
          <a:effectLst/>
        </p:spPr>
        <p:txBody>
          <a:bodyPr lIns="0" tIns="0" rIns="0" bIns="0" anchor="ctr"/>
          <a:p>
            <a:pPr algn="ctr" eaLnBrk="0" hangingPunct="0"/>
            <a:r>
              <a:rPr lang="zh-CN" sz="2400">
                <a:solidFill>
                  <a:srgbClr val="FFFFFF"/>
                </a:solidFill>
                <a:latin typeface="Helvetica" charset="0"/>
                <a:sym typeface="Helvetica" charset="0"/>
              </a:rPr>
              <a:t>重复下单</a:t>
            </a:r>
            <a:endParaRPr lang="en-US" altLang="zh-CN" sz="2400">
              <a:solidFill>
                <a:srgbClr val="FFFFFF"/>
              </a:solidFill>
              <a:latin typeface="Helvetica" charset="0"/>
              <a:sym typeface="Helvetica" charset="0"/>
            </a:endParaRPr>
          </a:p>
        </p:txBody>
      </p:sp>
      <p:pic>
        <p:nvPicPr>
          <p:cNvPr id="6" name="图片 5"/>
          <p:cNvPicPr>
            <a:picLocks noChangeAspect="1"/>
          </p:cNvPicPr>
          <p:nvPr/>
        </p:nvPicPr>
        <p:blipFill>
          <a:blip r:embed="rId1"/>
          <a:stretch>
            <a:fillRect/>
          </a:stretch>
        </p:blipFill>
        <p:spPr>
          <a:xfrm>
            <a:off x="2566670" y="1988820"/>
            <a:ext cx="6407150" cy="5321300"/>
          </a:xfrm>
          <a:prstGeom prst="rect">
            <a:avLst/>
          </a:prstGeom>
        </p:spPr>
      </p:pic>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03860" y="445135"/>
            <a:ext cx="1668780" cy="914400"/>
          </a:xfrm>
          <a:prstGeom prst="rect">
            <a:avLst/>
          </a:prstGeom>
          <a:noFill/>
        </p:spPr>
        <p:txBody>
          <a:bodyPr wrap="none" rtlCol="0" anchor="t">
            <a:spAutoFit/>
          </a:bodyPr>
          <a:p>
            <a:pPr algn="l"/>
            <a:r>
              <a:rPr lang="zh-CN" altLang="en-US" dirty="0">
                <a:ln w="22225">
                  <a:solidFill>
                    <a:schemeClr val="accent2"/>
                  </a:solidFill>
                  <a:prstDash val="solid"/>
                </a:ln>
                <a:solidFill>
                  <a:schemeClr val="accent2">
                    <a:lumMod val="40000"/>
                    <a:lumOff val="60000"/>
                  </a:schemeClr>
                </a:solidFill>
                <a:effectLst/>
                <a:latin typeface="华文宋体" charset="-122"/>
                <a:ea typeface="华文宋体" charset="-122"/>
                <a:sym typeface="+mn-ea"/>
              </a:rPr>
              <a:t>购物网站秒杀</a:t>
            </a:r>
            <a:r>
              <a:rPr lang="en-US" altLang="zh-CN" dirty="0">
                <a:ln w="22225">
                  <a:solidFill>
                    <a:schemeClr val="accent2"/>
                  </a:solidFill>
                  <a:prstDash val="solid"/>
                </a:ln>
                <a:solidFill>
                  <a:schemeClr val="accent2">
                    <a:lumMod val="40000"/>
                    <a:lumOff val="60000"/>
                  </a:schemeClr>
                </a:solidFill>
                <a:effectLst/>
                <a:latin typeface="华文宋体" charset="-122"/>
                <a:ea typeface="华文宋体" charset="-122"/>
                <a:sym typeface="+mn-ea"/>
              </a:rPr>
              <a:t>:</a:t>
            </a:r>
            <a:endParaRPr lang="zh-CN" altLang="en-US">
              <a:latin typeface="Arial" pitchFamily="34" charset="0"/>
              <a:ea typeface="宋体" pitchFamily="2" charset="-122"/>
            </a:endParaRPr>
          </a:p>
          <a:p>
            <a:pPr algn="l"/>
            <a:endParaRPr lang="en-US" altLang="zh-CN" dirty="0">
              <a:ln w="22225">
                <a:solidFill>
                  <a:schemeClr val="accent2"/>
                </a:solidFill>
                <a:prstDash val="solid"/>
              </a:ln>
              <a:solidFill>
                <a:schemeClr val="accent2">
                  <a:lumMod val="40000"/>
                  <a:lumOff val="60000"/>
                </a:schemeClr>
              </a:solidFill>
              <a:effectLst/>
              <a:latin typeface="华文宋体" charset="-122"/>
              <a:ea typeface="华文宋体" charset="-122"/>
              <a:sym typeface="+mn-ea"/>
            </a:endParaRPr>
          </a:p>
          <a:p>
            <a:pPr algn="l"/>
            <a:r>
              <a:rPr lang="en-US" altLang="zh-CN" dirty="0">
                <a:ln w="22225">
                  <a:solidFill>
                    <a:schemeClr val="accent2"/>
                  </a:solidFill>
                  <a:prstDash val="solid"/>
                </a:ln>
                <a:solidFill>
                  <a:schemeClr val="accent2">
                    <a:lumMod val="40000"/>
                    <a:lumOff val="60000"/>
                  </a:schemeClr>
                </a:solidFill>
                <a:effectLst/>
                <a:latin typeface="华文宋体" charset="-122"/>
                <a:ea typeface="华文宋体" charset="-122"/>
                <a:sym typeface="+mn-ea"/>
              </a:rPr>
              <a:t>     </a:t>
            </a:r>
            <a:endParaRPr lang="zh-CN" altLang="en-US" dirty="0">
              <a:ln w="22225">
                <a:solidFill>
                  <a:schemeClr val="accent2"/>
                </a:solidFill>
                <a:prstDash val="solid"/>
              </a:ln>
              <a:solidFill>
                <a:schemeClr val="accent2">
                  <a:lumMod val="40000"/>
                  <a:lumOff val="60000"/>
                </a:schemeClr>
              </a:solidFill>
              <a:effectLst/>
              <a:latin typeface="华文宋体" charset="-122"/>
              <a:ea typeface="华文宋体" charset="-122"/>
              <a:sym typeface="+mn-ea"/>
            </a:endParaRPr>
          </a:p>
        </p:txBody>
      </p:sp>
      <p:sp>
        <p:nvSpPr>
          <p:cNvPr id="9" name="Shape 34"/>
          <p:cNvSpPr>
            <a:spLocks noChangeArrowheads="1"/>
          </p:cNvSpPr>
          <p:nvPr/>
        </p:nvSpPr>
        <p:spPr bwMode="auto">
          <a:xfrm>
            <a:off x="3718560" y="1412875"/>
            <a:ext cx="5059045" cy="781685"/>
          </a:xfrm>
          <a:prstGeom prst="roundRect">
            <a:avLst>
              <a:gd name="adj" fmla="val 20269"/>
            </a:avLst>
          </a:prstGeom>
          <a:solidFill>
            <a:schemeClr val="accent4"/>
          </a:solidFill>
          <a:ln w="9525">
            <a:noFill/>
            <a:round/>
          </a:ln>
          <a:effectLst/>
        </p:spPr>
        <p:txBody>
          <a:bodyPr lIns="0" tIns="0" rIns="0" bIns="0" anchor="ctr"/>
          <a:p>
            <a:pPr algn="ctr" eaLnBrk="0" hangingPunct="0"/>
            <a:r>
              <a:rPr lang="zh-CN" sz="2400">
                <a:solidFill>
                  <a:srgbClr val="FFFFFF"/>
                </a:solidFill>
                <a:latin typeface="Helvetica" charset="0"/>
                <a:sym typeface="Helvetica" charset="0"/>
              </a:rPr>
              <a:t>定时上架</a:t>
            </a:r>
            <a:endParaRPr lang="en-US" altLang="zh-CN" sz="2400">
              <a:solidFill>
                <a:srgbClr val="FFFFFF"/>
              </a:solidFill>
              <a:latin typeface="Helvetica" charset="0"/>
              <a:sym typeface="Helvetica" charset="0"/>
            </a:endParaRPr>
          </a:p>
        </p:txBody>
      </p:sp>
      <p:pic>
        <p:nvPicPr>
          <p:cNvPr id="5" name="图片 4" descr="QQ截图20170508131409"/>
          <p:cNvPicPr>
            <a:picLocks noChangeAspect="1"/>
          </p:cNvPicPr>
          <p:nvPr/>
        </p:nvPicPr>
        <p:blipFill>
          <a:blip r:embed="rId1"/>
          <a:stretch>
            <a:fillRect/>
          </a:stretch>
        </p:blipFill>
        <p:spPr>
          <a:xfrm>
            <a:off x="1846580" y="908685"/>
            <a:ext cx="8067040" cy="5801360"/>
          </a:xfrm>
          <a:prstGeom prst="rect">
            <a:avLst/>
          </a:prstGeom>
        </p:spPr>
      </p:pic>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hidden="1"/>
          <p:cNvGraphicFramePr>
            <a:graphicFrameLocks noChangeAspect="1"/>
          </p:cNvGraphicFramePr>
          <p:nvPr>
            <p:custDataLst>
              <p:tags r:id="rId1"/>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049" name="think-cell Slide" r:id="rId2" imgW="12700" imgH="12700" progId="">
                  <p:embed/>
                </p:oleObj>
              </mc:Choice>
              <mc:Fallback>
                <p:oleObj name="think-cell Slide" r:id="rId2" imgW="12700" imgH="12700" progId="">
                  <p:embed/>
                  <p:pic>
                    <p:nvPicPr>
                      <p:cNvPr id="0" name="图片 2048" descr="image4"/>
                      <p:cNvPicPr>
                        <a:picLocks noChangeAspect="1"/>
                      </p:cNvPicPr>
                      <p:nvPr/>
                    </p:nvPicPr>
                    <p:blipFill>
                      <a:blip r:embed="rId3"/>
                      <a:stretch>
                        <a:fillRect/>
                      </a:stretch>
                    </p:blipFill>
                    <p:spPr>
                      <a:xfrm>
                        <a:off x="0" y="0"/>
                        <a:ext cx="158750" cy="158750"/>
                      </a:xfrm>
                      <a:prstGeom prst="rect">
                        <a:avLst/>
                      </a:prstGeom>
                      <a:noFill/>
                      <a:ln w="9525">
                        <a:noFill/>
                      </a:ln>
                    </p:spPr>
                  </p:pic>
                </p:oleObj>
              </mc:Fallback>
            </mc:AlternateContent>
          </a:graphicData>
        </a:graphic>
      </p:graphicFrame>
      <p:sp>
        <p:nvSpPr>
          <p:cNvPr id="3" name="Rectangle 3"/>
          <p:cNvSpPr txBox="1">
            <a:spLocks noGrp="1" noChangeArrowheads="1"/>
          </p:cNvSpPr>
          <p:nvPr>
            <p:ph type="ctrTitle"/>
            <p:custDataLst>
              <p:tags r:id="rId4"/>
            </p:custDataLst>
          </p:nvPr>
        </p:nvSpPr>
        <p:spPr>
          <a:xfrm>
            <a:off x="6706422" y="3489960"/>
            <a:ext cx="5308756" cy="1059180"/>
          </a:xfrm>
          <a:prstGeom prst="rect">
            <a:avLst/>
          </a:prstGeom>
        </p:spPr>
        <p:txBody>
          <a:bodyPr vert="horz" lIns="91440" tIns="45720" rIns="91440" bIns="45720" rtlCol="0" anchor="ctr">
            <a:noAutofit/>
          </a:bodyPr>
          <a:lstStyle/>
          <a:p>
            <a:pPr lvl="0" algn="ctr" defTabSz="-635">
              <a:tabLst>
                <a:tab pos="82550" algn="l"/>
              </a:tabLst>
              <a:defRPr/>
            </a:pPr>
            <a:r>
              <a:rPr kumimoji="0" lang="zh-CN" altLang="en-US" sz="4800" b="0" i="0" u="none" strike="noStrike" kern="1200" cap="none" spc="0" normalizeH="0" baseline="0" noProof="0" dirty="0" smtClean="0">
                <a:ln>
                  <a:noFill/>
                </a:ln>
                <a:solidFill>
                  <a:schemeClr val="tx1"/>
                </a:solidFill>
                <a:effectLst/>
                <a:uLnTx/>
                <a:uFillTx/>
                <a:sym typeface="+mn-ea"/>
              </a:rPr>
              <a:t>基本技术预览</a:t>
            </a:r>
            <a:endParaRPr kumimoji="0" lang="zh-CN" altLang="en-US" sz="4800" b="0" i="0" u="none" strike="noStrike" kern="1200" cap="none" spc="0" normalizeH="0" baseline="0" noProof="0" dirty="0" smtClean="0">
              <a:ln>
                <a:noFill/>
              </a:ln>
              <a:solidFill>
                <a:schemeClr val="tx1"/>
              </a:solidFill>
              <a:effectLst/>
              <a:uLnTx/>
              <a:uFillTx/>
              <a:sym typeface="+mn-ea"/>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03860" y="445135"/>
            <a:ext cx="1604645" cy="914400"/>
          </a:xfrm>
          <a:prstGeom prst="rect">
            <a:avLst/>
          </a:prstGeom>
          <a:noFill/>
        </p:spPr>
        <p:txBody>
          <a:bodyPr wrap="none" rtlCol="0" anchor="t">
            <a:spAutoFit/>
          </a:bodyPr>
          <a:p>
            <a:pPr algn="l"/>
            <a:r>
              <a:rPr lang="zh-CN" altLang="en-US" dirty="0">
                <a:ln w="22225">
                  <a:solidFill>
                    <a:schemeClr val="accent2"/>
                  </a:solidFill>
                  <a:prstDash val="solid"/>
                </a:ln>
                <a:solidFill>
                  <a:schemeClr val="accent2">
                    <a:lumMod val="40000"/>
                    <a:lumOff val="60000"/>
                  </a:schemeClr>
                </a:solidFill>
                <a:effectLst/>
                <a:latin typeface="华文宋体" charset="-122"/>
                <a:ea typeface="华文宋体" charset="-122"/>
                <a:sym typeface="+mn-ea"/>
              </a:rPr>
              <a:t>基本技术预览</a:t>
            </a:r>
            <a:r>
              <a:rPr lang="en-US" altLang="zh-CN" dirty="0">
                <a:ln w="22225">
                  <a:solidFill>
                    <a:schemeClr val="accent2"/>
                  </a:solidFill>
                  <a:prstDash val="solid"/>
                </a:ln>
                <a:solidFill>
                  <a:schemeClr val="accent2">
                    <a:lumMod val="40000"/>
                    <a:lumOff val="60000"/>
                  </a:schemeClr>
                </a:solidFill>
                <a:effectLst/>
                <a:latin typeface="华文宋体" charset="-122"/>
                <a:ea typeface="华文宋体" charset="-122"/>
                <a:sym typeface="+mn-ea"/>
              </a:rPr>
              <a:t>:</a:t>
            </a:r>
            <a:endParaRPr lang="zh-CN" altLang="en-US">
              <a:latin typeface="Arial" pitchFamily="34" charset="0"/>
              <a:ea typeface="宋体" pitchFamily="2" charset="-122"/>
            </a:endParaRPr>
          </a:p>
          <a:p>
            <a:pPr algn="l"/>
            <a:endParaRPr lang="en-US" altLang="zh-CN" dirty="0">
              <a:ln w="22225">
                <a:solidFill>
                  <a:schemeClr val="accent2"/>
                </a:solidFill>
                <a:prstDash val="solid"/>
              </a:ln>
              <a:solidFill>
                <a:schemeClr val="accent2">
                  <a:lumMod val="40000"/>
                  <a:lumOff val="60000"/>
                </a:schemeClr>
              </a:solidFill>
              <a:effectLst/>
              <a:latin typeface="华文宋体" charset="-122"/>
              <a:ea typeface="华文宋体" charset="-122"/>
              <a:sym typeface="+mn-ea"/>
            </a:endParaRPr>
          </a:p>
          <a:p>
            <a:pPr algn="l"/>
            <a:r>
              <a:rPr lang="en-US" altLang="zh-CN" dirty="0">
                <a:ln w="22225">
                  <a:solidFill>
                    <a:schemeClr val="accent2"/>
                  </a:solidFill>
                  <a:prstDash val="solid"/>
                </a:ln>
                <a:solidFill>
                  <a:schemeClr val="accent2">
                    <a:lumMod val="40000"/>
                    <a:lumOff val="60000"/>
                  </a:schemeClr>
                </a:solidFill>
                <a:effectLst/>
                <a:latin typeface="华文宋体" charset="-122"/>
                <a:ea typeface="华文宋体" charset="-122"/>
                <a:sym typeface="+mn-ea"/>
              </a:rPr>
              <a:t>     </a:t>
            </a:r>
            <a:endParaRPr lang="zh-CN" altLang="en-US" dirty="0">
              <a:ln w="22225">
                <a:solidFill>
                  <a:schemeClr val="accent2"/>
                </a:solidFill>
                <a:prstDash val="solid"/>
              </a:ln>
              <a:solidFill>
                <a:schemeClr val="accent2">
                  <a:lumMod val="40000"/>
                  <a:lumOff val="60000"/>
                </a:schemeClr>
              </a:solidFill>
              <a:effectLst/>
              <a:latin typeface="华文宋体" charset="-122"/>
              <a:ea typeface="华文宋体" charset="-122"/>
              <a:sym typeface="+mn-ea"/>
            </a:endParaRPr>
          </a:p>
        </p:txBody>
      </p:sp>
      <p:sp>
        <p:nvSpPr>
          <p:cNvPr id="9" name="Shape 34"/>
          <p:cNvSpPr>
            <a:spLocks noChangeArrowheads="1"/>
          </p:cNvSpPr>
          <p:nvPr/>
        </p:nvSpPr>
        <p:spPr bwMode="auto">
          <a:xfrm>
            <a:off x="3718560" y="1412875"/>
            <a:ext cx="5059045" cy="781685"/>
          </a:xfrm>
          <a:prstGeom prst="roundRect">
            <a:avLst>
              <a:gd name="adj" fmla="val 20269"/>
            </a:avLst>
          </a:prstGeom>
          <a:solidFill>
            <a:schemeClr val="accent4"/>
          </a:solidFill>
          <a:ln w="9525">
            <a:noFill/>
            <a:round/>
          </a:ln>
          <a:effectLst/>
        </p:spPr>
        <p:txBody>
          <a:bodyPr lIns="0" tIns="0" rIns="0" bIns="0" anchor="ctr"/>
          <a:p>
            <a:pPr algn="ctr" eaLnBrk="0" hangingPunct="0"/>
            <a:r>
              <a:rPr lang="zh-CN" sz="2400">
                <a:solidFill>
                  <a:srgbClr val="FFFFFF"/>
                </a:solidFill>
                <a:latin typeface="Helvetica" charset="0"/>
                <a:sym typeface="Helvetica" charset="0"/>
              </a:rPr>
              <a:t>基本技术预览</a:t>
            </a:r>
            <a:endParaRPr lang="zh-CN" sz="2400">
              <a:solidFill>
                <a:srgbClr val="FFFFFF"/>
              </a:solidFill>
              <a:latin typeface="Helvetica" charset="0"/>
              <a:sym typeface="Helvetica" charset="0"/>
            </a:endParaRPr>
          </a:p>
        </p:txBody>
      </p:sp>
      <p:sp>
        <p:nvSpPr>
          <p:cNvPr id="2" name="文本框 1"/>
          <p:cNvSpPr txBox="1"/>
          <p:nvPr/>
        </p:nvSpPr>
        <p:spPr>
          <a:xfrm>
            <a:off x="3358515" y="2708910"/>
            <a:ext cx="6035675" cy="368300"/>
          </a:xfrm>
          <a:prstGeom prst="rect">
            <a:avLst/>
          </a:prstGeom>
          <a:noFill/>
        </p:spPr>
        <p:txBody>
          <a:bodyPr wrap="square" rtlCol="0" anchor="t">
            <a:spAutoFit/>
          </a:bodyPr>
          <a:p>
            <a:r>
              <a:rPr lang="zh-CN" altLang="en-US"/>
              <a:t>http://blog.csdn.net/lz0426001/article/details/50697888</a:t>
            </a:r>
            <a:endParaRPr lang="zh-CN" alt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03860" y="445135"/>
            <a:ext cx="1604645" cy="914400"/>
          </a:xfrm>
          <a:prstGeom prst="rect">
            <a:avLst/>
          </a:prstGeom>
          <a:noFill/>
        </p:spPr>
        <p:txBody>
          <a:bodyPr wrap="none" rtlCol="0" anchor="t">
            <a:spAutoFit/>
          </a:bodyPr>
          <a:p>
            <a:pPr algn="l"/>
            <a:r>
              <a:rPr lang="zh-CN" altLang="en-US" dirty="0">
                <a:ln w="22225">
                  <a:solidFill>
                    <a:schemeClr val="accent2"/>
                  </a:solidFill>
                  <a:prstDash val="solid"/>
                </a:ln>
                <a:solidFill>
                  <a:schemeClr val="accent2">
                    <a:lumMod val="40000"/>
                    <a:lumOff val="60000"/>
                  </a:schemeClr>
                </a:solidFill>
                <a:effectLst/>
                <a:latin typeface="华文宋体" charset="-122"/>
                <a:ea typeface="华文宋体" charset="-122"/>
                <a:sym typeface="+mn-ea"/>
              </a:rPr>
              <a:t>基本技术预览</a:t>
            </a:r>
            <a:r>
              <a:rPr lang="en-US" altLang="zh-CN" dirty="0">
                <a:ln w="22225">
                  <a:solidFill>
                    <a:schemeClr val="accent2"/>
                  </a:solidFill>
                  <a:prstDash val="solid"/>
                </a:ln>
                <a:solidFill>
                  <a:schemeClr val="accent2">
                    <a:lumMod val="40000"/>
                    <a:lumOff val="60000"/>
                  </a:schemeClr>
                </a:solidFill>
                <a:effectLst/>
                <a:latin typeface="华文宋体" charset="-122"/>
                <a:ea typeface="华文宋体" charset="-122"/>
                <a:sym typeface="+mn-ea"/>
              </a:rPr>
              <a:t>:</a:t>
            </a:r>
            <a:endParaRPr lang="zh-CN" altLang="en-US">
              <a:latin typeface="Arial" pitchFamily="34" charset="0"/>
              <a:ea typeface="宋体" pitchFamily="2" charset="-122"/>
            </a:endParaRPr>
          </a:p>
          <a:p>
            <a:pPr algn="l"/>
            <a:endParaRPr lang="en-US" altLang="zh-CN" dirty="0">
              <a:ln w="22225">
                <a:solidFill>
                  <a:schemeClr val="accent2"/>
                </a:solidFill>
                <a:prstDash val="solid"/>
              </a:ln>
              <a:solidFill>
                <a:schemeClr val="accent2">
                  <a:lumMod val="40000"/>
                  <a:lumOff val="60000"/>
                </a:schemeClr>
              </a:solidFill>
              <a:effectLst/>
              <a:latin typeface="华文宋体" charset="-122"/>
              <a:ea typeface="华文宋体" charset="-122"/>
              <a:sym typeface="+mn-ea"/>
            </a:endParaRPr>
          </a:p>
          <a:p>
            <a:pPr algn="l"/>
            <a:r>
              <a:rPr lang="en-US" altLang="zh-CN" dirty="0">
                <a:ln w="22225">
                  <a:solidFill>
                    <a:schemeClr val="accent2"/>
                  </a:solidFill>
                  <a:prstDash val="solid"/>
                </a:ln>
                <a:solidFill>
                  <a:schemeClr val="accent2">
                    <a:lumMod val="40000"/>
                    <a:lumOff val="60000"/>
                  </a:schemeClr>
                </a:solidFill>
                <a:effectLst/>
                <a:latin typeface="华文宋体" charset="-122"/>
                <a:ea typeface="华文宋体" charset="-122"/>
                <a:sym typeface="+mn-ea"/>
              </a:rPr>
              <a:t>     </a:t>
            </a:r>
            <a:endParaRPr lang="zh-CN" altLang="en-US" dirty="0">
              <a:ln w="22225">
                <a:solidFill>
                  <a:schemeClr val="accent2"/>
                </a:solidFill>
                <a:prstDash val="solid"/>
              </a:ln>
              <a:solidFill>
                <a:schemeClr val="accent2">
                  <a:lumMod val="40000"/>
                  <a:lumOff val="60000"/>
                </a:schemeClr>
              </a:solidFill>
              <a:effectLst/>
              <a:latin typeface="华文宋体" charset="-122"/>
              <a:ea typeface="华文宋体" charset="-122"/>
              <a:sym typeface="+mn-ea"/>
            </a:endParaRPr>
          </a:p>
        </p:txBody>
      </p:sp>
      <p:sp>
        <p:nvSpPr>
          <p:cNvPr id="9" name="Shape 34"/>
          <p:cNvSpPr>
            <a:spLocks noChangeArrowheads="1"/>
          </p:cNvSpPr>
          <p:nvPr/>
        </p:nvSpPr>
        <p:spPr bwMode="auto">
          <a:xfrm>
            <a:off x="3718560" y="1412875"/>
            <a:ext cx="5059045" cy="781685"/>
          </a:xfrm>
          <a:prstGeom prst="roundRect">
            <a:avLst>
              <a:gd name="adj" fmla="val 20269"/>
            </a:avLst>
          </a:prstGeom>
          <a:solidFill>
            <a:schemeClr val="accent4"/>
          </a:solidFill>
          <a:ln w="9525">
            <a:noFill/>
            <a:round/>
          </a:ln>
          <a:effectLst/>
        </p:spPr>
        <p:txBody>
          <a:bodyPr lIns="0" tIns="0" rIns="0" bIns="0" anchor="ctr"/>
          <a:p>
            <a:pPr algn="ctr" eaLnBrk="0" hangingPunct="0"/>
            <a:r>
              <a:rPr lang="zh-CN" sz="2400">
                <a:solidFill>
                  <a:srgbClr val="FFFFFF"/>
                </a:solidFill>
                <a:latin typeface="Helvetica" charset="0"/>
                <a:sym typeface="Helvetica" charset="0"/>
              </a:rPr>
              <a:t>总结</a:t>
            </a:r>
            <a:endParaRPr lang="zh-CN" sz="2400">
              <a:solidFill>
                <a:srgbClr val="FFFFFF"/>
              </a:solidFill>
              <a:latin typeface="Helvetica" charset="0"/>
              <a:sym typeface="Helvetica" charset="0"/>
            </a:endParaRPr>
          </a:p>
        </p:txBody>
      </p:sp>
      <p:sp>
        <p:nvSpPr>
          <p:cNvPr id="2" name="文本框 1"/>
          <p:cNvSpPr txBox="1"/>
          <p:nvPr/>
        </p:nvSpPr>
        <p:spPr>
          <a:xfrm>
            <a:off x="2494280" y="2997200"/>
            <a:ext cx="7392670" cy="1463040"/>
          </a:xfrm>
          <a:prstGeom prst="rect">
            <a:avLst/>
          </a:prstGeom>
          <a:noFill/>
        </p:spPr>
        <p:txBody>
          <a:bodyPr wrap="square" rtlCol="0" anchor="t">
            <a:spAutoFit/>
          </a:bodyPr>
          <a:p>
            <a:pPr algn="ctr"/>
            <a:r>
              <a:rPr lang="zh-CN" altLang="en-US"/>
              <a:t>不要去设计一个大型网站</a:t>
            </a:r>
            <a:endParaRPr lang="zh-CN" altLang="en-US"/>
          </a:p>
          <a:p>
            <a:pPr algn="ctr"/>
            <a:endParaRPr lang="zh-CN" altLang="en-US"/>
          </a:p>
          <a:p>
            <a:pPr algn="ctr"/>
            <a:r>
              <a:rPr lang="zh-CN" altLang="en-US"/>
              <a:t>理解网站的来龙去脉和历史原因，才能更好的技术选型和架构网站</a:t>
            </a:r>
            <a:endParaRPr lang="zh-CN" altLang="en-US"/>
          </a:p>
          <a:p>
            <a:pPr algn="ctr"/>
            <a:endParaRPr lang="zh-CN" altLang="en-US"/>
          </a:p>
          <a:p>
            <a:pPr algn="ctr"/>
            <a:r>
              <a:rPr lang="zh-CN" altLang="en-US"/>
              <a:t>互联网正在并将继续改变这个世界，一切才刚开始，你我正逢其时！</a:t>
            </a:r>
            <a:endParaRPr lang="zh-CN" alt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对象 6" hidden="1"/>
          <p:cNvGraphicFramePr/>
          <p:nvPr>
            <p:custDataLst>
              <p:tags r:id="rId1"/>
            </p:custDataLst>
          </p:nvPr>
        </p:nvGraphicFramePr>
        <p:xfrm>
          <a:off x="0" y="0"/>
          <a:ext cx="211639" cy="1190624"/>
        </p:xfrm>
        <a:graphic>
          <a:graphicData uri="http://schemas.openxmlformats.org/presentationml/2006/ole">
            <mc:AlternateContent xmlns:mc="http://schemas.openxmlformats.org/markup-compatibility/2006">
              <mc:Choice xmlns:v="urn:schemas-microsoft-com:vml" Requires="v">
                <p:oleObj spid="_x0000_s4097" name="think-cell Slide" r:id="rId2" imgW="12700" imgH="12700" progId="">
                  <p:embed/>
                </p:oleObj>
              </mc:Choice>
              <mc:Fallback>
                <p:oleObj name="think-cell Slide" r:id="rId2" imgW="12700" imgH="12700" progId="">
                  <p:embed/>
                  <p:pic>
                    <p:nvPicPr>
                      <p:cNvPr id="0" name="图片 4096" descr="image4"/>
                      <p:cNvPicPr/>
                      <p:nvPr/>
                    </p:nvPicPr>
                    <p:blipFill>
                      <a:blip r:embed="rId3"/>
                      <a:stretch>
                        <a:fillRect/>
                      </a:stretch>
                    </p:blipFill>
                    <p:spPr>
                      <a:xfrm>
                        <a:off x="0" y="0"/>
                        <a:ext cx="211639" cy="1190624"/>
                      </a:xfrm>
                      <a:prstGeom prst="rect">
                        <a:avLst/>
                      </a:prstGeom>
                      <a:noFill/>
                      <a:ln w="9525">
                        <a:noFill/>
                      </a:ln>
                    </p:spPr>
                  </p:pic>
                </p:oleObj>
              </mc:Fallback>
            </mc:AlternateContent>
          </a:graphicData>
        </a:graphic>
      </p:graphicFrame>
      <p:pic>
        <p:nvPicPr>
          <p:cNvPr id="1026" name="Picture 2" descr="Z:\工作文档03\自如事业部\自如-设计组\谌蓉工作\自如-谌蓉手绘图\IMG_0004.jpg"/>
          <p:cNvPicPr>
            <a:picLocks noChangeAspect="1" noChangeArrowheads="1"/>
          </p:cNvPicPr>
          <p:nvPr>
            <p:custDataLst>
              <p:tags r:id="rId4"/>
            </p:custDataLst>
          </p:nvPr>
        </p:nvPicPr>
        <p:blipFill>
          <a:blip r:embed="rId5" cstate="print"/>
          <a:srcRect/>
          <a:stretch>
            <a:fillRect/>
          </a:stretch>
        </p:blipFill>
        <p:spPr bwMode="auto">
          <a:xfrm>
            <a:off x="0" y="0"/>
            <a:ext cx="6422836" cy="6858000"/>
          </a:xfrm>
          <a:prstGeom prst="rect">
            <a:avLst/>
          </a:prstGeom>
          <a:noFill/>
        </p:spPr>
      </p:pic>
      <p:sp>
        <p:nvSpPr>
          <p:cNvPr id="5" name="矩形 4"/>
          <p:cNvSpPr/>
          <p:nvPr>
            <p:custDataLst>
              <p:tags r:id="rId6"/>
            </p:custDataLst>
          </p:nvPr>
        </p:nvSpPr>
        <p:spPr>
          <a:xfrm>
            <a:off x="6671196" y="3214686"/>
            <a:ext cx="5519217" cy="1584172"/>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121890" tIns="60945" rIns="121890" bIns="60945" rtlCol="0" anchor="ctr"/>
          <a:lstStyle/>
          <a:p>
            <a:pPr algn="ctr"/>
            <a:endParaRPr lang="zh-CN" altLang="en-US">
              <a:solidFill>
                <a:prstClr val="white"/>
              </a:solidFill>
            </a:endParaRPr>
          </a:p>
        </p:txBody>
      </p:sp>
      <p:sp>
        <p:nvSpPr>
          <p:cNvPr id="6" name="TextBox 5"/>
          <p:cNvSpPr txBox="1"/>
          <p:nvPr>
            <p:custDataLst>
              <p:tags r:id="rId7"/>
            </p:custDataLst>
          </p:nvPr>
        </p:nvSpPr>
        <p:spPr>
          <a:xfrm>
            <a:off x="6863193" y="3677547"/>
            <a:ext cx="4991905" cy="820484"/>
          </a:xfrm>
          <a:prstGeom prst="rect">
            <a:avLst/>
          </a:prstGeom>
          <a:noFill/>
        </p:spPr>
        <p:txBody>
          <a:bodyPr wrap="square" lIns="121890" tIns="60945" rIns="121890" bIns="60945" rtlCol="0">
            <a:spAutoFit/>
          </a:bodyPr>
          <a:lstStyle/>
          <a:p>
            <a:r>
              <a:rPr lang="en-US" altLang="zh-CN" sz="4500" b="1" dirty="0">
                <a:solidFill>
                  <a:prstClr val="white"/>
                </a:solidFill>
                <a:latin typeface="微软雅黑" pitchFamily="34" charset="-122"/>
                <a:ea typeface="微软雅黑" pitchFamily="34" charset="-122"/>
              </a:rPr>
              <a:t>THANKS</a:t>
            </a:r>
            <a:endParaRPr lang="zh-CN" altLang="en-US" sz="4500" b="1" dirty="0">
              <a:solidFill>
                <a:prstClr val="white"/>
              </a:solidFill>
              <a:latin typeface="微软雅黑" pitchFamily="34" charset="-122"/>
              <a:ea typeface="微软雅黑" pitchFamily="34" charset="-122"/>
            </a:endParaRPr>
          </a:p>
        </p:txBody>
      </p:sp>
      <p:pic>
        <p:nvPicPr>
          <p:cNvPr id="1027" name="Picture 3"/>
          <p:cNvPicPr>
            <a:picLocks noChangeAspect="1" noChangeArrowheads="1"/>
          </p:cNvPicPr>
          <p:nvPr>
            <p:custDataLst>
              <p:tags r:id="rId8"/>
            </p:custDataLst>
          </p:nvPr>
        </p:nvPicPr>
        <p:blipFill>
          <a:blip r:embed="rId9" cstate="print"/>
          <a:srcRect/>
          <a:stretch>
            <a:fillRect/>
          </a:stretch>
        </p:blipFill>
        <p:spPr bwMode="auto">
          <a:xfrm>
            <a:off x="8829914" y="0"/>
            <a:ext cx="3360499" cy="931035"/>
          </a:xfrm>
          <a:prstGeom prst="rect">
            <a:avLst/>
          </a:prstGeom>
          <a:noFill/>
          <a:ln w="9525">
            <a:noFill/>
            <a:miter lim="800000"/>
            <a:headEnd/>
            <a:tailEnd/>
          </a:ln>
        </p:spPr>
      </p:pic>
      <p:sp>
        <p:nvSpPr>
          <p:cNvPr id="2" name="灯片编号占位符 1"/>
          <p:cNvSpPr>
            <a:spLocks noGrp="1"/>
          </p:cNvSpPr>
          <p:nvPr>
            <p:ph type="sldNum" sz="quarter" idx="12"/>
            <p:custDataLst>
              <p:tags r:id="rId10"/>
            </p:custDataLst>
          </p:nvPr>
        </p:nvSpPr>
        <p:spPr/>
        <p:txBody>
          <a:bodyPr/>
          <a:lstStyle/>
          <a:p>
            <a:fld id="{99884BC9-6CF7-4F5F-90AB-E345396CDAC2}" type="slidenum">
              <a:rPr lang="zh-CN" altLang="en-US" smtClean="0"/>
            </a:fld>
            <a:endParaRPr lang="zh-CN" alt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861695" y="737235"/>
            <a:ext cx="1668780" cy="914400"/>
          </a:xfrm>
          <a:prstGeom prst="rect">
            <a:avLst/>
          </a:prstGeom>
          <a:noFill/>
        </p:spPr>
        <p:txBody>
          <a:bodyPr wrap="none" rtlCol="0" anchor="t">
            <a:spAutoFit/>
          </a:bodyPr>
          <a:p>
            <a:pPr algn="l"/>
            <a:r>
              <a:rPr lang="zh-CN" altLang="en-US" dirty="0">
                <a:ln w="22225">
                  <a:solidFill>
                    <a:schemeClr val="accent2"/>
                  </a:solidFill>
                  <a:prstDash val="solid"/>
                </a:ln>
                <a:solidFill>
                  <a:schemeClr val="accent2">
                    <a:lumMod val="40000"/>
                    <a:lumOff val="60000"/>
                  </a:schemeClr>
                </a:solidFill>
                <a:effectLst/>
                <a:latin typeface="华文宋体" charset="-122"/>
                <a:ea typeface="华文宋体" charset="-122"/>
                <a:sym typeface="+mn-ea"/>
              </a:rPr>
              <a:t>架构演化历程</a:t>
            </a:r>
            <a:r>
              <a:rPr lang="en-US" altLang="zh-CN" dirty="0">
                <a:ln w="22225">
                  <a:solidFill>
                    <a:schemeClr val="accent2"/>
                  </a:solidFill>
                  <a:prstDash val="solid"/>
                </a:ln>
                <a:solidFill>
                  <a:schemeClr val="accent2">
                    <a:lumMod val="40000"/>
                    <a:lumOff val="60000"/>
                  </a:schemeClr>
                </a:solidFill>
                <a:effectLst/>
                <a:latin typeface="华文宋体" charset="-122"/>
                <a:ea typeface="华文宋体" charset="-122"/>
                <a:sym typeface="+mn-ea"/>
              </a:rPr>
              <a:t>:</a:t>
            </a:r>
            <a:endParaRPr lang="zh-CN" altLang="en-US">
              <a:latin typeface="Arial" pitchFamily="34" charset="0"/>
              <a:ea typeface="宋体" pitchFamily="2" charset="-122"/>
            </a:endParaRPr>
          </a:p>
          <a:p>
            <a:pPr algn="l"/>
            <a:endParaRPr lang="en-US" altLang="zh-CN" dirty="0">
              <a:ln w="22225">
                <a:solidFill>
                  <a:schemeClr val="accent2"/>
                </a:solidFill>
                <a:prstDash val="solid"/>
              </a:ln>
              <a:solidFill>
                <a:schemeClr val="accent2">
                  <a:lumMod val="40000"/>
                  <a:lumOff val="60000"/>
                </a:schemeClr>
              </a:solidFill>
              <a:effectLst/>
              <a:latin typeface="华文宋体" charset="-122"/>
              <a:ea typeface="华文宋体" charset="-122"/>
              <a:sym typeface="+mn-ea"/>
            </a:endParaRPr>
          </a:p>
          <a:p>
            <a:pPr algn="l"/>
            <a:r>
              <a:rPr lang="en-US" altLang="zh-CN" dirty="0">
                <a:ln w="22225">
                  <a:solidFill>
                    <a:schemeClr val="accent2"/>
                  </a:solidFill>
                  <a:prstDash val="solid"/>
                </a:ln>
                <a:solidFill>
                  <a:schemeClr val="accent2">
                    <a:lumMod val="40000"/>
                    <a:lumOff val="60000"/>
                  </a:schemeClr>
                </a:solidFill>
                <a:effectLst/>
                <a:latin typeface="华文宋体" charset="-122"/>
                <a:ea typeface="华文宋体" charset="-122"/>
                <a:sym typeface="+mn-ea"/>
              </a:rPr>
              <a:t>     </a:t>
            </a:r>
            <a:endParaRPr lang="zh-CN" altLang="en-US" dirty="0">
              <a:ln w="22225">
                <a:solidFill>
                  <a:schemeClr val="accent2"/>
                </a:solidFill>
                <a:prstDash val="solid"/>
              </a:ln>
              <a:solidFill>
                <a:schemeClr val="accent2">
                  <a:lumMod val="40000"/>
                  <a:lumOff val="60000"/>
                </a:schemeClr>
              </a:solidFill>
              <a:effectLst/>
              <a:latin typeface="华文宋体" charset="-122"/>
              <a:ea typeface="华文宋体" charset="-122"/>
              <a:sym typeface="+mn-ea"/>
            </a:endParaRPr>
          </a:p>
        </p:txBody>
      </p:sp>
      <p:pic>
        <p:nvPicPr>
          <p:cNvPr id="4" name="图片 3"/>
          <p:cNvPicPr>
            <a:picLocks noChangeAspect="1"/>
          </p:cNvPicPr>
          <p:nvPr/>
        </p:nvPicPr>
        <p:blipFill>
          <a:blip r:embed="rId1"/>
          <a:stretch>
            <a:fillRect/>
          </a:stretch>
        </p:blipFill>
        <p:spPr>
          <a:xfrm>
            <a:off x="3575685" y="1590675"/>
            <a:ext cx="5038090" cy="3676015"/>
          </a:xfrm>
          <a:prstGeom prst="rect">
            <a:avLst/>
          </a:prstGeom>
        </p:spPr>
      </p:pic>
      <p:sp>
        <p:nvSpPr>
          <p:cNvPr id="5" name="文本框 4"/>
          <p:cNvSpPr txBox="1"/>
          <p:nvPr/>
        </p:nvSpPr>
        <p:spPr>
          <a:xfrm>
            <a:off x="4791710" y="5685790"/>
            <a:ext cx="3158490" cy="368300"/>
          </a:xfrm>
          <a:prstGeom prst="rect">
            <a:avLst/>
          </a:prstGeom>
          <a:noFill/>
        </p:spPr>
        <p:txBody>
          <a:bodyPr wrap="square" rtlCol="0">
            <a:spAutoFit/>
          </a:bodyPr>
          <a:p>
            <a:r>
              <a:rPr lang="en-US" altLang="zh-CN"/>
              <a:t>     </a:t>
            </a:r>
            <a:r>
              <a:rPr lang="zh-CN" altLang="en-US"/>
              <a:t>应用服务和数据服务分离</a:t>
            </a:r>
            <a:endParaRPr lang="zh-CN" alt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861695" y="737235"/>
            <a:ext cx="1668780" cy="914400"/>
          </a:xfrm>
          <a:prstGeom prst="rect">
            <a:avLst/>
          </a:prstGeom>
          <a:noFill/>
        </p:spPr>
        <p:txBody>
          <a:bodyPr wrap="none" rtlCol="0" anchor="t">
            <a:spAutoFit/>
          </a:bodyPr>
          <a:p>
            <a:pPr algn="l"/>
            <a:r>
              <a:rPr lang="zh-CN" altLang="en-US" dirty="0">
                <a:ln w="22225">
                  <a:solidFill>
                    <a:schemeClr val="accent2"/>
                  </a:solidFill>
                  <a:prstDash val="solid"/>
                </a:ln>
                <a:solidFill>
                  <a:schemeClr val="accent2">
                    <a:lumMod val="40000"/>
                    <a:lumOff val="60000"/>
                  </a:schemeClr>
                </a:solidFill>
                <a:effectLst/>
                <a:latin typeface="华文宋体" charset="-122"/>
                <a:ea typeface="华文宋体" charset="-122"/>
                <a:sym typeface="+mn-ea"/>
              </a:rPr>
              <a:t>架构演化历程</a:t>
            </a:r>
            <a:r>
              <a:rPr lang="en-US" altLang="zh-CN" dirty="0">
                <a:ln w="22225">
                  <a:solidFill>
                    <a:schemeClr val="accent2"/>
                  </a:solidFill>
                  <a:prstDash val="solid"/>
                </a:ln>
                <a:solidFill>
                  <a:schemeClr val="accent2">
                    <a:lumMod val="40000"/>
                    <a:lumOff val="60000"/>
                  </a:schemeClr>
                </a:solidFill>
                <a:effectLst/>
                <a:latin typeface="华文宋体" charset="-122"/>
                <a:ea typeface="华文宋体" charset="-122"/>
                <a:sym typeface="+mn-ea"/>
              </a:rPr>
              <a:t>:</a:t>
            </a:r>
            <a:endParaRPr lang="zh-CN" altLang="en-US">
              <a:latin typeface="Arial" pitchFamily="34" charset="0"/>
              <a:ea typeface="宋体" pitchFamily="2" charset="-122"/>
            </a:endParaRPr>
          </a:p>
          <a:p>
            <a:pPr algn="l"/>
            <a:endParaRPr lang="en-US" altLang="zh-CN" dirty="0">
              <a:ln w="22225">
                <a:solidFill>
                  <a:schemeClr val="accent2"/>
                </a:solidFill>
                <a:prstDash val="solid"/>
              </a:ln>
              <a:solidFill>
                <a:schemeClr val="accent2">
                  <a:lumMod val="40000"/>
                  <a:lumOff val="60000"/>
                </a:schemeClr>
              </a:solidFill>
              <a:effectLst/>
              <a:latin typeface="华文宋体" charset="-122"/>
              <a:ea typeface="华文宋体" charset="-122"/>
              <a:sym typeface="+mn-ea"/>
            </a:endParaRPr>
          </a:p>
          <a:p>
            <a:pPr algn="l"/>
            <a:r>
              <a:rPr lang="en-US" altLang="zh-CN" dirty="0">
                <a:ln w="22225">
                  <a:solidFill>
                    <a:schemeClr val="accent2"/>
                  </a:solidFill>
                  <a:prstDash val="solid"/>
                </a:ln>
                <a:solidFill>
                  <a:schemeClr val="accent2">
                    <a:lumMod val="40000"/>
                    <a:lumOff val="60000"/>
                  </a:schemeClr>
                </a:solidFill>
                <a:effectLst/>
                <a:latin typeface="华文宋体" charset="-122"/>
                <a:ea typeface="华文宋体" charset="-122"/>
                <a:sym typeface="+mn-ea"/>
              </a:rPr>
              <a:t>     </a:t>
            </a:r>
            <a:endParaRPr lang="zh-CN" altLang="en-US" dirty="0">
              <a:ln w="22225">
                <a:solidFill>
                  <a:schemeClr val="accent2"/>
                </a:solidFill>
                <a:prstDash val="solid"/>
              </a:ln>
              <a:solidFill>
                <a:schemeClr val="accent2">
                  <a:lumMod val="40000"/>
                  <a:lumOff val="60000"/>
                </a:schemeClr>
              </a:solidFill>
              <a:effectLst/>
              <a:latin typeface="华文宋体" charset="-122"/>
              <a:ea typeface="华文宋体" charset="-122"/>
              <a:sym typeface="+mn-ea"/>
            </a:endParaRPr>
          </a:p>
        </p:txBody>
      </p:sp>
      <p:pic>
        <p:nvPicPr>
          <p:cNvPr id="4" name="图片 3"/>
          <p:cNvPicPr>
            <a:picLocks noChangeAspect="1"/>
          </p:cNvPicPr>
          <p:nvPr/>
        </p:nvPicPr>
        <p:blipFill>
          <a:blip r:embed="rId1"/>
          <a:stretch>
            <a:fillRect/>
          </a:stretch>
        </p:blipFill>
        <p:spPr>
          <a:xfrm>
            <a:off x="3223260" y="833755"/>
            <a:ext cx="5742940" cy="5190490"/>
          </a:xfrm>
          <a:prstGeom prst="rect">
            <a:avLst/>
          </a:prstGeom>
        </p:spPr>
      </p:pic>
      <p:sp>
        <p:nvSpPr>
          <p:cNvPr id="5" name="文本框 4"/>
          <p:cNvSpPr txBox="1"/>
          <p:nvPr/>
        </p:nvSpPr>
        <p:spPr>
          <a:xfrm>
            <a:off x="4620895" y="6024245"/>
            <a:ext cx="3158490" cy="368300"/>
          </a:xfrm>
          <a:prstGeom prst="rect">
            <a:avLst/>
          </a:prstGeom>
          <a:noFill/>
        </p:spPr>
        <p:txBody>
          <a:bodyPr wrap="square" rtlCol="0">
            <a:spAutoFit/>
          </a:bodyPr>
          <a:p>
            <a:r>
              <a:rPr lang="en-US" altLang="zh-CN"/>
              <a:t>     </a:t>
            </a:r>
            <a:r>
              <a:rPr lang="zh-CN" altLang="en-US"/>
              <a:t>使用缓存改善网站性能</a:t>
            </a:r>
            <a:endParaRPr lang="zh-CN" alt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861695" y="737235"/>
            <a:ext cx="1668780" cy="914400"/>
          </a:xfrm>
          <a:prstGeom prst="rect">
            <a:avLst/>
          </a:prstGeom>
          <a:noFill/>
        </p:spPr>
        <p:txBody>
          <a:bodyPr wrap="none" rtlCol="0" anchor="t">
            <a:spAutoFit/>
          </a:bodyPr>
          <a:p>
            <a:pPr algn="l"/>
            <a:r>
              <a:rPr lang="zh-CN" altLang="en-US" dirty="0">
                <a:ln w="22225">
                  <a:solidFill>
                    <a:schemeClr val="accent2"/>
                  </a:solidFill>
                  <a:prstDash val="solid"/>
                </a:ln>
                <a:solidFill>
                  <a:schemeClr val="accent2">
                    <a:lumMod val="40000"/>
                    <a:lumOff val="60000"/>
                  </a:schemeClr>
                </a:solidFill>
                <a:effectLst/>
                <a:latin typeface="华文宋体" charset="-122"/>
                <a:ea typeface="华文宋体" charset="-122"/>
                <a:sym typeface="+mn-ea"/>
              </a:rPr>
              <a:t>架构演化历程</a:t>
            </a:r>
            <a:r>
              <a:rPr lang="en-US" altLang="zh-CN" dirty="0">
                <a:ln w="22225">
                  <a:solidFill>
                    <a:schemeClr val="accent2"/>
                  </a:solidFill>
                  <a:prstDash val="solid"/>
                </a:ln>
                <a:solidFill>
                  <a:schemeClr val="accent2">
                    <a:lumMod val="40000"/>
                    <a:lumOff val="60000"/>
                  </a:schemeClr>
                </a:solidFill>
                <a:effectLst/>
                <a:latin typeface="华文宋体" charset="-122"/>
                <a:ea typeface="华文宋体" charset="-122"/>
                <a:sym typeface="+mn-ea"/>
              </a:rPr>
              <a:t>:</a:t>
            </a:r>
            <a:endParaRPr lang="zh-CN" altLang="en-US">
              <a:latin typeface="Arial" pitchFamily="34" charset="0"/>
              <a:ea typeface="宋体" pitchFamily="2" charset="-122"/>
            </a:endParaRPr>
          </a:p>
          <a:p>
            <a:pPr algn="l"/>
            <a:endParaRPr lang="en-US" altLang="zh-CN" dirty="0">
              <a:ln w="22225">
                <a:solidFill>
                  <a:schemeClr val="accent2"/>
                </a:solidFill>
                <a:prstDash val="solid"/>
              </a:ln>
              <a:solidFill>
                <a:schemeClr val="accent2">
                  <a:lumMod val="40000"/>
                  <a:lumOff val="60000"/>
                </a:schemeClr>
              </a:solidFill>
              <a:effectLst/>
              <a:latin typeface="华文宋体" charset="-122"/>
              <a:ea typeface="华文宋体" charset="-122"/>
              <a:sym typeface="+mn-ea"/>
            </a:endParaRPr>
          </a:p>
          <a:p>
            <a:pPr algn="l"/>
            <a:r>
              <a:rPr lang="en-US" altLang="zh-CN" dirty="0">
                <a:ln w="22225">
                  <a:solidFill>
                    <a:schemeClr val="accent2"/>
                  </a:solidFill>
                  <a:prstDash val="solid"/>
                </a:ln>
                <a:solidFill>
                  <a:schemeClr val="accent2">
                    <a:lumMod val="40000"/>
                    <a:lumOff val="60000"/>
                  </a:schemeClr>
                </a:solidFill>
                <a:effectLst/>
                <a:latin typeface="华文宋体" charset="-122"/>
                <a:ea typeface="华文宋体" charset="-122"/>
                <a:sym typeface="+mn-ea"/>
              </a:rPr>
              <a:t>     </a:t>
            </a:r>
            <a:endParaRPr lang="zh-CN" altLang="en-US" dirty="0">
              <a:ln w="22225">
                <a:solidFill>
                  <a:schemeClr val="accent2"/>
                </a:solidFill>
                <a:prstDash val="solid"/>
              </a:ln>
              <a:solidFill>
                <a:schemeClr val="accent2">
                  <a:lumMod val="40000"/>
                  <a:lumOff val="60000"/>
                </a:schemeClr>
              </a:solidFill>
              <a:effectLst/>
              <a:latin typeface="华文宋体" charset="-122"/>
              <a:ea typeface="华文宋体" charset="-122"/>
              <a:sym typeface="+mn-ea"/>
            </a:endParaRPr>
          </a:p>
        </p:txBody>
      </p:sp>
      <p:pic>
        <p:nvPicPr>
          <p:cNvPr id="2" name="图片 1" descr="1"/>
          <p:cNvPicPr>
            <a:picLocks noChangeAspect="1"/>
          </p:cNvPicPr>
          <p:nvPr/>
        </p:nvPicPr>
        <p:blipFill>
          <a:blip r:embed="rId1"/>
          <a:stretch>
            <a:fillRect/>
          </a:stretch>
        </p:blipFill>
        <p:spPr>
          <a:xfrm>
            <a:off x="3347085" y="1428750"/>
            <a:ext cx="5495290" cy="3999865"/>
          </a:xfrm>
          <a:prstGeom prst="rect">
            <a:avLst/>
          </a:prstGeom>
        </p:spPr>
      </p:pic>
      <p:pic>
        <p:nvPicPr>
          <p:cNvPr id="4" name="图片 3"/>
          <p:cNvPicPr>
            <a:picLocks noChangeAspect="1"/>
          </p:cNvPicPr>
          <p:nvPr/>
        </p:nvPicPr>
        <p:blipFill>
          <a:blip r:embed="rId2"/>
          <a:stretch>
            <a:fillRect/>
          </a:stretch>
        </p:blipFill>
        <p:spPr>
          <a:xfrm>
            <a:off x="2699385" y="1129030"/>
            <a:ext cx="6790690" cy="4599940"/>
          </a:xfrm>
          <a:prstGeom prst="rect">
            <a:avLst/>
          </a:prstGeom>
        </p:spPr>
      </p:pic>
      <p:sp>
        <p:nvSpPr>
          <p:cNvPr id="5" name="文本框 4"/>
          <p:cNvSpPr txBox="1"/>
          <p:nvPr/>
        </p:nvSpPr>
        <p:spPr>
          <a:xfrm>
            <a:off x="4620895" y="6024245"/>
            <a:ext cx="3158490" cy="368300"/>
          </a:xfrm>
          <a:prstGeom prst="rect">
            <a:avLst/>
          </a:prstGeom>
          <a:noFill/>
        </p:spPr>
        <p:txBody>
          <a:bodyPr wrap="square" rtlCol="0">
            <a:spAutoFit/>
          </a:bodyPr>
          <a:p>
            <a:r>
              <a:rPr lang="en-US" altLang="zh-CN"/>
              <a:t>       </a:t>
            </a:r>
            <a:r>
              <a:rPr lang="zh-CN" altLang="en-US"/>
              <a:t>应用服务器集群部署</a:t>
            </a:r>
            <a:endParaRPr lang="zh-CN" alt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861695" y="737235"/>
            <a:ext cx="1668780" cy="914400"/>
          </a:xfrm>
          <a:prstGeom prst="rect">
            <a:avLst/>
          </a:prstGeom>
          <a:noFill/>
        </p:spPr>
        <p:txBody>
          <a:bodyPr wrap="none" rtlCol="0" anchor="t">
            <a:spAutoFit/>
          </a:bodyPr>
          <a:p>
            <a:pPr algn="l"/>
            <a:r>
              <a:rPr lang="zh-CN" altLang="en-US" dirty="0">
                <a:ln w="22225">
                  <a:solidFill>
                    <a:schemeClr val="accent2"/>
                  </a:solidFill>
                  <a:prstDash val="solid"/>
                </a:ln>
                <a:solidFill>
                  <a:schemeClr val="accent2">
                    <a:lumMod val="40000"/>
                    <a:lumOff val="60000"/>
                  </a:schemeClr>
                </a:solidFill>
                <a:effectLst/>
                <a:latin typeface="华文宋体" charset="-122"/>
                <a:ea typeface="华文宋体" charset="-122"/>
                <a:sym typeface="+mn-ea"/>
              </a:rPr>
              <a:t>架构演化历程</a:t>
            </a:r>
            <a:r>
              <a:rPr lang="en-US" altLang="zh-CN" dirty="0">
                <a:ln w="22225">
                  <a:solidFill>
                    <a:schemeClr val="accent2"/>
                  </a:solidFill>
                  <a:prstDash val="solid"/>
                </a:ln>
                <a:solidFill>
                  <a:schemeClr val="accent2">
                    <a:lumMod val="40000"/>
                    <a:lumOff val="60000"/>
                  </a:schemeClr>
                </a:solidFill>
                <a:effectLst/>
                <a:latin typeface="华文宋体" charset="-122"/>
                <a:ea typeface="华文宋体" charset="-122"/>
                <a:sym typeface="+mn-ea"/>
              </a:rPr>
              <a:t>:</a:t>
            </a:r>
            <a:endParaRPr lang="zh-CN" altLang="en-US">
              <a:latin typeface="Arial" pitchFamily="34" charset="0"/>
              <a:ea typeface="宋体" pitchFamily="2" charset="-122"/>
            </a:endParaRPr>
          </a:p>
          <a:p>
            <a:pPr algn="l"/>
            <a:endParaRPr lang="en-US" altLang="zh-CN" dirty="0">
              <a:ln w="22225">
                <a:solidFill>
                  <a:schemeClr val="accent2"/>
                </a:solidFill>
                <a:prstDash val="solid"/>
              </a:ln>
              <a:solidFill>
                <a:schemeClr val="accent2">
                  <a:lumMod val="40000"/>
                  <a:lumOff val="60000"/>
                </a:schemeClr>
              </a:solidFill>
              <a:effectLst/>
              <a:latin typeface="华文宋体" charset="-122"/>
              <a:ea typeface="华文宋体" charset="-122"/>
              <a:sym typeface="+mn-ea"/>
            </a:endParaRPr>
          </a:p>
          <a:p>
            <a:pPr algn="l"/>
            <a:r>
              <a:rPr lang="en-US" altLang="zh-CN" dirty="0">
                <a:ln w="22225">
                  <a:solidFill>
                    <a:schemeClr val="accent2"/>
                  </a:solidFill>
                  <a:prstDash val="solid"/>
                </a:ln>
                <a:solidFill>
                  <a:schemeClr val="accent2">
                    <a:lumMod val="40000"/>
                    <a:lumOff val="60000"/>
                  </a:schemeClr>
                </a:solidFill>
                <a:effectLst/>
                <a:latin typeface="华文宋体" charset="-122"/>
                <a:ea typeface="华文宋体" charset="-122"/>
                <a:sym typeface="+mn-ea"/>
              </a:rPr>
              <a:t>     </a:t>
            </a:r>
            <a:endParaRPr lang="zh-CN" altLang="en-US" dirty="0">
              <a:ln w="22225">
                <a:solidFill>
                  <a:schemeClr val="accent2"/>
                </a:solidFill>
                <a:prstDash val="solid"/>
              </a:ln>
              <a:solidFill>
                <a:schemeClr val="accent2">
                  <a:lumMod val="40000"/>
                  <a:lumOff val="60000"/>
                </a:schemeClr>
              </a:solidFill>
              <a:effectLst/>
              <a:latin typeface="华文宋体" charset="-122"/>
              <a:ea typeface="华文宋体" charset="-122"/>
              <a:sym typeface="+mn-ea"/>
            </a:endParaRPr>
          </a:p>
        </p:txBody>
      </p:sp>
      <p:pic>
        <p:nvPicPr>
          <p:cNvPr id="5" name="图片 4"/>
          <p:cNvPicPr>
            <a:picLocks noChangeAspect="1"/>
          </p:cNvPicPr>
          <p:nvPr/>
        </p:nvPicPr>
        <p:blipFill>
          <a:blip r:embed="rId1"/>
          <a:stretch>
            <a:fillRect/>
          </a:stretch>
        </p:blipFill>
        <p:spPr>
          <a:xfrm>
            <a:off x="2275840" y="1033780"/>
            <a:ext cx="7637780" cy="4790440"/>
          </a:xfrm>
          <a:prstGeom prst="rect">
            <a:avLst/>
          </a:prstGeom>
        </p:spPr>
      </p:pic>
      <p:sp>
        <p:nvSpPr>
          <p:cNvPr id="6" name="文本框 5"/>
          <p:cNvSpPr txBox="1"/>
          <p:nvPr/>
        </p:nvSpPr>
        <p:spPr>
          <a:xfrm>
            <a:off x="4620895" y="6024245"/>
            <a:ext cx="3158490" cy="368300"/>
          </a:xfrm>
          <a:prstGeom prst="rect">
            <a:avLst/>
          </a:prstGeom>
          <a:noFill/>
        </p:spPr>
        <p:txBody>
          <a:bodyPr wrap="square" rtlCol="0">
            <a:spAutoFit/>
          </a:bodyPr>
          <a:p>
            <a:r>
              <a:rPr lang="en-US" altLang="zh-CN"/>
              <a:t>            </a:t>
            </a:r>
            <a:r>
              <a:rPr lang="zh-CN" altLang="en-US"/>
              <a:t>数据库读写分离</a:t>
            </a:r>
            <a:endParaRPr lang="zh-CN" alt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861695" y="737235"/>
            <a:ext cx="1668780" cy="914400"/>
          </a:xfrm>
          <a:prstGeom prst="rect">
            <a:avLst/>
          </a:prstGeom>
          <a:noFill/>
        </p:spPr>
        <p:txBody>
          <a:bodyPr wrap="none" rtlCol="0" anchor="t">
            <a:spAutoFit/>
          </a:bodyPr>
          <a:p>
            <a:pPr algn="l"/>
            <a:r>
              <a:rPr lang="zh-CN" altLang="en-US" dirty="0">
                <a:ln w="22225">
                  <a:solidFill>
                    <a:schemeClr val="accent2"/>
                  </a:solidFill>
                  <a:prstDash val="solid"/>
                </a:ln>
                <a:solidFill>
                  <a:schemeClr val="accent2">
                    <a:lumMod val="40000"/>
                    <a:lumOff val="60000"/>
                  </a:schemeClr>
                </a:solidFill>
                <a:effectLst/>
                <a:latin typeface="华文宋体" charset="-122"/>
                <a:ea typeface="华文宋体" charset="-122"/>
                <a:sym typeface="+mn-ea"/>
              </a:rPr>
              <a:t>架构演化历程</a:t>
            </a:r>
            <a:r>
              <a:rPr lang="en-US" altLang="zh-CN" dirty="0">
                <a:ln w="22225">
                  <a:solidFill>
                    <a:schemeClr val="accent2"/>
                  </a:solidFill>
                  <a:prstDash val="solid"/>
                </a:ln>
                <a:solidFill>
                  <a:schemeClr val="accent2">
                    <a:lumMod val="40000"/>
                    <a:lumOff val="60000"/>
                  </a:schemeClr>
                </a:solidFill>
                <a:effectLst/>
                <a:latin typeface="华文宋体" charset="-122"/>
                <a:ea typeface="华文宋体" charset="-122"/>
                <a:sym typeface="+mn-ea"/>
              </a:rPr>
              <a:t>:</a:t>
            </a:r>
            <a:endParaRPr lang="zh-CN" altLang="en-US">
              <a:latin typeface="Arial" pitchFamily="34" charset="0"/>
              <a:ea typeface="宋体" pitchFamily="2" charset="-122"/>
            </a:endParaRPr>
          </a:p>
          <a:p>
            <a:pPr algn="l"/>
            <a:endParaRPr lang="en-US" altLang="zh-CN" dirty="0">
              <a:ln w="22225">
                <a:solidFill>
                  <a:schemeClr val="accent2"/>
                </a:solidFill>
                <a:prstDash val="solid"/>
              </a:ln>
              <a:solidFill>
                <a:schemeClr val="accent2">
                  <a:lumMod val="40000"/>
                  <a:lumOff val="60000"/>
                </a:schemeClr>
              </a:solidFill>
              <a:effectLst/>
              <a:latin typeface="华文宋体" charset="-122"/>
              <a:ea typeface="华文宋体" charset="-122"/>
              <a:sym typeface="+mn-ea"/>
            </a:endParaRPr>
          </a:p>
          <a:p>
            <a:pPr algn="l"/>
            <a:r>
              <a:rPr lang="en-US" altLang="zh-CN" dirty="0">
                <a:ln w="22225">
                  <a:solidFill>
                    <a:schemeClr val="accent2"/>
                  </a:solidFill>
                  <a:prstDash val="solid"/>
                </a:ln>
                <a:solidFill>
                  <a:schemeClr val="accent2">
                    <a:lumMod val="40000"/>
                    <a:lumOff val="60000"/>
                  </a:schemeClr>
                </a:solidFill>
                <a:effectLst/>
                <a:latin typeface="华文宋体" charset="-122"/>
                <a:ea typeface="华文宋体" charset="-122"/>
                <a:sym typeface="+mn-ea"/>
              </a:rPr>
              <a:t>     </a:t>
            </a:r>
            <a:endParaRPr lang="zh-CN" altLang="en-US" dirty="0">
              <a:ln w="22225">
                <a:solidFill>
                  <a:schemeClr val="accent2"/>
                </a:solidFill>
                <a:prstDash val="solid"/>
              </a:ln>
              <a:solidFill>
                <a:schemeClr val="accent2">
                  <a:lumMod val="40000"/>
                  <a:lumOff val="60000"/>
                </a:schemeClr>
              </a:solidFill>
              <a:effectLst/>
              <a:latin typeface="华文宋体" charset="-122"/>
              <a:ea typeface="华文宋体" charset="-122"/>
              <a:sym typeface="+mn-ea"/>
            </a:endParaRPr>
          </a:p>
        </p:txBody>
      </p:sp>
      <p:sp>
        <p:nvSpPr>
          <p:cNvPr id="6" name="文本框 5"/>
          <p:cNvSpPr txBox="1"/>
          <p:nvPr/>
        </p:nvSpPr>
        <p:spPr>
          <a:xfrm>
            <a:off x="4620895" y="6024245"/>
            <a:ext cx="3158490" cy="368300"/>
          </a:xfrm>
          <a:prstGeom prst="rect">
            <a:avLst/>
          </a:prstGeom>
          <a:noFill/>
        </p:spPr>
        <p:txBody>
          <a:bodyPr wrap="square" rtlCol="0">
            <a:spAutoFit/>
          </a:bodyPr>
          <a:p>
            <a:r>
              <a:rPr lang="en-US" altLang="zh-CN"/>
              <a:t>            </a:t>
            </a:r>
            <a:r>
              <a:rPr lang="zh-CN" altLang="en-US"/>
              <a:t>反向代理和</a:t>
            </a:r>
            <a:r>
              <a:rPr lang="en-US" altLang="zh-CN"/>
              <a:t>CDN</a:t>
            </a:r>
            <a:r>
              <a:rPr lang="zh-CN" altLang="en-US"/>
              <a:t>加速</a:t>
            </a:r>
            <a:endParaRPr lang="zh-CN" altLang="en-US"/>
          </a:p>
        </p:txBody>
      </p:sp>
      <p:pic>
        <p:nvPicPr>
          <p:cNvPr id="2" name="图片 1"/>
          <p:cNvPicPr>
            <a:picLocks noChangeAspect="1"/>
          </p:cNvPicPr>
          <p:nvPr/>
        </p:nvPicPr>
        <p:blipFill>
          <a:blip r:embed="rId1"/>
          <a:stretch>
            <a:fillRect/>
          </a:stretch>
        </p:blipFill>
        <p:spPr>
          <a:xfrm>
            <a:off x="2884170" y="1132840"/>
            <a:ext cx="6421755" cy="4591685"/>
          </a:xfrm>
          <a:prstGeom prst="rect">
            <a:avLst/>
          </a:prstGeom>
        </p:spPr>
      </p:pic>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tags/tag1.xml><?xml version="1.0" encoding="utf-8"?>
<p:tagLst xmlns:p="http://schemas.openxmlformats.org/presentationml/2006/main">
  <p:tag name="THINKCELLSHAPEDONOTDELETE" val="thinkcellActiveDocDoNotDelete"/>
</p:tagLst>
</file>

<file path=ppt/tags/tag10.xml><?xml version="1.0" encoding="utf-8"?>
<p:tagLst xmlns:p="http://schemas.openxmlformats.org/presentationml/2006/main">
  <p:tag name="THINKCELLSHAPEDONOTDELETE" val="pa2eK_IXmdECxUmsvVPIOtA"/>
</p:tagLst>
</file>

<file path=ppt/tags/tag11.xml><?xml version="1.0" encoding="utf-8"?>
<p:tagLst xmlns:p="http://schemas.openxmlformats.org/presentationml/2006/main">
  <p:tag name="THINKCELLSHAPEDONOTDELETE" val="thinkcellActiveDocDoNotDelete"/>
</p:tagLst>
</file>

<file path=ppt/tags/tag12.xml><?xml version="1.0" encoding="utf-8"?>
<p:tagLst xmlns:p="http://schemas.openxmlformats.org/presentationml/2006/main">
  <p:tag name="THINKCELLSHAPEDONOTDELETE" val="pUMZG6iX3KUag492xHa0GAw"/>
</p:tagLst>
</file>

<file path=ppt/tags/tag13.xml><?xml version="1.0" encoding="utf-8"?>
<p:tagLst xmlns:p="http://schemas.openxmlformats.org/presentationml/2006/main">
  <p:tag name="THINKCELLSHAPEDONOTDELETE" val="pJVWdX5dSskOKG8gqG5HpRg"/>
</p:tagLst>
</file>

<file path=ppt/tags/tag14.xml><?xml version="1.0" encoding="utf-8"?>
<p:tagLst xmlns:p="http://schemas.openxmlformats.org/presentationml/2006/main">
  <p:tag name="THINKCELLSHAPEDONOTDELETE" val="pjOF.dPWJn0maiSlRKFYwiA"/>
</p:tagLst>
</file>

<file path=ppt/tags/tag15.xml><?xml version="1.0" encoding="utf-8"?>
<p:tagLst xmlns:p="http://schemas.openxmlformats.org/presentationml/2006/main">
  <p:tag name="THINKCELLSHAPEDONOTDELETE" val="pfJGcy_bWpEWlq4k9V8V6jQ"/>
</p:tagLst>
</file>

<file path=ppt/tags/tag16.xml><?xml version="1.0" encoding="utf-8"?>
<p:tagLst xmlns:p="http://schemas.openxmlformats.org/presentationml/2006/main">
  <p:tag name="THINKCELLSHAPEDONOTDELETE" val="p4PvOjXMOp0OXVfN3.0dsDg"/>
</p:tagLst>
</file>

<file path=ppt/tags/tag2.xml><?xml version="1.0" encoding="utf-8"?>
<p:tagLst xmlns:p="http://schemas.openxmlformats.org/presentationml/2006/main">
  <p:tag name="THINKCELLSHAPEDONOTDELETE" val="pa2eK_IXmdECxUmsvVPIOtA"/>
</p:tagLst>
</file>

<file path=ppt/tags/tag3.xml><?xml version="1.0" encoding="utf-8"?>
<p:tagLst xmlns:p="http://schemas.openxmlformats.org/presentationml/2006/main">
  <p:tag name="THINKCELLSHAPEDONOTDELETE" val="thinkcellActiveDocDoNotDelete"/>
</p:tagLst>
</file>

<file path=ppt/tags/tag4.xml><?xml version="1.0" encoding="utf-8"?>
<p:tagLst xmlns:p="http://schemas.openxmlformats.org/presentationml/2006/main">
  <p:tag name="THINKCELLSHAPEDONOTDELETE" val="pa2eK_IXmdECxUmsvVPIOtA"/>
</p:tagLst>
</file>

<file path=ppt/tags/tag5.xml><?xml version="1.0" encoding="utf-8"?>
<p:tagLst xmlns:p="http://schemas.openxmlformats.org/presentationml/2006/main">
  <p:tag name="THINKCELLSHAPEDONOTDELETE" val="thinkcellActiveDocDoNotDelete"/>
</p:tagLst>
</file>

<file path=ppt/tags/tag6.xml><?xml version="1.0" encoding="utf-8"?>
<p:tagLst xmlns:p="http://schemas.openxmlformats.org/presentationml/2006/main">
  <p:tag name="THINKCELLSHAPEDONOTDELETE" val="pa2eK_IXmdECxUmsvVPIOtA"/>
</p:tagLst>
</file>

<file path=ppt/tags/tag7.xml><?xml version="1.0" encoding="utf-8"?>
<p:tagLst xmlns:p="http://schemas.openxmlformats.org/presentationml/2006/main">
  <p:tag name="THINKCELLSHAPEDONOTDELETE" val="thinkcellActiveDocDoNotDelete"/>
</p:tagLst>
</file>

<file path=ppt/tags/tag8.xml><?xml version="1.0" encoding="utf-8"?>
<p:tagLst xmlns:p="http://schemas.openxmlformats.org/presentationml/2006/main">
  <p:tag name="THINKCELLSHAPEDONOTDELETE" val="pa2eK_IXmdECxUmsvVPIOtA"/>
</p:tagLst>
</file>

<file path=ppt/tags/tag9.xml><?xml version="1.0" encoding="utf-8"?>
<p:tagLst xmlns:p="http://schemas.openxmlformats.org/presentationml/2006/main">
  <p:tag name="THINKCELLSHAPEDONOTDELETE" val="thinkcellActiveDocDoNotDelete"/>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10.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1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1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1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1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1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1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1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18.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19.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20.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2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2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2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2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2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2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2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28.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29.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30.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3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3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3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3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3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3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3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38.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39.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40.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4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8.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9.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0</TotalTime>
  <Words>4011</Words>
  <Application>WPS 演示</Application>
  <PresentationFormat>自定义</PresentationFormat>
  <Paragraphs>399</Paragraphs>
  <Slides>47</Slides>
  <Notes>0</Notes>
  <HiddenSlides>0</HiddenSlides>
  <MMClips>0</MMClips>
  <ScaleCrop>false</ScaleCrop>
  <HeadingPairs>
    <vt:vector size="6" baseType="variant">
      <vt:variant>
        <vt:lpstr>主题</vt:lpstr>
      </vt:variant>
      <vt:variant>
        <vt:i4>1</vt:i4>
      </vt:variant>
      <vt:variant>
        <vt:lpstr>嵌入 OLE 服务器</vt:lpstr>
      </vt:variant>
      <vt:variant>
        <vt:i4>0</vt:i4>
      </vt:variant>
      <vt:variant>
        <vt:lpstr>幻灯片标题</vt:lpstr>
      </vt:variant>
      <vt:variant>
        <vt:i4>47</vt:i4>
      </vt:variant>
    </vt:vector>
  </HeadingPairs>
  <TitlesOfParts>
    <vt:vector size="48" baseType="lpstr">
      <vt:lpstr>Office 主题</vt:lpstr>
      <vt:lpstr> 流行网站架构</vt:lpstr>
      <vt:lpstr>PowerPoint 演示文稿</vt:lpstr>
      <vt:lpstr>架构核心要素</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架构核心要素</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网站案例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基本技术预览</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OKR模板</dc:title>
  <dc:creator>yangxin</dc:creator>
  <cp:lastModifiedBy>文博</cp:lastModifiedBy>
  <cp:revision>1288</cp:revision>
  <dcterms:created xsi:type="dcterms:W3CDTF">2016-01-06T01:28:00Z</dcterms:created>
  <dcterms:modified xsi:type="dcterms:W3CDTF">2017-05-08T09:49:37Z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2052-10.1.0.5559</vt:lpwstr>
  </property>
</Properties>
</file>