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8"/>
  </p:notesMasterIdLst>
  <p:handoutMasterIdLst>
    <p:handoutMasterId r:id="rId19"/>
  </p:handoutMasterIdLst>
  <p:sldIdLst>
    <p:sldId id="339" r:id="rId6"/>
    <p:sldId id="376" r:id="rId7"/>
    <p:sldId id="473" r:id="rId8"/>
    <p:sldId id="450" r:id="rId9"/>
    <p:sldId id="478" r:id="rId10"/>
    <p:sldId id="479" r:id="rId11"/>
    <p:sldId id="480" r:id="rId12"/>
    <p:sldId id="481" r:id="rId13"/>
    <p:sldId id="375" r:id="rId14"/>
    <p:sldId id="482" r:id="rId15"/>
    <p:sldId id="483" r:id="rId16"/>
    <p:sldId id="319" r:id="rId1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39"/>
            <p14:sldId id="376"/>
            <p14:sldId id="473"/>
            <p14:sldId id="450"/>
            <p14:sldId id="478"/>
            <p14:sldId id="479"/>
            <p14:sldId id="480"/>
            <p14:sldId id="481"/>
            <p14:sldId id="375"/>
            <p14:sldId id="482"/>
            <p14:sldId id="483"/>
          </p14:sldIdLst>
        </p14:section>
        <p14:section name="Other Slides" id="{48B3BCED-A250-4DF0-A16C-77776BA15742}">
          <p14:sldIdLst>
            <p14:sldId id="319"/>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8CC600"/>
    <a:srgbClr val="FBFBFB"/>
    <a:srgbClr val="FFFFFF"/>
    <a:srgbClr val="000000"/>
    <a:srgbClr val="929292"/>
    <a:srgbClr val="4D4D4D"/>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88761" autoAdjust="0"/>
  </p:normalViewPr>
  <p:slideViewPr>
    <p:cSldViewPr snapToGrid="0">
      <p:cViewPr varScale="1">
        <p:scale>
          <a:sx n="147" d="100"/>
          <a:sy n="147" d="100"/>
        </p:scale>
        <p:origin x="928" y="9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6/1/2016 3:51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6/1/2016 3:51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frcognogit.mindflavor.it/mindflavor/YoctoScheduler/issues" TargetMode="External"/><Relationship Id="rId2" Type="http://schemas.openxmlformats.org/officeDocument/2006/relationships/hyperlink" Target="https://frcognogit.mindflavor.it/mindflavor/YoctoScheduler"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512763" y="2281564"/>
            <a:ext cx="11694722" cy="443198"/>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pc="-100" dirty="0">
                <a:ln w="3175">
                  <a:noFill/>
                </a:ln>
                <a:gradFill>
                  <a:gsLst>
                    <a:gs pos="96667">
                      <a:srgbClr val="FFFFFF"/>
                    </a:gs>
                    <a:gs pos="90000">
                      <a:srgbClr val="FFFFFF"/>
                    </a:gs>
                  </a:gsLst>
                  <a:lin ang="5400000" scaled="0"/>
                </a:gradFill>
                <a:latin typeface="+mj-lt"/>
                <a:cs typeface="Arial" charset="0"/>
              </a:rPr>
              <a:t>Intro</a:t>
            </a:r>
          </a:p>
        </p:txBody>
      </p:sp>
      <p:sp>
        <p:nvSpPr>
          <p:cNvPr id="6" name="Rectangle 3"/>
          <p:cNvSpPr txBox="1">
            <a:spLocks noChangeArrowheads="1"/>
          </p:cNvSpPr>
          <p:nvPr/>
        </p:nvSpPr>
        <p:spPr>
          <a:xfrm>
            <a:off x="512763" y="2724762"/>
            <a:ext cx="11694722" cy="1218795"/>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8800" spc="-100" dirty="0" err="1">
                <a:ln w="3175">
                  <a:noFill/>
                </a:ln>
                <a:gradFill>
                  <a:gsLst>
                    <a:gs pos="96667">
                      <a:srgbClr val="FFFFFF"/>
                    </a:gs>
                    <a:gs pos="90000">
                      <a:srgbClr val="FFFFFF"/>
                    </a:gs>
                  </a:gsLst>
                  <a:lin ang="5400000" scaled="0"/>
                </a:gradFill>
                <a:latin typeface="+mj-lt"/>
                <a:cs typeface="Arial" charset="0"/>
              </a:rPr>
              <a:t>YoctoScheduler</a:t>
            </a:r>
            <a:endParaRPr lang="en-US" sz="8800" spc="-100" dirty="0">
              <a:ln w="3175">
                <a:noFill/>
              </a:ln>
              <a:gradFill>
                <a:gsLst>
                  <a:gs pos="96667">
                    <a:srgbClr val="FFFFFF"/>
                  </a:gs>
                  <a:gs pos="90000">
                    <a:srgbClr val="FFFFFF"/>
                  </a:gs>
                </a:gsLst>
                <a:lin ang="5400000" scaled="0"/>
              </a:gradFill>
              <a:latin typeface="+mj-lt"/>
              <a:cs typeface="Arial" charset="0"/>
            </a:endParaRPr>
          </a:p>
        </p:txBody>
      </p:sp>
      <p:sp>
        <p:nvSpPr>
          <p:cNvPr id="4" name="Rectangle 3"/>
          <p:cNvSpPr txBox="1">
            <a:spLocks noChangeArrowheads="1"/>
          </p:cNvSpPr>
          <p:nvPr/>
        </p:nvSpPr>
        <p:spPr>
          <a:xfrm>
            <a:off x="512763" y="3943556"/>
            <a:ext cx="11694722" cy="886397"/>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pc="-100" dirty="0">
                <a:ln w="3175">
                  <a:noFill/>
                </a:ln>
                <a:gradFill>
                  <a:gsLst>
                    <a:gs pos="96667">
                      <a:srgbClr val="FFFFFF"/>
                    </a:gs>
                    <a:gs pos="90000">
                      <a:srgbClr val="FFFFFF"/>
                    </a:gs>
                  </a:gsLst>
                  <a:lin ang="5400000" scaled="0"/>
                </a:gradFill>
                <a:latin typeface="+mj-lt"/>
                <a:cs typeface="Arial" charset="0"/>
              </a:rPr>
              <a:t>Francesco Cogno</a:t>
            </a:r>
          </a:p>
          <a:p>
            <a:pPr marL="0" indent="0">
              <a:spcBef>
                <a:spcPct val="0"/>
              </a:spcBef>
              <a:buNone/>
            </a:pPr>
            <a:r>
              <a:rPr lang="en-US" spc="-100" dirty="0">
                <a:ln w="3175">
                  <a:noFill/>
                </a:ln>
                <a:gradFill>
                  <a:gsLst>
                    <a:gs pos="96667">
                      <a:srgbClr val="FFFFFF"/>
                    </a:gs>
                    <a:gs pos="90000">
                      <a:srgbClr val="FFFFFF"/>
                    </a:gs>
                  </a:gsLst>
                  <a:lin ang="5400000" scaled="0"/>
                </a:gradFill>
                <a:latin typeface="+mj-lt"/>
                <a:cs typeface="Arial" charset="0"/>
              </a:rPr>
              <a:t>Matteo Teruzzi</a:t>
            </a: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Next steps</a:t>
            </a:r>
          </a:p>
        </p:txBody>
      </p:sp>
      <p:sp>
        <p:nvSpPr>
          <p:cNvPr id="3" name="Text Placeholder 2"/>
          <p:cNvSpPr>
            <a:spLocks noGrp="1"/>
          </p:cNvSpPr>
          <p:nvPr>
            <p:ph type="body" sz="quarter" idx="10"/>
          </p:nvPr>
        </p:nvSpPr>
        <p:spPr>
          <a:xfrm>
            <a:off x="519112" y="1447799"/>
            <a:ext cx="11149013" cy="4699748"/>
          </a:xfrm>
        </p:spPr>
        <p:txBody>
          <a:bodyPr/>
          <a:lstStyle/>
          <a:p>
            <a:r>
              <a:rPr lang="en-GB" sz="3200" dirty="0">
                <a:gradFill>
                  <a:gsLst>
                    <a:gs pos="0">
                      <a:schemeClr val="accent6"/>
                    </a:gs>
                    <a:gs pos="86000">
                      <a:schemeClr val="accent6"/>
                    </a:gs>
                  </a:gsLst>
                  <a:lin ang="5400000" scaled="0"/>
                </a:gradFill>
              </a:rPr>
              <a:t>High priority</a:t>
            </a:r>
          </a:p>
          <a:p>
            <a:pPr marL="457200" indent="-457200">
              <a:buFont typeface="Arial" panose="020B0604020202020204" pitchFamily="34" charset="0"/>
              <a:buChar char="•"/>
            </a:pPr>
            <a:r>
              <a:rPr lang="en-GB" sz="2000" spc="-50" dirty="0"/>
              <a:t>Complete REST API interface</a:t>
            </a:r>
          </a:p>
          <a:p>
            <a:pPr marL="457200" indent="-457200">
              <a:buFont typeface="Arial" panose="020B0604020202020204" pitchFamily="34" charset="0"/>
              <a:buChar char="•"/>
            </a:pPr>
            <a:r>
              <a:rPr lang="en-GB" sz="2000" spc="-50" dirty="0"/>
              <a:t>Migrate a Luca’s integration workload as single task</a:t>
            </a:r>
          </a:p>
          <a:p>
            <a:pPr marL="457200" indent="-457200">
              <a:buFont typeface="Arial" panose="020B0604020202020204" pitchFamily="34" charset="0"/>
              <a:buChar char="•"/>
            </a:pPr>
            <a:r>
              <a:rPr lang="en-GB" sz="2000" spc="-50" dirty="0"/>
              <a:t>Close all the </a:t>
            </a:r>
            <a:r>
              <a:rPr lang="en-GB" sz="2000" i="1" spc="-50" dirty="0"/>
              <a:t>required</a:t>
            </a:r>
            <a:r>
              <a:rPr lang="en-GB" sz="2000" spc="-50" dirty="0"/>
              <a:t> issues in the issue tracker</a:t>
            </a:r>
          </a:p>
          <a:p>
            <a:pPr marL="457200" indent="-457200">
              <a:buFont typeface="Arial" panose="020B0604020202020204" pitchFamily="34" charset="0"/>
              <a:buChar char="•"/>
            </a:pPr>
            <a:r>
              <a:rPr lang="en-GB" sz="2000" spc="-50" dirty="0"/>
              <a:t>Thorough testing</a:t>
            </a:r>
          </a:p>
          <a:p>
            <a:r>
              <a:rPr lang="en-GB" sz="3200" dirty="0">
                <a:gradFill>
                  <a:gsLst>
                    <a:gs pos="0">
                      <a:schemeClr val="accent6"/>
                    </a:gs>
                    <a:gs pos="86000">
                      <a:schemeClr val="accent6"/>
                    </a:gs>
                  </a:gsLst>
                  <a:lin ang="5400000" scaled="0"/>
                </a:gradFill>
              </a:rPr>
              <a:t>Medium priority</a:t>
            </a:r>
          </a:p>
          <a:p>
            <a:pPr marL="342900" indent="-342900">
              <a:buFont typeface="Arial" panose="020B0604020202020204" pitchFamily="34" charset="0"/>
              <a:buChar char="•"/>
            </a:pPr>
            <a:r>
              <a:rPr lang="en-GB" sz="2000" spc="-50" dirty="0"/>
              <a:t>Complete a database review (indexes, queries, </a:t>
            </a:r>
            <a:r>
              <a:rPr lang="en-GB" sz="2000" spc="-50" dirty="0" err="1"/>
              <a:t>etc</a:t>
            </a:r>
            <a:r>
              <a:rPr lang="en-GB" sz="2000" spc="-50" dirty="0"/>
              <a:t>…)</a:t>
            </a:r>
          </a:p>
          <a:p>
            <a:pPr marL="342900" indent="-342900">
              <a:buFont typeface="Arial" panose="020B0604020202020204" pitchFamily="34" charset="0"/>
              <a:buChar char="•"/>
            </a:pPr>
            <a:r>
              <a:rPr lang="en-GB" sz="2000" spc="-50" dirty="0"/>
              <a:t>Migrate to GitHub (defining a license)</a:t>
            </a:r>
          </a:p>
          <a:p>
            <a:r>
              <a:rPr lang="en-GB" sz="3200" dirty="0">
                <a:gradFill>
                  <a:gsLst>
                    <a:gs pos="0">
                      <a:schemeClr val="accent6"/>
                    </a:gs>
                    <a:gs pos="86000">
                      <a:schemeClr val="accent6"/>
                    </a:gs>
                  </a:gsLst>
                  <a:lin ang="5400000" scaled="0"/>
                </a:gradFill>
              </a:rPr>
              <a:t>Low priority</a:t>
            </a:r>
          </a:p>
          <a:p>
            <a:pPr marL="342900" indent="-342900">
              <a:buFont typeface="Arial" panose="020B0604020202020204" pitchFamily="34" charset="0"/>
              <a:buChar char="•"/>
            </a:pPr>
            <a:r>
              <a:rPr lang="en-GB" sz="2000" spc="-50" dirty="0"/>
              <a:t>Perform a load test to define prerequisites (S0? CPU+RAM+IOPS?)</a:t>
            </a:r>
          </a:p>
          <a:p>
            <a:pPr marL="457200" indent="-457200">
              <a:buFont typeface="Arial" panose="020B0604020202020204" pitchFamily="34" charset="0"/>
              <a:buChar char="•"/>
            </a:pPr>
            <a:endParaRPr lang="en-GB" sz="2000" spc="-50" dirty="0">
              <a:gradFill>
                <a:gsLst>
                  <a:gs pos="0">
                    <a:schemeClr val="accent6"/>
                  </a:gs>
                  <a:gs pos="86000">
                    <a:schemeClr val="accent6"/>
                  </a:gs>
                </a:gsLst>
                <a:lin ang="5400000" scaled="0"/>
              </a:gradFill>
            </a:endParaRPr>
          </a:p>
        </p:txBody>
      </p:sp>
    </p:spTree>
    <p:extLst>
      <p:ext uri="{BB962C8B-B14F-4D97-AF65-F5344CB8AC3E}">
        <p14:creationId xmlns:p14="http://schemas.microsoft.com/office/powerpoint/2010/main" val="49347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Resources</a:t>
            </a:r>
          </a:p>
        </p:txBody>
      </p:sp>
      <p:sp>
        <p:nvSpPr>
          <p:cNvPr id="3" name="Text Placeholder 2"/>
          <p:cNvSpPr>
            <a:spLocks noGrp="1"/>
          </p:cNvSpPr>
          <p:nvPr>
            <p:ph type="body" sz="quarter" idx="10"/>
          </p:nvPr>
        </p:nvSpPr>
        <p:spPr>
          <a:xfrm>
            <a:off x="519112" y="1447799"/>
            <a:ext cx="5262563" cy="2686889"/>
          </a:xfrm>
        </p:spPr>
        <p:txBody>
          <a:bodyPr/>
          <a:lstStyle/>
          <a:p>
            <a:r>
              <a:rPr lang="en-GB" sz="3200" dirty="0">
                <a:gradFill>
                  <a:gsLst>
                    <a:gs pos="0">
                      <a:schemeClr val="accent6"/>
                    </a:gs>
                    <a:gs pos="86000">
                      <a:schemeClr val="accent6"/>
                    </a:gs>
                  </a:gsLst>
                  <a:lin ang="5400000" scaled="0"/>
                </a:gradFill>
              </a:rPr>
              <a:t>Source control: </a:t>
            </a:r>
          </a:p>
          <a:p>
            <a:r>
              <a:rPr lang="en-GB" sz="2000" spc="-50" dirty="0">
                <a:hlinkClick r:id="rId2"/>
              </a:rPr>
              <a:t>https://frcognogit.mindflavor.it/mindflavor/YoctoScheduler</a:t>
            </a:r>
            <a:endParaRPr lang="en-GB" sz="2000" spc="-50" dirty="0"/>
          </a:p>
          <a:p>
            <a:endParaRPr lang="en-GB" sz="2000" spc="-50" dirty="0"/>
          </a:p>
          <a:p>
            <a:r>
              <a:rPr lang="en-GB" sz="3200" dirty="0">
                <a:gradFill>
                  <a:gsLst>
                    <a:gs pos="0">
                      <a:schemeClr val="accent6"/>
                    </a:gs>
                    <a:gs pos="86000">
                      <a:schemeClr val="accent6"/>
                    </a:gs>
                  </a:gsLst>
                  <a:lin ang="5400000" scaled="0"/>
                </a:gradFill>
              </a:rPr>
              <a:t>Issue tracker:</a:t>
            </a:r>
          </a:p>
          <a:p>
            <a:r>
              <a:rPr lang="en-GB" sz="2000" spc="-50" dirty="0">
                <a:hlinkClick r:id="rId3"/>
              </a:rPr>
              <a:t>https://frcognogit.mindflavor.it/mindflavor/YoctoScheduler/issues</a:t>
            </a:r>
            <a:endParaRPr lang="en-GB" sz="2000" spc="-50" dirty="0"/>
          </a:p>
          <a:p>
            <a:endParaRPr lang="en-GB" sz="2000" spc="-50" dirty="0"/>
          </a:p>
        </p:txBody>
      </p:sp>
      <p:pic>
        <p:nvPicPr>
          <p:cNvPr id="4" name="Picture 3"/>
          <p:cNvPicPr>
            <a:picLocks noChangeAspect="1"/>
          </p:cNvPicPr>
          <p:nvPr/>
        </p:nvPicPr>
        <p:blipFill>
          <a:blip r:embed="rId4"/>
          <a:stretch>
            <a:fillRect/>
          </a:stretch>
        </p:blipFill>
        <p:spPr>
          <a:xfrm>
            <a:off x="5936891" y="802205"/>
            <a:ext cx="6251934" cy="6055795"/>
          </a:xfrm>
          <a:prstGeom prst="rect">
            <a:avLst/>
          </a:prstGeom>
        </p:spPr>
      </p:pic>
    </p:spTree>
    <p:extLst>
      <p:ext uri="{BB962C8B-B14F-4D97-AF65-F5344CB8AC3E}">
        <p14:creationId xmlns:p14="http://schemas.microsoft.com/office/powerpoint/2010/main" val="205859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bwMode="black">
          <a:xfrm>
            <a:off x="512761" y="2895600"/>
            <a:ext cx="4685821" cy="788090"/>
          </a:xfrm>
          <a:prstGeom prst="rect">
            <a:avLst/>
          </a:prstGeom>
          <a:noFill/>
          <a:ln>
            <a:noFill/>
          </a:ln>
        </p:spPr>
      </p:pic>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914099"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619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Agenda</a:t>
            </a:r>
          </a:p>
        </p:txBody>
      </p:sp>
      <p:sp>
        <p:nvSpPr>
          <p:cNvPr id="3" name="Text Placeholder 2"/>
          <p:cNvSpPr>
            <a:spLocks noGrp="1"/>
          </p:cNvSpPr>
          <p:nvPr>
            <p:ph type="body" sz="quarter" idx="10"/>
          </p:nvPr>
        </p:nvSpPr>
        <p:spPr>
          <a:xfrm>
            <a:off x="519112" y="1447799"/>
            <a:ext cx="11149013" cy="4570482"/>
          </a:xfrm>
        </p:spPr>
        <p:txBody>
          <a:bodyPr/>
          <a:lstStyle/>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Why a new scheduler?</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Architectural pillars</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Implementation</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Milestones</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State of the art</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Demo</a:t>
            </a:r>
          </a:p>
          <a:p>
            <a:pPr marL="571500" indent="-571500">
              <a:buFont typeface="Arial" panose="020B0604020202020204" pitchFamily="34" charset="0"/>
              <a:buChar char="•"/>
            </a:pPr>
            <a:r>
              <a:rPr lang="en-US" dirty="0">
                <a:gradFill>
                  <a:gsLst>
                    <a:gs pos="0">
                      <a:schemeClr val="accent6"/>
                    </a:gs>
                    <a:gs pos="86000">
                      <a:schemeClr val="accent6"/>
                    </a:gs>
                  </a:gsLst>
                  <a:lin ang="5400000" scaled="0"/>
                </a:gradFill>
              </a:rPr>
              <a:t>Next steps</a:t>
            </a:r>
          </a:p>
        </p:txBody>
      </p:sp>
    </p:spTree>
    <p:extLst>
      <p:ext uri="{BB962C8B-B14F-4D97-AF65-F5344CB8AC3E}">
        <p14:creationId xmlns:p14="http://schemas.microsoft.com/office/powerpoint/2010/main" val="672009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Why a new scheduler?</a:t>
            </a:r>
          </a:p>
        </p:txBody>
      </p:sp>
      <p:sp>
        <p:nvSpPr>
          <p:cNvPr id="3" name="Text Placeholder 2"/>
          <p:cNvSpPr>
            <a:spLocks noGrp="1"/>
          </p:cNvSpPr>
          <p:nvPr>
            <p:ph type="body" sz="quarter" idx="10"/>
          </p:nvPr>
        </p:nvSpPr>
        <p:spPr>
          <a:xfrm>
            <a:off x="519112" y="1447799"/>
            <a:ext cx="11149013" cy="5424562"/>
          </a:xfrm>
        </p:spPr>
        <p:txBody>
          <a:bodyPr/>
          <a:lstStyle/>
          <a:p>
            <a:r>
              <a:rPr lang="en-US" sz="3200" dirty="0">
                <a:gradFill>
                  <a:gsLst>
                    <a:gs pos="0">
                      <a:schemeClr val="accent6"/>
                    </a:gs>
                    <a:gs pos="86000">
                      <a:schemeClr val="accent6"/>
                    </a:gs>
                  </a:gsLst>
                  <a:lin ang="5400000" scaled="0"/>
                </a:gradFill>
              </a:rPr>
              <a:t>Windows Server has its own Task Scheduler</a:t>
            </a:r>
          </a:p>
          <a:p>
            <a:r>
              <a:rPr lang="en-US" sz="2000" spc="-50" dirty="0"/>
              <a:t>	Machine dependent </a:t>
            </a:r>
            <a:r>
              <a:rPr lang="en-US" sz="2000" spc="-50" dirty="0">
                <a:sym typeface="Wingdings" panose="05000000000000000000" pitchFamily="2" charset="2"/>
              </a:rPr>
              <a:t> Not really cloud aware (no SLA in single Azure machine)</a:t>
            </a:r>
            <a:endParaRPr lang="en-US" sz="2000" spc="-50" dirty="0"/>
          </a:p>
          <a:p>
            <a:r>
              <a:rPr lang="en-US" sz="3200" dirty="0">
                <a:gradFill>
                  <a:gsLst>
                    <a:gs pos="0">
                      <a:schemeClr val="accent6"/>
                    </a:gs>
                    <a:gs pos="86000">
                      <a:schemeClr val="accent6"/>
                    </a:gs>
                  </a:gsLst>
                  <a:lin ang="5400000" scaled="0"/>
                </a:gradFill>
              </a:rPr>
              <a:t>SQL Server has its own SQL Server agent as task scheduler</a:t>
            </a:r>
          </a:p>
          <a:p>
            <a:r>
              <a:rPr lang="en-US" sz="2000" spc="-50" dirty="0">
                <a:latin typeface="+mn-lt"/>
              </a:rPr>
              <a:t>	</a:t>
            </a:r>
            <a:r>
              <a:rPr lang="en-US" sz="2000" spc="-50" dirty="0"/>
              <a:t>Machine dependent </a:t>
            </a:r>
            <a:r>
              <a:rPr lang="en-US" sz="2000" spc="-50" dirty="0">
                <a:sym typeface="Wingdings" panose="05000000000000000000" pitchFamily="2" charset="2"/>
              </a:rPr>
              <a:t> Not really cloud aware (no SLA in single Azure machine)</a:t>
            </a:r>
          </a:p>
          <a:p>
            <a:r>
              <a:rPr lang="en-US" sz="2000" spc="-50" dirty="0">
                <a:sym typeface="Wingdings" panose="05000000000000000000" pitchFamily="2" charset="2"/>
              </a:rPr>
              <a:t>	No equivalent feature in Azure DB  Not PaaS ready</a:t>
            </a:r>
          </a:p>
          <a:p>
            <a:r>
              <a:rPr lang="en-US" sz="3200" dirty="0">
                <a:gradFill>
                  <a:gsLst>
                    <a:gs pos="0">
                      <a:schemeClr val="accent6"/>
                    </a:gs>
                    <a:gs pos="86000">
                      <a:schemeClr val="accent6"/>
                    </a:gs>
                  </a:gsLst>
                  <a:lin ang="5400000" scaled="0"/>
                </a:gradFill>
                <a:sym typeface="Wingdings" panose="05000000000000000000" pitchFamily="2" charset="2"/>
              </a:rPr>
              <a:t>Azure has Azure automation</a:t>
            </a:r>
          </a:p>
          <a:p>
            <a:r>
              <a:rPr lang="en-US" sz="2000" spc="-50" dirty="0">
                <a:sym typeface="Wingdings" panose="05000000000000000000" pitchFamily="2" charset="2"/>
              </a:rPr>
              <a:t>	PaaS service  Cloud ready</a:t>
            </a:r>
          </a:p>
          <a:p>
            <a:r>
              <a:rPr lang="en-US" sz="2000" spc="-50" dirty="0">
                <a:sym typeface="Wingdings" panose="05000000000000000000" pitchFamily="2" charset="2"/>
              </a:rPr>
              <a:t>	PowerShell based  Cumbersome to integrate and maintain</a:t>
            </a:r>
          </a:p>
          <a:p>
            <a:r>
              <a:rPr lang="en-US" sz="3200" dirty="0">
                <a:gradFill>
                  <a:gsLst>
                    <a:gs pos="0">
                      <a:schemeClr val="accent6"/>
                    </a:gs>
                    <a:gs pos="86000">
                      <a:schemeClr val="accent6"/>
                    </a:gs>
                  </a:gsLst>
                  <a:lin ang="5400000" scaled="0"/>
                </a:gradFill>
                <a:sym typeface="Wingdings" panose="05000000000000000000" pitchFamily="2" charset="2"/>
              </a:rPr>
              <a:t>Hangfire.io</a:t>
            </a:r>
          </a:p>
          <a:p>
            <a:r>
              <a:rPr lang="en-US" sz="3200" dirty="0">
                <a:gradFill>
                  <a:gsLst>
                    <a:gs pos="0">
                      <a:schemeClr val="accent6"/>
                    </a:gs>
                    <a:gs pos="86000">
                      <a:schemeClr val="accent6"/>
                    </a:gs>
                  </a:gsLst>
                  <a:lin ang="5400000" scaled="0"/>
                </a:gradFill>
                <a:sym typeface="Wingdings" panose="05000000000000000000" pitchFamily="2" charset="2"/>
              </a:rPr>
              <a:t>	</a:t>
            </a:r>
            <a:r>
              <a:rPr lang="en-US" sz="2000" spc="-50" dirty="0">
                <a:sym typeface="Wingdings" panose="05000000000000000000" pitchFamily="2" charset="2"/>
              </a:rPr>
              <a:t>Elegant and with out-of-the box responsive management sections</a:t>
            </a:r>
          </a:p>
          <a:p>
            <a:r>
              <a:rPr lang="en-US" sz="2000" spc="-50" dirty="0">
                <a:sym typeface="Wingdings" panose="05000000000000000000" pitchFamily="2" charset="2"/>
              </a:rPr>
              <a:t>	</a:t>
            </a:r>
            <a:r>
              <a:rPr lang="en-US" sz="2000" spc="-50" dirty="0" err="1">
                <a:sym typeface="Wingdings" panose="05000000000000000000" pitchFamily="2" charset="2"/>
              </a:rPr>
              <a:t>OpenSource</a:t>
            </a:r>
            <a:r>
              <a:rPr lang="en-US" sz="2000" spc="-50" dirty="0">
                <a:sym typeface="Wingdings" panose="05000000000000000000" pitchFamily="2" charset="2"/>
              </a:rPr>
              <a:t> via LGPL  Legal issues</a:t>
            </a:r>
          </a:p>
          <a:p>
            <a:endParaRPr lang="en-US" sz="2000" spc="-50" dirty="0"/>
          </a:p>
        </p:txBody>
      </p:sp>
    </p:spTree>
    <p:extLst>
      <p:ext uri="{BB962C8B-B14F-4D97-AF65-F5344CB8AC3E}">
        <p14:creationId xmlns:p14="http://schemas.microsoft.com/office/powerpoint/2010/main" val="112567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Architectural pillars</a:t>
            </a:r>
          </a:p>
        </p:txBody>
      </p:sp>
      <p:sp>
        <p:nvSpPr>
          <p:cNvPr id="3" name="Text Placeholder 2"/>
          <p:cNvSpPr>
            <a:spLocks noGrp="1"/>
          </p:cNvSpPr>
          <p:nvPr>
            <p:ph type="body" sz="quarter" idx="10"/>
          </p:nvPr>
        </p:nvSpPr>
        <p:spPr>
          <a:xfrm>
            <a:off x="519112" y="1447799"/>
            <a:ext cx="11149013" cy="6047809"/>
          </a:xfrm>
        </p:spPr>
        <p:txBody>
          <a:bodyPr/>
          <a:lstStyle/>
          <a:p>
            <a:r>
              <a:rPr lang="en-GB" sz="3200" dirty="0">
                <a:gradFill>
                  <a:gsLst>
                    <a:gs pos="0">
                      <a:schemeClr val="accent6"/>
                    </a:gs>
                    <a:gs pos="86000">
                      <a:schemeClr val="accent6"/>
                    </a:gs>
                  </a:gsLst>
                  <a:lin ang="5400000" scaled="0"/>
                </a:gradFill>
              </a:rPr>
              <a:t>The scheduler must be: </a:t>
            </a:r>
          </a:p>
          <a:p>
            <a:pPr marL="571500" indent="-571500">
              <a:buFont typeface="Arial" panose="020B0604020202020204" pitchFamily="34" charset="0"/>
              <a:buChar char="•"/>
            </a:pPr>
            <a:r>
              <a:rPr lang="en-GB" sz="2000" spc="-50" dirty="0"/>
              <a:t>Elastic</a:t>
            </a:r>
          </a:p>
          <a:p>
            <a:pPr marL="571500" indent="-571500">
              <a:buFont typeface="Arial" panose="020B0604020202020204" pitchFamily="34" charset="0"/>
              <a:buChar char="•"/>
            </a:pPr>
            <a:r>
              <a:rPr lang="en-GB" sz="2000" spc="-50" dirty="0"/>
              <a:t>Able to gracefully handle unexpected shutdowns</a:t>
            </a:r>
          </a:p>
          <a:p>
            <a:pPr marL="571500" indent="-571500">
              <a:buFont typeface="Arial" panose="020B0604020202020204" pitchFamily="34" charset="0"/>
              <a:buChar char="•"/>
            </a:pPr>
            <a:r>
              <a:rPr lang="en-GB" sz="2000" spc="-50" dirty="0"/>
              <a:t>Support T-SQL out-of-the box</a:t>
            </a:r>
          </a:p>
          <a:p>
            <a:pPr marL="571500" indent="-571500">
              <a:buFont typeface="Arial" panose="020B0604020202020204" pitchFamily="34" charset="0"/>
              <a:buChar char="•"/>
            </a:pPr>
            <a:r>
              <a:rPr lang="en-GB" sz="2000" spc="-50" dirty="0"/>
              <a:t>Support PowerShell out-of-the box</a:t>
            </a:r>
          </a:p>
          <a:p>
            <a:pPr marL="571500" indent="-571500">
              <a:buFont typeface="Arial" panose="020B0604020202020204" pitchFamily="34" charset="0"/>
              <a:buChar char="•"/>
            </a:pPr>
            <a:r>
              <a:rPr lang="en-GB" sz="2000" spc="-50" dirty="0"/>
              <a:t>Be expansible with custom tasks</a:t>
            </a:r>
          </a:p>
          <a:p>
            <a:pPr marL="571500" indent="-571500">
              <a:buFont typeface="Arial" panose="020B0604020202020204" pitchFamily="34" charset="0"/>
              <a:buChar char="•"/>
            </a:pPr>
            <a:r>
              <a:rPr lang="en-GB" sz="2000" spc="-50" dirty="0"/>
              <a:t>Support custom scheduling</a:t>
            </a:r>
          </a:p>
          <a:p>
            <a:pPr marL="571500" indent="-571500">
              <a:buFont typeface="Arial" panose="020B0604020202020204" pitchFamily="34" charset="0"/>
              <a:buChar char="•"/>
            </a:pPr>
            <a:r>
              <a:rPr lang="en-GB" sz="2000" spc="-50" dirty="0"/>
              <a:t>Support unattended execution and remote management commands</a:t>
            </a:r>
          </a:p>
          <a:p>
            <a:pPr marL="571500" indent="-571500">
              <a:buFont typeface="Arial" panose="020B0604020202020204" pitchFamily="34" charset="0"/>
              <a:buChar char="•"/>
            </a:pPr>
            <a:r>
              <a:rPr lang="en-GB" sz="2000" spc="-50" dirty="0"/>
              <a:t>Offer a modern JSON REST management interface</a:t>
            </a:r>
          </a:p>
          <a:p>
            <a:pPr marL="571500" indent="-571500">
              <a:buFont typeface="Arial" panose="020B0604020202020204" pitchFamily="34" charset="0"/>
              <a:buChar char="•"/>
            </a:pPr>
            <a:r>
              <a:rPr lang="en-GB" sz="2000" spc="-50" dirty="0"/>
              <a:t>Offer a PowerShell management interface</a:t>
            </a:r>
          </a:p>
          <a:p>
            <a:pPr marL="571500" indent="-571500">
              <a:buFont typeface="Arial" panose="020B0604020202020204" pitchFamily="34" charset="0"/>
              <a:buChar char="•"/>
            </a:pPr>
            <a:r>
              <a:rPr lang="en-GB" sz="2000" spc="-50" dirty="0"/>
              <a:t>Support server side asymmetric encryption via certificates</a:t>
            </a:r>
          </a:p>
          <a:p>
            <a:pPr marL="571500" indent="-571500">
              <a:buFont typeface="Arial" panose="020B0604020202020204" pitchFamily="34" charset="0"/>
              <a:buChar char="•"/>
            </a:pPr>
            <a:r>
              <a:rPr lang="en-GB" sz="2000" spc="-50" dirty="0"/>
              <a:t>Support both SQL Server and SQL Azure database</a:t>
            </a:r>
          </a:p>
          <a:p>
            <a:pPr marL="571500" indent="-571500">
              <a:buFont typeface="Arial" panose="020B0604020202020204" pitchFamily="34" charset="0"/>
              <a:buChar char="•"/>
            </a:pPr>
            <a:r>
              <a:rPr lang="en-GB" sz="2000" spc="-50" dirty="0"/>
              <a:t>Both a stand-alone program and a windows service</a:t>
            </a:r>
          </a:p>
          <a:p>
            <a:endParaRPr lang="en-GB" sz="3200" dirty="0">
              <a:gradFill>
                <a:gsLst>
                  <a:gs pos="0">
                    <a:schemeClr val="accent6"/>
                  </a:gs>
                  <a:gs pos="86000">
                    <a:schemeClr val="accent6"/>
                  </a:gs>
                </a:gsLst>
                <a:lin ang="5400000" scaled="0"/>
              </a:gradFill>
            </a:endParaRPr>
          </a:p>
          <a:p>
            <a:pPr marL="571500" indent="-571500">
              <a:buFont typeface="Arial" panose="020B0604020202020204" pitchFamily="34" charset="0"/>
              <a:buChar char="•"/>
            </a:pPr>
            <a:endParaRPr lang="it-IT" sz="1600" spc="-50" dirty="0">
              <a:latin typeface="+mn-lt"/>
            </a:endParaRPr>
          </a:p>
        </p:txBody>
      </p:sp>
    </p:spTree>
    <p:extLst>
      <p:ext uri="{BB962C8B-B14F-4D97-AF65-F5344CB8AC3E}">
        <p14:creationId xmlns:p14="http://schemas.microsoft.com/office/powerpoint/2010/main" val="3068345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Implementation</a:t>
            </a:r>
          </a:p>
        </p:txBody>
      </p:sp>
      <p:sp>
        <p:nvSpPr>
          <p:cNvPr id="3" name="Text Placeholder 2"/>
          <p:cNvSpPr>
            <a:spLocks noGrp="1"/>
          </p:cNvSpPr>
          <p:nvPr>
            <p:ph type="body" sz="quarter" idx="10"/>
          </p:nvPr>
        </p:nvSpPr>
        <p:spPr>
          <a:xfrm>
            <a:off x="519112" y="1447799"/>
            <a:ext cx="5526329" cy="3697935"/>
          </a:xfrm>
        </p:spPr>
        <p:txBody>
          <a:bodyPr/>
          <a:lstStyle/>
          <a:p>
            <a:r>
              <a:rPr lang="en-GB" sz="3200" dirty="0">
                <a:gradFill>
                  <a:gsLst>
                    <a:gs pos="0">
                      <a:schemeClr val="accent6"/>
                    </a:gs>
                    <a:gs pos="86000">
                      <a:schemeClr val="accent6"/>
                    </a:gs>
                  </a:gsLst>
                  <a:lin ang="5400000" scaled="0"/>
                </a:gradFill>
              </a:rPr>
              <a:t>The scheduler is split in 4 sections:</a:t>
            </a:r>
          </a:p>
          <a:p>
            <a:r>
              <a:rPr lang="en-US" sz="2000" dirty="0">
                <a:gradFill>
                  <a:gsLst>
                    <a:gs pos="0">
                      <a:schemeClr val="accent6"/>
                    </a:gs>
                    <a:gs pos="86000">
                      <a:schemeClr val="accent6"/>
                    </a:gs>
                  </a:gsLst>
                  <a:lin ang="5400000" scaled="0"/>
                </a:gradFill>
              </a:rPr>
              <a:t>Backend</a:t>
            </a:r>
            <a:endParaRPr lang="en-GB" sz="2000" dirty="0">
              <a:gradFill>
                <a:gsLst>
                  <a:gs pos="0">
                    <a:schemeClr val="accent6"/>
                  </a:gs>
                  <a:gs pos="86000">
                    <a:schemeClr val="accent6"/>
                  </a:gs>
                </a:gsLst>
                <a:lin ang="5400000" scaled="0"/>
              </a:gradFill>
            </a:endParaRPr>
          </a:p>
          <a:p>
            <a:r>
              <a:rPr lang="en-GB" sz="1800" i="1" spc="-50" dirty="0"/>
              <a:t>T-SQL target Azure SQL DB v12</a:t>
            </a:r>
          </a:p>
          <a:p>
            <a:pPr marL="342900" indent="-342900">
              <a:buFont typeface="Arial" panose="020B0604020202020204" pitchFamily="34" charset="0"/>
              <a:buChar char="•"/>
            </a:pPr>
            <a:r>
              <a:rPr lang="en-GB" sz="1600" spc="-50" dirty="0"/>
              <a:t>Code is tested both on Azure SQL DB and SQL Server 2014+</a:t>
            </a:r>
          </a:p>
          <a:p>
            <a:pPr marL="342900" indent="-342900">
              <a:buFont typeface="Arial" panose="020B0604020202020204" pitchFamily="34" charset="0"/>
              <a:buChar char="•"/>
            </a:pPr>
            <a:r>
              <a:rPr lang="en-GB" sz="1600" spc="-50" dirty="0"/>
              <a:t>Code is noisy OLTP type</a:t>
            </a:r>
          </a:p>
          <a:p>
            <a:r>
              <a:rPr lang="en-GB" sz="2000" dirty="0">
                <a:gradFill>
                  <a:gsLst>
                    <a:gs pos="0">
                      <a:schemeClr val="accent6"/>
                    </a:gs>
                    <a:gs pos="86000">
                      <a:schemeClr val="accent6"/>
                    </a:gs>
                  </a:gsLst>
                  <a:lin ang="5400000" scaled="0"/>
                </a:gradFill>
              </a:rPr>
              <a:t>Scheduler</a:t>
            </a:r>
          </a:p>
          <a:p>
            <a:r>
              <a:rPr lang="en-GB" sz="1800" i="1" spc="-50" dirty="0"/>
              <a:t>C# 4.6.1</a:t>
            </a:r>
          </a:p>
          <a:p>
            <a:pPr marL="342900" indent="-342900">
              <a:buFont typeface="Arial" panose="020B0604020202020204" pitchFamily="34" charset="0"/>
              <a:buChar char="•"/>
            </a:pPr>
            <a:r>
              <a:rPr lang="en-GB" sz="1600" spc="-50" dirty="0"/>
              <a:t>Heavily multithreaded (no Tasks, no MARS)</a:t>
            </a:r>
          </a:p>
          <a:p>
            <a:pPr marL="342900" indent="-342900">
              <a:buFont typeface="Arial" panose="020B0604020202020204" pitchFamily="34" charset="0"/>
              <a:buChar char="•"/>
            </a:pPr>
            <a:r>
              <a:rPr lang="en-GB" sz="1600" spc="-50" dirty="0"/>
              <a:t>Task support via reflection</a:t>
            </a:r>
            <a:r>
              <a:rPr lang="en-GB" sz="2000" dirty="0">
                <a:gradFill>
                  <a:gsLst>
                    <a:gs pos="0">
                      <a:schemeClr val="accent6"/>
                    </a:gs>
                    <a:gs pos="86000">
                      <a:schemeClr val="accent6"/>
                    </a:gs>
                  </a:gsLst>
                  <a:lin ang="5400000" scaled="0"/>
                </a:gradFill>
              </a:rPr>
              <a:t>	</a:t>
            </a:r>
            <a:endParaRPr lang="en-GB" sz="3200" dirty="0">
              <a:gradFill>
                <a:gsLst>
                  <a:gs pos="0">
                    <a:schemeClr val="accent6"/>
                  </a:gs>
                  <a:gs pos="86000">
                    <a:schemeClr val="accent6"/>
                  </a:gs>
                </a:gsLst>
                <a:lin ang="5400000" scaled="0"/>
              </a:gradFill>
            </a:endParaRPr>
          </a:p>
          <a:p>
            <a:pPr marL="571500" indent="-571500">
              <a:buFont typeface="Arial" panose="020B0604020202020204" pitchFamily="34" charset="0"/>
              <a:buChar char="•"/>
            </a:pPr>
            <a:endParaRPr lang="it-IT" sz="1600" spc="-50" dirty="0">
              <a:latin typeface="+mn-lt"/>
            </a:endParaRPr>
          </a:p>
        </p:txBody>
      </p:sp>
      <p:sp>
        <p:nvSpPr>
          <p:cNvPr id="4" name="Text Placeholder 2"/>
          <p:cNvSpPr txBox="1">
            <a:spLocks/>
          </p:cNvSpPr>
          <p:nvPr/>
        </p:nvSpPr>
        <p:spPr>
          <a:xfrm>
            <a:off x="5936896" y="1447799"/>
            <a:ext cx="5526329" cy="4034951"/>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3200" dirty="0">
              <a:gradFill>
                <a:gsLst>
                  <a:gs pos="0">
                    <a:schemeClr val="accent6"/>
                  </a:gs>
                  <a:gs pos="86000">
                    <a:schemeClr val="accent6"/>
                  </a:gs>
                </a:gsLst>
                <a:lin ang="5400000" scaled="0"/>
              </a:gradFill>
            </a:endParaRPr>
          </a:p>
          <a:p>
            <a:r>
              <a:rPr lang="en-GB" sz="2000" dirty="0">
                <a:gradFill>
                  <a:gsLst>
                    <a:gs pos="0">
                      <a:schemeClr val="accent6"/>
                    </a:gs>
                    <a:gs pos="86000">
                      <a:schemeClr val="accent6"/>
                    </a:gs>
                  </a:gsLst>
                  <a:lin ang="5400000" scaled="0"/>
                </a:gradFill>
              </a:rPr>
              <a:t>REST Interface</a:t>
            </a:r>
          </a:p>
          <a:p>
            <a:r>
              <a:rPr lang="en-GB" sz="1800" i="1" spc="-50" dirty="0" err="1"/>
              <a:t>Owin</a:t>
            </a:r>
            <a:r>
              <a:rPr lang="en-GB" sz="1800" i="1" spc="-50" dirty="0"/>
              <a:t> based JSON </a:t>
            </a:r>
            <a:r>
              <a:rPr lang="en-GB" sz="1800" i="1" spc="-50" dirty="0" err="1"/>
              <a:t>WebAPI</a:t>
            </a:r>
            <a:endParaRPr lang="en-GB" sz="1800" i="1" spc="-50" dirty="0"/>
          </a:p>
          <a:p>
            <a:pPr marL="342900" indent="-342900">
              <a:buFont typeface="Arial" pitchFamily="34" charset="0"/>
              <a:buChar char="•"/>
            </a:pPr>
            <a:r>
              <a:rPr lang="en-GB" sz="1600" spc="-50" dirty="0"/>
              <a:t>Simple Get/Post/Put/Delete verbs</a:t>
            </a:r>
          </a:p>
          <a:p>
            <a:pPr marL="342900" indent="-342900">
              <a:buFont typeface="Arial" pitchFamily="34" charset="0"/>
              <a:buChar char="•"/>
            </a:pPr>
            <a:r>
              <a:rPr lang="en-GB" sz="1600" spc="-50" dirty="0"/>
              <a:t>Authorization (second milestone) via JSON web tokens.</a:t>
            </a:r>
          </a:p>
          <a:p>
            <a:r>
              <a:rPr lang="en-GB" sz="2000" dirty="0">
                <a:gradFill>
                  <a:gsLst>
                    <a:gs pos="0">
                      <a:schemeClr val="accent6"/>
                    </a:gs>
                    <a:gs pos="86000">
                      <a:schemeClr val="accent6"/>
                    </a:gs>
                  </a:gsLst>
                  <a:lin ang="5400000" scaled="0"/>
                </a:gradFill>
              </a:rPr>
              <a:t>Web site</a:t>
            </a:r>
          </a:p>
          <a:p>
            <a:r>
              <a:rPr lang="en-GB" sz="1800" i="1" spc="-50" dirty="0" err="1"/>
              <a:t>Owin</a:t>
            </a:r>
            <a:r>
              <a:rPr lang="en-GB" sz="1800" i="1" spc="-50" dirty="0"/>
              <a:t> based AngularJS + Bootstrap Web forms</a:t>
            </a:r>
          </a:p>
          <a:p>
            <a:pPr marL="342900" indent="-342900">
              <a:buFont typeface="Arial" pitchFamily="34" charset="0"/>
              <a:buChar char="•"/>
            </a:pPr>
            <a:r>
              <a:rPr lang="en-GB" sz="1600" spc="-50" dirty="0"/>
              <a:t>Support for various screen sizes</a:t>
            </a:r>
          </a:p>
          <a:p>
            <a:pPr marL="342900" indent="-342900">
              <a:buFont typeface="Arial" pitchFamily="34" charset="0"/>
              <a:buChar char="•"/>
            </a:pPr>
            <a:r>
              <a:rPr lang="en-GB" sz="1600" spc="-50" dirty="0"/>
              <a:t>Client side JavaScript for caching</a:t>
            </a:r>
          </a:p>
          <a:p>
            <a:r>
              <a:rPr lang="en-GB" sz="2000" dirty="0">
                <a:gradFill>
                  <a:gsLst>
                    <a:gs pos="0">
                      <a:schemeClr val="accent6"/>
                    </a:gs>
                    <a:gs pos="86000">
                      <a:schemeClr val="accent6"/>
                    </a:gs>
                  </a:gsLst>
                  <a:lin ang="5400000" scaled="0"/>
                </a:gradFill>
              </a:rPr>
              <a:t>	</a:t>
            </a:r>
            <a:endParaRPr lang="en-GB" sz="3200" dirty="0">
              <a:gradFill>
                <a:gsLst>
                  <a:gs pos="0">
                    <a:schemeClr val="accent6"/>
                  </a:gs>
                  <a:gs pos="86000">
                    <a:schemeClr val="accent6"/>
                  </a:gs>
                </a:gsLst>
                <a:lin ang="5400000" scaled="0"/>
              </a:gradFill>
            </a:endParaRPr>
          </a:p>
          <a:p>
            <a:pPr marL="571500" indent="-571500">
              <a:buFont typeface="Arial" pitchFamily="34" charset="0"/>
              <a:buChar char="•"/>
            </a:pPr>
            <a:endParaRPr lang="it-IT" sz="1600" spc="-50" dirty="0">
              <a:latin typeface="+mn-lt"/>
            </a:endParaRPr>
          </a:p>
        </p:txBody>
      </p:sp>
    </p:spTree>
    <p:extLst>
      <p:ext uri="{BB962C8B-B14F-4D97-AF65-F5344CB8AC3E}">
        <p14:creationId xmlns:p14="http://schemas.microsoft.com/office/powerpoint/2010/main" val="12754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Milestones (1/2)</a:t>
            </a:r>
          </a:p>
        </p:txBody>
      </p:sp>
      <p:sp>
        <p:nvSpPr>
          <p:cNvPr id="3" name="Text Placeholder 2"/>
          <p:cNvSpPr>
            <a:spLocks noGrp="1"/>
          </p:cNvSpPr>
          <p:nvPr>
            <p:ph type="body" sz="quarter" idx="10"/>
          </p:nvPr>
        </p:nvSpPr>
        <p:spPr>
          <a:xfrm>
            <a:off x="519112" y="1447799"/>
            <a:ext cx="11149013" cy="5152180"/>
          </a:xfrm>
        </p:spPr>
        <p:txBody>
          <a:bodyPr/>
          <a:lstStyle/>
          <a:p>
            <a:r>
              <a:rPr lang="en-GB" sz="3200" dirty="0">
                <a:gradFill>
                  <a:gsLst>
                    <a:gs pos="0">
                      <a:schemeClr val="accent6"/>
                    </a:gs>
                    <a:gs pos="86000">
                      <a:schemeClr val="accent6"/>
                    </a:gs>
                  </a:gsLst>
                  <a:lin ang="5400000" scaled="0"/>
                </a:gradFill>
              </a:rPr>
              <a:t>First milestone: “prosciutto”</a:t>
            </a:r>
          </a:p>
          <a:p>
            <a:pPr marL="457200" indent="-457200">
              <a:buFont typeface="Arial" panose="020B0604020202020204" pitchFamily="34" charset="0"/>
              <a:buChar char="•"/>
            </a:pPr>
            <a:r>
              <a:rPr lang="en-GB" sz="2000" spc="-50" dirty="0"/>
              <a:t>Single task support for PowerShell, TSQL</a:t>
            </a:r>
          </a:p>
          <a:p>
            <a:pPr marL="457200" indent="-457200">
              <a:buFont typeface="Arial" panose="020B0604020202020204" pitchFamily="34" charset="0"/>
              <a:buChar char="•"/>
            </a:pPr>
            <a:r>
              <a:rPr lang="en-GB" sz="2000" spc="-50" dirty="0"/>
              <a:t>Task status notification</a:t>
            </a:r>
          </a:p>
          <a:p>
            <a:pPr marL="457200" indent="-457200">
              <a:buFont typeface="Arial" panose="020B0604020202020204" pitchFamily="34" charset="0"/>
              <a:buChar char="•"/>
            </a:pPr>
            <a:r>
              <a:rPr lang="en-GB" sz="2000" spc="-50" dirty="0"/>
              <a:t>Server and task death detection via </a:t>
            </a:r>
            <a:r>
              <a:rPr lang="en-GB" sz="2000" spc="-50" dirty="0" err="1"/>
              <a:t>keepalive</a:t>
            </a:r>
            <a:endParaRPr lang="en-GB" sz="2000" spc="-50" dirty="0"/>
          </a:p>
          <a:p>
            <a:pPr marL="457200" indent="-457200">
              <a:buFont typeface="Arial" panose="020B0604020202020204" pitchFamily="34" charset="0"/>
              <a:buChar char="•"/>
            </a:pPr>
            <a:r>
              <a:rPr lang="en-GB" sz="2000" spc="-50" dirty="0"/>
              <a:t>Server commands (abort task, </a:t>
            </a:r>
            <a:r>
              <a:rPr lang="en-GB" sz="2000" spc="-50"/>
              <a:t>shutdown server)</a:t>
            </a:r>
            <a:endParaRPr lang="en-GB" sz="2000" spc="-50" dirty="0"/>
          </a:p>
          <a:p>
            <a:pPr marL="457200" indent="-457200">
              <a:buFont typeface="Arial" panose="020B0604020202020204" pitchFamily="34" charset="0"/>
              <a:buChar char="•"/>
            </a:pPr>
            <a:r>
              <a:rPr lang="en-GB" sz="2000" spc="-50" dirty="0" err="1"/>
              <a:t>Autorestarting</a:t>
            </a:r>
            <a:r>
              <a:rPr lang="en-GB" sz="2000" spc="-50" dirty="0"/>
              <a:t> tasks</a:t>
            </a:r>
          </a:p>
          <a:p>
            <a:pPr marL="457200" indent="-457200">
              <a:buFont typeface="Arial" panose="020B0604020202020204" pitchFamily="34" charset="0"/>
              <a:buChar char="•"/>
            </a:pPr>
            <a:r>
              <a:rPr lang="en-GB" sz="2000" spc="-50" dirty="0"/>
              <a:t>Server side asymmetric encryption via certificates</a:t>
            </a:r>
          </a:p>
          <a:p>
            <a:pPr marL="457200" indent="-457200">
              <a:buFont typeface="Arial" panose="020B0604020202020204" pitchFamily="34" charset="0"/>
              <a:buChar char="•"/>
            </a:pPr>
            <a:r>
              <a:rPr lang="en-GB" sz="2000" spc="-50" dirty="0"/>
              <a:t>Elasticity</a:t>
            </a:r>
          </a:p>
          <a:p>
            <a:pPr marL="457200" indent="-457200">
              <a:buFont typeface="Arial" panose="020B0604020202020204" pitchFamily="34" charset="0"/>
              <a:buChar char="•"/>
            </a:pPr>
            <a:r>
              <a:rPr lang="en-GB" sz="2000" spc="-50" dirty="0"/>
              <a:t>Standalone application or windows service based</a:t>
            </a:r>
          </a:p>
          <a:p>
            <a:pPr marL="457200" indent="-457200">
              <a:buFont typeface="Arial" panose="020B0604020202020204" pitchFamily="34" charset="0"/>
              <a:buChar char="•"/>
            </a:pPr>
            <a:r>
              <a:rPr lang="en-GB" sz="2000" spc="-50" dirty="0"/>
              <a:t>REST API with no authentication/authorization</a:t>
            </a:r>
          </a:p>
          <a:p>
            <a:pPr marL="457200" indent="-457200">
              <a:buFont typeface="Arial" panose="020B0604020202020204" pitchFamily="34" charset="0"/>
              <a:buChar char="•"/>
            </a:pPr>
            <a:r>
              <a:rPr lang="en-GB" sz="2000" spc="-50" dirty="0"/>
              <a:t>Management Web interface with no authentication/authorization (monitoring only)</a:t>
            </a:r>
          </a:p>
          <a:p>
            <a:pPr marL="457200" indent="-457200">
              <a:buFont typeface="Arial" panose="020B0604020202020204" pitchFamily="34" charset="0"/>
              <a:buChar char="•"/>
            </a:pPr>
            <a:endParaRPr lang="en-GB" sz="2000" spc="-50" dirty="0">
              <a:gradFill>
                <a:gsLst>
                  <a:gs pos="0">
                    <a:schemeClr val="accent6"/>
                  </a:gs>
                  <a:gs pos="86000">
                    <a:schemeClr val="accent6"/>
                  </a:gs>
                </a:gsLst>
                <a:lin ang="5400000" scaled="0"/>
              </a:gradFill>
            </a:endParaRPr>
          </a:p>
          <a:p>
            <a:pPr marL="457200" indent="-457200">
              <a:buFont typeface="Arial" panose="020B0604020202020204" pitchFamily="34" charset="0"/>
              <a:buChar char="•"/>
            </a:pPr>
            <a:endParaRPr lang="en-GB" sz="2000" spc="-50" dirty="0">
              <a:gradFill>
                <a:gsLst>
                  <a:gs pos="0">
                    <a:schemeClr val="accent6"/>
                  </a:gs>
                  <a:gs pos="86000">
                    <a:schemeClr val="accent6"/>
                  </a:gs>
                </a:gsLst>
                <a:lin ang="5400000" scaled="0"/>
              </a:gradFill>
            </a:endParaRPr>
          </a:p>
        </p:txBody>
      </p:sp>
    </p:spTree>
    <p:extLst>
      <p:ext uri="{BB962C8B-B14F-4D97-AF65-F5344CB8AC3E}">
        <p14:creationId xmlns:p14="http://schemas.microsoft.com/office/powerpoint/2010/main" val="325957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Milestones (2/2)</a:t>
            </a:r>
          </a:p>
        </p:txBody>
      </p:sp>
      <p:sp>
        <p:nvSpPr>
          <p:cNvPr id="3" name="Text Placeholder 2"/>
          <p:cNvSpPr>
            <a:spLocks noGrp="1"/>
          </p:cNvSpPr>
          <p:nvPr>
            <p:ph type="body" sz="quarter" idx="10"/>
          </p:nvPr>
        </p:nvSpPr>
        <p:spPr>
          <a:xfrm>
            <a:off x="519112" y="1447799"/>
            <a:ext cx="11149013" cy="2012859"/>
          </a:xfrm>
        </p:spPr>
        <p:txBody>
          <a:bodyPr/>
          <a:lstStyle/>
          <a:p>
            <a:r>
              <a:rPr lang="en-GB" sz="3200" dirty="0">
                <a:gradFill>
                  <a:gsLst>
                    <a:gs pos="0">
                      <a:schemeClr val="accent6"/>
                    </a:gs>
                    <a:gs pos="86000">
                      <a:schemeClr val="accent6"/>
                    </a:gs>
                  </a:gsLst>
                  <a:lin ang="5400000" scaled="0"/>
                </a:gradFill>
              </a:rPr>
              <a:t>Second milestone: “</a:t>
            </a:r>
            <a:r>
              <a:rPr lang="en-GB" sz="3200" dirty="0" err="1">
                <a:gradFill>
                  <a:gsLst>
                    <a:gs pos="0">
                      <a:schemeClr val="accent6"/>
                    </a:gs>
                    <a:gs pos="86000">
                      <a:schemeClr val="accent6"/>
                    </a:gs>
                  </a:gsLst>
                  <a:lin ang="5400000" scaled="0"/>
                </a:gradFill>
              </a:rPr>
              <a:t>coppa</a:t>
            </a:r>
            <a:r>
              <a:rPr lang="en-GB" sz="3200" dirty="0">
                <a:gradFill>
                  <a:gsLst>
                    <a:gs pos="0">
                      <a:schemeClr val="accent6"/>
                    </a:gs>
                    <a:gs pos="86000">
                      <a:schemeClr val="accent6"/>
                    </a:gs>
                  </a:gsLst>
                  <a:lin ang="5400000" scaled="0"/>
                </a:gradFill>
              </a:rPr>
              <a:t>”</a:t>
            </a:r>
          </a:p>
          <a:p>
            <a:pPr marL="457200" indent="-457200">
              <a:buFont typeface="Arial" panose="020B0604020202020204" pitchFamily="34" charset="0"/>
              <a:buChar char="•"/>
            </a:pPr>
            <a:r>
              <a:rPr lang="en-GB" sz="2000" spc="-50" dirty="0"/>
              <a:t>REST API with authentication/authorization (JWT or Azure AD based)</a:t>
            </a:r>
          </a:p>
          <a:p>
            <a:pPr marL="457200" indent="-457200">
              <a:buFont typeface="Arial" panose="020B0604020202020204" pitchFamily="34" charset="0"/>
              <a:buChar char="•"/>
            </a:pPr>
            <a:r>
              <a:rPr lang="en-GB" sz="2000" spc="-50" dirty="0"/>
              <a:t>Management Web interface with authentication/authorization (Azure AD based)</a:t>
            </a:r>
          </a:p>
          <a:p>
            <a:pPr marL="457200" indent="-457200">
              <a:buFont typeface="Arial" panose="020B0604020202020204" pitchFamily="34" charset="0"/>
              <a:buChar char="•"/>
            </a:pPr>
            <a:r>
              <a:rPr lang="en-GB" sz="2000" spc="-50" dirty="0"/>
              <a:t>Workflow support (if success than… else then …)</a:t>
            </a:r>
            <a:endParaRPr lang="en-GB" sz="2000" spc="-50" dirty="0">
              <a:gradFill>
                <a:gsLst>
                  <a:gs pos="0">
                    <a:schemeClr val="accent6"/>
                  </a:gs>
                  <a:gs pos="86000">
                    <a:schemeClr val="accent6"/>
                  </a:gs>
                </a:gsLst>
                <a:lin ang="5400000" scaled="0"/>
              </a:gradFill>
            </a:endParaRPr>
          </a:p>
          <a:p>
            <a:pPr marL="457200" indent="-457200">
              <a:buFont typeface="Arial" panose="020B0604020202020204" pitchFamily="34" charset="0"/>
              <a:buChar char="•"/>
            </a:pPr>
            <a:endParaRPr lang="en-GB" sz="2000" spc="-50" dirty="0">
              <a:gradFill>
                <a:gsLst>
                  <a:gs pos="0">
                    <a:schemeClr val="accent6"/>
                  </a:gs>
                  <a:gs pos="86000">
                    <a:schemeClr val="accent6"/>
                  </a:gs>
                </a:gsLst>
                <a:lin ang="5400000" scaled="0"/>
              </a:gradFill>
            </a:endParaRPr>
          </a:p>
        </p:txBody>
      </p:sp>
    </p:spTree>
    <p:extLst>
      <p:ext uri="{BB962C8B-B14F-4D97-AF65-F5344CB8AC3E}">
        <p14:creationId xmlns:p14="http://schemas.microsoft.com/office/powerpoint/2010/main" val="4017001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State of the art</a:t>
            </a:r>
          </a:p>
        </p:txBody>
      </p:sp>
      <p:sp>
        <p:nvSpPr>
          <p:cNvPr id="3" name="Text Placeholder 2"/>
          <p:cNvSpPr>
            <a:spLocks noGrp="1"/>
          </p:cNvSpPr>
          <p:nvPr>
            <p:ph type="body" sz="quarter" idx="10"/>
          </p:nvPr>
        </p:nvSpPr>
        <p:spPr>
          <a:xfrm>
            <a:off x="519112" y="1447799"/>
            <a:ext cx="5014913" cy="5198346"/>
          </a:xfrm>
        </p:spPr>
        <p:txBody>
          <a:bodyPr/>
          <a:lstStyle/>
          <a:p>
            <a:r>
              <a:rPr lang="en-GB" sz="3200" dirty="0">
                <a:gradFill>
                  <a:gsLst>
                    <a:gs pos="0">
                      <a:schemeClr val="accent6"/>
                    </a:gs>
                    <a:gs pos="86000">
                      <a:schemeClr val="accent6"/>
                    </a:gs>
                  </a:gsLst>
                  <a:lin ang="5400000" scaled="0"/>
                </a:gradFill>
              </a:rPr>
              <a:t>Version 0.8.0.0</a:t>
            </a:r>
          </a:p>
          <a:p>
            <a:pPr marL="457200" indent="-457200">
              <a:buFont typeface="Arial" panose="020B0604020202020204" pitchFamily="34" charset="0"/>
              <a:buChar char="•"/>
            </a:pPr>
            <a:r>
              <a:rPr lang="en-GB" sz="2000" spc="-50" dirty="0"/>
              <a:t>Single task support for TSQL (no PS)</a:t>
            </a:r>
          </a:p>
          <a:p>
            <a:pPr marL="457200" indent="-457200">
              <a:buFont typeface="Arial" panose="020B0604020202020204" pitchFamily="34" charset="0"/>
              <a:buChar char="•"/>
            </a:pPr>
            <a:r>
              <a:rPr lang="en-GB" sz="2000" spc="-50" dirty="0"/>
              <a:t>Task status notification</a:t>
            </a:r>
          </a:p>
          <a:p>
            <a:pPr marL="457200" indent="-457200">
              <a:buFont typeface="Arial" panose="020B0604020202020204" pitchFamily="34" charset="0"/>
              <a:buChar char="•"/>
            </a:pPr>
            <a:r>
              <a:rPr lang="en-GB" sz="2000" spc="-50" dirty="0"/>
              <a:t>Server and task death detection via </a:t>
            </a:r>
            <a:r>
              <a:rPr lang="en-GB" sz="2000" spc="-50" dirty="0" err="1"/>
              <a:t>keepalive</a:t>
            </a:r>
            <a:endParaRPr lang="en-GB" sz="2000" spc="-50" dirty="0"/>
          </a:p>
          <a:p>
            <a:pPr marL="457200" indent="-457200">
              <a:buFont typeface="Arial" panose="020B0604020202020204" pitchFamily="34" charset="0"/>
              <a:buChar char="•"/>
            </a:pPr>
            <a:r>
              <a:rPr lang="en-GB" sz="2000" spc="-50" dirty="0"/>
              <a:t>Server commands (abort, shutdown)</a:t>
            </a:r>
          </a:p>
          <a:p>
            <a:pPr marL="457200" indent="-457200">
              <a:buFont typeface="Arial" panose="020B0604020202020204" pitchFamily="34" charset="0"/>
              <a:buChar char="•"/>
            </a:pPr>
            <a:r>
              <a:rPr lang="en-GB" sz="2000" spc="-50" dirty="0" err="1"/>
              <a:t>Autorestarting</a:t>
            </a:r>
            <a:r>
              <a:rPr lang="en-GB" sz="2000" spc="-50" dirty="0"/>
              <a:t> tasks</a:t>
            </a:r>
          </a:p>
          <a:p>
            <a:pPr marL="457200" indent="-457200">
              <a:buFont typeface="Arial" panose="020B0604020202020204" pitchFamily="34" charset="0"/>
              <a:buChar char="•"/>
            </a:pPr>
            <a:r>
              <a:rPr lang="en-GB" sz="2000" spc="-50" dirty="0"/>
              <a:t>Server side asymmetric encryption via certificates</a:t>
            </a:r>
          </a:p>
          <a:p>
            <a:pPr marL="457200" indent="-457200">
              <a:buFont typeface="Arial" panose="020B0604020202020204" pitchFamily="34" charset="0"/>
              <a:buChar char="•"/>
            </a:pPr>
            <a:r>
              <a:rPr lang="en-GB" sz="2000" spc="-50" dirty="0"/>
              <a:t>Elasticity</a:t>
            </a:r>
          </a:p>
          <a:p>
            <a:pPr marL="457200" indent="-457200">
              <a:buFont typeface="Arial" panose="020B0604020202020204" pitchFamily="34" charset="0"/>
              <a:buChar char="•"/>
            </a:pPr>
            <a:r>
              <a:rPr lang="en-GB" sz="2000" i="1" spc="-50" dirty="0"/>
              <a:t>Ugly </a:t>
            </a:r>
            <a:r>
              <a:rPr lang="en-GB" sz="2000" spc="-50" dirty="0"/>
              <a:t>debug Standalone application</a:t>
            </a:r>
          </a:p>
          <a:p>
            <a:pPr marL="457200" indent="-457200">
              <a:buFont typeface="Arial" panose="020B0604020202020204" pitchFamily="34" charset="0"/>
              <a:buChar char="•"/>
            </a:pPr>
            <a:r>
              <a:rPr lang="en-GB" sz="2000" spc="-50" dirty="0"/>
              <a:t>Partial REST API with no authentication/authorization</a:t>
            </a:r>
          </a:p>
          <a:p>
            <a:pPr marL="457200" indent="-457200">
              <a:buFont typeface="Arial" panose="020B0604020202020204" pitchFamily="34" charset="0"/>
              <a:buChar char="•"/>
            </a:pPr>
            <a:r>
              <a:rPr lang="en-GB" sz="2000" spc="-50" dirty="0"/>
              <a:t>Over 25 open issues (and rising </a:t>
            </a:r>
            <a:r>
              <a:rPr lang="en-GB" sz="2000" spc="-50" dirty="0">
                <a:sym typeface="Wingdings" panose="05000000000000000000" pitchFamily="2" charset="2"/>
              </a:rPr>
              <a:t>) in the issue tracker (from database to C# and docs)</a:t>
            </a:r>
            <a:endParaRPr lang="en-GB" sz="2000" spc="-50" dirty="0"/>
          </a:p>
        </p:txBody>
      </p:sp>
      <p:pic>
        <p:nvPicPr>
          <p:cNvPr id="6" name="Picture 5"/>
          <p:cNvPicPr>
            <a:picLocks noChangeAspect="1"/>
          </p:cNvPicPr>
          <p:nvPr/>
        </p:nvPicPr>
        <p:blipFill>
          <a:blip r:embed="rId2"/>
          <a:stretch>
            <a:fillRect/>
          </a:stretch>
        </p:blipFill>
        <p:spPr>
          <a:xfrm>
            <a:off x="5633623" y="2333625"/>
            <a:ext cx="6555201" cy="4524374"/>
          </a:xfrm>
          <a:prstGeom prst="rect">
            <a:avLst/>
          </a:prstGeom>
        </p:spPr>
      </p:pic>
    </p:spTree>
    <p:extLst>
      <p:ext uri="{BB962C8B-B14F-4D97-AF65-F5344CB8AC3E}">
        <p14:creationId xmlns:p14="http://schemas.microsoft.com/office/powerpoint/2010/main" val="35906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416344624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schemas.microsoft.com/sharepoint/v3"/>
    <ds:schemaRef ds:uri="c6bb9d19-7926-47a4-9d93-93d54014735c"/>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1483</TotalTime>
  <Words>775</Words>
  <Application>Microsoft Office PowerPoint</Application>
  <PresentationFormat>Custom</PresentationFormat>
  <Paragraphs>115</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Segoe UI</vt:lpstr>
      <vt:lpstr>Segoe UI Light</vt:lpstr>
      <vt:lpstr>Wingdings</vt:lpstr>
      <vt:lpstr>Metro Template Light 16x9</vt:lpstr>
      <vt:lpstr>Metro Template Colored Titles Segoe UI 16x9</vt:lpstr>
      <vt:lpstr>PowerPoint Presentation</vt:lpstr>
      <vt:lpstr>Agenda</vt:lpstr>
      <vt:lpstr>Why a new scheduler?</vt:lpstr>
      <vt:lpstr>Architectural pillars</vt:lpstr>
      <vt:lpstr>Implementation</vt:lpstr>
      <vt:lpstr>Milestones (1/2)</vt:lpstr>
      <vt:lpstr>Milestones (2/2)</vt:lpstr>
      <vt:lpstr>State of the art</vt:lpstr>
      <vt:lpstr>PowerPoint Presentation</vt:lpstr>
      <vt:lpstr>Next steps</vt:lpstr>
      <vt:lpstr>Resources</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Faried Lagardien</dc:creator>
  <cp:keywords>&lt;Any Related Keywords&gt;</cp:keywords>
  <dc:description>Template: Saku Uchikawa, Microsoft Corporation
Formatting:
Event Date: 
Event Location: 
Audience Type: Internal</dc:description>
  <cp:lastModifiedBy>Francesco Cogno</cp:lastModifiedBy>
  <cp:revision>146</cp:revision>
  <dcterms:created xsi:type="dcterms:W3CDTF">2011-11-29T07:57:14Z</dcterms:created>
  <dcterms:modified xsi:type="dcterms:W3CDTF">2016-06-01T13:55:28Z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