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70" r:id="rId2"/>
    <p:sldId id="269" r:id="rId3"/>
    <p:sldId id="257" r:id="rId4"/>
    <p:sldId id="312" r:id="rId5"/>
    <p:sldId id="313" r:id="rId6"/>
    <p:sldId id="314" r:id="rId7"/>
    <p:sldId id="315" r:id="rId8"/>
    <p:sldId id="329" r:id="rId9"/>
    <p:sldId id="317" r:id="rId10"/>
    <p:sldId id="323" r:id="rId11"/>
    <p:sldId id="318" r:id="rId12"/>
    <p:sldId id="316" r:id="rId13"/>
    <p:sldId id="324" r:id="rId14"/>
    <p:sldId id="325" r:id="rId15"/>
    <p:sldId id="326" r:id="rId16"/>
    <p:sldId id="327" r:id="rId17"/>
    <p:sldId id="328" r:id="rId18"/>
    <p:sldId id="320" r:id="rId19"/>
    <p:sldId id="311"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4" autoAdjust="0"/>
    <p:restoredTop sz="94660"/>
  </p:normalViewPr>
  <p:slideViewPr>
    <p:cSldViewPr>
      <p:cViewPr varScale="1">
        <p:scale>
          <a:sx n="62" d="100"/>
          <a:sy n="62" d="100"/>
        </p:scale>
        <p:origin x="828" y="44"/>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6T17:53:24.500"/>
    </inkml:context>
    <inkml:brush xml:id="br0">
      <inkml:brushProperty name="width" value="0.035" units="cm"/>
      <inkml:brushProperty name="height" value="0.035" units="cm"/>
      <inkml:brushProperty name="color" value="#AB008B"/>
    </inkml:brush>
  </inkml:definitions>
  <inkml:trace contextRef="#ctx0" brushRef="#br0">1 5 24575,'0'-4'0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6T17:53:25.159"/>
    </inkml:context>
    <inkml:brush xml:id="br0">
      <inkml:brushProperty name="width" value="0.035" units="cm"/>
      <inkml:brushProperty name="height" value="0.035" units="cm"/>
      <inkml:brushProperty name="color" value="#AB008B"/>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876373-E4FA-476B-8194-A2DD72178681}" type="datetimeFigureOut">
              <a:rPr lang="en-US" smtClean="0"/>
              <a:t>12/11/2024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B36A13-E9B2-427C-93E1-26A8BEF12AC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EE701121-B02A-494C-BE46-991C9F43A0DB}" type="slidenum">
              <a:rPr lang="en-US" smtClean="0"/>
              <a:pPr/>
              <a:t>1</a:t>
            </a:fld>
            <a:endParaRPr lang="en-US"/>
          </a:p>
        </p:txBody>
      </p:sp>
      <p:sp>
        <p:nvSpPr>
          <p:cNvPr id="3379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D05FA00C-9466-4800-8CA9-5C53E54ECE7D}" type="slidenum">
              <a:rPr lang="en-US" sz="1200">
                <a:latin typeface="Calibri" pitchFamily="34" charset="0"/>
              </a:rPr>
              <a:pPr algn="r"/>
              <a:t>1</a:t>
            </a:fld>
            <a:endParaRPr lang="en-US" sz="1200">
              <a:latin typeface="Calibri" pitchFamily="34" charset="0"/>
            </a:endParaRPr>
          </a:p>
        </p:txBody>
      </p:sp>
      <p:sp>
        <p:nvSpPr>
          <p:cNvPr id="3379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09A05E3-7434-4564-9254-4BA091991A7D}" type="slidenum">
              <a:rPr lang="en-US" sz="1200">
                <a:latin typeface="Times New Roman" pitchFamily="18" charset="0"/>
              </a:rPr>
              <a:pPr algn="r"/>
              <a:t>1</a:t>
            </a:fld>
            <a:endParaRPr lang="en-US" sz="1200">
              <a:latin typeface="Times New Roman" pitchFamily="18" charset="0"/>
            </a:endParaRPr>
          </a:p>
        </p:txBody>
      </p:sp>
      <p:sp>
        <p:nvSpPr>
          <p:cNvPr id="33797" name="Rectangle 2"/>
          <p:cNvSpPr>
            <a:spLocks noGrp="1" noRot="1" noChangeAspect="1" noChangeArrowheads="1" noTextEdit="1"/>
          </p:cNvSpPr>
          <p:nvPr>
            <p:ph type="sldImg"/>
          </p:nvPr>
        </p:nvSpPr>
        <p:spPr>
          <a:xfrm>
            <a:off x="381000" y="685800"/>
            <a:ext cx="6096000" cy="3429000"/>
          </a:xfrm>
          <a:ln/>
        </p:spPr>
      </p:sp>
      <p:sp>
        <p:nvSpPr>
          <p:cNvPr id="33798" name="Rectangle 3"/>
          <p:cNvSpPr>
            <a:spLocks noGrp="1" noChangeArrowheads="1"/>
          </p:cNvSpPr>
          <p:nvPr>
            <p:ph type="body" idx="1"/>
          </p:nvPr>
        </p:nvSpPr>
        <p:spPr>
          <a:noFill/>
          <a:ln/>
        </p:spPr>
        <p:txBody>
          <a:bodyPr/>
          <a:lstStyle/>
          <a:p>
            <a:pPr>
              <a:spcBef>
                <a:spcPct val="0"/>
              </a:spcBef>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A13F2102-0F01-496E-BF37-05FA650CDAE8}" type="datetimeFigureOut">
              <a:rPr lang="en-US" smtClean="0"/>
              <a:t>12/11/2024</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12849CF-02F4-4FDD-B3C5-E9DBEE2F0B71}" type="slidenum">
              <a:rPr lang="en-US" smtClean="0"/>
              <a:t>‹#›</a:t>
            </a:fld>
            <a:endParaRPr lang="en-US"/>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3F2102-0F01-496E-BF37-05FA650CDAE8}"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849CF-02F4-4FDD-B3C5-E9DBEE2F0B7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5240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3F2102-0F01-496E-BF37-05FA650CDAE8}"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849CF-02F4-4FDD-B3C5-E9DBEE2F0B7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3F2102-0F01-496E-BF37-05FA650CDAE8}"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849CF-02F4-4FDD-B3C5-E9DBEE2F0B7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13F2102-0F01-496E-BF37-05FA650CDAE8}"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849CF-02F4-4FDD-B3C5-E9DBEE2F0B71}" type="slidenum">
              <a:rPr lang="en-US" smtClean="0"/>
              <a:t>‹#›</a:t>
            </a:fld>
            <a:endParaRPr lang="en-US"/>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kumimoji="0" lang="en-US"/>
              <a:t>Click to edit Master title style</a:t>
            </a:r>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13F2102-0F01-496E-BF37-05FA650CDAE8}"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2849CF-02F4-4FDD-B3C5-E9DBEE2F0B7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13F2102-0F01-496E-BF37-05FA650CDAE8}" type="datetimeFigureOut">
              <a:rPr lang="en-US" smtClean="0"/>
              <a:t>12/11/2024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2849CF-02F4-4FDD-B3C5-E9DBEE2F0B7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A13F2102-0F01-496E-BF37-05FA650CDAE8}" type="datetimeFigureOut">
              <a:rPr lang="en-US" smtClean="0"/>
              <a:t>12/11/2024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2849CF-02F4-4FDD-B3C5-E9DBEE2F0B7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Date Placeholder 1"/>
          <p:cNvSpPr>
            <a:spLocks noGrp="1"/>
          </p:cNvSpPr>
          <p:nvPr>
            <p:ph type="dt" sz="half" idx="10"/>
          </p:nvPr>
        </p:nvSpPr>
        <p:spPr/>
        <p:txBody>
          <a:bodyPr/>
          <a:lstStyle/>
          <a:p>
            <a:fld id="{A13F2102-0F01-496E-BF37-05FA650CDAE8}" type="datetimeFigureOut">
              <a:rPr lang="en-US" smtClean="0"/>
              <a:t>12/11/2024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2849CF-02F4-4FDD-B3C5-E9DBEE2F0B71}" type="slidenum">
              <a:rPr lang="en-US" smtClean="0"/>
              <a:t>‹#›</a:t>
            </a:fld>
            <a:endParaRPr lang="en-US"/>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13F2102-0F01-496E-BF37-05FA650CDAE8}"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2849CF-02F4-4FDD-B3C5-E9DBEE2F0B7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A13F2102-0F01-496E-BF37-05FA650CDAE8}"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2849CF-02F4-4FDD-B3C5-E9DBEE2F0B71}" type="slidenum">
              <a:rPr lang="en-US" smtClean="0"/>
              <a:t>‹#›</a:t>
            </a:fld>
            <a:endParaRPr lang="en-US"/>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13F2102-0F01-496E-BF37-05FA650CDAE8}" type="datetimeFigureOut">
              <a:rPr lang="en-US" smtClean="0"/>
              <a:t>12/11/2024</a:t>
            </a:fld>
            <a:endParaRPr lang="en-US"/>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12849CF-02F4-4FDD-B3C5-E9DBEE2F0B71}" type="slidenum">
              <a:rPr lang="en-US" smtClean="0"/>
              <a:t>‹#›</a:t>
            </a:fld>
            <a:endParaRPr lang="en-US"/>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hyperlink" Target="https://learn.microsoft.com/en-us/training/modules/describe-azure-compute-networking-services/3-exercise-create-azure-virtual-machine?ns-enrollment-type=learningpath&amp;ns-enrollment-id=learn.wwl.azure-fundamentals-describe-azure-architecture-services" TargetMode="External"/><Relationship Id="rId1" Type="http://schemas.openxmlformats.org/officeDocument/2006/relationships/slideLayout" Target="../slideLayouts/slideLayout2.xml"/><Relationship Id="rId5" Type="http://schemas.openxmlformats.org/officeDocument/2006/relationships/customXml" Target="../ink/ink2.xml"/><Relationship Id="rId4" Type="http://schemas.openxmlformats.org/officeDocument/2006/relationships/image" Target="../media/image6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learn.microsoft.com/en-us/training/modules/describe-azure-compute-networking-services/3-exercise-create-azure-virtual-machine?ns-enrollment-type=learningpath&amp;ns-enrollment-id=learn.wwl.azure-fundamentals-describe-azure-architecture-servic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logo1"/>
          <p:cNvPicPr>
            <a:picLocks noChangeAspect="1" noChangeArrowheads="1"/>
          </p:cNvPicPr>
          <p:nvPr/>
        </p:nvPicPr>
        <p:blipFill>
          <a:blip r:embed="rId3"/>
          <a:srcRect/>
          <a:stretch>
            <a:fillRect/>
          </a:stretch>
        </p:blipFill>
        <p:spPr bwMode="auto">
          <a:xfrm>
            <a:off x="1828800" y="60325"/>
            <a:ext cx="1143000" cy="1143000"/>
          </a:xfrm>
          <a:prstGeom prst="rect">
            <a:avLst/>
          </a:prstGeom>
          <a:noFill/>
          <a:ln w="9525">
            <a:noFill/>
            <a:miter lim="800000"/>
            <a:headEnd/>
            <a:tailEnd/>
          </a:ln>
        </p:spPr>
      </p:pic>
      <p:pic>
        <p:nvPicPr>
          <p:cNvPr id="11267" name="Picture 3" descr="strip1"/>
          <p:cNvPicPr>
            <a:picLocks noChangeAspect="1" noChangeArrowheads="1"/>
          </p:cNvPicPr>
          <p:nvPr/>
        </p:nvPicPr>
        <p:blipFill>
          <a:blip r:embed="rId4"/>
          <a:srcRect/>
          <a:stretch>
            <a:fillRect/>
          </a:stretch>
        </p:blipFill>
        <p:spPr bwMode="auto">
          <a:xfrm>
            <a:off x="2895600" y="593725"/>
            <a:ext cx="7620000" cy="76200"/>
          </a:xfrm>
          <a:prstGeom prst="rect">
            <a:avLst/>
          </a:prstGeom>
          <a:noFill/>
          <a:ln w="9525">
            <a:noFill/>
            <a:miter lim="800000"/>
            <a:headEnd/>
            <a:tailEnd/>
          </a:ln>
        </p:spPr>
      </p:pic>
      <p:sp>
        <p:nvSpPr>
          <p:cNvPr id="11268" name="Rectangle 5"/>
          <p:cNvSpPr>
            <a:spLocks noChangeArrowheads="1"/>
          </p:cNvSpPr>
          <p:nvPr/>
        </p:nvSpPr>
        <p:spPr bwMode="auto">
          <a:xfrm>
            <a:off x="1981200" y="762000"/>
            <a:ext cx="8686800" cy="1143000"/>
          </a:xfrm>
          <a:prstGeom prst="rect">
            <a:avLst/>
          </a:prstGeom>
          <a:noFill/>
          <a:ln w="9525">
            <a:noFill/>
            <a:miter lim="800000"/>
            <a:headEnd/>
            <a:tailEnd/>
          </a:ln>
        </p:spPr>
        <p:txBody>
          <a:bodyPr anchor="ctr"/>
          <a:lstStyle/>
          <a:p>
            <a:pPr algn="ctr"/>
            <a:endParaRPr lang="en-US" sz="6000" dirty="0">
              <a:solidFill>
                <a:srgbClr val="FF9900"/>
              </a:solidFill>
            </a:endParaRPr>
          </a:p>
        </p:txBody>
      </p:sp>
      <p:sp>
        <p:nvSpPr>
          <p:cNvPr id="11269" name="Text Box 9"/>
          <p:cNvSpPr txBox="1">
            <a:spLocks noChangeArrowheads="1"/>
          </p:cNvSpPr>
          <p:nvPr/>
        </p:nvSpPr>
        <p:spPr bwMode="auto">
          <a:xfrm>
            <a:off x="2057400" y="5181600"/>
            <a:ext cx="8610600" cy="861774"/>
          </a:xfrm>
          <a:prstGeom prst="rect">
            <a:avLst/>
          </a:prstGeom>
          <a:noFill/>
          <a:ln w="9525">
            <a:noFill/>
            <a:miter lim="800000"/>
            <a:headEnd/>
            <a:tailEnd/>
          </a:ln>
        </p:spPr>
        <p:txBody>
          <a:bodyPr>
            <a:spAutoFit/>
          </a:bodyPr>
          <a:lstStyle/>
          <a:p>
            <a:pPr>
              <a:spcBef>
                <a:spcPct val="50000"/>
              </a:spcBef>
            </a:pPr>
            <a:r>
              <a:rPr lang="en-US" sz="2000" b="1" dirty="0">
                <a:latin typeface="Times New Roman" pitchFamily="18" charset="0"/>
              </a:rPr>
              <a:t>			              Prepared By:</a:t>
            </a:r>
          </a:p>
          <a:p>
            <a:pPr>
              <a:spcBef>
                <a:spcPct val="50000"/>
              </a:spcBef>
            </a:pPr>
            <a:r>
              <a:rPr lang="en-US" sz="2000" b="1" dirty="0">
                <a:latin typeface="Times New Roman" pitchFamily="18" charset="0"/>
              </a:rPr>
              <a:t>			              Mind Hacks</a:t>
            </a:r>
          </a:p>
        </p:txBody>
      </p:sp>
      <p:sp>
        <p:nvSpPr>
          <p:cNvPr id="11270" name="Rectangle 8"/>
          <p:cNvSpPr>
            <a:spLocks noChangeArrowheads="1"/>
          </p:cNvSpPr>
          <p:nvPr/>
        </p:nvSpPr>
        <p:spPr bwMode="auto">
          <a:xfrm>
            <a:off x="1981200" y="2514600"/>
            <a:ext cx="8001000" cy="584775"/>
          </a:xfrm>
          <a:prstGeom prst="rect">
            <a:avLst/>
          </a:prstGeom>
          <a:noFill/>
          <a:ln w="9525">
            <a:noFill/>
            <a:miter lim="800000"/>
            <a:headEnd/>
            <a:tailEnd/>
          </a:ln>
        </p:spPr>
        <p:txBody>
          <a:bodyPr wrap="square">
            <a:spAutoFit/>
          </a:bodyPr>
          <a:lstStyle/>
          <a:p>
            <a:pPr algn="ctr"/>
            <a:r>
              <a:rPr lang="en-US" sz="3200" b="1" dirty="0">
                <a:solidFill>
                  <a:srgbClr val="FF0000"/>
                </a:solidFill>
                <a:latin typeface="Times New Roman" pitchFamily="18" charset="0"/>
              </a:rPr>
              <a:t>Azure Cloud Services (Azure Fundamentals)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2B92B-BB2F-882E-5E46-4F2484B75C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8C9E17-9886-8C5A-0918-FD06482AE8F7}"/>
              </a:ext>
            </a:extLst>
          </p:cNvPr>
          <p:cNvSpPr>
            <a:spLocks noGrp="1"/>
          </p:cNvSpPr>
          <p:nvPr>
            <p:ph type="title"/>
          </p:nvPr>
        </p:nvSpPr>
        <p:spPr>
          <a:xfrm>
            <a:off x="1447800" y="274638"/>
            <a:ext cx="9009888" cy="1020762"/>
          </a:xfrm>
        </p:spPr>
        <p:txBody>
          <a:bodyPr>
            <a:normAutofit/>
          </a:bodyPr>
          <a:lstStyle/>
          <a:p>
            <a:r>
              <a:rPr lang="en-US" sz="3200" dirty="0">
                <a:latin typeface="Times New Roman" pitchFamily="18" charset="0"/>
                <a:cs typeface="Times New Roman" pitchFamily="18" charset="0"/>
              </a:rPr>
              <a:t>Continued..</a:t>
            </a:r>
          </a:p>
        </p:txBody>
      </p:sp>
      <p:sp>
        <p:nvSpPr>
          <p:cNvPr id="3" name="Content Placeholder 2">
            <a:extLst>
              <a:ext uri="{FF2B5EF4-FFF2-40B4-BE49-F238E27FC236}">
                <a16:creationId xmlns:a16="http://schemas.microsoft.com/office/drawing/2014/main" id="{3639C969-38A3-5F8E-37C3-2B3EF5E1FB52}"/>
              </a:ext>
            </a:extLst>
          </p:cNvPr>
          <p:cNvSpPr>
            <a:spLocks noGrp="1"/>
          </p:cNvSpPr>
          <p:nvPr>
            <p:ph idx="1"/>
          </p:nvPr>
        </p:nvSpPr>
        <p:spPr>
          <a:xfrm>
            <a:off x="1447800" y="1295400"/>
            <a:ext cx="10591800" cy="5486400"/>
          </a:xfrm>
        </p:spPr>
        <p:txBody>
          <a:bodyPr>
            <a:normAutofit/>
          </a:bodyPr>
          <a:lstStyle/>
          <a:p>
            <a:pPr marL="0" indent="0">
              <a:lnSpc>
                <a:spcPct val="114000"/>
              </a:lnSpc>
              <a:buNone/>
            </a:pPr>
            <a:r>
              <a:rPr lang="en-US" sz="1800" b="1" dirty="0">
                <a:solidFill>
                  <a:schemeClr val="tx1"/>
                </a:solidFill>
                <a:latin typeface="Arial" panose="020B0604020202020204" pitchFamily="34" charset="0"/>
                <a:cs typeface="Arial" panose="020B0604020202020204" pitchFamily="34" charset="0"/>
              </a:rPr>
              <a:t>Multi-cloud: </a:t>
            </a:r>
            <a:r>
              <a:rPr lang="en-US" sz="1800" dirty="0">
                <a:solidFill>
                  <a:schemeClr val="tx1"/>
                </a:solidFill>
                <a:latin typeface="Arial" panose="020B0604020202020204" pitchFamily="34" charset="0"/>
                <a:cs typeface="Arial" panose="020B0604020202020204" pitchFamily="34" charset="0"/>
              </a:rPr>
              <a:t>A fourth, and increasingly likely scenario is a multi-cloud scenario. In a multi-cloud scenario, you use multiple public cloud providers. Maybe you use different features from different cloud providers. Or maybe you started your cloud journey with one provider and are in the process of migrating to a different provider. Regardless, in a multi-cloud environment you deal with two (or more) public cloud providers and manage resources and security in both environments.</a:t>
            </a:r>
          </a:p>
          <a:p>
            <a:pPr marL="0" indent="0">
              <a:lnSpc>
                <a:spcPct val="114000"/>
              </a:lnSpc>
              <a:buNone/>
            </a:pPr>
            <a:endParaRPr lang="en-US" sz="1800" dirty="0">
              <a:solidFill>
                <a:schemeClr val="tx1"/>
              </a:solidFill>
              <a:latin typeface="Arial" panose="020B0604020202020204" pitchFamily="34" charset="0"/>
              <a:cs typeface="Arial" panose="020B0604020202020204" pitchFamily="34" charset="0"/>
            </a:endParaRPr>
          </a:p>
          <a:p>
            <a:pPr marL="0" indent="0">
              <a:lnSpc>
                <a:spcPct val="114000"/>
              </a:lnSpc>
              <a:buNone/>
            </a:pPr>
            <a:r>
              <a:rPr lang="en-US" sz="1800" b="1" dirty="0">
                <a:solidFill>
                  <a:schemeClr val="tx1"/>
                </a:solidFill>
                <a:latin typeface="Arial" panose="020B0604020202020204" pitchFamily="34" charset="0"/>
                <a:cs typeface="Arial" panose="020B0604020202020204" pitchFamily="34" charset="0"/>
              </a:rPr>
              <a:t>Community Model: </a:t>
            </a:r>
            <a:r>
              <a:rPr lang="en-US" sz="1800" dirty="0">
                <a:solidFill>
                  <a:schemeClr val="tx1"/>
                </a:solidFill>
                <a:latin typeface="Arial" panose="020B0604020202020204" pitchFamily="34" charset="0"/>
                <a:cs typeface="Arial" panose="020B0604020202020204" pitchFamily="34" charset="0"/>
              </a:rPr>
              <a:t>“A shared cloud computing service environment that is targeted to a limited set of organizations or employees(such as banks or heads of trading firms)”.</a:t>
            </a:r>
          </a:p>
          <a:p>
            <a:pPr marL="0" indent="0">
              <a:lnSpc>
                <a:spcPct val="114000"/>
              </a:lnSpc>
              <a:buNone/>
            </a:pPr>
            <a:r>
              <a:rPr lang="en-US" sz="1800" dirty="0">
                <a:solidFill>
                  <a:schemeClr val="tx1"/>
                </a:solidFill>
                <a:latin typeface="Arial" panose="020B0604020202020204" pitchFamily="34" charset="0"/>
                <a:cs typeface="Arial" panose="020B0604020202020204" pitchFamily="34" charset="0"/>
              </a:rPr>
              <a:t>Organizations from a single community usually have similar cloud requirements regarding security and compliance, compute resources and applications. A community integrates the features and benefits of multiple cloud type into a single solution tailored for a particular industry. It is also suitable for organizations working on a common project, research topic, or application and accessing similar resources. A community cloud allows such organizations to communicate, share and collaborate without relying on public cloud.</a:t>
            </a:r>
          </a:p>
          <a:p>
            <a:pPr marL="82296" indent="0" algn="l">
              <a:buNone/>
            </a:pPr>
            <a:endParaRPr lang="en-US" sz="1100" b="1" dirty="0">
              <a:solidFill>
                <a:srgbClr val="161616"/>
              </a:solidFill>
              <a:latin typeface="Segoe UI" panose="020B0502040204020203" pitchFamily="34" charset="0"/>
            </a:endParaRPr>
          </a:p>
          <a:p>
            <a:pPr algn="l"/>
            <a:endParaRPr lang="en-US" sz="1100" b="1" i="0" dirty="0">
              <a:solidFill>
                <a:srgbClr val="161616"/>
              </a:solidFill>
              <a:effectLst/>
              <a:latin typeface="Segoe UI" panose="020B0502040204020203" pitchFamily="34" charset="0"/>
            </a:endParaRPr>
          </a:p>
          <a:p>
            <a:pPr algn="l"/>
            <a:endParaRPr lang="en-US" sz="1100" b="1" dirty="0">
              <a:solidFill>
                <a:srgbClr val="161616"/>
              </a:solidFill>
              <a:latin typeface="Segoe UI" panose="020B0502040204020203" pitchFamily="34" charset="0"/>
            </a:endParaRPr>
          </a:p>
          <a:p>
            <a:pPr algn="l"/>
            <a:endParaRPr lang="en-US" sz="1100" b="1" i="0" dirty="0">
              <a:solidFill>
                <a:srgbClr val="161616"/>
              </a:solidFill>
              <a:effectLst/>
              <a:latin typeface="Segoe UI" panose="020B0502040204020203" pitchFamily="34" charset="0"/>
            </a:endParaRPr>
          </a:p>
          <a:p>
            <a:pPr algn="l"/>
            <a:endParaRPr lang="en-US" sz="1100" b="1" dirty="0">
              <a:solidFill>
                <a:srgbClr val="161616"/>
              </a:solidFill>
              <a:latin typeface="Segoe UI" panose="020B0502040204020203" pitchFamily="34" charset="0"/>
            </a:endParaRPr>
          </a:p>
          <a:p>
            <a:pPr algn="l"/>
            <a:endParaRPr lang="en-US" sz="1100" b="1" i="0" dirty="0">
              <a:solidFill>
                <a:srgbClr val="161616"/>
              </a:solidFill>
              <a:effectLst/>
              <a:latin typeface="Segoe UI" panose="020B0502040204020203" pitchFamily="34" charset="0"/>
            </a:endParaRPr>
          </a:p>
          <a:p>
            <a:pPr algn="l"/>
            <a:endParaRPr lang="en-US" sz="1100" b="1" dirty="0">
              <a:solidFill>
                <a:srgbClr val="161616"/>
              </a:solidFill>
              <a:latin typeface="Segoe UI" panose="020B0502040204020203" pitchFamily="34" charset="0"/>
            </a:endParaRPr>
          </a:p>
          <a:p>
            <a:pPr algn="l"/>
            <a:endParaRPr lang="en-US" sz="1100" b="1" i="0" dirty="0">
              <a:solidFill>
                <a:srgbClr val="161616"/>
              </a:solidFill>
              <a:effectLst/>
              <a:latin typeface="Segoe UI" panose="020B0502040204020203" pitchFamily="34" charset="0"/>
            </a:endParaRPr>
          </a:p>
          <a:p>
            <a:pPr algn="l"/>
            <a:endParaRPr lang="en-US" sz="1100" b="1" dirty="0">
              <a:solidFill>
                <a:srgbClr val="161616"/>
              </a:solidFill>
              <a:latin typeface="Segoe UI" panose="020B0502040204020203" pitchFamily="34" charset="0"/>
            </a:endParaRPr>
          </a:p>
          <a:p>
            <a:pPr algn="l"/>
            <a:endParaRPr lang="en-US" sz="1100" b="1" i="0" dirty="0">
              <a:solidFill>
                <a:srgbClr val="161616"/>
              </a:solidFill>
              <a:effectLst/>
              <a:latin typeface="Segoe UI" panose="020B0502040204020203" pitchFamily="34" charset="0"/>
            </a:endParaRPr>
          </a:p>
          <a:p>
            <a:pPr algn="l"/>
            <a:endParaRPr lang="en-US" sz="1100" b="1" dirty="0">
              <a:solidFill>
                <a:srgbClr val="161616"/>
              </a:solidFill>
              <a:latin typeface="Segoe UI" panose="020B0502040204020203" pitchFamily="34" charset="0"/>
            </a:endParaRPr>
          </a:p>
          <a:p>
            <a:pPr algn="l"/>
            <a:endParaRPr lang="en-US" sz="1100" b="1" i="0" dirty="0">
              <a:solidFill>
                <a:srgbClr val="161616"/>
              </a:solidFill>
              <a:effectLst/>
              <a:latin typeface="Segoe UI" panose="020B0502040204020203" pitchFamily="34" charset="0"/>
            </a:endParaRPr>
          </a:p>
          <a:p>
            <a:pPr algn="l"/>
            <a:endParaRPr lang="en-US" sz="1100" b="1" dirty="0">
              <a:solidFill>
                <a:srgbClr val="161616"/>
              </a:solidFill>
              <a:latin typeface="Segoe UI" panose="020B0502040204020203" pitchFamily="34" charset="0"/>
            </a:endParaRPr>
          </a:p>
          <a:p>
            <a:pPr marL="82296" indent="0" algn="l">
              <a:buNone/>
            </a:pPr>
            <a:endParaRPr lang="en-US" sz="1100" b="1" dirty="0">
              <a:solidFill>
                <a:srgbClr val="161616"/>
              </a:solidFill>
              <a:latin typeface="Segoe UI" panose="020B0502040204020203" pitchFamily="34" charset="0"/>
            </a:endParaRPr>
          </a:p>
          <a:p>
            <a:pPr algn="l"/>
            <a:endParaRPr lang="en-US" sz="1100" b="1" i="0" dirty="0">
              <a:solidFill>
                <a:srgbClr val="161616"/>
              </a:solidFill>
              <a:effectLst/>
              <a:latin typeface="Segoe UI" panose="020B0502040204020203" pitchFamily="34" charset="0"/>
            </a:endParaRPr>
          </a:p>
        </p:txBody>
      </p:sp>
    </p:spTree>
    <p:extLst>
      <p:ext uri="{BB962C8B-B14F-4D97-AF65-F5344CB8AC3E}">
        <p14:creationId xmlns:p14="http://schemas.microsoft.com/office/powerpoint/2010/main" val="2448116800"/>
      </p:ext>
    </p:extLst>
  </p:cSld>
  <p:clrMapOvr>
    <a:masterClrMapping/>
  </p:clrMapOvr>
  <mc:AlternateContent xmlns:mc="http://schemas.openxmlformats.org/markup-compatibility/2006" xmlns:p14="http://schemas.microsoft.com/office/powerpoint/2010/main">
    <mc:Choice Requires="p14">
      <p:transition spd="slow" p14:dur="2000" advTm="753"/>
    </mc:Choice>
    <mc:Fallback xmlns="">
      <p:transition spd="slow" advTm="75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27A21D-088C-0D1D-586C-135D8A3C2A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22DF30-135A-60B9-A04A-9C080F458E70}"/>
              </a:ext>
            </a:extLst>
          </p:cNvPr>
          <p:cNvSpPr>
            <a:spLocks noGrp="1"/>
          </p:cNvSpPr>
          <p:nvPr>
            <p:ph type="title"/>
          </p:nvPr>
        </p:nvSpPr>
        <p:spPr>
          <a:xfrm>
            <a:off x="1447800" y="274638"/>
            <a:ext cx="9009888" cy="1020762"/>
          </a:xfrm>
        </p:spPr>
        <p:txBody>
          <a:bodyPr>
            <a:normAutofit/>
          </a:bodyPr>
          <a:lstStyle/>
          <a:p>
            <a:r>
              <a:rPr lang="en-US" sz="3200" dirty="0">
                <a:latin typeface="Times New Roman" pitchFamily="18" charset="0"/>
                <a:cs typeface="Times New Roman" pitchFamily="18" charset="0"/>
              </a:rPr>
              <a:t>Cloud Models</a:t>
            </a:r>
          </a:p>
        </p:txBody>
      </p:sp>
      <p:sp>
        <p:nvSpPr>
          <p:cNvPr id="3" name="Content Placeholder 2">
            <a:extLst>
              <a:ext uri="{FF2B5EF4-FFF2-40B4-BE49-F238E27FC236}">
                <a16:creationId xmlns:a16="http://schemas.microsoft.com/office/drawing/2014/main" id="{0864E5E0-E917-E0BE-8E26-E657B7585781}"/>
              </a:ext>
            </a:extLst>
          </p:cNvPr>
          <p:cNvSpPr>
            <a:spLocks noGrp="1"/>
          </p:cNvSpPr>
          <p:nvPr>
            <p:ph idx="1"/>
          </p:nvPr>
        </p:nvSpPr>
        <p:spPr>
          <a:xfrm>
            <a:off x="1447800" y="1295400"/>
            <a:ext cx="10591800" cy="5486400"/>
          </a:xfrm>
        </p:spPr>
        <p:txBody>
          <a:bodyPr>
            <a:normAutofit/>
          </a:bodyPr>
          <a:lstStyle/>
          <a:p>
            <a:pPr marL="82296" indent="0" algn="l">
              <a:buNone/>
            </a:pPr>
            <a:r>
              <a:rPr lang="en-US" sz="1800" b="1" i="0" dirty="0">
                <a:solidFill>
                  <a:srgbClr val="161616"/>
                </a:solidFill>
                <a:effectLst/>
                <a:latin typeface="Arial" panose="020B0604020202020204" pitchFamily="34" charset="0"/>
                <a:cs typeface="Arial" panose="020B0604020202020204" pitchFamily="34" charset="0"/>
              </a:rPr>
              <a:t>Cloud Models Differences:</a:t>
            </a:r>
          </a:p>
          <a:p>
            <a:pPr algn="l"/>
            <a:endParaRPr lang="en-US" sz="1100" b="1" dirty="0">
              <a:solidFill>
                <a:srgbClr val="161616"/>
              </a:solidFill>
              <a:latin typeface="Segoe UI" panose="020B0502040204020203" pitchFamily="34" charset="0"/>
            </a:endParaRPr>
          </a:p>
          <a:p>
            <a:pPr algn="l"/>
            <a:endParaRPr lang="en-US" sz="1100" b="1" i="0" dirty="0">
              <a:solidFill>
                <a:srgbClr val="161616"/>
              </a:solidFill>
              <a:effectLst/>
              <a:latin typeface="Segoe UI" panose="020B0502040204020203" pitchFamily="34" charset="0"/>
            </a:endParaRPr>
          </a:p>
          <a:p>
            <a:pPr algn="l"/>
            <a:endParaRPr lang="en-US" sz="1100" b="1" dirty="0">
              <a:solidFill>
                <a:srgbClr val="161616"/>
              </a:solidFill>
              <a:latin typeface="Segoe UI" panose="020B0502040204020203" pitchFamily="34" charset="0"/>
            </a:endParaRPr>
          </a:p>
          <a:p>
            <a:pPr algn="l"/>
            <a:endParaRPr lang="en-US" sz="1100" b="1" i="0" dirty="0">
              <a:solidFill>
                <a:srgbClr val="161616"/>
              </a:solidFill>
              <a:effectLst/>
              <a:latin typeface="Segoe UI" panose="020B0502040204020203" pitchFamily="34" charset="0"/>
            </a:endParaRPr>
          </a:p>
          <a:p>
            <a:pPr algn="l"/>
            <a:endParaRPr lang="en-US" sz="1100" b="1" dirty="0">
              <a:solidFill>
                <a:srgbClr val="161616"/>
              </a:solidFill>
              <a:latin typeface="Segoe UI" panose="020B0502040204020203" pitchFamily="34" charset="0"/>
            </a:endParaRPr>
          </a:p>
          <a:p>
            <a:pPr algn="l"/>
            <a:endParaRPr lang="en-US" sz="1100" b="1" i="0" dirty="0">
              <a:solidFill>
                <a:srgbClr val="161616"/>
              </a:solidFill>
              <a:effectLst/>
              <a:latin typeface="Segoe UI" panose="020B0502040204020203" pitchFamily="34" charset="0"/>
            </a:endParaRPr>
          </a:p>
          <a:p>
            <a:pPr algn="l"/>
            <a:endParaRPr lang="en-US" sz="1100" b="1" dirty="0">
              <a:solidFill>
                <a:srgbClr val="161616"/>
              </a:solidFill>
              <a:latin typeface="Segoe UI" panose="020B0502040204020203" pitchFamily="34" charset="0"/>
            </a:endParaRPr>
          </a:p>
          <a:p>
            <a:pPr algn="l"/>
            <a:endParaRPr lang="en-US" sz="1100" b="1" i="0" dirty="0">
              <a:solidFill>
                <a:srgbClr val="161616"/>
              </a:solidFill>
              <a:effectLst/>
              <a:latin typeface="Segoe UI" panose="020B0502040204020203" pitchFamily="34" charset="0"/>
            </a:endParaRPr>
          </a:p>
          <a:p>
            <a:pPr algn="l"/>
            <a:endParaRPr lang="en-US" sz="1100" b="1" dirty="0">
              <a:solidFill>
                <a:srgbClr val="161616"/>
              </a:solidFill>
              <a:latin typeface="Segoe UI" panose="020B0502040204020203" pitchFamily="34" charset="0"/>
            </a:endParaRPr>
          </a:p>
          <a:p>
            <a:pPr algn="l"/>
            <a:endParaRPr lang="en-US" sz="1100" b="1" i="0" dirty="0">
              <a:solidFill>
                <a:srgbClr val="161616"/>
              </a:solidFill>
              <a:effectLst/>
              <a:latin typeface="Segoe UI" panose="020B0502040204020203" pitchFamily="34" charset="0"/>
            </a:endParaRPr>
          </a:p>
          <a:p>
            <a:pPr algn="l"/>
            <a:endParaRPr lang="en-US" sz="1100" b="1" dirty="0">
              <a:solidFill>
                <a:srgbClr val="161616"/>
              </a:solidFill>
              <a:latin typeface="Segoe UI" panose="020B0502040204020203" pitchFamily="34" charset="0"/>
            </a:endParaRPr>
          </a:p>
          <a:p>
            <a:pPr algn="l"/>
            <a:endParaRPr lang="en-US" sz="1100" b="1" i="0" dirty="0">
              <a:solidFill>
                <a:srgbClr val="161616"/>
              </a:solidFill>
              <a:effectLst/>
              <a:latin typeface="Segoe UI" panose="020B0502040204020203" pitchFamily="34" charset="0"/>
            </a:endParaRPr>
          </a:p>
          <a:p>
            <a:pPr algn="l"/>
            <a:endParaRPr lang="en-US" sz="1100" b="1" dirty="0">
              <a:solidFill>
                <a:srgbClr val="161616"/>
              </a:solidFill>
              <a:latin typeface="Segoe UI" panose="020B0502040204020203" pitchFamily="34" charset="0"/>
            </a:endParaRPr>
          </a:p>
          <a:p>
            <a:pPr marL="82296" indent="0" algn="l">
              <a:buNone/>
            </a:pPr>
            <a:endParaRPr lang="en-US" sz="1100" b="1" dirty="0">
              <a:solidFill>
                <a:srgbClr val="161616"/>
              </a:solidFill>
              <a:latin typeface="Segoe UI" panose="020B0502040204020203" pitchFamily="34" charset="0"/>
            </a:endParaRPr>
          </a:p>
          <a:p>
            <a:pPr algn="l"/>
            <a:endParaRPr lang="en-US" sz="1100" b="1" i="0" dirty="0">
              <a:solidFill>
                <a:srgbClr val="161616"/>
              </a:solidFill>
              <a:effectLst/>
              <a:latin typeface="Segoe UI" panose="020B0502040204020203" pitchFamily="34" charset="0"/>
            </a:endParaRPr>
          </a:p>
        </p:txBody>
      </p:sp>
      <p:pic>
        <p:nvPicPr>
          <p:cNvPr id="5" name="Picture 4">
            <a:extLst>
              <a:ext uri="{FF2B5EF4-FFF2-40B4-BE49-F238E27FC236}">
                <a16:creationId xmlns:a16="http://schemas.microsoft.com/office/drawing/2014/main" id="{799C9A74-60F3-59B0-67B9-D00DD7AD1D1E}"/>
              </a:ext>
            </a:extLst>
          </p:cNvPr>
          <p:cNvPicPr>
            <a:picLocks noChangeAspect="1"/>
          </p:cNvPicPr>
          <p:nvPr/>
        </p:nvPicPr>
        <p:blipFill>
          <a:blip r:embed="rId2"/>
          <a:stretch>
            <a:fillRect/>
          </a:stretch>
        </p:blipFill>
        <p:spPr>
          <a:xfrm>
            <a:off x="1524000" y="1676400"/>
            <a:ext cx="10363200" cy="4906962"/>
          </a:xfrm>
          <a:prstGeom prst="rect">
            <a:avLst/>
          </a:prstGeom>
        </p:spPr>
      </p:pic>
    </p:spTree>
    <p:extLst>
      <p:ext uri="{BB962C8B-B14F-4D97-AF65-F5344CB8AC3E}">
        <p14:creationId xmlns:p14="http://schemas.microsoft.com/office/powerpoint/2010/main" val="3396762400"/>
      </p:ext>
    </p:extLst>
  </p:cSld>
  <p:clrMapOvr>
    <a:masterClrMapping/>
  </p:clrMapOvr>
  <mc:AlternateContent xmlns:mc="http://schemas.openxmlformats.org/markup-compatibility/2006" xmlns:p14="http://schemas.microsoft.com/office/powerpoint/2010/main">
    <mc:Choice Requires="p14">
      <p:transition spd="slow" p14:dur="2000" advTm="753"/>
    </mc:Choice>
    <mc:Fallback xmlns="">
      <p:transition spd="slow" advTm="75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D543A2-6729-F464-D359-1442954360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83940B-4119-06EB-349D-ED81F924C07C}"/>
              </a:ext>
            </a:extLst>
          </p:cNvPr>
          <p:cNvSpPr>
            <a:spLocks noGrp="1"/>
          </p:cNvSpPr>
          <p:nvPr>
            <p:ph type="title"/>
          </p:nvPr>
        </p:nvSpPr>
        <p:spPr>
          <a:xfrm>
            <a:off x="1371600" y="274638"/>
            <a:ext cx="9086088" cy="1020762"/>
          </a:xfrm>
        </p:spPr>
        <p:txBody>
          <a:bodyPr>
            <a:normAutofit/>
          </a:bodyPr>
          <a:lstStyle/>
          <a:p>
            <a:r>
              <a:rPr lang="en-US" sz="3200" dirty="0">
                <a:latin typeface="Times New Roman" pitchFamily="18" charset="0"/>
                <a:cs typeface="Times New Roman" pitchFamily="18" charset="0"/>
              </a:rPr>
              <a:t>Benefits of Cloud Services</a:t>
            </a:r>
          </a:p>
        </p:txBody>
      </p:sp>
      <p:sp>
        <p:nvSpPr>
          <p:cNvPr id="3" name="Content Placeholder 2">
            <a:extLst>
              <a:ext uri="{FF2B5EF4-FFF2-40B4-BE49-F238E27FC236}">
                <a16:creationId xmlns:a16="http://schemas.microsoft.com/office/drawing/2014/main" id="{30D2F3DE-0EB1-7133-4DA1-9B953A53E670}"/>
              </a:ext>
            </a:extLst>
          </p:cNvPr>
          <p:cNvSpPr>
            <a:spLocks noGrp="1"/>
          </p:cNvSpPr>
          <p:nvPr>
            <p:ph idx="1"/>
          </p:nvPr>
        </p:nvSpPr>
        <p:spPr>
          <a:xfrm>
            <a:off x="1371600" y="1295400"/>
            <a:ext cx="10744200" cy="5486400"/>
          </a:xfrm>
        </p:spPr>
        <p:txBody>
          <a:bodyPr>
            <a:normAutofit/>
          </a:bodyPr>
          <a:lstStyle/>
          <a:p>
            <a:pPr marL="342900" indent="-342900">
              <a:buAutoNum type="arabicPeriod"/>
            </a:pPr>
            <a:r>
              <a:rPr lang="en-IN" sz="1800" b="1" dirty="0">
                <a:latin typeface="Arial" panose="020B0604020202020204" pitchFamily="34" charset="0"/>
                <a:cs typeface="Arial" panose="020B0604020202020204" pitchFamily="34" charset="0"/>
              </a:rPr>
              <a:t>High Availability: </a:t>
            </a:r>
            <a:r>
              <a:rPr lang="en-US" sz="1800" b="0" i="0" dirty="0">
                <a:solidFill>
                  <a:srgbClr val="161616"/>
                </a:solidFill>
                <a:effectLst/>
                <a:latin typeface="Arial" panose="020B0604020202020204" pitchFamily="34" charset="0"/>
                <a:cs typeface="Arial" panose="020B0604020202020204" pitchFamily="34" charset="0"/>
              </a:rPr>
              <a:t>High availability focuses on ensuring maximum availability, regardless of disruptions or events that may occur.</a:t>
            </a:r>
          </a:p>
          <a:p>
            <a:pPr marL="0" indent="0">
              <a:buNone/>
            </a:pPr>
            <a:r>
              <a:rPr lang="en-US" sz="1800" dirty="0">
                <a:solidFill>
                  <a:srgbClr val="161616"/>
                </a:solidFill>
                <a:latin typeface="Arial" panose="020B0604020202020204" pitchFamily="34" charset="0"/>
                <a:cs typeface="Arial" panose="020B0604020202020204" pitchFamily="34" charset="0"/>
              </a:rPr>
              <a:t>Azure is a highly available cloud environment with uptime guarantees depending on the service. These guarantees are part of the service-level agreements (SLAs).</a:t>
            </a:r>
          </a:p>
          <a:p>
            <a:pPr marL="0" indent="0">
              <a:buNone/>
            </a:pPr>
            <a:endParaRPr lang="en-US" sz="1100" dirty="0">
              <a:solidFill>
                <a:srgbClr val="161616"/>
              </a:solidFill>
              <a:latin typeface="Segoe UI" panose="020B0502040204020203" pitchFamily="34" charset="0"/>
            </a:endParaRPr>
          </a:p>
          <a:p>
            <a:pPr marL="0" indent="0">
              <a:buNone/>
            </a:pPr>
            <a:endParaRPr lang="en-US" sz="1100" dirty="0">
              <a:solidFill>
                <a:srgbClr val="161616"/>
              </a:solidFill>
              <a:latin typeface="Segoe UI" panose="020B0502040204020203" pitchFamily="34" charset="0"/>
            </a:endParaRPr>
          </a:p>
          <a:p>
            <a:pPr marL="82296" indent="0" algn="l">
              <a:buNone/>
            </a:pPr>
            <a:endParaRPr lang="en-US" sz="1100" b="1" i="0" dirty="0">
              <a:solidFill>
                <a:srgbClr val="161616"/>
              </a:solidFill>
              <a:effectLst/>
              <a:latin typeface="Segoe UI" panose="020B0502040204020203" pitchFamily="34" charset="0"/>
            </a:endParaRPr>
          </a:p>
        </p:txBody>
      </p:sp>
      <p:pic>
        <p:nvPicPr>
          <p:cNvPr id="4" name="Picture 4" descr="Build high availability into your BCDR strategy - Azure Architecture ...">
            <a:extLst>
              <a:ext uri="{FF2B5EF4-FFF2-40B4-BE49-F238E27FC236}">
                <a16:creationId xmlns:a16="http://schemas.microsoft.com/office/drawing/2014/main" id="{73E21916-FB2C-CF79-93C0-1D49F983103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76294" y="2667000"/>
            <a:ext cx="5534811" cy="3773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185715"/>
      </p:ext>
    </p:extLst>
  </p:cSld>
  <p:clrMapOvr>
    <a:masterClrMapping/>
  </p:clrMapOvr>
  <mc:AlternateContent xmlns:mc="http://schemas.openxmlformats.org/markup-compatibility/2006" xmlns:p14="http://schemas.microsoft.com/office/powerpoint/2010/main">
    <mc:Choice Requires="p14">
      <p:transition spd="slow" p14:dur="2000" advTm="753"/>
    </mc:Choice>
    <mc:Fallback xmlns="">
      <p:transition spd="slow" advTm="75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DFEBBD-0BC1-012C-0C9C-D8D23C498E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16CDE4-9176-1C3D-DF6A-CF962EDEC981}"/>
              </a:ext>
            </a:extLst>
          </p:cNvPr>
          <p:cNvSpPr>
            <a:spLocks noGrp="1"/>
          </p:cNvSpPr>
          <p:nvPr>
            <p:ph type="title"/>
          </p:nvPr>
        </p:nvSpPr>
        <p:spPr>
          <a:xfrm>
            <a:off x="1371600" y="274638"/>
            <a:ext cx="9086088" cy="1020762"/>
          </a:xfrm>
        </p:spPr>
        <p:txBody>
          <a:bodyPr>
            <a:normAutofit/>
          </a:bodyPr>
          <a:lstStyle/>
          <a:p>
            <a:r>
              <a:rPr lang="en-US" sz="3200" dirty="0">
                <a:latin typeface="Times New Roman" pitchFamily="18" charset="0"/>
                <a:cs typeface="Times New Roman" pitchFamily="18" charset="0"/>
              </a:rPr>
              <a:t>Benefits of Cloud Services</a:t>
            </a:r>
          </a:p>
        </p:txBody>
      </p:sp>
      <p:sp>
        <p:nvSpPr>
          <p:cNvPr id="3" name="Content Placeholder 2">
            <a:extLst>
              <a:ext uri="{FF2B5EF4-FFF2-40B4-BE49-F238E27FC236}">
                <a16:creationId xmlns:a16="http://schemas.microsoft.com/office/drawing/2014/main" id="{CE2EC283-535F-35DE-C9EF-DA1DDD74E811}"/>
              </a:ext>
            </a:extLst>
          </p:cNvPr>
          <p:cNvSpPr>
            <a:spLocks noGrp="1"/>
          </p:cNvSpPr>
          <p:nvPr>
            <p:ph idx="1"/>
          </p:nvPr>
        </p:nvSpPr>
        <p:spPr>
          <a:xfrm>
            <a:off x="1371600" y="1295400"/>
            <a:ext cx="10744200" cy="5486400"/>
          </a:xfrm>
        </p:spPr>
        <p:txBody>
          <a:bodyPr>
            <a:normAutofit/>
          </a:bodyPr>
          <a:lstStyle/>
          <a:p>
            <a:pPr marL="0" indent="0">
              <a:buNone/>
            </a:pPr>
            <a:r>
              <a:rPr lang="en-US" sz="1800" b="1" dirty="0">
                <a:solidFill>
                  <a:srgbClr val="161616"/>
                </a:solidFill>
                <a:latin typeface="Arial" panose="020B0604020202020204" pitchFamily="34" charset="0"/>
                <a:cs typeface="Arial" panose="020B0604020202020204" pitchFamily="34" charset="0"/>
              </a:rPr>
              <a:t>2. Scalability:  </a:t>
            </a:r>
            <a:r>
              <a:rPr lang="en-US" sz="1800" dirty="0">
                <a:solidFill>
                  <a:srgbClr val="161616"/>
                </a:solidFill>
                <a:latin typeface="Arial" panose="020B0604020202020204" pitchFamily="34" charset="0"/>
                <a:cs typeface="Arial" panose="020B0604020202020204" pitchFamily="34" charset="0"/>
              </a:rPr>
              <a:t>Scalability refers to the ability to adjust resources to meet demand. If you suddenly experience peak traffic and your systems are overwhelmed, the ability to scale means you can add more resources to better handle the increased demand.</a:t>
            </a:r>
          </a:p>
          <a:p>
            <a:pPr marL="0" indent="0">
              <a:buNone/>
            </a:pPr>
            <a:endParaRPr lang="en-US" sz="1800" dirty="0">
              <a:solidFill>
                <a:srgbClr val="161616"/>
              </a:solidFill>
              <a:latin typeface="Arial" panose="020B0604020202020204" pitchFamily="34" charset="0"/>
              <a:cs typeface="Arial" panose="020B0604020202020204" pitchFamily="34" charset="0"/>
            </a:endParaRPr>
          </a:p>
          <a:p>
            <a:pPr marL="0" indent="0">
              <a:buNone/>
            </a:pPr>
            <a:r>
              <a:rPr lang="en-US" sz="1800" dirty="0">
                <a:solidFill>
                  <a:srgbClr val="161616"/>
                </a:solidFill>
                <a:latin typeface="Arial" panose="020B0604020202020204" pitchFamily="34" charset="0"/>
                <a:cs typeface="Arial" panose="020B0604020202020204" pitchFamily="34" charset="0"/>
              </a:rPr>
              <a:t>Scaling generally comes in two varieties: vertical and horizontal.</a:t>
            </a:r>
          </a:p>
          <a:p>
            <a:pPr marL="0" indent="0">
              <a:buNone/>
            </a:pPr>
            <a:r>
              <a:rPr lang="en-US" sz="1800" b="1" dirty="0">
                <a:solidFill>
                  <a:srgbClr val="161616"/>
                </a:solidFill>
                <a:latin typeface="Arial" panose="020B0604020202020204" pitchFamily="34" charset="0"/>
                <a:cs typeface="Arial" panose="020B0604020202020204" pitchFamily="34" charset="0"/>
              </a:rPr>
              <a:t>Vertical scaling: </a:t>
            </a:r>
            <a:r>
              <a:rPr lang="en-US" sz="1800" dirty="0">
                <a:solidFill>
                  <a:srgbClr val="161616"/>
                </a:solidFill>
                <a:latin typeface="Arial" panose="020B0604020202020204" pitchFamily="34" charset="0"/>
                <a:cs typeface="Arial" panose="020B0604020202020204" pitchFamily="34" charset="0"/>
              </a:rPr>
              <a:t>When we are developing an app and if we needed more processing power, we could vertically scale up to add more CPUs or RAM to the virtual machine. Conversely, if we realized you had over-specified the needs, you could vertically scale down by lowering the CPU or RAM specifications.</a:t>
            </a:r>
          </a:p>
          <a:p>
            <a:pPr marL="0" indent="0">
              <a:buNone/>
            </a:pPr>
            <a:endParaRPr lang="en-US" sz="1800" dirty="0">
              <a:solidFill>
                <a:srgbClr val="161616"/>
              </a:solidFill>
              <a:latin typeface="Arial" panose="020B0604020202020204" pitchFamily="34" charset="0"/>
              <a:cs typeface="Arial" panose="020B0604020202020204" pitchFamily="34" charset="0"/>
            </a:endParaRPr>
          </a:p>
          <a:p>
            <a:pPr marL="0" indent="0">
              <a:buNone/>
            </a:pPr>
            <a:r>
              <a:rPr lang="en-US" sz="1800" b="1" dirty="0">
                <a:solidFill>
                  <a:srgbClr val="161616"/>
                </a:solidFill>
                <a:latin typeface="Arial" panose="020B0604020202020204" pitchFamily="34" charset="0"/>
                <a:cs typeface="Arial" panose="020B0604020202020204" pitchFamily="34" charset="0"/>
              </a:rPr>
              <a:t>Horizontal scaling: </a:t>
            </a:r>
            <a:r>
              <a:rPr lang="en-US" sz="1800" dirty="0">
                <a:solidFill>
                  <a:srgbClr val="161616"/>
                </a:solidFill>
                <a:latin typeface="Arial" panose="020B0604020202020204" pitchFamily="34" charset="0"/>
                <a:cs typeface="Arial" panose="020B0604020202020204" pitchFamily="34" charset="0"/>
              </a:rPr>
              <a:t>When we suddenly experienced a steep jump in demand, our deployed resources could be scaled out (either automatically or manually). For example, we could add additional virtual machines or containers, scaling out. In the same manner, if there was a significant drop in demand, deployed resources could be scaled in (either automatically or manually), scaling in.</a:t>
            </a:r>
          </a:p>
          <a:p>
            <a:pPr marL="0" indent="0">
              <a:buNone/>
            </a:pPr>
            <a:endParaRPr lang="en-US" sz="1100" dirty="0">
              <a:solidFill>
                <a:srgbClr val="161616"/>
              </a:solidFill>
              <a:latin typeface="Segoe UI" panose="020B0502040204020203" pitchFamily="34" charset="0"/>
            </a:endParaRPr>
          </a:p>
          <a:p>
            <a:pPr marL="82296" indent="0" algn="l">
              <a:buNone/>
            </a:pPr>
            <a:endParaRPr lang="en-US" sz="1100" b="1" i="0" dirty="0">
              <a:solidFill>
                <a:srgbClr val="161616"/>
              </a:solidFill>
              <a:effectLst/>
              <a:latin typeface="Segoe UI" panose="020B0502040204020203" pitchFamily="34" charset="0"/>
            </a:endParaRPr>
          </a:p>
        </p:txBody>
      </p:sp>
    </p:spTree>
    <p:extLst>
      <p:ext uri="{BB962C8B-B14F-4D97-AF65-F5344CB8AC3E}">
        <p14:creationId xmlns:p14="http://schemas.microsoft.com/office/powerpoint/2010/main" val="2090915761"/>
      </p:ext>
    </p:extLst>
  </p:cSld>
  <p:clrMapOvr>
    <a:masterClrMapping/>
  </p:clrMapOvr>
  <mc:AlternateContent xmlns:mc="http://schemas.openxmlformats.org/markup-compatibility/2006" xmlns:p14="http://schemas.microsoft.com/office/powerpoint/2010/main">
    <mc:Choice Requires="p14">
      <p:transition spd="slow" p14:dur="2000" advTm="753"/>
    </mc:Choice>
    <mc:Fallback xmlns="">
      <p:transition spd="slow" advTm="75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9B3CA-98D9-3D4D-6214-5B7E134ADA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0AF90D-2345-907E-C498-C205B8B9B30E}"/>
              </a:ext>
            </a:extLst>
          </p:cNvPr>
          <p:cNvSpPr>
            <a:spLocks noGrp="1"/>
          </p:cNvSpPr>
          <p:nvPr>
            <p:ph type="title"/>
          </p:nvPr>
        </p:nvSpPr>
        <p:spPr>
          <a:xfrm>
            <a:off x="1371600" y="274638"/>
            <a:ext cx="9086088" cy="1020762"/>
          </a:xfrm>
        </p:spPr>
        <p:txBody>
          <a:bodyPr>
            <a:normAutofit/>
          </a:bodyPr>
          <a:lstStyle/>
          <a:p>
            <a:r>
              <a:rPr lang="en-US" sz="3200" dirty="0">
                <a:latin typeface="Times New Roman" pitchFamily="18" charset="0"/>
                <a:cs typeface="Times New Roman" pitchFamily="18" charset="0"/>
              </a:rPr>
              <a:t>Continued..</a:t>
            </a:r>
          </a:p>
        </p:txBody>
      </p:sp>
      <p:sp>
        <p:nvSpPr>
          <p:cNvPr id="3" name="Content Placeholder 2">
            <a:extLst>
              <a:ext uri="{FF2B5EF4-FFF2-40B4-BE49-F238E27FC236}">
                <a16:creationId xmlns:a16="http://schemas.microsoft.com/office/drawing/2014/main" id="{88B3D072-88FE-9EB7-0114-86272C1FC2B0}"/>
              </a:ext>
            </a:extLst>
          </p:cNvPr>
          <p:cNvSpPr>
            <a:spLocks noGrp="1"/>
          </p:cNvSpPr>
          <p:nvPr>
            <p:ph idx="1"/>
          </p:nvPr>
        </p:nvSpPr>
        <p:spPr>
          <a:xfrm>
            <a:off x="1371600" y="1295400"/>
            <a:ext cx="10744200" cy="5486400"/>
          </a:xfrm>
        </p:spPr>
        <p:txBody>
          <a:bodyPr>
            <a:normAutofit/>
          </a:bodyPr>
          <a:lstStyle/>
          <a:p>
            <a:pPr marL="82296" indent="0" algn="l">
              <a:buNone/>
            </a:pPr>
            <a:r>
              <a:rPr lang="en-US" sz="1800" b="1" i="0" dirty="0">
                <a:solidFill>
                  <a:srgbClr val="161616"/>
                </a:solidFill>
                <a:effectLst/>
                <a:latin typeface="Arial" panose="020B0604020202020204" pitchFamily="34" charset="0"/>
                <a:cs typeface="Arial" panose="020B0604020202020204" pitchFamily="34" charset="0"/>
              </a:rPr>
              <a:t>Scaling:</a:t>
            </a:r>
          </a:p>
          <a:p>
            <a:pPr marL="82296" indent="0" algn="l">
              <a:buNone/>
            </a:pPr>
            <a:endParaRPr lang="en-US" sz="1100" b="1" i="0" dirty="0">
              <a:solidFill>
                <a:srgbClr val="161616"/>
              </a:solidFill>
              <a:effectLst/>
              <a:latin typeface="Segoe UI" panose="020B0502040204020203" pitchFamily="34" charset="0"/>
            </a:endParaRPr>
          </a:p>
        </p:txBody>
      </p:sp>
      <p:pic>
        <p:nvPicPr>
          <p:cNvPr id="4" name="Picture 3">
            <a:extLst>
              <a:ext uri="{FF2B5EF4-FFF2-40B4-BE49-F238E27FC236}">
                <a16:creationId xmlns:a16="http://schemas.microsoft.com/office/drawing/2014/main" id="{2285819F-6348-1200-E637-75C7180130F9}"/>
              </a:ext>
            </a:extLst>
          </p:cNvPr>
          <p:cNvPicPr>
            <a:picLocks noChangeAspect="1"/>
          </p:cNvPicPr>
          <p:nvPr/>
        </p:nvPicPr>
        <p:blipFill>
          <a:blip r:embed="rId2"/>
          <a:stretch>
            <a:fillRect/>
          </a:stretch>
        </p:blipFill>
        <p:spPr>
          <a:xfrm>
            <a:off x="1524000" y="1752600"/>
            <a:ext cx="7696200" cy="4343400"/>
          </a:xfrm>
          <a:prstGeom prst="rect">
            <a:avLst/>
          </a:prstGeom>
        </p:spPr>
      </p:pic>
    </p:spTree>
    <p:extLst>
      <p:ext uri="{BB962C8B-B14F-4D97-AF65-F5344CB8AC3E}">
        <p14:creationId xmlns:p14="http://schemas.microsoft.com/office/powerpoint/2010/main" val="2753388981"/>
      </p:ext>
    </p:extLst>
  </p:cSld>
  <p:clrMapOvr>
    <a:masterClrMapping/>
  </p:clrMapOvr>
  <mc:AlternateContent xmlns:mc="http://schemas.openxmlformats.org/markup-compatibility/2006" xmlns:p14="http://schemas.microsoft.com/office/powerpoint/2010/main">
    <mc:Choice Requires="p14">
      <p:transition spd="slow" p14:dur="2000" advTm="753"/>
    </mc:Choice>
    <mc:Fallback xmlns="">
      <p:transition spd="slow" advTm="75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99959-58F4-225E-4865-6BA11E3E83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9B35B8-EAA8-51D7-68A7-2EBD9BE9DB7A}"/>
              </a:ext>
            </a:extLst>
          </p:cNvPr>
          <p:cNvSpPr>
            <a:spLocks noGrp="1"/>
          </p:cNvSpPr>
          <p:nvPr>
            <p:ph type="title"/>
          </p:nvPr>
        </p:nvSpPr>
        <p:spPr>
          <a:xfrm>
            <a:off x="1371600" y="274638"/>
            <a:ext cx="9086088" cy="1020762"/>
          </a:xfrm>
        </p:spPr>
        <p:txBody>
          <a:bodyPr>
            <a:normAutofit/>
          </a:bodyPr>
          <a:lstStyle/>
          <a:p>
            <a:r>
              <a:rPr lang="en-US" sz="3200" dirty="0">
                <a:latin typeface="Times New Roman" pitchFamily="18" charset="0"/>
                <a:cs typeface="Times New Roman" pitchFamily="18" charset="0"/>
              </a:rPr>
              <a:t>Continued..</a:t>
            </a:r>
          </a:p>
        </p:txBody>
      </p:sp>
      <p:sp>
        <p:nvSpPr>
          <p:cNvPr id="3" name="Content Placeholder 2">
            <a:extLst>
              <a:ext uri="{FF2B5EF4-FFF2-40B4-BE49-F238E27FC236}">
                <a16:creationId xmlns:a16="http://schemas.microsoft.com/office/drawing/2014/main" id="{C4DCD9B3-82F2-06E6-85C0-F50E06CF24C7}"/>
              </a:ext>
            </a:extLst>
          </p:cNvPr>
          <p:cNvSpPr>
            <a:spLocks noGrp="1"/>
          </p:cNvSpPr>
          <p:nvPr>
            <p:ph idx="1"/>
          </p:nvPr>
        </p:nvSpPr>
        <p:spPr>
          <a:xfrm>
            <a:off x="1371600" y="1295400"/>
            <a:ext cx="10744200" cy="5486400"/>
          </a:xfrm>
        </p:spPr>
        <p:txBody>
          <a:bodyPr>
            <a:normAutofit/>
          </a:bodyPr>
          <a:lstStyle/>
          <a:p>
            <a:pPr marL="0" indent="0">
              <a:buNone/>
            </a:pPr>
            <a:r>
              <a:rPr lang="en-IN" sz="1800" b="1" dirty="0">
                <a:solidFill>
                  <a:srgbClr val="161616"/>
                </a:solidFill>
                <a:latin typeface="Segoe UI" panose="020B0502040204020203" pitchFamily="34" charset="0"/>
              </a:rPr>
              <a:t>3. Reliability: </a:t>
            </a:r>
            <a:r>
              <a:rPr lang="en-US" sz="1800" dirty="0">
                <a:solidFill>
                  <a:srgbClr val="161616"/>
                </a:solidFill>
                <a:latin typeface="Segoe UI" panose="020B0502040204020203" pitchFamily="34" charset="0"/>
              </a:rPr>
              <a:t>Reliability is the ability of a system to recover from failures and continue to function. </a:t>
            </a:r>
          </a:p>
          <a:p>
            <a:pPr marL="0" indent="0">
              <a:buNone/>
            </a:pPr>
            <a:r>
              <a:rPr lang="en-US" sz="1800" dirty="0">
                <a:solidFill>
                  <a:srgbClr val="161616"/>
                </a:solidFill>
                <a:latin typeface="Segoe UI" panose="020B0502040204020203" pitchFamily="34" charset="0"/>
              </a:rPr>
              <a:t>The cloud, by virtue of its decentralized design, naturally supports a reliable and resilient infrastructure. With a decentralized design, the cloud enables us to have resources deployed in regions around the world. With this global scale, even if one region has a catastrophic event other regions are still up and running. We can design our applications to automatically take advantage of this increased reliability. </a:t>
            </a:r>
          </a:p>
          <a:p>
            <a:pPr marL="0" indent="0">
              <a:buNone/>
            </a:pPr>
            <a:endParaRPr lang="en-US" sz="1800" dirty="0">
              <a:solidFill>
                <a:srgbClr val="161616"/>
              </a:solidFill>
              <a:latin typeface="Segoe UI" panose="020B0502040204020203" pitchFamily="34" charset="0"/>
            </a:endParaRPr>
          </a:p>
          <a:p>
            <a:pPr marL="0" indent="0">
              <a:buNone/>
            </a:pPr>
            <a:r>
              <a:rPr lang="en-US" sz="1800" b="1" dirty="0">
                <a:solidFill>
                  <a:srgbClr val="161616"/>
                </a:solidFill>
                <a:latin typeface="Segoe UI" panose="020B0502040204020203" pitchFamily="34" charset="0"/>
              </a:rPr>
              <a:t>4. Predictability: </a:t>
            </a:r>
            <a:r>
              <a:rPr lang="en-US" sz="1800" dirty="0">
                <a:solidFill>
                  <a:srgbClr val="161616"/>
                </a:solidFill>
                <a:latin typeface="Segoe UI" panose="020B0502040204020203" pitchFamily="34" charset="0"/>
              </a:rPr>
              <a:t>Predictability can be focused on performance predictability or cost predictability. Both performance and cost predictability are heavily influenced by the Microsoft Azure Well-Architected Framework. Deploy a solution that’s built around this framework and we have a solution whose cost and performance are predictable.</a:t>
            </a:r>
          </a:p>
          <a:p>
            <a:pPr marL="0" indent="0">
              <a:buNone/>
            </a:pPr>
            <a:r>
              <a:rPr lang="en-US" sz="1800" dirty="0">
                <a:solidFill>
                  <a:srgbClr val="161616"/>
                </a:solidFill>
                <a:latin typeface="Segoe UI" panose="020B0502040204020203" pitchFamily="34" charset="0"/>
              </a:rPr>
              <a:t>Autoscaling, load balancing, and high availability are just some of the cloud computing concepts that support performance predictability.</a:t>
            </a:r>
          </a:p>
          <a:p>
            <a:pPr marL="0" indent="0">
              <a:buNone/>
            </a:pPr>
            <a:r>
              <a:rPr lang="en-IN" sz="1800" dirty="0">
                <a:solidFill>
                  <a:srgbClr val="161616"/>
                </a:solidFill>
                <a:latin typeface="Segoe UI" panose="020B0502040204020203" pitchFamily="34" charset="0"/>
              </a:rPr>
              <a:t>Total cost of Ownership(TCO) or Pricing Calculator to get an estimate of potential cloud spend.</a:t>
            </a:r>
          </a:p>
          <a:p>
            <a:pPr marL="0" indent="0">
              <a:buNone/>
            </a:pPr>
            <a:endParaRPr lang="en-IN" sz="1800" dirty="0">
              <a:solidFill>
                <a:srgbClr val="161616"/>
              </a:solidFill>
              <a:latin typeface="Segoe UI" panose="020B0502040204020203" pitchFamily="34" charset="0"/>
            </a:endParaRPr>
          </a:p>
          <a:p>
            <a:pPr marL="0" indent="0">
              <a:buNone/>
            </a:pPr>
            <a:r>
              <a:rPr lang="en-IN" sz="1800" dirty="0">
                <a:solidFill>
                  <a:srgbClr val="161616"/>
                </a:solidFill>
                <a:latin typeface="Segoe UI" panose="020B0502040204020203" pitchFamily="34" charset="0"/>
              </a:rPr>
              <a:t>5</a:t>
            </a:r>
            <a:r>
              <a:rPr lang="en-IN" sz="1800" b="1" dirty="0">
                <a:solidFill>
                  <a:srgbClr val="161616"/>
                </a:solidFill>
                <a:latin typeface="Segoe UI" panose="020B0502040204020203" pitchFamily="34" charset="0"/>
              </a:rPr>
              <a:t>. Agility: </a:t>
            </a:r>
            <a:r>
              <a:rPr lang="en-IN" sz="1800" dirty="0">
                <a:solidFill>
                  <a:srgbClr val="161616"/>
                </a:solidFill>
                <a:latin typeface="Segoe UI" panose="020B0502040204020203" pitchFamily="34" charset="0"/>
              </a:rPr>
              <a:t>We can deploy and configure cloud-based resources quickly as app requirements change.</a:t>
            </a:r>
          </a:p>
          <a:p>
            <a:pPr marL="82296" indent="0" algn="l">
              <a:buNone/>
            </a:pPr>
            <a:endParaRPr lang="en-US" sz="1100" b="1" i="0" dirty="0">
              <a:solidFill>
                <a:srgbClr val="161616"/>
              </a:solidFill>
              <a:effectLst/>
              <a:latin typeface="Segoe UI" panose="020B0502040204020203" pitchFamily="34" charset="0"/>
            </a:endParaRPr>
          </a:p>
        </p:txBody>
      </p:sp>
    </p:spTree>
    <p:extLst>
      <p:ext uri="{BB962C8B-B14F-4D97-AF65-F5344CB8AC3E}">
        <p14:creationId xmlns:p14="http://schemas.microsoft.com/office/powerpoint/2010/main" val="2868182810"/>
      </p:ext>
    </p:extLst>
  </p:cSld>
  <p:clrMapOvr>
    <a:masterClrMapping/>
  </p:clrMapOvr>
  <mc:AlternateContent xmlns:mc="http://schemas.openxmlformats.org/markup-compatibility/2006" xmlns:p14="http://schemas.microsoft.com/office/powerpoint/2010/main">
    <mc:Choice Requires="p14">
      <p:transition spd="slow" p14:dur="2000" advTm="753"/>
    </mc:Choice>
    <mc:Fallback xmlns="">
      <p:transition spd="slow" advTm="75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CA074-CA73-F678-9A38-905691AEEA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C77175-36FA-BC4F-E37D-8227FDFA413B}"/>
              </a:ext>
            </a:extLst>
          </p:cNvPr>
          <p:cNvSpPr>
            <a:spLocks noGrp="1"/>
          </p:cNvSpPr>
          <p:nvPr>
            <p:ph type="title"/>
          </p:nvPr>
        </p:nvSpPr>
        <p:spPr>
          <a:xfrm>
            <a:off x="1371600" y="274638"/>
            <a:ext cx="9086088" cy="1020762"/>
          </a:xfrm>
        </p:spPr>
        <p:txBody>
          <a:bodyPr>
            <a:normAutofit/>
          </a:bodyPr>
          <a:lstStyle/>
          <a:p>
            <a:r>
              <a:rPr lang="en-US" sz="3200" dirty="0">
                <a:latin typeface="Times New Roman" pitchFamily="18" charset="0"/>
                <a:cs typeface="Times New Roman" pitchFamily="18" charset="0"/>
              </a:rPr>
              <a:t>Continued..</a:t>
            </a:r>
          </a:p>
        </p:txBody>
      </p:sp>
      <p:pic>
        <p:nvPicPr>
          <p:cNvPr id="4" name="Picture 2" descr="Types of Cloud services and its uses">
            <a:extLst>
              <a:ext uri="{FF2B5EF4-FFF2-40B4-BE49-F238E27FC236}">
                <a16:creationId xmlns:a16="http://schemas.microsoft.com/office/drawing/2014/main" id="{18D1AE1D-18DE-E59B-5495-113C0267690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1143000"/>
            <a:ext cx="8801100"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202972"/>
      </p:ext>
    </p:extLst>
  </p:cSld>
  <p:clrMapOvr>
    <a:masterClrMapping/>
  </p:clrMapOvr>
  <mc:AlternateContent xmlns:mc="http://schemas.openxmlformats.org/markup-compatibility/2006" xmlns:p14="http://schemas.microsoft.com/office/powerpoint/2010/main">
    <mc:Choice Requires="p14">
      <p:transition spd="slow" p14:dur="2000" advTm="753"/>
    </mc:Choice>
    <mc:Fallback xmlns="">
      <p:transition spd="slow" advTm="753"/>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31981-BB00-2A1A-2B97-27138A2B25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D967A7-9C8B-B7D8-298D-26190CC4101B}"/>
              </a:ext>
            </a:extLst>
          </p:cNvPr>
          <p:cNvSpPr>
            <a:spLocks noGrp="1"/>
          </p:cNvSpPr>
          <p:nvPr>
            <p:ph type="title"/>
          </p:nvPr>
        </p:nvSpPr>
        <p:spPr>
          <a:xfrm>
            <a:off x="1371600" y="274638"/>
            <a:ext cx="9086088" cy="1020762"/>
          </a:xfrm>
        </p:spPr>
        <p:txBody>
          <a:bodyPr>
            <a:normAutofit/>
          </a:bodyPr>
          <a:lstStyle/>
          <a:p>
            <a:r>
              <a:rPr lang="en-US" sz="3200" dirty="0">
                <a:latin typeface="Times New Roman" pitchFamily="18" charset="0"/>
                <a:cs typeface="Times New Roman" pitchFamily="18" charset="0"/>
              </a:rPr>
              <a:t>Continued..</a:t>
            </a:r>
          </a:p>
        </p:txBody>
      </p:sp>
      <p:sp>
        <p:nvSpPr>
          <p:cNvPr id="3" name="Content Placeholder 2">
            <a:extLst>
              <a:ext uri="{FF2B5EF4-FFF2-40B4-BE49-F238E27FC236}">
                <a16:creationId xmlns:a16="http://schemas.microsoft.com/office/drawing/2014/main" id="{51DEF5CF-084E-ECF9-0DB0-50F7E8F7C961}"/>
              </a:ext>
            </a:extLst>
          </p:cNvPr>
          <p:cNvSpPr>
            <a:spLocks noGrp="1"/>
          </p:cNvSpPr>
          <p:nvPr>
            <p:ph idx="1"/>
          </p:nvPr>
        </p:nvSpPr>
        <p:spPr/>
        <p:txBody>
          <a:bodyPr/>
          <a:lstStyle/>
          <a:p>
            <a:endParaRPr lang="en-IN"/>
          </a:p>
        </p:txBody>
      </p:sp>
      <p:pic>
        <p:nvPicPr>
          <p:cNvPr id="5" name="Picture 2" descr="Cloud Models And the Shared Responsibility In Public Cloud. | by Oscar Palacios | Medium">
            <a:extLst>
              <a:ext uri="{FF2B5EF4-FFF2-40B4-BE49-F238E27FC236}">
                <a16:creationId xmlns:a16="http://schemas.microsoft.com/office/drawing/2014/main" id="{F00FC8E8-F286-D695-EA04-CFA149C8C7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295400"/>
            <a:ext cx="10311384" cy="5287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812243"/>
      </p:ext>
    </p:extLst>
  </p:cSld>
  <p:clrMapOvr>
    <a:masterClrMapping/>
  </p:clrMapOvr>
  <mc:AlternateContent xmlns:mc="http://schemas.openxmlformats.org/markup-compatibility/2006" xmlns:p14="http://schemas.microsoft.com/office/powerpoint/2010/main">
    <mc:Choice Requires="p14">
      <p:transition spd="slow" p14:dur="2000" advTm="753"/>
    </mc:Choice>
    <mc:Fallback xmlns="">
      <p:transition spd="slow" advTm="75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E5406-5542-38E0-2FDB-B2784A41F9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B95E3F-EC60-3B50-E768-797219F56F14}"/>
              </a:ext>
            </a:extLst>
          </p:cNvPr>
          <p:cNvSpPr>
            <a:spLocks noGrp="1"/>
          </p:cNvSpPr>
          <p:nvPr>
            <p:ph type="title"/>
          </p:nvPr>
        </p:nvSpPr>
        <p:spPr>
          <a:xfrm>
            <a:off x="1371600" y="274638"/>
            <a:ext cx="9086088" cy="1020762"/>
          </a:xfrm>
        </p:spPr>
        <p:txBody>
          <a:bodyPr>
            <a:normAutofit/>
          </a:bodyPr>
          <a:lstStyle/>
          <a:p>
            <a:r>
              <a:rPr lang="en-US" sz="3200" dirty="0">
                <a:latin typeface="Times New Roman" pitchFamily="18" charset="0"/>
                <a:cs typeface="Times New Roman" pitchFamily="18" charset="0"/>
              </a:rPr>
              <a:t>Consumption Based Model</a:t>
            </a:r>
          </a:p>
        </p:txBody>
      </p:sp>
      <p:sp>
        <p:nvSpPr>
          <p:cNvPr id="3" name="Content Placeholder 2">
            <a:extLst>
              <a:ext uri="{FF2B5EF4-FFF2-40B4-BE49-F238E27FC236}">
                <a16:creationId xmlns:a16="http://schemas.microsoft.com/office/drawing/2014/main" id="{BABEB978-0B08-E00F-4EB3-72143B1AC90D}"/>
              </a:ext>
            </a:extLst>
          </p:cNvPr>
          <p:cNvSpPr>
            <a:spLocks noGrp="1"/>
          </p:cNvSpPr>
          <p:nvPr>
            <p:ph idx="1"/>
          </p:nvPr>
        </p:nvSpPr>
        <p:spPr>
          <a:xfrm>
            <a:off x="1371600" y="1219200"/>
            <a:ext cx="10744200" cy="5562600"/>
          </a:xfrm>
        </p:spPr>
        <p:txBody>
          <a:bodyPr>
            <a:normAutofit lnSpcReduction="10000"/>
          </a:bodyPr>
          <a:lstStyle/>
          <a:p>
            <a:pPr marL="0" indent="0">
              <a:buNone/>
            </a:pPr>
            <a:r>
              <a:rPr lang="en-US" sz="1800" dirty="0">
                <a:solidFill>
                  <a:srgbClr val="161616"/>
                </a:solidFill>
                <a:latin typeface="Arial" panose="020B0604020202020204" pitchFamily="34" charset="0"/>
                <a:cs typeface="Arial" panose="020B0604020202020204" pitchFamily="34" charset="0"/>
              </a:rPr>
              <a:t>T</a:t>
            </a:r>
            <a:r>
              <a:rPr lang="en-US" sz="1800" b="0" i="0" dirty="0">
                <a:solidFill>
                  <a:srgbClr val="161616"/>
                </a:solidFill>
                <a:effectLst/>
                <a:latin typeface="Arial" panose="020B0604020202020204" pitchFamily="34" charset="0"/>
                <a:cs typeface="Arial" panose="020B0604020202020204" pitchFamily="34" charset="0"/>
              </a:rPr>
              <a:t>here are two types of expenses to consider. Capital expenditure (</a:t>
            </a:r>
            <a:r>
              <a:rPr lang="en-US" sz="1800" b="0" i="0" dirty="0" err="1">
                <a:solidFill>
                  <a:srgbClr val="161616"/>
                </a:solidFill>
                <a:effectLst/>
                <a:latin typeface="Arial" panose="020B0604020202020204" pitchFamily="34" charset="0"/>
                <a:cs typeface="Arial" panose="020B0604020202020204" pitchFamily="34" charset="0"/>
              </a:rPr>
              <a:t>CapEx</a:t>
            </a:r>
            <a:r>
              <a:rPr lang="en-US" sz="1800" b="0" i="0" dirty="0">
                <a:solidFill>
                  <a:srgbClr val="161616"/>
                </a:solidFill>
                <a:effectLst/>
                <a:latin typeface="Arial" panose="020B0604020202020204" pitchFamily="34" charset="0"/>
                <a:cs typeface="Arial" panose="020B0604020202020204" pitchFamily="34" charset="0"/>
              </a:rPr>
              <a:t>) and operational expenditure (</a:t>
            </a:r>
            <a:r>
              <a:rPr lang="en-US" sz="1800" b="0" i="0" dirty="0" err="1">
                <a:solidFill>
                  <a:srgbClr val="161616"/>
                </a:solidFill>
                <a:effectLst/>
                <a:latin typeface="Arial" panose="020B0604020202020204" pitchFamily="34" charset="0"/>
                <a:cs typeface="Arial" panose="020B0604020202020204" pitchFamily="34" charset="0"/>
              </a:rPr>
              <a:t>OpEx</a:t>
            </a:r>
            <a:r>
              <a:rPr lang="en-US" sz="1800" b="0" i="0" dirty="0">
                <a:solidFill>
                  <a:srgbClr val="161616"/>
                </a:solidFill>
                <a:effectLst/>
                <a:latin typeface="Arial" panose="020B0604020202020204" pitchFamily="34" charset="0"/>
                <a:cs typeface="Arial" panose="020B0604020202020204" pitchFamily="34" charset="0"/>
              </a:rPr>
              <a:t>).</a:t>
            </a:r>
          </a:p>
          <a:p>
            <a:pPr marL="0" indent="0" algn="l">
              <a:buNone/>
            </a:pPr>
            <a:r>
              <a:rPr lang="en-US" sz="1800" b="1" i="0" dirty="0" err="1">
                <a:solidFill>
                  <a:srgbClr val="161616"/>
                </a:solidFill>
                <a:effectLst/>
                <a:latin typeface="Arial" panose="020B0604020202020204" pitchFamily="34" charset="0"/>
                <a:cs typeface="Arial" panose="020B0604020202020204" pitchFamily="34" charset="0"/>
              </a:rPr>
              <a:t>CapEx</a:t>
            </a:r>
            <a:r>
              <a:rPr lang="en-US" sz="1800" b="0" i="0" dirty="0">
                <a:solidFill>
                  <a:srgbClr val="161616"/>
                </a:solidFill>
                <a:effectLst/>
                <a:latin typeface="Arial" panose="020B0604020202020204" pitchFamily="34" charset="0"/>
                <a:cs typeface="Arial" panose="020B0604020202020204" pitchFamily="34" charset="0"/>
              </a:rPr>
              <a:t> is typically a one-time, up-front expenditure to purchase or secure tangible resources. A new building, repaving the parking lot, building a datacenter, or buying a company vehicle are examples of </a:t>
            </a:r>
            <a:r>
              <a:rPr lang="en-US" sz="1800" b="0" i="0" dirty="0" err="1">
                <a:solidFill>
                  <a:srgbClr val="161616"/>
                </a:solidFill>
                <a:effectLst/>
                <a:latin typeface="Arial" panose="020B0604020202020204" pitchFamily="34" charset="0"/>
                <a:cs typeface="Arial" panose="020B0604020202020204" pitchFamily="34" charset="0"/>
              </a:rPr>
              <a:t>CapEx</a:t>
            </a:r>
            <a:r>
              <a:rPr lang="en-US" sz="1800" b="0" i="0" dirty="0">
                <a:solidFill>
                  <a:srgbClr val="161616"/>
                </a:solidFill>
                <a:effectLst/>
                <a:latin typeface="Arial" panose="020B0604020202020204" pitchFamily="34" charset="0"/>
                <a:cs typeface="Arial" panose="020B0604020202020204" pitchFamily="34" charset="0"/>
              </a:rPr>
              <a:t>.</a:t>
            </a:r>
          </a:p>
          <a:p>
            <a:pPr marL="0" indent="0" algn="l">
              <a:buNone/>
            </a:pPr>
            <a:r>
              <a:rPr lang="en-US" sz="1800" b="1" i="0" dirty="0" err="1">
                <a:solidFill>
                  <a:srgbClr val="161616"/>
                </a:solidFill>
                <a:effectLst/>
                <a:latin typeface="Arial" panose="020B0604020202020204" pitchFamily="34" charset="0"/>
                <a:cs typeface="Arial" panose="020B0604020202020204" pitchFamily="34" charset="0"/>
              </a:rPr>
              <a:t>OpEx</a:t>
            </a:r>
            <a:r>
              <a:rPr lang="en-US" sz="1800" b="0" i="0" dirty="0">
                <a:solidFill>
                  <a:srgbClr val="161616"/>
                </a:solidFill>
                <a:effectLst/>
                <a:latin typeface="Arial" panose="020B0604020202020204" pitchFamily="34" charset="0"/>
                <a:cs typeface="Arial" panose="020B0604020202020204" pitchFamily="34" charset="0"/>
              </a:rPr>
              <a:t> is spending money on services or products over time. Renting a convention center, leasing a company vehicle, or signing up for cloud services are all examples of </a:t>
            </a:r>
            <a:r>
              <a:rPr lang="en-US" sz="1800" b="0" i="0" dirty="0" err="1">
                <a:solidFill>
                  <a:srgbClr val="161616"/>
                </a:solidFill>
                <a:effectLst/>
                <a:latin typeface="Arial" panose="020B0604020202020204" pitchFamily="34" charset="0"/>
                <a:cs typeface="Arial" panose="020B0604020202020204" pitchFamily="34" charset="0"/>
              </a:rPr>
              <a:t>OpEx</a:t>
            </a:r>
            <a:r>
              <a:rPr lang="en-US" sz="1800" b="0" i="0" dirty="0">
                <a:solidFill>
                  <a:srgbClr val="161616"/>
                </a:solidFill>
                <a:effectLst/>
                <a:latin typeface="Arial" panose="020B0604020202020204" pitchFamily="34" charset="0"/>
                <a:cs typeface="Arial" panose="020B0604020202020204" pitchFamily="34" charset="0"/>
              </a:rPr>
              <a:t>.</a:t>
            </a:r>
          </a:p>
          <a:p>
            <a:pPr marL="0" indent="0" algn="l">
              <a:buNone/>
            </a:pPr>
            <a:r>
              <a:rPr lang="en-US" sz="1800" b="0" i="0" dirty="0">
                <a:solidFill>
                  <a:srgbClr val="161616"/>
                </a:solidFill>
                <a:effectLst/>
                <a:latin typeface="Arial" panose="020B0604020202020204" pitchFamily="34" charset="0"/>
                <a:cs typeface="Arial" panose="020B0604020202020204" pitchFamily="34" charset="0"/>
              </a:rPr>
              <a:t>Cloud computing falls under </a:t>
            </a:r>
            <a:r>
              <a:rPr lang="en-US" sz="1800" b="0" i="0" dirty="0" err="1">
                <a:solidFill>
                  <a:srgbClr val="161616"/>
                </a:solidFill>
                <a:effectLst/>
                <a:latin typeface="Arial" panose="020B0604020202020204" pitchFamily="34" charset="0"/>
                <a:cs typeface="Arial" panose="020B0604020202020204" pitchFamily="34" charset="0"/>
              </a:rPr>
              <a:t>OpEx</a:t>
            </a:r>
            <a:r>
              <a:rPr lang="en-US" sz="1800" b="0" i="0" dirty="0">
                <a:solidFill>
                  <a:srgbClr val="161616"/>
                </a:solidFill>
                <a:effectLst/>
                <a:latin typeface="Arial" panose="020B0604020202020204" pitchFamily="34" charset="0"/>
                <a:cs typeface="Arial" panose="020B0604020202020204" pitchFamily="34" charset="0"/>
              </a:rPr>
              <a:t> because cloud computing operates on a consumption-based model. With cloud computing, we don’t pay for the physical infrastructure, the electricity, the security, or anything else associated with maintaining a datacenter. Instead, we pay for the IT resources we use. If </a:t>
            </a:r>
            <a:r>
              <a:rPr lang="en-US" sz="1800" dirty="0">
                <a:solidFill>
                  <a:srgbClr val="161616"/>
                </a:solidFill>
                <a:latin typeface="Arial" panose="020B0604020202020204" pitchFamily="34" charset="0"/>
                <a:cs typeface="Arial" panose="020B0604020202020204" pitchFamily="34" charset="0"/>
              </a:rPr>
              <a:t>we </a:t>
            </a:r>
            <a:r>
              <a:rPr lang="en-US" sz="1800" b="0" i="0" dirty="0">
                <a:solidFill>
                  <a:srgbClr val="161616"/>
                </a:solidFill>
                <a:effectLst/>
                <a:latin typeface="Arial" panose="020B0604020202020204" pitchFamily="34" charset="0"/>
                <a:cs typeface="Arial" panose="020B0604020202020204" pitchFamily="34" charset="0"/>
              </a:rPr>
              <a:t>don’t use any IT resources this month, you don’t pay for any IT resources.</a:t>
            </a:r>
          </a:p>
          <a:p>
            <a:pPr marL="0" indent="0" algn="l">
              <a:buNone/>
            </a:pPr>
            <a:endParaRPr lang="en-US" sz="1800" b="0" i="0" dirty="0">
              <a:solidFill>
                <a:srgbClr val="161616"/>
              </a:solidFill>
              <a:effectLst/>
              <a:latin typeface="Arial" panose="020B0604020202020204" pitchFamily="34" charset="0"/>
              <a:cs typeface="Arial" panose="020B0604020202020204" pitchFamily="34" charset="0"/>
            </a:endParaRPr>
          </a:p>
          <a:p>
            <a:pPr marL="0" indent="0" algn="l">
              <a:buNone/>
            </a:pPr>
            <a:r>
              <a:rPr lang="en-US" sz="1800" b="1" i="0" dirty="0">
                <a:solidFill>
                  <a:srgbClr val="161616"/>
                </a:solidFill>
                <a:effectLst/>
                <a:latin typeface="Arial" panose="020B0604020202020204" pitchFamily="34" charset="0"/>
                <a:cs typeface="Arial" panose="020B0604020202020204" pitchFamily="34" charset="0"/>
              </a:rPr>
              <a:t>This consumption-based model has many benefits, including:</a:t>
            </a:r>
          </a:p>
          <a:p>
            <a:pPr algn="l">
              <a:buFont typeface="Wingdings" panose="05000000000000000000" pitchFamily="2" charset="2"/>
              <a:buChar char="Ø"/>
            </a:pPr>
            <a:r>
              <a:rPr lang="en-US" sz="1800" b="0" i="0" dirty="0">
                <a:solidFill>
                  <a:srgbClr val="161616"/>
                </a:solidFill>
                <a:effectLst/>
                <a:latin typeface="Arial" panose="020B0604020202020204" pitchFamily="34" charset="0"/>
                <a:cs typeface="Arial" panose="020B0604020202020204" pitchFamily="34" charset="0"/>
              </a:rPr>
              <a:t>No upfront costs.</a:t>
            </a:r>
          </a:p>
          <a:p>
            <a:pPr algn="l">
              <a:buFont typeface="Wingdings" panose="05000000000000000000" pitchFamily="2" charset="2"/>
              <a:buChar char="Ø"/>
            </a:pPr>
            <a:r>
              <a:rPr lang="en-US" sz="1800" b="0" i="0" dirty="0">
                <a:solidFill>
                  <a:srgbClr val="161616"/>
                </a:solidFill>
                <a:effectLst/>
                <a:latin typeface="Arial" panose="020B0604020202020204" pitchFamily="34" charset="0"/>
                <a:cs typeface="Arial" panose="020B0604020202020204" pitchFamily="34" charset="0"/>
              </a:rPr>
              <a:t>No need to purchase and manage costly infrastructure that users might not use to its fullest potential.</a:t>
            </a:r>
          </a:p>
          <a:p>
            <a:pPr algn="l">
              <a:buFont typeface="Wingdings" panose="05000000000000000000" pitchFamily="2" charset="2"/>
              <a:buChar char="Ø"/>
            </a:pPr>
            <a:r>
              <a:rPr lang="en-US" sz="1800" b="0" i="0" dirty="0">
                <a:solidFill>
                  <a:srgbClr val="161616"/>
                </a:solidFill>
                <a:effectLst/>
                <a:latin typeface="Arial" panose="020B0604020202020204" pitchFamily="34" charset="0"/>
                <a:cs typeface="Arial" panose="020B0604020202020204" pitchFamily="34" charset="0"/>
              </a:rPr>
              <a:t>The ability to pay for more resources when they're needed.</a:t>
            </a:r>
          </a:p>
          <a:p>
            <a:pPr algn="l">
              <a:buFont typeface="Wingdings" panose="05000000000000000000" pitchFamily="2" charset="2"/>
              <a:buChar char="Ø"/>
            </a:pPr>
            <a:r>
              <a:rPr lang="en-US" sz="1800" b="0" i="0" dirty="0">
                <a:solidFill>
                  <a:srgbClr val="161616"/>
                </a:solidFill>
                <a:effectLst/>
                <a:latin typeface="Arial" panose="020B0604020202020204" pitchFamily="34" charset="0"/>
                <a:cs typeface="Arial" panose="020B0604020202020204" pitchFamily="34" charset="0"/>
              </a:rPr>
              <a:t>The ability to stop paying for resources that are no longer needed.</a:t>
            </a:r>
          </a:p>
          <a:p>
            <a:pPr marL="82296" indent="0" algn="l">
              <a:buNone/>
            </a:pPr>
            <a:endParaRPr lang="en-US" sz="1100" b="1" i="0" dirty="0">
              <a:solidFill>
                <a:srgbClr val="161616"/>
              </a:solidFill>
              <a:effectLst/>
              <a:latin typeface="Segoe UI" panose="020B0502040204020203" pitchFamily="34" charset="0"/>
            </a:endParaRPr>
          </a:p>
        </p:txBody>
      </p:sp>
    </p:spTree>
    <p:extLst>
      <p:ext uri="{BB962C8B-B14F-4D97-AF65-F5344CB8AC3E}">
        <p14:creationId xmlns:p14="http://schemas.microsoft.com/office/powerpoint/2010/main" val="186289137"/>
      </p:ext>
    </p:extLst>
  </p:cSld>
  <p:clrMapOvr>
    <a:masterClrMapping/>
  </p:clrMapOvr>
  <mc:AlternateContent xmlns:mc="http://schemas.openxmlformats.org/markup-compatibility/2006" xmlns:p14="http://schemas.microsoft.com/office/powerpoint/2010/main">
    <mc:Choice Requires="p14">
      <p:transition spd="slow" p14:dur="2000" advTm="753"/>
    </mc:Choice>
    <mc:Fallback xmlns="">
      <p:transition spd="slow" advTm="753"/>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C260F8-5005-EEBB-3EFA-EB32538DCE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848109-79DB-C98B-3EBD-3F7EC7F77489}"/>
              </a:ext>
            </a:extLst>
          </p:cNvPr>
          <p:cNvSpPr>
            <a:spLocks noGrp="1"/>
          </p:cNvSpPr>
          <p:nvPr>
            <p:ph type="title"/>
          </p:nvPr>
        </p:nvSpPr>
        <p:spPr>
          <a:xfrm>
            <a:off x="1524000" y="274638"/>
            <a:ext cx="8933688" cy="868362"/>
          </a:xfrm>
        </p:spPr>
        <p:txBody>
          <a:bodyPr>
            <a:normAutofit/>
          </a:bodyPr>
          <a:lstStyle/>
          <a:p>
            <a:r>
              <a:rPr lang="en-IN" sz="3200" b="1" dirty="0">
                <a:latin typeface="Arial" panose="020B0604020202020204" pitchFamily="34" charset="0"/>
                <a:ea typeface="SimSun" panose="02010600030101010101" pitchFamily="2" charset="-122"/>
                <a:cs typeface="Arial" panose="020B0604020202020204" pitchFamily="34" charset="0"/>
              </a:rPr>
              <a:t>Assignment</a:t>
            </a:r>
            <a:endParaRPr lang="en-US" sz="32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15644EE7-2B2D-B1ED-3A66-DDD4718DF4CF}"/>
              </a:ext>
            </a:extLst>
          </p:cNvPr>
          <p:cNvSpPr>
            <a:spLocks noGrp="1"/>
          </p:cNvSpPr>
          <p:nvPr>
            <p:ph idx="1"/>
          </p:nvPr>
        </p:nvSpPr>
        <p:spPr>
          <a:xfrm>
            <a:off x="1524000" y="1143000"/>
            <a:ext cx="10513080" cy="5638800"/>
          </a:xfrm>
        </p:spPr>
        <p:txBody>
          <a:bodyPr>
            <a:normAutofit/>
          </a:bodyPr>
          <a:lstStyle/>
          <a:p>
            <a:pPr marL="342900" indent="-342900">
              <a:buAutoNum type="arabicPeriod"/>
            </a:pPr>
            <a:r>
              <a:rPr lang="en-US" sz="1800" dirty="0">
                <a:latin typeface="Arial" panose="020B0604020202020204" pitchFamily="34" charset="0"/>
                <a:cs typeface="Arial" panose="020B0604020202020204" pitchFamily="34" charset="0"/>
              </a:rPr>
              <a:t>Activate an Azure Sandbox.</a:t>
            </a:r>
          </a:p>
          <a:p>
            <a:pPr marL="0" indent="0">
              <a:buNone/>
            </a:pPr>
            <a:r>
              <a:rPr lang="en-US" sz="1800" dirty="0">
                <a:latin typeface="Arial" panose="020B0604020202020204" pitchFamily="34" charset="0"/>
                <a:cs typeface="Arial" panose="020B0604020202020204" pitchFamily="34" charset="0"/>
              </a:rPr>
              <a:t>Link: </a:t>
            </a:r>
            <a:r>
              <a:rPr lang="en-US" sz="1800" dirty="0">
                <a:latin typeface="Arial" panose="020B0604020202020204" pitchFamily="34" charset="0"/>
                <a:cs typeface="Arial" panose="020B0604020202020204" pitchFamily="34" charset="0"/>
                <a:hlinkClick r:id="rId2"/>
              </a:rPr>
              <a:t>Exercise - Create an Azure virtual machine - Training | Microsoft Learn</a:t>
            </a:r>
            <a:endParaRPr lang="en-US" sz="1800" dirty="0">
              <a:latin typeface="Arial" panose="020B0604020202020204" pitchFamily="34" charset="0"/>
              <a:cs typeface="Arial" panose="020B0604020202020204" pitchFamily="34" charset="0"/>
            </a:endParaRPr>
          </a:p>
          <a:p>
            <a:pPr marL="342900" indent="-342900">
              <a:buAutoNum type="arabicPeriod"/>
            </a:pPr>
            <a:r>
              <a:rPr lang="en-US" sz="1800" dirty="0">
                <a:latin typeface="Arial" panose="020B0604020202020204" pitchFamily="34" charset="0"/>
                <a:cs typeface="Arial" panose="020B0604020202020204" pitchFamily="34" charset="0"/>
              </a:rPr>
              <a:t>Azure Virtual Machine by Activating the Sandbox.</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D476E36-0A8A-4D21-0DE5-16D803C83FDC}"/>
                  </a:ext>
                </a:extLst>
              </p14:cNvPr>
              <p14:cNvContentPartPr/>
              <p14:nvPr/>
            </p14:nvContentPartPr>
            <p14:xfrm>
              <a:off x="3985969" y="1857624"/>
              <a:ext cx="360" cy="2160"/>
            </p14:xfrm>
          </p:contentPart>
        </mc:Choice>
        <mc:Fallback xmlns="">
          <p:pic>
            <p:nvPicPr>
              <p:cNvPr id="4" name="Ink 3">
                <a:extLst>
                  <a:ext uri="{FF2B5EF4-FFF2-40B4-BE49-F238E27FC236}">
                    <a16:creationId xmlns:a16="http://schemas.microsoft.com/office/drawing/2014/main" id="{DD476E36-0A8A-4D21-0DE5-16D803C83FDC}"/>
                  </a:ext>
                </a:extLst>
              </p:cNvPr>
              <p:cNvPicPr/>
              <p:nvPr/>
            </p:nvPicPr>
            <p:blipFill>
              <a:blip r:embed="rId4"/>
              <a:stretch>
                <a:fillRect/>
              </a:stretch>
            </p:blipFill>
            <p:spPr>
              <a:xfrm>
                <a:off x="3979849" y="1851504"/>
                <a:ext cx="12600" cy="14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CE712622-81D3-D6C8-63FF-65D1EED2953B}"/>
                  </a:ext>
                </a:extLst>
              </p14:cNvPr>
              <p14:cNvContentPartPr/>
              <p14:nvPr/>
            </p14:nvContentPartPr>
            <p14:xfrm>
              <a:off x="5712169" y="687984"/>
              <a:ext cx="360" cy="360"/>
            </p14:xfrm>
          </p:contentPart>
        </mc:Choice>
        <mc:Fallback xmlns="">
          <p:pic>
            <p:nvPicPr>
              <p:cNvPr id="5" name="Ink 4">
                <a:extLst>
                  <a:ext uri="{FF2B5EF4-FFF2-40B4-BE49-F238E27FC236}">
                    <a16:creationId xmlns:a16="http://schemas.microsoft.com/office/drawing/2014/main" id="{CE712622-81D3-D6C8-63FF-65D1EED2953B}"/>
                  </a:ext>
                </a:extLst>
              </p:cNvPr>
              <p:cNvPicPr/>
              <p:nvPr/>
            </p:nvPicPr>
            <p:blipFill>
              <a:blip r:embed="rId4"/>
              <a:stretch>
                <a:fillRect/>
              </a:stretch>
            </p:blipFill>
            <p:spPr>
              <a:xfrm>
                <a:off x="5706049" y="681864"/>
                <a:ext cx="12600" cy="12600"/>
              </a:xfrm>
              <a:prstGeom prst="rect">
                <a:avLst/>
              </a:prstGeom>
            </p:spPr>
          </p:pic>
        </mc:Fallback>
      </mc:AlternateContent>
    </p:spTree>
    <p:extLst>
      <p:ext uri="{BB962C8B-B14F-4D97-AF65-F5344CB8AC3E}">
        <p14:creationId xmlns:p14="http://schemas.microsoft.com/office/powerpoint/2010/main" val="1446379085"/>
      </p:ext>
    </p:extLst>
  </p:cSld>
  <p:clrMapOvr>
    <a:masterClrMapping/>
  </p:clrMapOvr>
  <mc:AlternateContent xmlns:mc="http://schemas.openxmlformats.org/markup-compatibility/2006" xmlns:p14="http://schemas.microsoft.com/office/powerpoint/2010/main">
    <mc:Choice Requires="p14">
      <p:transition spd="slow" p14:dur="2000" advTm="459"/>
    </mc:Choice>
    <mc:Fallback xmlns="">
      <p:transition spd="slow" advTm="45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9086088" cy="868362"/>
          </a:xfrm>
        </p:spPr>
        <p:txBody>
          <a:bodyPr/>
          <a:lstStyle/>
          <a:p>
            <a:r>
              <a:rPr lang="en-US" sz="3200" dirty="0">
                <a:latin typeface="Times New Roman" pitchFamily="18" charset="0"/>
                <a:cs typeface="Times New Roman" pitchFamily="18" charset="0"/>
              </a:rPr>
              <a:t>Content</a:t>
            </a:r>
            <a:r>
              <a:rPr lang="en-US" dirty="0"/>
              <a:t> </a:t>
            </a:r>
          </a:p>
        </p:txBody>
      </p:sp>
      <p:sp>
        <p:nvSpPr>
          <p:cNvPr id="3" name="Content Placeholder 2"/>
          <p:cNvSpPr>
            <a:spLocks noGrp="1"/>
          </p:cNvSpPr>
          <p:nvPr>
            <p:ph idx="1"/>
          </p:nvPr>
        </p:nvSpPr>
        <p:spPr>
          <a:xfrm>
            <a:off x="1371600" y="1295400"/>
            <a:ext cx="10744200" cy="4953000"/>
          </a:xfrm>
        </p:spPr>
        <p:txBody>
          <a:bodyPr>
            <a:noAutofit/>
          </a:bodyPr>
          <a:lstStyle/>
          <a:p>
            <a:pPr marL="457200" indent="-457200">
              <a:lnSpc>
                <a:spcPct val="90000"/>
              </a:lnSpc>
              <a:buFont typeface="Wingdings" panose="05000000000000000000" pitchFamily="2" charset="2"/>
              <a:buChar char="Ø"/>
            </a:pPr>
            <a:r>
              <a:rPr lang="en-IN" sz="1700" dirty="0">
                <a:latin typeface="Arial" panose="020B0604020202020204" pitchFamily="34" charset="0"/>
                <a:cs typeface="Arial" panose="020B0604020202020204" pitchFamily="34" charset="0"/>
              </a:rPr>
              <a:t>Cloud Computing.</a:t>
            </a:r>
          </a:p>
          <a:p>
            <a:pPr marL="457200" indent="-457200">
              <a:lnSpc>
                <a:spcPct val="90000"/>
              </a:lnSpc>
              <a:buFont typeface="Wingdings" panose="05000000000000000000" pitchFamily="2" charset="2"/>
              <a:buChar char="Ø"/>
            </a:pPr>
            <a:r>
              <a:rPr lang="en-IN" sz="1700" dirty="0">
                <a:latin typeface="Arial" panose="020B0604020202020204" pitchFamily="34" charset="0"/>
                <a:cs typeface="Arial" panose="020B0604020202020204" pitchFamily="34" charset="0"/>
              </a:rPr>
              <a:t>Cloud Service Types: IAAS, PAAS, SAAS.</a:t>
            </a:r>
          </a:p>
          <a:p>
            <a:pPr marL="457200" indent="-457200">
              <a:lnSpc>
                <a:spcPct val="90000"/>
              </a:lnSpc>
              <a:buFont typeface="Wingdings" panose="05000000000000000000" pitchFamily="2" charset="2"/>
              <a:buChar char="Ø"/>
            </a:pPr>
            <a:r>
              <a:rPr lang="en-IN" sz="1700" dirty="0">
                <a:latin typeface="Arial" panose="020B0604020202020204" pitchFamily="34" charset="0"/>
                <a:cs typeface="Arial" panose="020B0604020202020204" pitchFamily="34" charset="0"/>
              </a:rPr>
              <a:t>Azure Virtual Machine Creation.</a:t>
            </a:r>
          </a:p>
          <a:p>
            <a:pPr marL="457200" indent="-457200">
              <a:lnSpc>
                <a:spcPct val="90000"/>
              </a:lnSpc>
              <a:buFont typeface="Wingdings" panose="05000000000000000000" pitchFamily="2" charset="2"/>
              <a:buChar char="Ø"/>
            </a:pPr>
            <a:r>
              <a:rPr lang="en-IN" sz="1700" dirty="0">
                <a:latin typeface="Arial" panose="020B0604020202020204" pitchFamily="34" charset="0"/>
                <a:cs typeface="Arial" panose="020B0604020202020204" pitchFamily="34" charset="0"/>
              </a:rPr>
              <a:t>Shared Responsibility Model.</a:t>
            </a:r>
          </a:p>
          <a:p>
            <a:pPr marL="457200" indent="-457200">
              <a:lnSpc>
                <a:spcPct val="90000"/>
              </a:lnSpc>
              <a:buFont typeface="Wingdings" panose="05000000000000000000" pitchFamily="2" charset="2"/>
              <a:buChar char="Ø"/>
            </a:pPr>
            <a:r>
              <a:rPr lang="en-IN" sz="1700" dirty="0">
                <a:latin typeface="Arial" panose="020B0604020202020204" pitchFamily="34" charset="0"/>
                <a:cs typeface="Arial" panose="020B0604020202020204" pitchFamily="34" charset="0"/>
              </a:rPr>
              <a:t>Benefits of Cloud Services.</a:t>
            </a:r>
          </a:p>
          <a:p>
            <a:pPr marL="457200" indent="-457200">
              <a:lnSpc>
                <a:spcPct val="90000"/>
              </a:lnSpc>
              <a:buFont typeface="Wingdings" panose="05000000000000000000" pitchFamily="2" charset="2"/>
              <a:buChar char="Ø"/>
            </a:pPr>
            <a:r>
              <a:rPr lang="en-IN" sz="1700" dirty="0">
                <a:latin typeface="Arial" panose="020B0604020202020204" pitchFamily="34" charset="0"/>
                <a:cs typeface="Arial" panose="020B0604020202020204" pitchFamily="34" charset="0"/>
              </a:rPr>
              <a:t>Cloud Models.</a:t>
            </a:r>
          </a:p>
          <a:p>
            <a:pPr marL="457200" indent="-457200">
              <a:lnSpc>
                <a:spcPct val="90000"/>
              </a:lnSpc>
              <a:buFont typeface="Wingdings" panose="05000000000000000000" pitchFamily="2" charset="2"/>
              <a:buChar char="Ø"/>
            </a:pPr>
            <a:r>
              <a:rPr lang="en-IN" sz="1700" dirty="0">
                <a:latin typeface="Arial" panose="020B0604020202020204" pitchFamily="34" charset="0"/>
                <a:cs typeface="Arial" panose="020B0604020202020204" pitchFamily="34" charset="0"/>
              </a:rPr>
              <a:t>Consumption-based models.</a:t>
            </a:r>
          </a:p>
          <a:p>
            <a:pPr marL="457200" indent="-457200">
              <a:lnSpc>
                <a:spcPct val="90000"/>
              </a:lnSpc>
              <a:buFont typeface="Wingdings" panose="05000000000000000000" pitchFamily="2" charset="2"/>
              <a:buChar char="Ø"/>
            </a:pPr>
            <a:r>
              <a:rPr lang="en-IN" sz="1700" dirty="0">
                <a:latin typeface="Arial" panose="020B0604020202020204" pitchFamily="34" charset="0"/>
                <a:cs typeface="Arial" panose="020B0604020202020204" pitchFamily="34" charset="0"/>
              </a:rPr>
              <a:t>Other concepts: Azure sandbox, Azure Region, Availability Zones, Region pairing, Azure Free account and Billing.</a:t>
            </a:r>
          </a:p>
          <a:p>
            <a:pPr marL="457200" indent="-457200">
              <a:lnSpc>
                <a:spcPct val="90000"/>
              </a:lnSpc>
              <a:buFont typeface="Wingdings" panose="05000000000000000000" pitchFamily="2" charset="2"/>
              <a:buChar char="Ø"/>
            </a:pPr>
            <a:endParaRPr lang="en-IN" sz="1700" dirty="0">
              <a:latin typeface="Arial" panose="020B0604020202020204" pitchFamily="34" charset="0"/>
              <a:cs typeface="Arial" panose="020B0604020202020204" pitchFamily="34" charset="0"/>
            </a:endParaRPr>
          </a:p>
          <a:p>
            <a:pPr marL="82296" indent="0">
              <a:buNone/>
            </a:pPr>
            <a:br>
              <a:rPr lang="en-IN" sz="1400" dirty="0">
                <a:latin typeface="Segoe UI" panose="020B0502040204020203" pitchFamily="34" charset="0"/>
              </a:rPr>
            </a:br>
            <a:endParaRPr lang="en-US" sz="24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3048000"/>
            <a:ext cx="7498080" cy="1143000"/>
          </a:xfrm>
        </p:spPr>
        <p:txBody>
          <a:bodyPr>
            <a:normAutofit fontScale="90000"/>
          </a:bodyPr>
          <a:lstStyle/>
          <a:p>
            <a:r>
              <a:rPr lang="en-US" sz="8000" dirty="0">
                <a:latin typeface="Times New Roman" pitchFamily="18" charset="0"/>
                <a:cs typeface="Times New Roman" pitchFamily="18" charset="0"/>
              </a:rPr>
              <a:t>Thanks</a:t>
            </a:r>
            <a:r>
              <a:rPr lang="en-US" dirty="0"/>
              <a:t> </a:t>
            </a:r>
          </a:p>
        </p:txBody>
      </p:sp>
    </p:spTree>
  </p:cSld>
  <p:clrMapOvr>
    <a:masterClrMapping/>
  </p:clrMapOvr>
  <mc:AlternateContent xmlns:mc="http://schemas.openxmlformats.org/markup-compatibility/2006" xmlns:p14="http://schemas.microsoft.com/office/powerpoint/2010/main">
    <mc:Choice Requires="p14">
      <p:transition spd="slow" p14:dur="2000" advTm="450"/>
    </mc:Choice>
    <mc:Fallback xmlns="">
      <p:transition spd="slow" advTm="45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10744200" cy="1020762"/>
          </a:xfrm>
        </p:spPr>
        <p:txBody>
          <a:bodyPr>
            <a:normAutofit/>
          </a:bodyPr>
          <a:lstStyle/>
          <a:p>
            <a:r>
              <a:rPr lang="en-US" sz="3200" dirty="0">
                <a:latin typeface="Times New Roman" pitchFamily="18" charset="0"/>
                <a:cs typeface="Times New Roman" pitchFamily="18" charset="0"/>
              </a:rPr>
              <a:t>Cloud Computing</a:t>
            </a:r>
          </a:p>
        </p:txBody>
      </p:sp>
      <p:sp>
        <p:nvSpPr>
          <p:cNvPr id="3" name="Content Placeholder 2"/>
          <p:cNvSpPr>
            <a:spLocks noGrp="1"/>
          </p:cNvSpPr>
          <p:nvPr>
            <p:ph idx="1"/>
          </p:nvPr>
        </p:nvSpPr>
        <p:spPr>
          <a:xfrm>
            <a:off x="1371600" y="1295400"/>
            <a:ext cx="10744200" cy="5486400"/>
          </a:xfrm>
        </p:spPr>
        <p:txBody>
          <a:bodyPr>
            <a:normAutofit/>
          </a:bodyPr>
          <a:lstStyle/>
          <a:p>
            <a:pPr marL="0" indent="0">
              <a:buNone/>
            </a:pPr>
            <a:r>
              <a:rPr lang="en-US" sz="1800" dirty="0">
                <a:latin typeface="Arial" panose="020B0604020202020204" pitchFamily="34" charset="0"/>
                <a:cs typeface="Arial" panose="020B0604020202020204" pitchFamily="34" charset="0"/>
              </a:rPr>
              <a:t>Azure is a Cloud Computing platform which provides the various services to meet our business goals.</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What is Cloud Computing?</a:t>
            </a:r>
          </a:p>
          <a:p>
            <a:pPr marL="0" indent="0">
              <a:buNone/>
            </a:pPr>
            <a:r>
              <a:rPr lang="en-US" sz="1800" dirty="0">
                <a:latin typeface="Arial" panose="020B0604020202020204" pitchFamily="34" charset="0"/>
                <a:cs typeface="Arial" panose="020B0604020202020204" pitchFamily="34" charset="0"/>
              </a:rPr>
              <a:t>Cloud computing is the delivery of computing services over the internet. Computing services include common IT infrastructure such as virtual machines, storage, databases, and networking. Cloud services also expand the traditional IT offerings to include things like Internet of Things (IoT), machine learning (ML), and artificial intelligence (AI).</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sp>
        <p:nvSpPr>
          <p:cNvPr id="4" name="AutoShape 2" descr="What is Cloud Computing? Pros and Cons of Different Types of Services ...">
            <a:extLst>
              <a:ext uri="{FF2B5EF4-FFF2-40B4-BE49-F238E27FC236}">
                <a16:creationId xmlns:a16="http://schemas.microsoft.com/office/drawing/2014/main" id="{379D9086-52CA-75F0-6B07-B70F002AEC0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2" descr="Cloud Security and Privacy @ BBCR">
            <a:extLst>
              <a:ext uri="{FF2B5EF4-FFF2-40B4-BE49-F238E27FC236}">
                <a16:creationId xmlns:a16="http://schemas.microsoft.com/office/drawing/2014/main" id="{2B2A771A-8D90-EAE3-E40C-E6FAF4BCF8E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0" y="3292011"/>
            <a:ext cx="8001000" cy="31849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6E2AC-AD84-88A4-0D9B-7928614A86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8DA9C8-047F-94BB-4CA1-42135621B3B9}"/>
              </a:ext>
            </a:extLst>
          </p:cNvPr>
          <p:cNvSpPr>
            <a:spLocks noGrp="1"/>
          </p:cNvSpPr>
          <p:nvPr>
            <p:ph type="title"/>
          </p:nvPr>
        </p:nvSpPr>
        <p:spPr>
          <a:xfrm>
            <a:off x="1371600" y="274638"/>
            <a:ext cx="9086088" cy="1020762"/>
          </a:xfrm>
        </p:spPr>
        <p:txBody>
          <a:bodyPr>
            <a:normAutofit/>
          </a:bodyPr>
          <a:lstStyle/>
          <a:p>
            <a:r>
              <a:rPr lang="en-IN" sz="3200" dirty="0">
                <a:latin typeface="Arial" panose="020B0604020202020204" pitchFamily="34" charset="0"/>
                <a:cs typeface="Arial" panose="020B0604020202020204" pitchFamily="34" charset="0"/>
              </a:rPr>
              <a:t>Infrastructure as a service (IaaS)</a:t>
            </a:r>
            <a:endParaRPr lang="en-US" sz="32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7443D432-3789-680D-A0ED-11FBBF7F10FD}"/>
              </a:ext>
            </a:extLst>
          </p:cNvPr>
          <p:cNvSpPr>
            <a:spLocks noGrp="1"/>
          </p:cNvSpPr>
          <p:nvPr>
            <p:ph idx="1"/>
          </p:nvPr>
        </p:nvSpPr>
        <p:spPr>
          <a:xfrm>
            <a:off x="1371600" y="1295400"/>
            <a:ext cx="10744200" cy="5486400"/>
          </a:xfrm>
        </p:spPr>
        <p:txBody>
          <a:bodyPr>
            <a:normAutofit/>
          </a:bodyPr>
          <a:lstStyle/>
          <a:p>
            <a:pPr marL="0" indent="0">
              <a:buNone/>
            </a:pPr>
            <a:r>
              <a:rPr lang="en-IN" sz="1800" dirty="0">
                <a:solidFill>
                  <a:srgbClr val="161616"/>
                </a:solidFill>
                <a:latin typeface="Arial" panose="020B0604020202020204" pitchFamily="34" charset="0"/>
                <a:cs typeface="Arial" panose="020B0604020202020204" pitchFamily="34" charset="0"/>
              </a:rPr>
              <a:t>Cloud provides 3 different types of the services:</a:t>
            </a:r>
          </a:p>
          <a:p>
            <a:pPr algn="l">
              <a:buFont typeface="Wingdings" panose="05000000000000000000" pitchFamily="2" charset="2"/>
              <a:buChar char="Ø"/>
            </a:pPr>
            <a:r>
              <a:rPr lang="en-IN" sz="1800" dirty="0">
                <a:solidFill>
                  <a:srgbClr val="161616"/>
                </a:solidFill>
                <a:latin typeface="Arial" panose="020B0604020202020204" pitchFamily="34" charset="0"/>
                <a:cs typeface="Arial" panose="020B0604020202020204" pitchFamily="34" charset="0"/>
              </a:rPr>
              <a:t>I</a:t>
            </a:r>
            <a:r>
              <a:rPr lang="en-IN" sz="1800" b="0" i="0" dirty="0">
                <a:solidFill>
                  <a:srgbClr val="161616"/>
                </a:solidFill>
                <a:effectLst/>
                <a:latin typeface="Arial" panose="020B0604020202020204" pitchFamily="34" charset="0"/>
                <a:cs typeface="Arial" panose="020B0604020202020204" pitchFamily="34" charset="0"/>
              </a:rPr>
              <a:t>nfrastructure as a service (IaaS).</a:t>
            </a:r>
          </a:p>
          <a:p>
            <a:pPr algn="l">
              <a:buFont typeface="Wingdings" panose="05000000000000000000" pitchFamily="2" charset="2"/>
              <a:buChar char="Ø"/>
            </a:pPr>
            <a:r>
              <a:rPr lang="en-IN" sz="1800" dirty="0">
                <a:solidFill>
                  <a:srgbClr val="161616"/>
                </a:solidFill>
                <a:latin typeface="Arial" panose="020B0604020202020204" pitchFamily="34" charset="0"/>
                <a:cs typeface="Arial" panose="020B0604020202020204" pitchFamily="34" charset="0"/>
              </a:rPr>
              <a:t>P</a:t>
            </a:r>
            <a:r>
              <a:rPr lang="en-IN" sz="1800" b="0" i="0" dirty="0">
                <a:solidFill>
                  <a:srgbClr val="161616"/>
                </a:solidFill>
                <a:effectLst/>
                <a:latin typeface="Arial" panose="020B0604020202020204" pitchFamily="34" charset="0"/>
                <a:cs typeface="Arial" panose="020B0604020202020204" pitchFamily="34" charset="0"/>
              </a:rPr>
              <a:t>latform as a service (PaaS).</a:t>
            </a:r>
          </a:p>
          <a:p>
            <a:pPr algn="l">
              <a:buFont typeface="Wingdings" panose="05000000000000000000" pitchFamily="2" charset="2"/>
              <a:buChar char="Ø"/>
            </a:pPr>
            <a:r>
              <a:rPr lang="en-IN" sz="1800" b="0" i="0" dirty="0">
                <a:solidFill>
                  <a:srgbClr val="161616"/>
                </a:solidFill>
                <a:effectLst/>
                <a:latin typeface="Arial" panose="020B0604020202020204" pitchFamily="34" charset="0"/>
                <a:cs typeface="Arial" panose="020B0604020202020204" pitchFamily="34" charset="0"/>
              </a:rPr>
              <a:t>Software as a service (SaaS).</a:t>
            </a:r>
          </a:p>
          <a:p>
            <a:pPr algn="l">
              <a:buFont typeface="Wingdings" panose="05000000000000000000" pitchFamily="2" charset="2"/>
              <a:buChar char="Ø"/>
            </a:pPr>
            <a:endParaRPr lang="en-IN" sz="1800" dirty="0">
              <a:solidFill>
                <a:srgbClr val="161616"/>
              </a:solidFill>
              <a:latin typeface="Arial" panose="020B0604020202020204" pitchFamily="34" charset="0"/>
              <a:cs typeface="Arial" panose="020B0604020202020204" pitchFamily="34" charset="0"/>
            </a:endParaRPr>
          </a:p>
          <a:p>
            <a:pPr marL="0" indent="0">
              <a:buNone/>
            </a:pPr>
            <a:r>
              <a:rPr lang="en-IN" sz="1800" b="1" dirty="0">
                <a:solidFill>
                  <a:srgbClr val="161616"/>
                </a:solidFill>
                <a:latin typeface="Arial" panose="020B0604020202020204" pitchFamily="34" charset="0"/>
                <a:cs typeface="Arial" panose="020B0604020202020204" pitchFamily="34" charset="0"/>
              </a:rPr>
              <a:t>Infrastructure as a Service: </a:t>
            </a:r>
            <a:r>
              <a:rPr lang="en-US" sz="1800" dirty="0">
                <a:solidFill>
                  <a:srgbClr val="161616"/>
                </a:solidFill>
                <a:latin typeface="Arial" panose="020B0604020202020204" pitchFamily="34" charset="0"/>
                <a:cs typeface="Arial" panose="020B0604020202020204" pitchFamily="34" charset="0"/>
              </a:rPr>
              <a:t>In an IaaS model, the cloud provider is responsible for maintaining the hardware, network connectivity (to the internet), and physical security. We are responsible for everything else: operating system installation, configuration, and maintenance; network configuration; database and storage configuration; and so on. With IaaS, we are essentially renting the hardware in a cloud datacenter.</a:t>
            </a:r>
          </a:p>
          <a:p>
            <a:pPr marL="0" indent="0">
              <a:buNone/>
            </a:pPr>
            <a:r>
              <a:rPr lang="en-US" sz="1800" dirty="0">
                <a:solidFill>
                  <a:srgbClr val="161616"/>
                </a:solidFill>
                <a:latin typeface="Arial" panose="020B0604020202020204" pitchFamily="34" charset="0"/>
                <a:cs typeface="Arial" panose="020B0604020202020204" pitchFamily="34" charset="0"/>
              </a:rPr>
              <a:t>Examples: Virtual machine, Virtual machine scale sets.</a:t>
            </a:r>
          </a:p>
          <a:p>
            <a:pPr marL="0" indent="0">
              <a:buNone/>
            </a:pPr>
            <a:r>
              <a:rPr lang="en-US" sz="1800" dirty="0">
                <a:solidFill>
                  <a:srgbClr val="161616"/>
                </a:solidFill>
                <a:latin typeface="Arial" panose="020B0604020202020204" pitchFamily="34" charset="0"/>
                <a:cs typeface="Arial" panose="020B0604020202020204" pitchFamily="34" charset="0"/>
              </a:rPr>
              <a:t>Use cases: Lift-and-shift migration, Testing and development.</a:t>
            </a:r>
          </a:p>
          <a:p>
            <a:pPr marL="0" indent="0">
              <a:buNone/>
            </a:pPr>
            <a:endParaRPr lang="en-US" sz="1800" dirty="0">
              <a:solidFill>
                <a:srgbClr val="161616"/>
              </a:solidFill>
              <a:latin typeface="Arial" panose="020B0604020202020204" pitchFamily="34" charset="0"/>
              <a:cs typeface="Arial" panose="020B0604020202020204" pitchFamily="34" charset="0"/>
            </a:endParaRPr>
          </a:p>
          <a:p>
            <a:pPr marL="0" indent="0">
              <a:buNone/>
            </a:pPr>
            <a:r>
              <a:rPr lang="en-US" sz="1800" dirty="0">
                <a:solidFill>
                  <a:srgbClr val="161616"/>
                </a:solidFill>
                <a:latin typeface="Arial" panose="020B0604020202020204" pitchFamily="34" charset="0"/>
                <a:cs typeface="Arial" panose="020B0604020202020204" pitchFamily="34" charset="0"/>
              </a:rPr>
              <a:t>Note: Region, Azure Zone, Region Pairing.</a:t>
            </a:r>
          </a:p>
          <a:p>
            <a:pPr marL="0" indent="0">
              <a:buNone/>
            </a:pPr>
            <a:r>
              <a:rPr lang="en-US" sz="1800">
                <a:latin typeface="Arial" panose="020B0604020202020204" pitchFamily="34" charset="0"/>
                <a:cs typeface="Arial" panose="020B0604020202020204" pitchFamily="34" charset="0"/>
              </a:rPr>
              <a:t>Link: </a:t>
            </a:r>
            <a:r>
              <a:rPr lang="en-US" sz="1800">
                <a:latin typeface="Arial" panose="020B0604020202020204" pitchFamily="34" charset="0"/>
                <a:cs typeface="Arial" panose="020B0604020202020204" pitchFamily="34" charset="0"/>
                <a:hlinkClick r:id="rId2"/>
              </a:rPr>
              <a:t>Exercise - Create an Azure virtual machine - Training | Microsoft Learn</a:t>
            </a:r>
            <a:endParaRPr lang="en-US" sz="1800">
              <a:latin typeface="Arial" panose="020B0604020202020204" pitchFamily="34" charset="0"/>
              <a:cs typeface="Arial" panose="020B0604020202020204" pitchFamily="34" charset="0"/>
            </a:endParaRPr>
          </a:p>
          <a:p>
            <a:pPr marL="0" indent="0">
              <a:buNone/>
            </a:pPr>
            <a:endParaRPr lang="en-US" sz="1800" dirty="0">
              <a:solidFill>
                <a:srgbClr val="161616"/>
              </a:solidFill>
              <a:latin typeface="Arial" panose="020B0604020202020204" pitchFamily="34" charset="0"/>
              <a:cs typeface="Arial" panose="020B0604020202020204" pitchFamily="34" charset="0"/>
            </a:endParaRPr>
          </a:p>
          <a:p>
            <a:pPr marL="0" indent="0">
              <a:buNone/>
            </a:pPr>
            <a:endParaRPr lang="en-US" sz="1800" dirty="0">
              <a:solidFill>
                <a:srgbClr val="16161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8897311"/>
      </p:ext>
    </p:extLst>
  </p:cSld>
  <p:clrMapOvr>
    <a:masterClrMapping/>
  </p:clrMapOvr>
  <mc:AlternateContent xmlns:mc="http://schemas.openxmlformats.org/markup-compatibility/2006" xmlns:p14="http://schemas.microsoft.com/office/powerpoint/2010/main">
    <mc:Choice Requires="p14">
      <p:transition spd="slow" p14:dur="2000" advTm="753"/>
    </mc:Choice>
    <mc:Fallback xmlns="">
      <p:transition spd="slow" advTm="75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0977A-5E70-7A7F-6059-C92AAF28B9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0BA0D1-9D50-3A6E-9EA7-C378018752CD}"/>
              </a:ext>
            </a:extLst>
          </p:cNvPr>
          <p:cNvSpPr>
            <a:spLocks noGrp="1"/>
          </p:cNvSpPr>
          <p:nvPr>
            <p:ph type="title"/>
          </p:nvPr>
        </p:nvSpPr>
        <p:spPr>
          <a:xfrm>
            <a:off x="1371600" y="274638"/>
            <a:ext cx="9086088" cy="1020762"/>
          </a:xfrm>
        </p:spPr>
        <p:txBody>
          <a:bodyPr>
            <a:normAutofit/>
          </a:bodyPr>
          <a:lstStyle/>
          <a:p>
            <a:r>
              <a:rPr lang="en-IN" sz="3200" dirty="0">
                <a:latin typeface="Arial" panose="020B0604020202020204" pitchFamily="34" charset="0"/>
                <a:cs typeface="Arial" panose="020B0604020202020204" pitchFamily="34" charset="0"/>
              </a:rPr>
              <a:t>Platform as a service (PaaS)</a:t>
            </a:r>
            <a:endParaRPr lang="en-US" sz="32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1E8FAD3E-EF19-28A0-2907-CD7DD3F0ADCC}"/>
              </a:ext>
            </a:extLst>
          </p:cNvPr>
          <p:cNvSpPr>
            <a:spLocks noGrp="1"/>
          </p:cNvSpPr>
          <p:nvPr>
            <p:ph idx="1"/>
          </p:nvPr>
        </p:nvSpPr>
        <p:spPr>
          <a:xfrm>
            <a:off x="1371600" y="1295400"/>
            <a:ext cx="10744200" cy="5486400"/>
          </a:xfrm>
        </p:spPr>
        <p:txBody>
          <a:bodyPr>
            <a:normAutofit/>
          </a:bodyPr>
          <a:lstStyle/>
          <a:p>
            <a:pPr marL="0" indent="0">
              <a:buNone/>
            </a:pPr>
            <a:r>
              <a:rPr lang="en-US" sz="1800" b="1" dirty="0">
                <a:solidFill>
                  <a:srgbClr val="161616"/>
                </a:solidFill>
                <a:latin typeface="Segoe UI" panose="020B0502040204020203" pitchFamily="34" charset="0"/>
              </a:rPr>
              <a:t>Platform as a service (PaaS) </a:t>
            </a:r>
            <a:r>
              <a:rPr lang="en-US" sz="1800" dirty="0">
                <a:solidFill>
                  <a:srgbClr val="161616"/>
                </a:solidFill>
                <a:latin typeface="Segoe UI" panose="020B0502040204020203" pitchFamily="34" charset="0"/>
              </a:rPr>
              <a:t>is a middle ground between renting space in a datacenter (infrastructure as a service) and paying for a complete and deployed solution (software as a service). In a PaaS environment, the cloud provider maintains the physical infrastructure, physical security, and connection to the internet. They also maintain the operating systems, middleware, development tools, and business intelligence services that make up a cloud solution. In a PaaS scenario, we don't have to worry about the licensing or patching for operating systems and databases.</a:t>
            </a:r>
          </a:p>
          <a:p>
            <a:pPr marL="0" indent="0">
              <a:buNone/>
            </a:pPr>
            <a:r>
              <a:rPr lang="en-US" sz="1800" dirty="0">
                <a:solidFill>
                  <a:srgbClr val="161616"/>
                </a:solidFill>
                <a:latin typeface="Segoe UI" panose="020B0502040204020203" pitchFamily="34" charset="0"/>
              </a:rPr>
              <a:t>PaaS is well suited to provide a complete development environment without the headache of maintaining all the development infrastructure.</a:t>
            </a:r>
          </a:p>
          <a:p>
            <a:pPr marL="0" indent="0">
              <a:buNone/>
            </a:pPr>
            <a:endParaRPr lang="en-US" sz="1800" dirty="0">
              <a:solidFill>
                <a:srgbClr val="161616"/>
              </a:solidFill>
              <a:latin typeface="Segoe UI" panose="020B0502040204020203" pitchFamily="34" charset="0"/>
            </a:endParaRPr>
          </a:p>
          <a:p>
            <a:pPr marL="0" indent="0">
              <a:buNone/>
            </a:pPr>
            <a:r>
              <a:rPr lang="en-US" sz="1800" dirty="0">
                <a:solidFill>
                  <a:srgbClr val="161616"/>
                </a:solidFill>
                <a:latin typeface="Segoe UI" panose="020B0502040204020203" pitchFamily="34" charset="0"/>
              </a:rPr>
              <a:t>Example: App Service, Containers, AKS etc.</a:t>
            </a:r>
          </a:p>
          <a:p>
            <a:pPr marL="0" indent="0">
              <a:buNone/>
            </a:pPr>
            <a:r>
              <a:rPr lang="en-IN" sz="1800" dirty="0">
                <a:solidFill>
                  <a:srgbClr val="161616"/>
                </a:solidFill>
                <a:latin typeface="Segoe UI" panose="020B0502040204020203" pitchFamily="34" charset="0"/>
              </a:rPr>
              <a:t>Use cases: Development framework:, Analytics or business intelligence.</a:t>
            </a:r>
          </a:p>
        </p:txBody>
      </p:sp>
    </p:spTree>
    <p:extLst>
      <p:ext uri="{BB962C8B-B14F-4D97-AF65-F5344CB8AC3E}">
        <p14:creationId xmlns:p14="http://schemas.microsoft.com/office/powerpoint/2010/main" val="3256052195"/>
      </p:ext>
    </p:extLst>
  </p:cSld>
  <p:clrMapOvr>
    <a:masterClrMapping/>
  </p:clrMapOvr>
  <mc:AlternateContent xmlns:mc="http://schemas.openxmlformats.org/markup-compatibility/2006" xmlns:p14="http://schemas.microsoft.com/office/powerpoint/2010/main">
    <mc:Choice Requires="p14">
      <p:transition spd="slow" p14:dur="2000" advTm="753"/>
    </mc:Choice>
    <mc:Fallback xmlns="">
      <p:transition spd="slow" advTm="75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DD0C02-0A21-9DB2-B464-FB0F3DB795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1B400D-C8F2-E72E-D582-05AD8805EB6A}"/>
              </a:ext>
            </a:extLst>
          </p:cNvPr>
          <p:cNvSpPr>
            <a:spLocks noGrp="1"/>
          </p:cNvSpPr>
          <p:nvPr>
            <p:ph type="title"/>
          </p:nvPr>
        </p:nvSpPr>
        <p:spPr>
          <a:xfrm>
            <a:off x="1371600" y="274638"/>
            <a:ext cx="9086088" cy="1020762"/>
          </a:xfrm>
        </p:spPr>
        <p:txBody>
          <a:bodyPr>
            <a:normAutofit/>
          </a:bodyPr>
          <a:lstStyle/>
          <a:p>
            <a:r>
              <a:rPr lang="en-IN" sz="3200" dirty="0">
                <a:latin typeface="Arial" panose="020B0604020202020204" pitchFamily="34" charset="0"/>
                <a:cs typeface="Arial" panose="020B0604020202020204" pitchFamily="34" charset="0"/>
              </a:rPr>
              <a:t>Software as a service (PaaS)</a:t>
            </a:r>
            <a:endParaRPr lang="en-US" sz="32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B40D211B-E929-0219-C7E3-0710C380D093}"/>
              </a:ext>
            </a:extLst>
          </p:cNvPr>
          <p:cNvSpPr>
            <a:spLocks noGrp="1"/>
          </p:cNvSpPr>
          <p:nvPr>
            <p:ph idx="1"/>
          </p:nvPr>
        </p:nvSpPr>
        <p:spPr>
          <a:xfrm>
            <a:off x="1371600" y="1295400"/>
            <a:ext cx="10744200" cy="5486400"/>
          </a:xfrm>
        </p:spPr>
        <p:txBody>
          <a:bodyPr>
            <a:normAutofit/>
          </a:bodyPr>
          <a:lstStyle/>
          <a:p>
            <a:pPr marL="0" indent="0">
              <a:buNone/>
            </a:pPr>
            <a:r>
              <a:rPr lang="en-IN" sz="1800" b="1" dirty="0">
                <a:solidFill>
                  <a:srgbClr val="161616"/>
                </a:solidFill>
                <a:latin typeface="Segoe UI" panose="020B0502040204020203" pitchFamily="34" charset="0"/>
              </a:rPr>
              <a:t>Software as a Service: </a:t>
            </a:r>
            <a:r>
              <a:rPr lang="en-US" sz="1800" dirty="0">
                <a:solidFill>
                  <a:srgbClr val="161616"/>
                </a:solidFill>
                <a:latin typeface="Segoe UI" panose="020B0502040204020203" pitchFamily="34" charset="0"/>
              </a:rPr>
              <a:t>Software as a service (SaaS) is the most complete cloud service model from a product perspective. With SaaS, We are essentially renting or using a fully developed application. Email, financial software, messaging applications, and connectivity software are all common examples of a SaaS implementation.</a:t>
            </a:r>
            <a:endParaRPr lang="en-IN" sz="1800" dirty="0">
              <a:solidFill>
                <a:srgbClr val="161616"/>
              </a:solidFill>
              <a:latin typeface="Segoe UI" panose="020B0502040204020203" pitchFamily="34" charset="0"/>
            </a:endParaRPr>
          </a:p>
          <a:p>
            <a:pPr marL="0" indent="0">
              <a:buNone/>
            </a:pPr>
            <a:r>
              <a:rPr lang="en-US" sz="1800" dirty="0">
                <a:solidFill>
                  <a:srgbClr val="161616"/>
                </a:solidFill>
                <a:latin typeface="Segoe UI" panose="020B0502040204020203" pitchFamily="34" charset="0"/>
              </a:rPr>
              <a:t>While the SaaS model may be the least flexible, it’s also the easiest to get up and running. It requires the least amount of technical knowledge or expertise to fully employ.</a:t>
            </a:r>
          </a:p>
          <a:p>
            <a:pPr marL="0" indent="0">
              <a:buNone/>
            </a:pPr>
            <a:r>
              <a:rPr lang="en-IN" sz="1800" dirty="0">
                <a:solidFill>
                  <a:srgbClr val="161616"/>
                </a:solidFill>
                <a:latin typeface="Segoe UI" panose="020B0502040204020203" pitchFamily="34" charset="0"/>
              </a:rPr>
              <a:t>Use cases: Email and messaging, Business productivity applications, Finance and expense tracking.</a:t>
            </a:r>
          </a:p>
        </p:txBody>
      </p:sp>
    </p:spTree>
    <p:extLst>
      <p:ext uri="{BB962C8B-B14F-4D97-AF65-F5344CB8AC3E}">
        <p14:creationId xmlns:p14="http://schemas.microsoft.com/office/powerpoint/2010/main" val="322266325"/>
      </p:ext>
    </p:extLst>
  </p:cSld>
  <p:clrMapOvr>
    <a:masterClrMapping/>
  </p:clrMapOvr>
  <mc:AlternateContent xmlns:mc="http://schemas.openxmlformats.org/markup-compatibility/2006" xmlns:p14="http://schemas.microsoft.com/office/powerpoint/2010/main">
    <mc:Choice Requires="p14">
      <p:transition spd="slow" p14:dur="2000" advTm="753"/>
    </mc:Choice>
    <mc:Fallback xmlns="">
      <p:transition spd="slow" advTm="75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14EB69-E534-718D-29E0-A45D44F8CC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4A396F-FE28-6ADF-6695-A42F79752F7E}"/>
              </a:ext>
            </a:extLst>
          </p:cNvPr>
          <p:cNvSpPr>
            <a:spLocks noGrp="1"/>
          </p:cNvSpPr>
          <p:nvPr>
            <p:ph type="title"/>
          </p:nvPr>
        </p:nvSpPr>
        <p:spPr>
          <a:xfrm>
            <a:off x="1371600" y="274638"/>
            <a:ext cx="9086088" cy="1020762"/>
          </a:xfrm>
        </p:spPr>
        <p:txBody>
          <a:bodyPr>
            <a:normAutofit/>
          </a:bodyPr>
          <a:lstStyle/>
          <a:p>
            <a:r>
              <a:rPr lang="en-US" sz="3200" dirty="0">
                <a:latin typeface="Times New Roman" pitchFamily="18" charset="0"/>
                <a:cs typeface="Times New Roman" pitchFamily="18" charset="0"/>
              </a:rPr>
              <a:t>Shared Responsibility Model</a:t>
            </a:r>
          </a:p>
        </p:txBody>
      </p:sp>
      <p:sp>
        <p:nvSpPr>
          <p:cNvPr id="3" name="Content Placeholder 2">
            <a:extLst>
              <a:ext uri="{FF2B5EF4-FFF2-40B4-BE49-F238E27FC236}">
                <a16:creationId xmlns:a16="http://schemas.microsoft.com/office/drawing/2014/main" id="{FFCE4ECB-0133-F447-6690-B0AE59D0903E}"/>
              </a:ext>
            </a:extLst>
          </p:cNvPr>
          <p:cNvSpPr>
            <a:spLocks noGrp="1"/>
          </p:cNvSpPr>
          <p:nvPr>
            <p:ph idx="1"/>
          </p:nvPr>
        </p:nvSpPr>
        <p:spPr>
          <a:xfrm>
            <a:off x="1371600" y="1219200"/>
            <a:ext cx="10744200" cy="5562600"/>
          </a:xfrm>
        </p:spPr>
        <p:txBody>
          <a:bodyPr>
            <a:normAutofit/>
          </a:bodyPr>
          <a:lstStyle/>
          <a:p>
            <a:pPr marL="0" indent="0">
              <a:buNone/>
            </a:pPr>
            <a:r>
              <a:rPr lang="en-US" sz="1800" b="1" dirty="0">
                <a:latin typeface="Arial" panose="020B0604020202020204" pitchFamily="34" charset="0"/>
                <a:cs typeface="Arial" panose="020B0604020202020204" pitchFamily="34" charset="0"/>
              </a:rPr>
              <a:t>Shared responsibility model:</a:t>
            </a:r>
          </a:p>
          <a:p>
            <a:pPr marL="0" indent="0">
              <a:buNone/>
            </a:pPr>
            <a:endParaRPr lang="en-US" sz="1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AF5AE5B-0461-6DEB-ED69-7B64CC809E52}"/>
              </a:ext>
            </a:extLst>
          </p:cNvPr>
          <p:cNvPicPr>
            <a:picLocks noChangeAspect="1"/>
          </p:cNvPicPr>
          <p:nvPr/>
        </p:nvPicPr>
        <p:blipFill>
          <a:blip r:embed="rId2"/>
          <a:stretch>
            <a:fillRect/>
          </a:stretch>
        </p:blipFill>
        <p:spPr>
          <a:xfrm>
            <a:off x="1371600" y="1752601"/>
            <a:ext cx="9296400" cy="5044024"/>
          </a:xfrm>
          <a:prstGeom prst="rect">
            <a:avLst/>
          </a:prstGeom>
        </p:spPr>
      </p:pic>
    </p:spTree>
    <p:extLst>
      <p:ext uri="{BB962C8B-B14F-4D97-AF65-F5344CB8AC3E}">
        <p14:creationId xmlns:p14="http://schemas.microsoft.com/office/powerpoint/2010/main" val="898394204"/>
      </p:ext>
    </p:extLst>
  </p:cSld>
  <p:clrMapOvr>
    <a:masterClrMapping/>
  </p:clrMapOvr>
  <mc:AlternateContent xmlns:mc="http://schemas.openxmlformats.org/markup-compatibility/2006" xmlns:p14="http://schemas.microsoft.com/office/powerpoint/2010/main">
    <mc:Choice Requires="p14">
      <p:transition spd="slow" p14:dur="2000" advTm="753"/>
    </mc:Choice>
    <mc:Fallback xmlns="">
      <p:transition spd="slow" advTm="75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604C2-25E7-B593-ABFF-6F2ED8052480}"/>
              </a:ext>
            </a:extLst>
          </p:cNvPr>
          <p:cNvSpPr>
            <a:spLocks noGrp="1"/>
          </p:cNvSpPr>
          <p:nvPr>
            <p:ph type="title"/>
          </p:nvPr>
        </p:nvSpPr>
        <p:spPr/>
        <p:txBody>
          <a:bodyPr/>
          <a:lstStyle/>
          <a:p>
            <a:r>
              <a:rPr lang="en-IN"/>
              <a:t>Azure Regions</a:t>
            </a:r>
          </a:p>
        </p:txBody>
      </p:sp>
      <p:pic>
        <p:nvPicPr>
          <p:cNvPr id="1026" name="Picture 2" descr="Azure regions, availability zones, and region pairs – Codinizer">
            <a:extLst>
              <a:ext uri="{FF2B5EF4-FFF2-40B4-BE49-F238E27FC236}">
                <a16:creationId xmlns:a16="http://schemas.microsoft.com/office/drawing/2014/main" id="{56E1FE7B-9BF7-4AD5-A1AB-044FE6DE1D97}"/>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14525" y="1478890"/>
            <a:ext cx="9996488" cy="4738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277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471B6-9EA9-5606-E4E1-B3A8EED5E0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970912-B9CD-F2D9-DB21-5F453EA26DC1}"/>
              </a:ext>
            </a:extLst>
          </p:cNvPr>
          <p:cNvSpPr>
            <a:spLocks noGrp="1"/>
          </p:cNvSpPr>
          <p:nvPr>
            <p:ph type="title"/>
          </p:nvPr>
        </p:nvSpPr>
        <p:spPr>
          <a:xfrm>
            <a:off x="1371600" y="274638"/>
            <a:ext cx="9086088" cy="1020762"/>
          </a:xfrm>
        </p:spPr>
        <p:txBody>
          <a:bodyPr>
            <a:normAutofit/>
          </a:bodyPr>
          <a:lstStyle/>
          <a:p>
            <a:r>
              <a:rPr lang="en-US" sz="3200" dirty="0">
                <a:latin typeface="Times New Roman" pitchFamily="18" charset="0"/>
                <a:cs typeface="Times New Roman" pitchFamily="18" charset="0"/>
              </a:rPr>
              <a:t>Cloud Models</a:t>
            </a:r>
          </a:p>
        </p:txBody>
      </p:sp>
      <p:sp>
        <p:nvSpPr>
          <p:cNvPr id="3" name="Content Placeholder 2">
            <a:extLst>
              <a:ext uri="{FF2B5EF4-FFF2-40B4-BE49-F238E27FC236}">
                <a16:creationId xmlns:a16="http://schemas.microsoft.com/office/drawing/2014/main" id="{9290E9FA-FF4C-29E6-FBE6-9BB5024778E3}"/>
              </a:ext>
            </a:extLst>
          </p:cNvPr>
          <p:cNvSpPr>
            <a:spLocks noGrp="1"/>
          </p:cNvSpPr>
          <p:nvPr>
            <p:ph idx="1"/>
          </p:nvPr>
        </p:nvSpPr>
        <p:spPr>
          <a:xfrm>
            <a:off x="1447800" y="1295400"/>
            <a:ext cx="10668000" cy="5486400"/>
          </a:xfrm>
        </p:spPr>
        <p:txBody>
          <a:bodyPr>
            <a:normAutofit/>
          </a:bodyPr>
          <a:lstStyle/>
          <a:p>
            <a:pPr marL="0" indent="0">
              <a:lnSpc>
                <a:spcPct val="114000"/>
              </a:lnSpc>
              <a:buNone/>
            </a:pPr>
            <a:r>
              <a:rPr lang="en-US" sz="1800" dirty="0">
                <a:solidFill>
                  <a:schemeClr val="tx1"/>
                </a:solidFill>
                <a:latin typeface="Arial" panose="020B0604020202020204" pitchFamily="34" charset="0"/>
                <a:cs typeface="Arial" panose="020B0604020202020204" pitchFamily="34" charset="0"/>
              </a:rPr>
              <a:t>The cloud models define the deployment type of cloud resources. The three main cloud models are: private, public, and hybrid.</a:t>
            </a:r>
          </a:p>
          <a:p>
            <a:pPr marL="0" indent="0">
              <a:lnSpc>
                <a:spcPct val="114000"/>
              </a:lnSpc>
              <a:buNone/>
            </a:pPr>
            <a:r>
              <a:rPr lang="en-US" sz="1800" b="1" dirty="0">
                <a:solidFill>
                  <a:schemeClr val="tx1"/>
                </a:solidFill>
                <a:latin typeface="Arial" panose="020B0604020202020204" pitchFamily="34" charset="0"/>
                <a:cs typeface="Arial" panose="020B0604020202020204" pitchFamily="34" charset="0"/>
              </a:rPr>
              <a:t>Private cloud: </a:t>
            </a:r>
            <a:r>
              <a:rPr lang="en-US" sz="1800" dirty="0">
                <a:solidFill>
                  <a:schemeClr val="tx1"/>
                </a:solidFill>
                <a:latin typeface="Arial" panose="020B0604020202020204" pitchFamily="34" charset="0"/>
                <a:cs typeface="Arial" panose="020B0604020202020204" pitchFamily="34" charset="0"/>
              </a:rPr>
              <a:t>A private cloud is, in some ways, the natural evolution from a corporate datacenter. It’s a cloud (delivering IT services over the internet) that’s used by a single entity. Private cloud provides much greater control for the company and its IT department. However, it also comes with greater cost and fewer of the benefits of a public cloud deployment. Finally, a private cloud may be hosted from your on site datacenter. It may also be hosted in a dedicated datacenter offsite, potentially even by a third party that has dedicated that datacenter to your company.</a:t>
            </a:r>
          </a:p>
          <a:p>
            <a:pPr marL="0" indent="0">
              <a:lnSpc>
                <a:spcPct val="114000"/>
              </a:lnSpc>
              <a:buNone/>
            </a:pPr>
            <a:endParaRPr lang="en-US" sz="1800" dirty="0">
              <a:solidFill>
                <a:schemeClr val="tx1"/>
              </a:solidFill>
              <a:latin typeface="Arial" panose="020B0604020202020204" pitchFamily="34" charset="0"/>
              <a:cs typeface="Arial" panose="020B0604020202020204" pitchFamily="34" charset="0"/>
            </a:endParaRPr>
          </a:p>
          <a:p>
            <a:pPr marL="0" indent="0">
              <a:lnSpc>
                <a:spcPct val="114000"/>
              </a:lnSpc>
              <a:buNone/>
            </a:pPr>
            <a:r>
              <a:rPr lang="en-US" sz="1800" b="1" dirty="0">
                <a:solidFill>
                  <a:schemeClr val="tx1"/>
                </a:solidFill>
                <a:latin typeface="Arial" panose="020B0604020202020204" pitchFamily="34" charset="0"/>
                <a:cs typeface="Arial" panose="020B0604020202020204" pitchFamily="34" charset="0"/>
              </a:rPr>
              <a:t>Public cloud: </a:t>
            </a:r>
            <a:r>
              <a:rPr lang="en-US" sz="1800" dirty="0">
                <a:solidFill>
                  <a:schemeClr val="tx1"/>
                </a:solidFill>
                <a:latin typeface="Arial" panose="020B0604020202020204" pitchFamily="34" charset="0"/>
                <a:cs typeface="Arial" panose="020B0604020202020204" pitchFamily="34" charset="0"/>
              </a:rPr>
              <a:t>A public cloud is built, controlled, and maintained by a third-party cloud provider. With a public cloud, anyone that wants to purchase cloud services can access and use resources. The general public availability is a key difference between public and private clouds.</a:t>
            </a:r>
          </a:p>
        </p:txBody>
      </p:sp>
    </p:spTree>
    <p:extLst>
      <p:ext uri="{BB962C8B-B14F-4D97-AF65-F5344CB8AC3E}">
        <p14:creationId xmlns:p14="http://schemas.microsoft.com/office/powerpoint/2010/main" val="2558593901"/>
      </p:ext>
    </p:extLst>
  </p:cSld>
  <p:clrMapOvr>
    <a:masterClrMapping/>
  </p:clrMapOvr>
  <mc:AlternateContent xmlns:mc="http://schemas.openxmlformats.org/markup-compatibility/2006" xmlns:p14="http://schemas.microsoft.com/office/powerpoint/2010/main">
    <mc:Choice Requires="p14">
      <p:transition spd="slow" p14:dur="2000" advTm="753"/>
    </mc:Choice>
    <mc:Fallback xmlns="">
      <p:transition spd="slow" advTm="753"/>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1634</TotalTime>
  <Words>1678</Words>
  <Application>Microsoft Office PowerPoint</Application>
  <PresentationFormat>Widescreen</PresentationFormat>
  <Paragraphs>127</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Gill Sans MT</vt:lpstr>
      <vt:lpstr>Segoe UI</vt:lpstr>
      <vt:lpstr>Times New Roman</vt:lpstr>
      <vt:lpstr>Verdana</vt:lpstr>
      <vt:lpstr>Wingdings</vt:lpstr>
      <vt:lpstr>Wingdings 2</vt:lpstr>
      <vt:lpstr>Solstice</vt:lpstr>
      <vt:lpstr>PowerPoint Presentation</vt:lpstr>
      <vt:lpstr>Content </vt:lpstr>
      <vt:lpstr>Cloud Computing</vt:lpstr>
      <vt:lpstr>Infrastructure as a service (IaaS)</vt:lpstr>
      <vt:lpstr>Platform as a service (PaaS)</vt:lpstr>
      <vt:lpstr>Software as a service (PaaS)</vt:lpstr>
      <vt:lpstr>Shared Responsibility Model</vt:lpstr>
      <vt:lpstr>Azure Regions</vt:lpstr>
      <vt:lpstr>Cloud Models</vt:lpstr>
      <vt:lpstr>Continued..</vt:lpstr>
      <vt:lpstr>Cloud Models</vt:lpstr>
      <vt:lpstr>Benefits of Cloud Services</vt:lpstr>
      <vt:lpstr>Benefits of Cloud Services</vt:lpstr>
      <vt:lpstr>Continued..</vt:lpstr>
      <vt:lpstr>Continued..</vt:lpstr>
      <vt:lpstr>Continued..</vt:lpstr>
      <vt:lpstr>Continued..</vt:lpstr>
      <vt:lpstr>Consumption Based Model</vt:lpstr>
      <vt:lpstr>Assignment</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Reetu</dc:creator>
  <cp:lastModifiedBy>Mamatha</cp:lastModifiedBy>
  <cp:revision>250</cp:revision>
  <dcterms:created xsi:type="dcterms:W3CDTF">2015-03-30T11:45:23Z</dcterms:created>
  <dcterms:modified xsi:type="dcterms:W3CDTF">2024-12-11T08:31:13Z</dcterms:modified>
</cp:coreProperties>
</file>