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54" r:id="rId3"/>
    <p:sldId id="349" r:id="rId4"/>
    <p:sldId id="324" r:id="rId5"/>
    <p:sldId id="325" r:id="rId6"/>
    <p:sldId id="329" r:id="rId7"/>
    <p:sldId id="331" r:id="rId8"/>
    <p:sldId id="330" r:id="rId9"/>
    <p:sldId id="326" r:id="rId10"/>
    <p:sldId id="335" r:id="rId11"/>
    <p:sldId id="332" r:id="rId12"/>
    <p:sldId id="339" r:id="rId13"/>
    <p:sldId id="334" r:id="rId14"/>
    <p:sldId id="340" r:id="rId15"/>
    <p:sldId id="341" r:id="rId16"/>
    <p:sldId id="345" r:id="rId17"/>
    <p:sldId id="337" r:id="rId18"/>
    <p:sldId id="328" r:id="rId19"/>
    <p:sldId id="342" r:id="rId20"/>
    <p:sldId id="343" r:id="rId21"/>
    <p:sldId id="350" r:id="rId22"/>
    <p:sldId id="316" r:id="rId23"/>
    <p:sldId id="258" r:id="rId24"/>
    <p:sldId id="291" r:id="rId25"/>
    <p:sldId id="318" r:id="rId26"/>
    <p:sldId id="279" r:id="rId27"/>
    <p:sldId id="351" r:id="rId28"/>
    <p:sldId id="352" r:id="rId29"/>
    <p:sldId id="292" r:id="rId30"/>
    <p:sldId id="319" r:id="rId31"/>
    <p:sldId id="320" r:id="rId32"/>
    <p:sldId id="321" r:id="rId33"/>
    <p:sldId id="280" r:id="rId34"/>
    <p:sldId id="302" r:id="rId35"/>
    <p:sldId id="315" r:id="rId36"/>
    <p:sldId id="323" r:id="rId37"/>
    <p:sldId id="322" r:id="rId38"/>
    <p:sldId id="35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0B6"/>
    <a:srgbClr val="FF5A9A"/>
    <a:srgbClr val="263238"/>
    <a:srgbClr val="FFFFFF"/>
    <a:srgbClr val="202020"/>
    <a:srgbClr val="F6C189"/>
    <a:srgbClr val="F50057"/>
    <a:srgbClr val="0BDAD0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2777D-7075-4114-A36E-2BA94E27DFE7}" v="792" dt="2021-08-06T06:36:30.042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201" autoAdjust="0"/>
  </p:normalViewPr>
  <p:slideViewPr>
    <p:cSldViewPr snapToGrid="0">
      <p:cViewPr varScale="1">
        <p:scale>
          <a:sx n="60" d="100"/>
          <a:sy n="60" d="100"/>
        </p:scale>
        <p:origin x="102" y="1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</dgm:pt>
    <dgm:pt modelId="{2E6AEB99-D4A2-4B65-BF8F-63A2346213F9}" type="pres">
      <dgm:prSet presAssocID="{75E102F9-A51E-4204-80B3-06074A38E772}" presName="connTx" presStyleLbl="parChTrans1D2" presStyleIdx="0" presStyleCnt="2"/>
      <dgm:spPr/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</dgm:pt>
    <dgm:pt modelId="{A08258FB-EB7E-4736-B8D4-9AAFA7C08C5E}" type="pres">
      <dgm:prSet presAssocID="{9C3601A9-6C50-4484-B2BF-03EDD335C238}" presName="connTx" presStyleLbl="parChTrans1D3" presStyleIdx="0" presStyleCnt="2"/>
      <dgm:spPr/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</dgm:pt>
    <dgm:pt modelId="{1CC89566-9FD4-43A3-88DD-99386B7720D2}" type="pres">
      <dgm:prSet presAssocID="{0F9876CE-0C39-4A3C-874A-3FB00DE7AD14}" presName="connTx" presStyleLbl="parChTrans1D4" presStyleIdx="0" presStyleCnt="1"/>
      <dgm:spPr/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</dgm:pt>
    <dgm:pt modelId="{76E672DE-65A8-4928-B3E8-138886BA52D8}" type="pres">
      <dgm:prSet presAssocID="{14752B0A-8C9E-4CBF-B5B2-EC2B49C011A0}" presName="connTx" presStyleLbl="parChTrans1D3" presStyleIdx="1" presStyleCnt="2"/>
      <dgm:spPr/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</dgm:pt>
    <dgm:pt modelId="{5944E024-1DFB-41A1-83AB-375C939DB1B4}" type="pres">
      <dgm:prSet presAssocID="{25AF5740-0CB1-4BA5-8904-176C148961ED}" presName="connTx" presStyleLbl="parChTrans1D2" presStyleIdx="1" presStyleCnt="2"/>
      <dgm:spPr/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dSpore-Pathlogy-Diagnosis-Challenge" TargetMode="External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DCA1-F2BA-4387-A9A5-1662280D7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06/08/2021</a:t>
            </a:r>
            <a:endParaRPr lang="zh-TW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01A2C-8DD3-4DA2-8CF5-4E6AC5076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Huawei HKRC</a:t>
            </a:r>
            <a:endParaRPr lang="zh-TW" altLang="en-US" dirty="0"/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 err="1"/>
              <a:t>MindSpore</a:t>
            </a:r>
            <a:r>
              <a:rPr lang="en-US" altLang="zh-CN" dirty="0"/>
              <a:t>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Testing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6D0A593-EAEC-4312-9D78-D3C2A5D6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78" y="1733626"/>
            <a:ext cx="4639322" cy="1886213"/>
          </a:xfrm>
          <a:prstGeom prst="rect">
            <a:avLst/>
          </a:prstGeom>
        </p:spPr>
      </p:pic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ECCB95-582F-4F7F-A76A-AB56E04C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13" y="4029332"/>
            <a:ext cx="6107987" cy="1893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220717" y="3876858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57998-3AE1-4EE2-AB4B-F99527A8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45" y="3693482"/>
            <a:ext cx="6631361" cy="2682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3931750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148269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498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693180-BECC-47CF-98D6-B40D789E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7" y="1511839"/>
            <a:ext cx="7267279" cy="1371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9459E-100E-4005-A691-8AC98A359F1D}"/>
              </a:ext>
            </a:extLst>
          </p:cNvPr>
          <p:cNvSpPr txBox="1"/>
          <p:nvPr/>
        </p:nvSpPr>
        <p:spPr>
          <a:xfrm>
            <a:off x="5784092" y="2860357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 err="1"/>
              <a:t>label_url</a:t>
            </a:r>
            <a:r>
              <a:rPr lang="en-US" altLang="zh-TW" sz="1400" dirty="0"/>
              <a:t> =&gt; </a:t>
            </a:r>
            <a:r>
              <a:rPr lang="zh-TW" altLang="en-US" sz="1400" dirty="0"/>
              <a:t>obs://mspdc-testing-bucket/dataset/label/</a:t>
            </a:r>
            <a:endParaRPr lang="en-US" altLang="zh-TW" sz="1400" dirty="0"/>
          </a:p>
          <a:p>
            <a:pPr algn="r"/>
            <a:r>
              <a:rPr lang="en-US" altLang="zh-TW" sz="1400" b="1" dirty="0" err="1"/>
              <a:t>dataset_url</a:t>
            </a:r>
            <a:r>
              <a:rPr lang="en-US" altLang="zh-TW" sz="1400" b="1" dirty="0"/>
              <a:t> </a:t>
            </a:r>
            <a:r>
              <a:rPr lang="en-US" altLang="zh-TW" sz="1400" dirty="0"/>
              <a:t>=&gt; obs://mspdc-testing-bucket/dataset/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478A50-E3D5-4312-B2A2-BE54515E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10"/>
          <a:stretch/>
        </p:blipFill>
        <p:spPr>
          <a:xfrm>
            <a:off x="4861136" y="4251684"/>
            <a:ext cx="7050617" cy="1496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C6AF43-10A6-4E2E-B00F-B4A21579C14F}"/>
              </a:ext>
            </a:extLst>
          </p:cNvPr>
          <p:cNvSpPr txBox="1"/>
          <p:nvPr/>
        </p:nvSpPr>
        <p:spPr>
          <a:xfrm>
            <a:off x="5706895" y="555157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Data Source = </a:t>
            </a:r>
            <a:r>
              <a:rPr lang="en-US" altLang="zh-TW" sz="1200" b="1" dirty="0" err="1"/>
              <a:t>data_url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any thing you like (will be replaced)</a:t>
            </a:r>
          </a:p>
          <a:p>
            <a:pPr algn="r"/>
            <a:r>
              <a:rPr lang="en-US" altLang="zh-TW" sz="1200" b="1" dirty="0"/>
              <a:t>Model Output = </a:t>
            </a:r>
            <a:r>
              <a:rPr lang="en-US" altLang="zh-TW" sz="1200" b="1" dirty="0" err="1"/>
              <a:t>train_url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obs://mspdc-demo-bucket/frcnn/out</a:t>
            </a:r>
            <a:r>
              <a:rPr lang="en-US" altLang="zh-TW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dataset_url</a:t>
            </a:r>
            <a:r>
              <a:rPr lang="en-US" altLang="zh-CN" sz="1100" dirty="0"/>
              <a:t> =&gt; to training images dataset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label_url</a:t>
            </a:r>
            <a:r>
              <a:rPr lang="en-US" altLang="zh-CN" sz="1100" dirty="0"/>
              <a:t> =&gt; to training images’ label</a:t>
            </a:r>
            <a:endParaRPr lang="zh-CN" altLang="en-US" sz="1100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sp>
        <p:nvSpPr>
          <p:cNvPr id="34" name="íŝ1idè">
            <a:extLst>
              <a:ext uri="{FF2B5EF4-FFF2-40B4-BE49-F238E27FC236}">
                <a16:creationId xmlns:a16="http://schemas.microsoft.com/office/drawing/2014/main" id="{9309EC15-9F96-4501-8443-B378FEBCEF97}"/>
              </a:ext>
            </a:extLst>
          </p:cNvPr>
          <p:cNvSpPr/>
          <p:nvPr/>
        </p:nvSpPr>
        <p:spPr bwMode="auto">
          <a:xfrm>
            <a:off x="5302029" y="1847864"/>
            <a:ext cx="6216871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 err="1"/>
              <a:t>dataset_url</a:t>
            </a:r>
            <a:r>
              <a:rPr lang="en-US" altLang="zh-CN" sz="1100" b="1" dirty="0"/>
              <a:t> &amp; </a:t>
            </a:r>
            <a:r>
              <a:rPr lang="en-US" altLang="zh-CN" sz="1100" b="1" dirty="0" err="1"/>
              <a:t>label_url</a:t>
            </a:r>
            <a:r>
              <a:rPr lang="en-US" altLang="zh-CN" sz="1100" dirty="0"/>
              <a:t> =&gt; should be auto-complete based on the parameters from the Algorithm</a:t>
            </a:r>
            <a:endParaRPr lang="zh-CN" altLang="en-US" sz="1100" dirty="0"/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3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12874A-51DD-4008-8722-91B1E21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18"/>
          <a:stretch/>
        </p:blipFill>
        <p:spPr>
          <a:xfrm>
            <a:off x="5216378" y="2162383"/>
            <a:ext cx="7050617" cy="1028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BA3140-577C-4891-B4B6-E0E13942F416}"/>
              </a:ext>
            </a:extLst>
          </p:cNvPr>
          <p:cNvSpPr txBox="1"/>
          <p:nvPr/>
        </p:nvSpPr>
        <p:spPr>
          <a:xfrm>
            <a:off x="7672960" y="5784193"/>
            <a:ext cx="384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Job Log Path </a:t>
            </a:r>
            <a:r>
              <a:rPr lang="en-US" altLang="zh-TW" sz="1200" dirty="0"/>
              <a:t>=&gt; obs://mspdc-demo-bucket/frcnn/out/</a:t>
            </a:r>
            <a:endParaRPr lang="zh-TW" altLang="en-US" sz="1200" dirty="0"/>
          </a:p>
        </p:txBody>
      </p:sp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1" y="3433340"/>
            <a:ext cx="6091928" cy="24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032AD7-B686-4855-80F0-54895A3D6266}"/>
              </a:ext>
            </a:extLst>
          </p:cNvPr>
          <p:cNvGrpSpPr/>
          <p:nvPr/>
        </p:nvGrpSpPr>
        <p:grpSpPr>
          <a:xfrm>
            <a:off x="839415" y="5473018"/>
            <a:ext cx="2778886" cy="884747"/>
            <a:chOff x="306327" y="5142413"/>
            <a:chExt cx="2778886" cy="448719"/>
          </a:xfrm>
        </p:grpSpPr>
        <p:sp>
          <p:nvSpPr>
            <p:cNvPr id="31" name="išḻîḓè">
              <a:extLst>
                <a:ext uri="{FF2B5EF4-FFF2-40B4-BE49-F238E27FC236}">
                  <a16:creationId xmlns:a16="http://schemas.microsoft.com/office/drawing/2014/main" id="{4F048AF0-B816-48CA-B713-5E63FD41A36B}"/>
                </a:ext>
              </a:extLst>
            </p:cNvPr>
            <p:cNvSpPr/>
            <p:nvPr/>
          </p:nvSpPr>
          <p:spPr bwMode="auto">
            <a:xfrm>
              <a:off x="306327" y="5142413"/>
              <a:ext cx="2778886" cy="448719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BF9DE-99D2-4693-A2FC-8277FF850EC5}"/>
                </a:ext>
              </a:extLst>
            </p:cNvPr>
            <p:cNvSpPr txBox="1"/>
            <p:nvPr/>
          </p:nvSpPr>
          <p:spPr>
            <a:xfrm>
              <a:off x="358496" y="5174824"/>
              <a:ext cx="2719861" cy="37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label_url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zh-TW" altLang="en-US" sz="1050" dirty="0">
                  <a:solidFill>
                    <a:srgbClr val="FFFFFF"/>
                  </a:solidFill>
                </a:rPr>
                <a:t>obs://mspdc-testing-bucket/dataset/label/</a:t>
              </a:r>
              <a:endParaRPr lang="en-US" altLang="zh-TW" sz="1050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dataset_url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dirty="0">
                  <a:solidFill>
                    <a:srgbClr val="FFFFFF"/>
                  </a:solidFill>
                </a:rPr>
                <a:t>obs://mspdc-testing-bucket/dataset/</a:t>
              </a:r>
              <a:endParaRPr lang="zh-TW" altLang="en-US" sz="10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C0C10-0F6D-443D-BA64-D4D8BA1449D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611445" y="5906255"/>
            <a:ext cx="5451397" cy="913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21489F-3B49-49D0-BF08-95F45F49A1F6}"/>
              </a:ext>
            </a:extLst>
          </p:cNvPr>
          <p:cNvSpPr txBox="1"/>
          <p:nvPr/>
        </p:nvSpPr>
        <p:spPr>
          <a:xfrm>
            <a:off x="5328022" y="5561414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label_url</a:t>
            </a:r>
            <a:endParaRPr lang="en-US" altLang="zh-TW" dirty="0"/>
          </a:p>
          <a:p>
            <a:pPr algn="ctr"/>
            <a:r>
              <a:rPr lang="en-US" altLang="zh-TW" dirty="0" err="1"/>
              <a:t>dataset_url</a:t>
            </a:r>
            <a:endParaRPr lang="zh-TW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train_url</a:t>
            </a:r>
            <a:endParaRPr lang="en-US" altLang="zh-TW" dirty="0"/>
          </a:p>
          <a:p>
            <a:pPr algn="ctr"/>
            <a:r>
              <a:rPr lang="en-US" altLang="zh-TW" dirty="0" err="1"/>
              <a:t>data_url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ïşḻiḍé">
            <a:extLst>
              <a:ext uri="{FF2B5EF4-FFF2-40B4-BE49-F238E27FC236}">
                <a16:creationId xmlns:a16="http://schemas.microsoft.com/office/drawing/2014/main" id="{24477DA0-D827-433C-9334-F60821AB1C50}"/>
              </a:ext>
            </a:extLst>
          </p:cNvPr>
          <p:cNvSpPr/>
          <p:nvPr/>
        </p:nvSpPr>
        <p:spPr>
          <a:xfrm>
            <a:off x="0" y="3316728"/>
            <a:ext cx="12192000" cy="615576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>
                  <a:alpha val="85000"/>
                </a:schemeClr>
              </a:gs>
              <a:gs pos="100000">
                <a:schemeClr val="accent3">
                  <a:alpha val="78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txBody>
          <a:bodyPr wrap="none" tIns="180000" rtlCol="0" anchor="t">
            <a:noAutofit/>
          </a:bodyPr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8275ACE-C5F3-47C6-BA6E-68AF363DDEDA}"/>
              </a:ext>
            </a:extLst>
          </p:cNvPr>
          <p:cNvCxnSpPr/>
          <p:nvPr/>
        </p:nvCxnSpPr>
        <p:spPr>
          <a:xfrm>
            <a:off x="719138" y="3617613"/>
            <a:ext cx="10753725" cy="138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$ļîḑé">
            <a:extLst>
              <a:ext uri="{FF2B5EF4-FFF2-40B4-BE49-F238E27FC236}">
                <a16:creationId xmlns:a16="http://schemas.microsoft.com/office/drawing/2014/main" id="{66B2005E-01F8-4DE3-8A99-5D9ACE81951C}"/>
              </a:ext>
            </a:extLst>
          </p:cNvPr>
          <p:cNvSpPr/>
          <p:nvPr/>
        </p:nvSpPr>
        <p:spPr>
          <a:xfrm>
            <a:off x="1545726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í$ḷiḋè">
            <a:extLst>
              <a:ext uri="{FF2B5EF4-FFF2-40B4-BE49-F238E27FC236}">
                <a16:creationId xmlns:a16="http://schemas.microsoft.com/office/drawing/2014/main" id="{AA127101-A0A0-41E6-B12F-0C5BD05EB048}"/>
              </a:ext>
            </a:extLst>
          </p:cNvPr>
          <p:cNvSpPr/>
          <p:nvPr/>
        </p:nvSpPr>
        <p:spPr>
          <a:xfrm>
            <a:off x="1409175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îśľïḍe">
            <a:extLst>
              <a:ext uri="{FF2B5EF4-FFF2-40B4-BE49-F238E27FC236}">
                <a16:creationId xmlns:a16="http://schemas.microsoft.com/office/drawing/2014/main" id="{5AE37450-6CE6-4339-82BF-F2A097E02971}"/>
              </a:ext>
            </a:extLst>
          </p:cNvPr>
          <p:cNvSpPr/>
          <p:nvPr/>
        </p:nvSpPr>
        <p:spPr>
          <a:xfrm>
            <a:off x="1549316" y="2289082"/>
            <a:ext cx="366264" cy="263654"/>
          </a:xfrm>
          <a:custGeom>
            <a:avLst/>
            <a:gdLst>
              <a:gd name="connsiteX0" fmla="*/ 67893 w 607286"/>
              <a:gd name="connsiteY0" fmla="*/ 324883 h 437153"/>
              <a:gd name="connsiteX1" fmla="*/ 296916 w 607286"/>
              <a:gd name="connsiteY1" fmla="*/ 324883 h 437153"/>
              <a:gd name="connsiteX2" fmla="*/ 310370 w 607286"/>
              <a:gd name="connsiteY2" fmla="*/ 324883 h 437153"/>
              <a:gd name="connsiteX3" fmla="*/ 539393 w 607286"/>
              <a:gd name="connsiteY3" fmla="*/ 324883 h 437153"/>
              <a:gd name="connsiteX4" fmla="*/ 607286 w 607286"/>
              <a:gd name="connsiteY4" fmla="*/ 415370 h 437153"/>
              <a:gd name="connsiteX5" fmla="*/ 607286 w 607286"/>
              <a:gd name="connsiteY5" fmla="*/ 437153 h 437153"/>
              <a:gd name="connsiteX6" fmla="*/ 0 w 607286"/>
              <a:gd name="connsiteY6" fmla="*/ 437153 h 437153"/>
              <a:gd name="connsiteX7" fmla="*/ 0 w 607286"/>
              <a:gd name="connsiteY7" fmla="*/ 415370 h 437153"/>
              <a:gd name="connsiteX8" fmla="*/ 306838 w 607286"/>
              <a:gd name="connsiteY8" fmla="*/ 130969 h 437153"/>
              <a:gd name="connsiteX9" fmla="*/ 311222 w 607286"/>
              <a:gd name="connsiteY9" fmla="*/ 151745 h 437153"/>
              <a:gd name="connsiteX10" fmla="*/ 332126 w 607286"/>
              <a:gd name="connsiteY10" fmla="*/ 147293 h 437153"/>
              <a:gd name="connsiteX11" fmla="*/ 335962 w 607286"/>
              <a:gd name="connsiteY11" fmla="*/ 165414 h 437153"/>
              <a:gd name="connsiteX12" fmla="*/ 315137 w 607286"/>
              <a:gd name="connsiteY12" fmla="*/ 169866 h 437153"/>
              <a:gd name="connsiteX13" fmla="*/ 319599 w 607286"/>
              <a:gd name="connsiteY13" fmla="*/ 190643 h 437153"/>
              <a:gd name="connsiteX14" fmla="*/ 301514 w 607286"/>
              <a:gd name="connsiteY14" fmla="*/ 194548 h 437153"/>
              <a:gd name="connsiteX15" fmla="*/ 297052 w 607286"/>
              <a:gd name="connsiteY15" fmla="*/ 173693 h 437153"/>
              <a:gd name="connsiteX16" fmla="*/ 276227 w 607286"/>
              <a:gd name="connsiteY16" fmla="*/ 178146 h 437153"/>
              <a:gd name="connsiteX17" fmla="*/ 272312 w 607286"/>
              <a:gd name="connsiteY17" fmla="*/ 160103 h 437153"/>
              <a:gd name="connsiteX18" fmla="*/ 293137 w 607286"/>
              <a:gd name="connsiteY18" fmla="*/ 155651 h 437153"/>
              <a:gd name="connsiteX19" fmla="*/ 288675 w 607286"/>
              <a:gd name="connsiteY19" fmla="*/ 134874 h 437153"/>
              <a:gd name="connsiteX20" fmla="*/ 232843 w 607286"/>
              <a:gd name="connsiteY20" fmla="*/ 123935 h 437153"/>
              <a:gd name="connsiteX21" fmla="*/ 244492 w 607286"/>
              <a:gd name="connsiteY21" fmla="*/ 126434 h 437153"/>
              <a:gd name="connsiteX22" fmla="*/ 253092 w 607286"/>
              <a:gd name="connsiteY22" fmla="*/ 132992 h 437153"/>
              <a:gd name="connsiteX23" fmla="*/ 257940 w 607286"/>
              <a:gd name="connsiteY23" fmla="*/ 143922 h 437153"/>
              <a:gd name="connsiteX24" fmla="*/ 257392 w 607286"/>
              <a:gd name="connsiteY24" fmla="*/ 157976 h 437153"/>
              <a:gd name="connsiteX25" fmla="*/ 250747 w 607286"/>
              <a:gd name="connsiteY25" fmla="*/ 169297 h 437153"/>
              <a:gd name="connsiteX26" fmla="*/ 240583 w 607286"/>
              <a:gd name="connsiteY26" fmla="*/ 179212 h 437153"/>
              <a:gd name="connsiteX27" fmla="*/ 229872 w 607286"/>
              <a:gd name="connsiteY27" fmla="*/ 188660 h 437153"/>
              <a:gd name="connsiteX28" fmla="*/ 229951 w 607286"/>
              <a:gd name="connsiteY28" fmla="*/ 188816 h 437153"/>
              <a:gd name="connsiteX29" fmla="*/ 267165 w 607286"/>
              <a:gd name="connsiteY29" fmla="*/ 180852 h 437153"/>
              <a:gd name="connsiteX30" fmla="*/ 271465 w 607286"/>
              <a:gd name="connsiteY30" fmla="*/ 200917 h 437153"/>
              <a:gd name="connsiteX31" fmla="*/ 200163 w 607286"/>
              <a:gd name="connsiteY31" fmla="*/ 216142 h 437153"/>
              <a:gd name="connsiteX32" fmla="*/ 199069 w 607286"/>
              <a:gd name="connsiteY32" fmla="*/ 204821 h 437153"/>
              <a:gd name="connsiteX33" fmla="*/ 201727 w 607286"/>
              <a:gd name="connsiteY33" fmla="*/ 194593 h 437153"/>
              <a:gd name="connsiteX34" fmla="*/ 206262 w 607286"/>
              <a:gd name="connsiteY34" fmla="*/ 186708 h 437153"/>
              <a:gd name="connsiteX35" fmla="*/ 212282 w 607286"/>
              <a:gd name="connsiteY35" fmla="*/ 179447 h 437153"/>
              <a:gd name="connsiteX36" fmla="*/ 219162 w 607286"/>
              <a:gd name="connsiteY36" fmla="*/ 172654 h 437153"/>
              <a:gd name="connsiteX37" fmla="*/ 226198 w 607286"/>
              <a:gd name="connsiteY37" fmla="*/ 166174 h 437153"/>
              <a:gd name="connsiteX38" fmla="*/ 229169 w 607286"/>
              <a:gd name="connsiteY38" fmla="*/ 163285 h 437153"/>
              <a:gd name="connsiteX39" fmla="*/ 232296 w 607286"/>
              <a:gd name="connsiteY39" fmla="*/ 159928 h 437153"/>
              <a:gd name="connsiteX40" fmla="*/ 234407 w 607286"/>
              <a:gd name="connsiteY40" fmla="*/ 156102 h 437153"/>
              <a:gd name="connsiteX41" fmla="*/ 234720 w 607286"/>
              <a:gd name="connsiteY41" fmla="*/ 151808 h 437153"/>
              <a:gd name="connsiteX42" fmla="*/ 230107 w 607286"/>
              <a:gd name="connsiteY42" fmla="*/ 144625 h 437153"/>
              <a:gd name="connsiteX43" fmla="*/ 222602 w 607286"/>
              <a:gd name="connsiteY43" fmla="*/ 143922 h 437153"/>
              <a:gd name="connsiteX44" fmla="*/ 213767 w 607286"/>
              <a:gd name="connsiteY44" fmla="*/ 150715 h 437153"/>
              <a:gd name="connsiteX45" fmla="*/ 213845 w 607286"/>
              <a:gd name="connsiteY45" fmla="*/ 163441 h 437153"/>
              <a:gd name="connsiteX46" fmla="*/ 191642 w 607286"/>
              <a:gd name="connsiteY46" fmla="*/ 168204 h 437153"/>
              <a:gd name="connsiteX47" fmla="*/ 190156 w 607286"/>
              <a:gd name="connsiteY47" fmla="*/ 152745 h 437153"/>
              <a:gd name="connsiteX48" fmla="*/ 194613 w 607286"/>
              <a:gd name="connsiteY48" fmla="*/ 140097 h 437153"/>
              <a:gd name="connsiteX49" fmla="*/ 204463 w 607286"/>
              <a:gd name="connsiteY49" fmla="*/ 130806 h 437153"/>
              <a:gd name="connsiteX50" fmla="*/ 218849 w 607286"/>
              <a:gd name="connsiteY50" fmla="*/ 125263 h 437153"/>
              <a:gd name="connsiteX51" fmla="*/ 232843 w 607286"/>
              <a:gd name="connsiteY51" fmla="*/ 123935 h 437153"/>
              <a:gd name="connsiteX52" fmla="*/ 384360 w 607286"/>
              <a:gd name="connsiteY52" fmla="*/ 92226 h 437153"/>
              <a:gd name="connsiteX53" fmla="*/ 395386 w 607286"/>
              <a:gd name="connsiteY53" fmla="*/ 95660 h 437153"/>
              <a:gd name="connsiteX54" fmla="*/ 402189 w 607286"/>
              <a:gd name="connsiteY54" fmla="*/ 101515 h 437153"/>
              <a:gd name="connsiteX55" fmla="*/ 405161 w 607286"/>
              <a:gd name="connsiteY55" fmla="*/ 107448 h 437153"/>
              <a:gd name="connsiteX56" fmla="*/ 405552 w 607286"/>
              <a:gd name="connsiteY56" fmla="*/ 117752 h 437153"/>
              <a:gd name="connsiteX57" fmla="*/ 402971 w 607286"/>
              <a:gd name="connsiteY57" fmla="*/ 123685 h 437153"/>
              <a:gd name="connsiteX58" fmla="*/ 399687 w 607286"/>
              <a:gd name="connsiteY58" fmla="*/ 126495 h 437153"/>
              <a:gd name="connsiteX59" fmla="*/ 398045 w 607286"/>
              <a:gd name="connsiteY59" fmla="*/ 127354 h 437153"/>
              <a:gd name="connsiteX60" fmla="*/ 398123 w 607286"/>
              <a:gd name="connsiteY60" fmla="*/ 127588 h 437153"/>
              <a:gd name="connsiteX61" fmla="*/ 399218 w 607286"/>
              <a:gd name="connsiteY61" fmla="*/ 127822 h 437153"/>
              <a:gd name="connsiteX62" fmla="*/ 401877 w 607286"/>
              <a:gd name="connsiteY62" fmla="*/ 128213 h 437153"/>
              <a:gd name="connsiteX63" fmla="*/ 405474 w 607286"/>
              <a:gd name="connsiteY63" fmla="*/ 129306 h 437153"/>
              <a:gd name="connsiteX64" fmla="*/ 409462 w 607286"/>
              <a:gd name="connsiteY64" fmla="*/ 131804 h 437153"/>
              <a:gd name="connsiteX65" fmla="*/ 413059 w 607286"/>
              <a:gd name="connsiteY65" fmla="*/ 136409 h 437153"/>
              <a:gd name="connsiteX66" fmla="*/ 415718 w 607286"/>
              <a:gd name="connsiteY66" fmla="*/ 143982 h 437153"/>
              <a:gd name="connsiteX67" fmla="*/ 415874 w 607286"/>
              <a:gd name="connsiteY67" fmla="*/ 152569 h 437153"/>
              <a:gd name="connsiteX68" fmla="*/ 412121 w 607286"/>
              <a:gd name="connsiteY68" fmla="*/ 162092 h 437153"/>
              <a:gd name="connsiteX69" fmla="*/ 402893 w 607286"/>
              <a:gd name="connsiteY69" fmla="*/ 170913 h 437153"/>
              <a:gd name="connsiteX70" fmla="*/ 386706 w 607286"/>
              <a:gd name="connsiteY70" fmla="*/ 177159 h 437153"/>
              <a:gd name="connsiteX71" fmla="*/ 370676 w 607286"/>
              <a:gd name="connsiteY71" fmla="*/ 178564 h 437153"/>
              <a:gd name="connsiteX72" fmla="*/ 359180 w 607286"/>
              <a:gd name="connsiteY72" fmla="*/ 175831 h 437153"/>
              <a:gd name="connsiteX73" fmla="*/ 351439 w 607286"/>
              <a:gd name="connsiteY73" fmla="*/ 170367 h 437153"/>
              <a:gd name="connsiteX74" fmla="*/ 346669 w 607286"/>
              <a:gd name="connsiteY74" fmla="*/ 163732 h 437153"/>
              <a:gd name="connsiteX75" fmla="*/ 344245 w 607286"/>
              <a:gd name="connsiteY75" fmla="*/ 157408 h 437153"/>
              <a:gd name="connsiteX76" fmla="*/ 343306 w 607286"/>
              <a:gd name="connsiteY76" fmla="*/ 152881 h 437153"/>
              <a:gd name="connsiteX77" fmla="*/ 365749 w 607286"/>
              <a:gd name="connsiteY77" fmla="*/ 148119 h 437153"/>
              <a:gd name="connsiteX78" fmla="*/ 371067 w 607286"/>
              <a:gd name="connsiteY78" fmla="*/ 157174 h 437153"/>
              <a:gd name="connsiteX79" fmla="*/ 375915 w 607286"/>
              <a:gd name="connsiteY79" fmla="*/ 159126 h 437153"/>
              <a:gd name="connsiteX80" fmla="*/ 381702 w 607286"/>
              <a:gd name="connsiteY80" fmla="*/ 158736 h 437153"/>
              <a:gd name="connsiteX81" fmla="*/ 389287 w 607286"/>
              <a:gd name="connsiteY81" fmla="*/ 154989 h 437153"/>
              <a:gd name="connsiteX82" fmla="*/ 390694 w 607286"/>
              <a:gd name="connsiteY82" fmla="*/ 147182 h 437153"/>
              <a:gd name="connsiteX83" fmla="*/ 388818 w 607286"/>
              <a:gd name="connsiteY83" fmla="*/ 143045 h 437153"/>
              <a:gd name="connsiteX84" fmla="*/ 385768 w 607286"/>
              <a:gd name="connsiteY84" fmla="*/ 140937 h 437153"/>
              <a:gd name="connsiteX85" fmla="*/ 381936 w 607286"/>
              <a:gd name="connsiteY85" fmla="*/ 140469 h 437153"/>
              <a:gd name="connsiteX86" fmla="*/ 377870 w 607286"/>
              <a:gd name="connsiteY86" fmla="*/ 141093 h 437153"/>
              <a:gd name="connsiteX87" fmla="*/ 373882 w 607286"/>
              <a:gd name="connsiteY87" fmla="*/ 142108 h 437153"/>
              <a:gd name="connsiteX88" fmla="*/ 371145 w 607286"/>
              <a:gd name="connsiteY88" fmla="*/ 143123 h 437153"/>
              <a:gd name="connsiteX89" fmla="*/ 367704 w 607286"/>
              <a:gd name="connsiteY89" fmla="*/ 127042 h 437153"/>
              <a:gd name="connsiteX90" fmla="*/ 370676 w 607286"/>
              <a:gd name="connsiteY90" fmla="*/ 126730 h 437153"/>
              <a:gd name="connsiteX91" fmla="*/ 374664 w 607286"/>
              <a:gd name="connsiteY91" fmla="*/ 126105 h 437153"/>
              <a:gd name="connsiteX92" fmla="*/ 378417 w 607286"/>
              <a:gd name="connsiteY92" fmla="*/ 125012 h 437153"/>
              <a:gd name="connsiteX93" fmla="*/ 381858 w 607286"/>
              <a:gd name="connsiteY93" fmla="*/ 123217 h 437153"/>
              <a:gd name="connsiteX94" fmla="*/ 384047 w 607286"/>
              <a:gd name="connsiteY94" fmla="*/ 120328 h 437153"/>
              <a:gd name="connsiteX95" fmla="*/ 384282 w 607286"/>
              <a:gd name="connsiteY95" fmla="*/ 116269 h 437153"/>
              <a:gd name="connsiteX96" fmla="*/ 382562 w 607286"/>
              <a:gd name="connsiteY96" fmla="*/ 113147 h 437153"/>
              <a:gd name="connsiteX97" fmla="*/ 379590 w 607286"/>
              <a:gd name="connsiteY97" fmla="*/ 111429 h 437153"/>
              <a:gd name="connsiteX98" fmla="*/ 375837 w 607286"/>
              <a:gd name="connsiteY98" fmla="*/ 110961 h 437153"/>
              <a:gd name="connsiteX99" fmla="*/ 372005 w 607286"/>
              <a:gd name="connsiteY99" fmla="*/ 111351 h 437153"/>
              <a:gd name="connsiteX100" fmla="*/ 367626 w 607286"/>
              <a:gd name="connsiteY100" fmla="*/ 112990 h 437153"/>
              <a:gd name="connsiteX101" fmla="*/ 364342 w 607286"/>
              <a:gd name="connsiteY101" fmla="*/ 115723 h 437153"/>
              <a:gd name="connsiteX102" fmla="*/ 362621 w 607286"/>
              <a:gd name="connsiteY102" fmla="*/ 119392 h 437153"/>
              <a:gd name="connsiteX103" fmla="*/ 362856 w 607286"/>
              <a:gd name="connsiteY103" fmla="*/ 124075 h 437153"/>
              <a:gd name="connsiteX104" fmla="*/ 340648 w 607286"/>
              <a:gd name="connsiteY104" fmla="*/ 128759 h 437153"/>
              <a:gd name="connsiteX105" fmla="*/ 340804 w 607286"/>
              <a:gd name="connsiteY105" fmla="*/ 115567 h 437153"/>
              <a:gd name="connsiteX106" fmla="*/ 346278 w 607286"/>
              <a:gd name="connsiteY106" fmla="*/ 105106 h 437153"/>
              <a:gd name="connsiteX107" fmla="*/ 356053 w 607286"/>
              <a:gd name="connsiteY107" fmla="*/ 97612 h 437153"/>
              <a:gd name="connsiteX108" fmla="*/ 368799 w 607286"/>
              <a:gd name="connsiteY108" fmla="*/ 93084 h 437153"/>
              <a:gd name="connsiteX109" fmla="*/ 384360 w 607286"/>
              <a:gd name="connsiteY109" fmla="*/ 92226 h 437153"/>
              <a:gd name="connsiteX110" fmla="*/ 115676 w 607286"/>
              <a:gd name="connsiteY110" fmla="*/ 47714 h 437153"/>
              <a:gd name="connsiteX111" fmla="*/ 115676 w 607286"/>
              <a:gd name="connsiteY111" fmla="*/ 262703 h 437153"/>
              <a:gd name="connsiteX112" fmla="*/ 491681 w 607286"/>
              <a:gd name="connsiteY112" fmla="*/ 262703 h 437153"/>
              <a:gd name="connsiteX113" fmla="*/ 491681 w 607286"/>
              <a:gd name="connsiteY113" fmla="*/ 47714 h 437153"/>
              <a:gd name="connsiteX114" fmla="*/ 67884 w 607286"/>
              <a:gd name="connsiteY114" fmla="*/ 0 h 437153"/>
              <a:gd name="connsiteX115" fmla="*/ 539473 w 607286"/>
              <a:gd name="connsiteY115" fmla="*/ 0 h 437153"/>
              <a:gd name="connsiteX116" fmla="*/ 539473 w 607286"/>
              <a:gd name="connsiteY116" fmla="*/ 310417 h 437153"/>
              <a:gd name="connsiteX117" fmla="*/ 67884 w 607286"/>
              <a:gd name="connsiteY117" fmla="*/ 310417 h 43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286" h="437153">
                <a:moveTo>
                  <a:pt x="67893" y="324883"/>
                </a:moveTo>
                <a:lnTo>
                  <a:pt x="296916" y="324883"/>
                </a:lnTo>
                <a:lnTo>
                  <a:pt x="310370" y="324883"/>
                </a:lnTo>
                <a:lnTo>
                  <a:pt x="539393" y="324883"/>
                </a:lnTo>
                <a:lnTo>
                  <a:pt x="607286" y="415370"/>
                </a:lnTo>
                <a:lnTo>
                  <a:pt x="607286" y="437153"/>
                </a:lnTo>
                <a:lnTo>
                  <a:pt x="0" y="437153"/>
                </a:lnTo>
                <a:lnTo>
                  <a:pt x="0" y="415370"/>
                </a:lnTo>
                <a:close/>
                <a:moveTo>
                  <a:pt x="306838" y="130969"/>
                </a:moveTo>
                <a:lnTo>
                  <a:pt x="311222" y="151745"/>
                </a:lnTo>
                <a:lnTo>
                  <a:pt x="332126" y="147293"/>
                </a:lnTo>
                <a:lnTo>
                  <a:pt x="335962" y="165414"/>
                </a:lnTo>
                <a:lnTo>
                  <a:pt x="315137" y="169866"/>
                </a:lnTo>
                <a:lnTo>
                  <a:pt x="319599" y="190643"/>
                </a:lnTo>
                <a:lnTo>
                  <a:pt x="301514" y="194548"/>
                </a:lnTo>
                <a:lnTo>
                  <a:pt x="297052" y="173693"/>
                </a:lnTo>
                <a:lnTo>
                  <a:pt x="276227" y="178146"/>
                </a:lnTo>
                <a:lnTo>
                  <a:pt x="272312" y="160103"/>
                </a:lnTo>
                <a:lnTo>
                  <a:pt x="293137" y="155651"/>
                </a:lnTo>
                <a:lnTo>
                  <a:pt x="288675" y="134874"/>
                </a:lnTo>
                <a:close/>
                <a:moveTo>
                  <a:pt x="232843" y="123935"/>
                </a:moveTo>
                <a:cubicBezTo>
                  <a:pt x="237222" y="124091"/>
                  <a:pt x="241131" y="124950"/>
                  <a:pt x="244492" y="126434"/>
                </a:cubicBezTo>
                <a:cubicBezTo>
                  <a:pt x="247932" y="127917"/>
                  <a:pt x="250825" y="130103"/>
                  <a:pt x="253092" y="132992"/>
                </a:cubicBezTo>
                <a:cubicBezTo>
                  <a:pt x="255438" y="135959"/>
                  <a:pt x="257080" y="139550"/>
                  <a:pt x="257940" y="143922"/>
                </a:cubicBezTo>
                <a:cubicBezTo>
                  <a:pt x="259112" y="149154"/>
                  <a:pt x="258956" y="153838"/>
                  <a:pt x="257392" y="157976"/>
                </a:cubicBezTo>
                <a:cubicBezTo>
                  <a:pt x="255907" y="162036"/>
                  <a:pt x="253718" y="165862"/>
                  <a:pt x="250747" y="169297"/>
                </a:cubicBezTo>
                <a:cubicBezTo>
                  <a:pt x="247776" y="172810"/>
                  <a:pt x="244414" y="176089"/>
                  <a:pt x="240583" y="179212"/>
                </a:cubicBezTo>
                <a:cubicBezTo>
                  <a:pt x="236831" y="182335"/>
                  <a:pt x="233234" y="185458"/>
                  <a:pt x="229872" y="188660"/>
                </a:cubicBezTo>
                <a:lnTo>
                  <a:pt x="229951" y="188816"/>
                </a:lnTo>
                <a:lnTo>
                  <a:pt x="267165" y="180852"/>
                </a:lnTo>
                <a:lnTo>
                  <a:pt x="271465" y="200917"/>
                </a:lnTo>
                <a:lnTo>
                  <a:pt x="200163" y="216142"/>
                </a:lnTo>
                <a:cubicBezTo>
                  <a:pt x="199069" y="212160"/>
                  <a:pt x="198678" y="208413"/>
                  <a:pt x="199069" y="204821"/>
                </a:cubicBezTo>
                <a:cubicBezTo>
                  <a:pt x="199382" y="201152"/>
                  <a:pt x="200242" y="197794"/>
                  <a:pt x="201727" y="194593"/>
                </a:cubicBezTo>
                <a:cubicBezTo>
                  <a:pt x="202978" y="191861"/>
                  <a:pt x="204463" y="189206"/>
                  <a:pt x="206262" y="186708"/>
                </a:cubicBezTo>
                <a:cubicBezTo>
                  <a:pt x="208060" y="184131"/>
                  <a:pt x="210093" y="181711"/>
                  <a:pt x="212282" y="179447"/>
                </a:cubicBezTo>
                <a:cubicBezTo>
                  <a:pt x="214393" y="177104"/>
                  <a:pt x="216738" y="174840"/>
                  <a:pt x="219162" y="172654"/>
                </a:cubicBezTo>
                <a:cubicBezTo>
                  <a:pt x="221585" y="170468"/>
                  <a:pt x="223931" y="168282"/>
                  <a:pt x="226198" y="166174"/>
                </a:cubicBezTo>
                <a:cubicBezTo>
                  <a:pt x="227058" y="165315"/>
                  <a:pt x="228074" y="164378"/>
                  <a:pt x="229169" y="163285"/>
                </a:cubicBezTo>
                <a:cubicBezTo>
                  <a:pt x="230342" y="162192"/>
                  <a:pt x="231358" y="161099"/>
                  <a:pt x="232296" y="159928"/>
                </a:cubicBezTo>
                <a:cubicBezTo>
                  <a:pt x="233234" y="158679"/>
                  <a:pt x="233938" y="157429"/>
                  <a:pt x="234407" y="156102"/>
                </a:cubicBezTo>
                <a:cubicBezTo>
                  <a:pt x="234954" y="154775"/>
                  <a:pt x="235032" y="153370"/>
                  <a:pt x="234720" y="151808"/>
                </a:cubicBezTo>
                <a:cubicBezTo>
                  <a:pt x="233860" y="148060"/>
                  <a:pt x="232374" y="145640"/>
                  <a:pt x="230107" y="144625"/>
                </a:cubicBezTo>
                <a:cubicBezTo>
                  <a:pt x="227918" y="143610"/>
                  <a:pt x="225416" y="143376"/>
                  <a:pt x="222602" y="143922"/>
                </a:cubicBezTo>
                <a:cubicBezTo>
                  <a:pt x="217911" y="144937"/>
                  <a:pt x="214940" y="147202"/>
                  <a:pt x="213767" y="150715"/>
                </a:cubicBezTo>
                <a:cubicBezTo>
                  <a:pt x="212594" y="154228"/>
                  <a:pt x="212594" y="158444"/>
                  <a:pt x="213845" y="163441"/>
                </a:cubicBezTo>
                <a:lnTo>
                  <a:pt x="191642" y="168204"/>
                </a:lnTo>
                <a:cubicBezTo>
                  <a:pt x="190078" y="162661"/>
                  <a:pt x="189609" y="157429"/>
                  <a:pt x="190156" y="152745"/>
                </a:cubicBezTo>
                <a:cubicBezTo>
                  <a:pt x="190704" y="147982"/>
                  <a:pt x="192189" y="143766"/>
                  <a:pt x="194613" y="140097"/>
                </a:cubicBezTo>
                <a:cubicBezTo>
                  <a:pt x="197036" y="136427"/>
                  <a:pt x="200320" y="133304"/>
                  <a:pt x="204463" y="130806"/>
                </a:cubicBezTo>
                <a:cubicBezTo>
                  <a:pt x="208529" y="128307"/>
                  <a:pt x="213376" y="126434"/>
                  <a:pt x="218849" y="125263"/>
                </a:cubicBezTo>
                <a:cubicBezTo>
                  <a:pt x="223852" y="124169"/>
                  <a:pt x="228465" y="123701"/>
                  <a:pt x="232843" y="123935"/>
                </a:cubicBezTo>
                <a:close/>
                <a:moveTo>
                  <a:pt x="384360" y="92226"/>
                </a:moveTo>
                <a:cubicBezTo>
                  <a:pt x="388818" y="92850"/>
                  <a:pt x="392415" y="94021"/>
                  <a:pt x="395386" y="95660"/>
                </a:cubicBezTo>
                <a:cubicBezTo>
                  <a:pt x="398358" y="97378"/>
                  <a:pt x="400625" y="99329"/>
                  <a:pt x="402189" y="101515"/>
                </a:cubicBezTo>
                <a:cubicBezTo>
                  <a:pt x="403832" y="103779"/>
                  <a:pt x="404770" y="105731"/>
                  <a:pt x="405161" y="107448"/>
                </a:cubicBezTo>
                <a:cubicBezTo>
                  <a:pt x="406099" y="111741"/>
                  <a:pt x="406256" y="115254"/>
                  <a:pt x="405552" y="117752"/>
                </a:cubicBezTo>
                <a:cubicBezTo>
                  <a:pt x="404926" y="120328"/>
                  <a:pt x="404066" y="122358"/>
                  <a:pt x="402971" y="123685"/>
                </a:cubicBezTo>
                <a:cubicBezTo>
                  <a:pt x="401877" y="125090"/>
                  <a:pt x="400782" y="126027"/>
                  <a:pt x="399687" y="126495"/>
                </a:cubicBezTo>
                <a:cubicBezTo>
                  <a:pt x="398592" y="127042"/>
                  <a:pt x="398045" y="127276"/>
                  <a:pt x="398045" y="127354"/>
                </a:cubicBezTo>
                <a:lnTo>
                  <a:pt x="398123" y="127588"/>
                </a:lnTo>
                <a:cubicBezTo>
                  <a:pt x="398123" y="127744"/>
                  <a:pt x="398514" y="127822"/>
                  <a:pt x="399218" y="127822"/>
                </a:cubicBezTo>
                <a:cubicBezTo>
                  <a:pt x="399922" y="127901"/>
                  <a:pt x="400782" y="127979"/>
                  <a:pt x="401877" y="128213"/>
                </a:cubicBezTo>
                <a:cubicBezTo>
                  <a:pt x="402971" y="128447"/>
                  <a:pt x="404144" y="128759"/>
                  <a:pt x="405474" y="129306"/>
                </a:cubicBezTo>
                <a:cubicBezTo>
                  <a:pt x="406881" y="129774"/>
                  <a:pt x="408132" y="130633"/>
                  <a:pt x="409462" y="131804"/>
                </a:cubicBezTo>
                <a:cubicBezTo>
                  <a:pt x="410713" y="132975"/>
                  <a:pt x="411886" y="134536"/>
                  <a:pt x="413059" y="136409"/>
                </a:cubicBezTo>
                <a:cubicBezTo>
                  <a:pt x="414154" y="138361"/>
                  <a:pt x="415014" y="140859"/>
                  <a:pt x="415718" y="143982"/>
                </a:cubicBezTo>
                <a:cubicBezTo>
                  <a:pt x="416265" y="146480"/>
                  <a:pt x="416265" y="149368"/>
                  <a:pt x="415874" y="152569"/>
                </a:cubicBezTo>
                <a:cubicBezTo>
                  <a:pt x="415483" y="155769"/>
                  <a:pt x="414232" y="158970"/>
                  <a:pt x="412121" y="162092"/>
                </a:cubicBezTo>
                <a:cubicBezTo>
                  <a:pt x="410009" y="165293"/>
                  <a:pt x="406959" y="168259"/>
                  <a:pt x="402893" y="170913"/>
                </a:cubicBezTo>
                <a:cubicBezTo>
                  <a:pt x="398827" y="173646"/>
                  <a:pt x="393431" y="175753"/>
                  <a:pt x="386706" y="177159"/>
                </a:cubicBezTo>
                <a:cubicBezTo>
                  <a:pt x="380607" y="178486"/>
                  <a:pt x="375211" y="178954"/>
                  <a:pt x="370676" y="178564"/>
                </a:cubicBezTo>
                <a:cubicBezTo>
                  <a:pt x="366140" y="178173"/>
                  <a:pt x="362387" y="177237"/>
                  <a:pt x="359180" y="175831"/>
                </a:cubicBezTo>
                <a:cubicBezTo>
                  <a:pt x="355974" y="174348"/>
                  <a:pt x="353472" y="172553"/>
                  <a:pt x="351439" y="170367"/>
                </a:cubicBezTo>
                <a:cubicBezTo>
                  <a:pt x="349484" y="168181"/>
                  <a:pt x="347920" y="165995"/>
                  <a:pt x="346669" y="163732"/>
                </a:cubicBezTo>
                <a:cubicBezTo>
                  <a:pt x="345496" y="161468"/>
                  <a:pt x="344714" y="159360"/>
                  <a:pt x="344245" y="157408"/>
                </a:cubicBezTo>
                <a:cubicBezTo>
                  <a:pt x="343775" y="155457"/>
                  <a:pt x="343463" y="153974"/>
                  <a:pt x="343306" y="152881"/>
                </a:cubicBezTo>
                <a:lnTo>
                  <a:pt x="365749" y="148119"/>
                </a:lnTo>
                <a:cubicBezTo>
                  <a:pt x="366531" y="152569"/>
                  <a:pt x="368330" y="155535"/>
                  <a:pt x="371067" y="157174"/>
                </a:cubicBezTo>
                <a:cubicBezTo>
                  <a:pt x="372474" y="158267"/>
                  <a:pt x="374116" y="158970"/>
                  <a:pt x="375915" y="159126"/>
                </a:cubicBezTo>
                <a:cubicBezTo>
                  <a:pt x="377713" y="159360"/>
                  <a:pt x="379668" y="159204"/>
                  <a:pt x="381702" y="158736"/>
                </a:cubicBezTo>
                <a:cubicBezTo>
                  <a:pt x="385064" y="158033"/>
                  <a:pt x="387566" y="156784"/>
                  <a:pt x="389287" y="154989"/>
                </a:cubicBezTo>
                <a:cubicBezTo>
                  <a:pt x="390929" y="153193"/>
                  <a:pt x="391398" y="150617"/>
                  <a:pt x="390694" y="147182"/>
                </a:cubicBezTo>
                <a:cubicBezTo>
                  <a:pt x="390303" y="145387"/>
                  <a:pt x="389678" y="143982"/>
                  <a:pt x="388818" y="143045"/>
                </a:cubicBezTo>
                <a:cubicBezTo>
                  <a:pt x="387957" y="142108"/>
                  <a:pt x="386941" y="141406"/>
                  <a:pt x="385768" y="140937"/>
                </a:cubicBezTo>
                <a:cubicBezTo>
                  <a:pt x="384595" y="140547"/>
                  <a:pt x="383344" y="140391"/>
                  <a:pt x="381936" y="140469"/>
                </a:cubicBezTo>
                <a:cubicBezTo>
                  <a:pt x="380607" y="140547"/>
                  <a:pt x="379199" y="140781"/>
                  <a:pt x="377870" y="141093"/>
                </a:cubicBezTo>
                <a:cubicBezTo>
                  <a:pt x="376149" y="141406"/>
                  <a:pt x="374820" y="141796"/>
                  <a:pt x="373882" y="142108"/>
                </a:cubicBezTo>
                <a:cubicBezTo>
                  <a:pt x="372865" y="142420"/>
                  <a:pt x="372005" y="142811"/>
                  <a:pt x="371145" y="143123"/>
                </a:cubicBezTo>
                <a:lnTo>
                  <a:pt x="367704" y="127042"/>
                </a:lnTo>
                <a:cubicBezTo>
                  <a:pt x="368564" y="126964"/>
                  <a:pt x="369581" y="126886"/>
                  <a:pt x="370676" y="126730"/>
                </a:cubicBezTo>
                <a:cubicBezTo>
                  <a:pt x="371770" y="126652"/>
                  <a:pt x="373100" y="126417"/>
                  <a:pt x="374664" y="126105"/>
                </a:cubicBezTo>
                <a:cubicBezTo>
                  <a:pt x="375915" y="125793"/>
                  <a:pt x="377166" y="125481"/>
                  <a:pt x="378417" y="125012"/>
                </a:cubicBezTo>
                <a:cubicBezTo>
                  <a:pt x="379747" y="124544"/>
                  <a:pt x="380841" y="123997"/>
                  <a:pt x="381858" y="123217"/>
                </a:cubicBezTo>
                <a:cubicBezTo>
                  <a:pt x="382796" y="122436"/>
                  <a:pt x="383578" y="121421"/>
                  <a:pt x="384047" y="120328"/>
                </a:cubicBezTo>
                <a:cubicBezTo>
                  <a:pt x="384595" y="119157"/>
                  <a:pt x="384595" y="117830"/>
                  <a:pt x="384282" y="116269"/>
                </a:cubicBezTo>
                <a:cubicBezTo>
                  <a:pt x="384047" y="115020"/>
                  <a:pt x="383422" y="113927"/>
                  <a:pt x="382562" y="113147"/>
                </a:cubicBezTo>
                <a:cubicBezTo>
                  <a:pt x="381702" y="112366"/>
                  <a:pt x="380685" y="111819"/>
                  <a:pt x="379590" y="111429"/>
                </a:cubicBezTo>
                <a:cubicBezTo>
                  <a:pt x="378417" y="111117"/>
                  <a:pt x="377166" y="110961"/>
                  <a:pt x="375837" y="110961"/>
                </a:cubicBezTo>
                <a:cubicBezTo>
                  <a:pt x="374429" y="110961"/>
                  <a:pt x="373178" y="111117"/>
                  <a:pt x="372005" y="111351"/>
                </a:cubicBezTo>
                <a:cubicBezTo>
                  <a:pt x="370441" y="111663"/>
                  <a:pt x="368955" y="112210"/>
                  <a:pt x="367626" y="112990"/>
                </a:cubicBezTo>
                <a:cubicBezTo>
                  <a:pt x="366297" y="113693"/>
                  <a:pt x="365202" y="114630"/>
                  <a:pt x="364342" y="115723"/>
                </a:cubicBezTo>
                <a:cubicBezTo>
                  <a:pt x="363481" y="116737"/>
                  <a:pt x="362934" y="117986"/>
                  <a:pt x="362621" y="119392"/>
                </a:cubicBezTo>
                <a:cubicBezTo>
                  <a:pt x="362308" y="120797"/>
                  <a:pt x="362387" y="122358"/>
                  <a:pt x="362856" y="124075"/>
                </a:cubicBezTo>
                <a:lnTo>
                  <a:pt x="340648" y="128759"/>
                </a:lnTo>
                <a:cubicBezTo>
                  <a:pt x="339631" y="123919"/>
                  <a:pt x="339709" y="119470"/>
                  <a:pt x="340804" y="115567"/>
                </a:cubicBezTo>
                <a:cubicBezTo>
                  <a:pt x="341821" y="111585"/>
                  <a:pt x="343619" y="108151"/>
                  <a:pt x="346278" y="105106"/>
                </a:cubicBezTo>
                <a:cubicBezTo>
                  <a:pt x="348937" y="102140"/>
                  <a:pt x="352221" y="99642"/>
                  <a:pt x="356053" y="97612"/>
                </a:cubicBezTo>
                <a:cubicBezTo>
                  <a:pt x="359884" y="95582"/>
                  <a:pt x="364185" y="94099"/>
                  <a:pt x="368799" y="93084"/>
                </a:cubicBezTo>
                <a:cubicBezTo>
                  <a:pt x="374820" y="91835"/>
                  <a:pt x="379981" y="91523"/>
                  <a:pt x="384360" y="92226"/>
                </a:cubicBezTo>
                <a:close/>
                <a:moveTo>
                  <a:pt x="115676" y="47714"/>
                </a:moveTo>
                <a:lnTo>
                  <a:pt x="115676" y="262703"/>
                </a:lnTo>
                <a:lnTo>
                  <a:pt x="491681" y="262703"/>
                </a:lnTo>
                <a:lnTo>
                  <a:pt x="491681" y="47714"/>
                </a:lnTo>
                <a:close/>
                <a:moveTo>
                  <a:pt x="67884" y="0"/>
                </a:moveTo>
                <a:lnTo>
                  <a:pt x="539473" y="0"/>
                </a:lnTo>
                <a:lnTo>
                  <a:pt x="539473" y="310417"/>
                </a:lnTo>
                <a:lnTo>
                  <a:pt x="67884" y="310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2" name="iṡļidé">
            <a:extLst>
              <a:ext uri="{FF2B5EF4-FFF2-40B4-BE49-F238E27FC236}">
                <a16:creationId xmlns:a16="http://schemas.microsoft.com/office/drawing/2014/main" id="{90040822-CFCB-48EB-8AEA-AC5576EDAFDA}"/>
              </a:ext>
            </a:extLst>
          </p:cNvPr>
          <p:cNvSpPr txBox="1"/>
          <p:nvPr/>
        </p:nvSpPr>
        <p:spPr bwMode="auto">
          <a:xfrm>
            <a:off x="678416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Training Workshop</a:t>
            </a:r>
            <a:endParaRPr lang="en-US" altLang="zh-CN" sz="18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9D35287-EB03-4FC5-9FE9-611D76E925CD}"/>
              </a:ext>
            </a:extLst>
          </p:cNvPr>
          <p:cNvCxnSpPr/>
          <p:nvPr/>
        </p:nvCxnSpPr>
        <p:spPr>
          <a:xfrm flipH="1">
            <a:off x="1732447" y="2755497"/>
            <a:ext cx="1" cy="66952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E10F80-EA23-4DD7-A7CA-9A9096685979}"/>
              </a:ext>
            </a:extLst>
          </p:cNvPr>
          <p:cNvCxnSpPr/>
          <p:nvPr/>
        </p:nvCxnSpPr>
        <p:spPr>
          <a:xfrm>
            <a:off x="3883138" y="5216302"/>
            <a:ext cx="2103624" cy="1128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E72E752-C29E-445C-8CA4-F9BD3BCE035A}"/>
              </a:ext>
            </a:extLst>
          </p:cNvPr>
          <p:cNvCxnSpPr/>
          <p:nvPr/>
        </p:nvCxnSpPr>
        <p:spPr>
          <a:xfrm flipV="1">
            <a:off x="6099293" y="2755497"/>
            <a:ext cx="1" cy="6695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îŝľïďé">
            <a:extLst>
              <a:ext uri="{FF2B5EF4-FFF2-40B4-BE49-F238E27FC236}">
                <a16:creationId xmlns:a16="http://schemas.microsoft.com/office/drawing/2014/main" id="{092B4BE3-3DCA-4B92-9F3F-416E69067A82}"/>
              </a:ext>
            </a:extLst>
          </p:cNvPr>
          <p:cNvSpPr/>
          <p:nvPr/>
        </p:nvSpPr>
        <p:spPr>
          <a:xfrm>
            <a:off x="5912572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išľîḍè">
            <a:extLst>
              <a:ext uri="{FF2B5EF4-FFF2-40B4-BE49-F238E27FC236}">
                <a16:creationId xmlns:a16="http://schemas.microsoft.com/office/drawing/2014/main" id="{06786D7A-77AF-46F3-91F5-E9818FF2F7C3}"/>
              </a:ext>
            </a:extLst>
          </p:cNvPr>
          <p:cNvSpPr/>
          <p:nvPr/>
        </p:nvSpPr>
        <p:spPr>
          <a:xfrm>
            <a:off x="5776021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îşļïďé">
            <a:extLst>
              <a:ext uri="{FF2B5EF4-FFF2-40B4-BE49-F238E27FC236}">
                <a16:creationId xmlns:a16="http://schemas.microsoft.com/office/drawing/2014/main" id="{44C7F6EE-1CA1-42B8-9B4C-B285B818A29D}"/>
              </a:ext>
            </a:extLst>
          </p:cNvPr>
          <p:cNvSpPr/>
          <p:nvPr/>
        </p:nvSpPr>
        <p:spPr bwMode="auto">
          <a:xfrm>
            <a:off x="5045262" y="4670191"/>
            <a:ext cx="2260511" cy="6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100" dirty="0"/>
              <a:t>Submit code and checkpoint to MSC21 platform for model testing</a:t>
            </a:r>
            <a:endParaRPr lang="en-US" altLang="zh-CN" sz="1100" dirty="0"/>
          </a:p>
        </p:txBody>
      </p:sp>
      <p:sp>
        <p:nvSpPr>
          <p:cNvPr id="20" name="iSľîḑe">
            <a:extLst>
              <a:ext uri="{FF2B5EF4-FFF2-40B4-BE49-F238E27FC236}">
                <a16:creationId xmlns:a16="http://schemas.microsoft.com/office/drawing/2014/main" id="{D5563ABD-50C2-4B17-8562-C37C9803755D}"/>
              </a:ext>
            </a:extLst>
          </p:cNvPr>
          <p:cNvSpPr txBox="1"/>
          <p:nvPr/>
        </p:nvSpPr>
        <p:spPr bwMode="auto">
          <a:xfrm>
            <a:off x="5062845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Evaluation</a:t>
            </a:r>
          </a:p>
        </p:txBody>
      </p:sp>
      <p:sp>
        <p:nvSpPr>
          <p:cNvPr id="21" name="ï$1íḍé">
            <a:extLst>
              <a:ext uri="{FF2B5EF4-FFF2-40B4-BE49-F238E27FC236}">
                <a16:creationId xmlns:a16="http://schemas.microsoft.com/office/drawing/2014/main" id="{9151D992-C423-495B-B7E9-772110BCDB8B}"/>
              </a:ext>
            </a:extLst>
          </p:cNvPr>
          <p:cNvSpPr/>
          <p:nvPr/>
        </p:nvSpPr>
        <p:spPr>
          <a:xfrm>
            <a:off x="3729150" y="3425024"/>
            <a:ext cx="373440" cy="37344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iṣľïďè">
            <a:extLst>
              <a:ext uri="{FF2B5EF4-FFF2-40B4-BE49-F238E27FC236}">
                <a16:creationId xmlns:a16="http://schemas.microsoft.com/office/drawing/2014/main" id="{D79642C3-BBEB-4B72-8D53-1E67AEADD658}"/>
              </a:ext>
            </a:extLst>
          </p:cNvPr>
          <p:cNvSpPr/>
          <p:nvPr/>
        </p:nvSpPr>
        <p:spPr>
          <a:xfrm rot="10800000">
            <a:off x="3592598" y="4581045"/>
            <a:ext cx="646545" cy="64654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iSľïḑe">
            <a:extLst>
              <a:ext uri="{FF2B5EF4-FFF2-40B4-BE49-F238E27FC236}">
                <a16:creationId xmlns:a16="http://schemas.microsoft.com/office/drawing/2014/main" id="{9DC8E76D-BEE4-4842-A6F0-E4220E44DD10}"/>
              </a:ext>
            </a:extLst>
          </p:cNvPr>
          <p:cNvSpPr/>
          <p:nvPr/>
        </p:nvSpPr>
        <p:spPr bwMode="auto">
          <a:xfrm>
            <a:off x="2861839" y="2424104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Using Huawei ModelArts to train the dataset</a:t>
            </a:r>
          </a:p>
        </p:txBody>
      </p:sp>
      <p:sp>
        <p:nvSpPr>
          <p:cNvPr id="25" name="ïšḷïḓê">
            <a:extLst>
              <a:ext uri="{FF2B5EF4-FFF2-40B4-BE49-F238E27FC236}">
                <a16:creationId xmlns:a16="http://schemas.microsoft.com/office/drawing/2014/main" id="{B372CCD4-3561-4FD1-9708-79EA1A20AABF}"/>
              </a:ext>
            </a:extLst>
          </p:cNvPr>
          <p:cNvSpPr txBox="1"/>
          <p:nvPr/>
        </p:nvSpPr>
        <p:spPr bwMode="auto">
          <a:xfrm>
            <a:off x="2861839" y="2090295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Training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C21F3AA-66B0-4942-88AB-A288A587E9A3}"/>
              </a:ext>
            </a:extLst>
          </p:cNvPr>
          <p:cNvCxnSpPr/>
          <p:nvPr/>
        </p:nvCxnSpPr>
        <p:spPr>
          <a:xfrm flipV="1">
            <a:off x="3915870" y="3911516"/>
            <a:ext cx="0" cy="66952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ṡliḑe">
            <a:extLst>
              <a:ext uri="{FF2B5EF4-FFF2-40B4-BE49-F238E27FC236}">
                <a16:creationId xmlns:a16="http://schemas.microsoft.com/office/drawing/2014/main" id="{42EB15FC-AA3E-4335-B05A-3EA0CFB2F865}"/>
              </a:ext>
            </a:extLst>
          </p:cNvPr>
          <p:cNvSpPr/>
          <p:nvPr/>
        </p:nvSpPr>
        <p:spPr>
          <a:xfrm>
            <a:off x="8095996" y="3425024"/>
            <a:ext cx="373440" cy="37344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ís1idè">
            <a:extLst>
              <a:ext uri="{FF2B5EF4-FFF2-40B4-BE49-F238E27FC236}">
                <a16:creationId xmlns:a16="http://schemas.microsoft.com/office/drawing/2014/main" id="{BA941BAF-5549-4887-8501-EEE7B024DF5B}"/>
              </a:ext>
            </a:extLst>
          </p:cNvPr>
          <p:cNvSpPr/>
          <p:nvPr/>
        </p:nvSpPr>
        <p:spPr>
          <a:xfrm rot="10800000">
            <a:off x="7959444" y="4581045"/>
            <a:ext cx="646545" cy="64654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i$ḷiḑé">
            <a:extLst>
              <a:ext uri="{FF2B5EF4-FFF2-40B4-BE49-F238E27FC236}">
                <a16:creationId xmlns:a16="http://schemas.microsoft.com/office/drawing/2014/main" id="{A1E8EF8A-445A-4E8C-8C8F-F4DCF069B295}"/>
              </a:ext>
            </a:extLst>
          </p:cNvPr>
          <p:cNvSpPr/>
          <p:nvPr/>
        </p:nvSpPr>
        <p:spPr bwMode="auto">
          <a:xfrm>
            <a:off x="7228685" y="2477893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Participants should upload their final source code</a:t>
            </a:r>
          </a:p>
        </p:txBody>
      </p:sp>
      <p:sp>
        <p:nvSpPr>
          <p:cNvPr id="31" name="ïsļïḍé">
            <a:extLst>
              <a:ext uri="{FF2B5EF4-FFF2-40B4-BE49-F238E27FC236}">
                <a16:creationId xmlns:a16="http://schemas.microsoft.com/office/drawing/2014/main" id="{4AC97457-901B-44DD-99BE-A47D7D8031D1}"/>
              </a:ext>
            </a:extLst>
          </p:cNvPr>
          <p:cNvSpPr txBox="1"/>
          <p:nvPr/>
        </p:nvSpPr>
        <p:spPr bwMode="auto">
          <a:xfrm>
            <a:off x="7228685" y="2090295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Final Submission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C856B86-B3BB-4CEF-909D-9FFD1BE3504F}"/>
              </a:ext>
            </a:extLst>
          </p:cNvPr>
          <p:cNvCxnSpPr/>
          <p:nvPr/>
        </p:nvCxnSpPr>
        <p:spPr>
          <a:xfrm flipV="1">
            <a:off x="8282716" y="3911516"/>
            <a:ext cx="0" cy="66952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ïśḻíḑé">
            <a:extLst>
              <a:ext uri="{FF2B5EF4-FFF2-40B4-BE49-F238E27FC236}">
                <a16:creationId xmlns:a16="http://schemas.microsoft.com/office/drawing/2014/main" id="{E08A8F9C-A682-4968-87F1-B3C492C38C5A}"/>
              </a:ext>
            </a:extLst>
          </p:cNvPr>
          <p:cNvSpPr/>
          <p:nvPr/>
        </p:nvSpPr>
        <p:spPr>
          <a:xfrm>
            <a:off x="10279417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iṣlíḓe">
            <a:extLst>
              <a:ext uri="{FF2B5EF4-FFF2-40B4-BE49-F238E27FC236}">
                <a16:creationId xmlns:a16="http://schemas.microsoft.com/office/drawing/2014/main" id="{8719EA8F-26CB-4B1F-ACF4-B76DC9961915}"/>
              </a:ext>
            </a:extLst>
          </p:cNvPr>
          <p:cNvSpPr/>
          <p:nvPr/>
        </p:nvSpPr>
        <p:spPr>
          <a:xfrm>
            <a:off x="10142866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iṧḻîḓè">
            <a:extLst>
              <a:ext uri="{FF2B5EF4-FFF2-40B4-BE49-F238E27FC236}">
                <a16:creationId xmlns:a16="http://schemas.microsoft.com/office/drawing/2014/main" id="{9F441DAC-8D7A-4E06-AE4D-EA515B526654}"/>
              </a:ext>
            </a:extLst>
          </p:cNvPr>
          <p:cNvSpPr/>
          <p:nvPr/>
        </p:nvSpPr>
        <p:spPr bwMode="auto">
          <a:xfrm>
            <a:off x="9412107" y="4670191"/>
            <a:ext cx="2108063" cy="6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Present to the Judges for the final round evaluation and scoring</a:t>
            </a:r>
          </a:p>
          <a:p>
            <a:pPr algn="ctr">
              <a:lnSpc>
                <a:spcPct val="130000"/>
              </a:lnSpc>
            </a:pPr>
            <a:r>
              <a:rPr lang="en-US" altLang="zh-CN" sz="800" i="1" dirty="0"/>
              <a:t>Please refer to rule books for criteria</a:t>
            </a:r>
          </a:p>
        </p:txBody>
      </p:sp>
      <p:sp>
        <p:nvSpPr>
          <p:cNvPr id="37" name="i$ḷîḍè">
            <a:extLst>
              <a:ext uri="{FF2B5EF4-FFF2-40B4-BE49-F238E27FC236}">
                <a16:creationId xmlns:a16="http://schemas.microsoft.com/office/drawing/2014/main" id="{20DC783C-A640-479D-A909-876F3C17AFC3}"/>
              </a:ext>
            </a:extLst>
          </p:cNvPr>
          <p:cNvSpPr txBox="1"/>
          <p:nvPr/>
        </p:nvSpPr>
        <p:spPr bwMode="auto">
          <a:xfrm>
            <a:off x="9412107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Final Pitching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4C1A77-7A67-470B-8CB5-5A8BC62EC8CD}"/>
              </a:ext>
            </a:extLst>
          </p:cNvPr>
          <p:cNvCxnSpPr/>
          <p:nvPr/>
        </p:nvCxnSpPr>
        <p:spPr>
          <a:xfrm flipH="1">
            <a:off x="10466138" y="2755497"/>
            <a:ext cx="1" cy="66952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ľïḑe">
            <a:extLst>
              <a:ext uri="{FF2B5EF4-FFF2-40B4-BE49-F238E27FC236}">
                <a16:creationId xmlns:a16="http://schemas.microsoft.com/office/drawing/2014/main" id="{CCEC7C33-9779-4CCB-86A1-F0FAE6EA6904}"/>
              </a:ext>
            </a:extLst>
          </p:cNvPr>
          <p:cNvSpPr/>
          <p:nvPr/>
        </p:nvSpPr>
        <p:spPr bwMode="auto">
          <a:xfrm>
            <a:off x="669924" y="4604592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Using personal laptop to train and test on the public data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3D9A4EE-09D0-49DC-B50D-2B6329794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84" y="4729691"/>
            <a:ext cx="352771" cy="3527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4A4C33-71A3-478B-96E6-17023630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42" y="2230369"/>
            <a:ext cx="349678" cy="3496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86CB324-6AC4-4FB5-A99C-5BE7B158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35" y="4750597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FE9009B-1856-4634-9EF7-4A69BF406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17" y="2230369"/>
            <a:ext cx="385805" cy="3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7" y="1638901"/>
            <a:ext cx="4893500" cy="27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JWT</a:t>
            </a:r>
            <a:r>
              <a:rPr lang="zh-TW" altLang="en-US" dirty="0"/>
              <a:t> </a:t>
            </a:r>
            <a:r>
              <a:rPr lang="en-US" altLang="zh-TW" dirty="0"/>
              <a:t>Authentication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723556" y="1544074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Login with password once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Login with JWT Token for the rest of your journey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Login with JWT Token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3D82FC-2EE9-4550-95BD-63CD36B2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1" t="1008" r="6002"/>
          <a:stretch/>
        </p:blipFill>
        <p:spPr>
          <a:xfrm>
            <a:off x="1616657" y="2083519"/>
            <a:ext cx="2231899" cy="1952838"/>
          </a:xfrm>
          <a:prstGeom prst="rect">
            <a:avLst/>
          </a:prstGeom>
        </p:spPr>
      </p:pic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44" y="3742662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URL Authentication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2348129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723556" y="1544074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Only connect when it’s authenticated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user can only access to their submissions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</a:t>
              </a:r>
              <a:r>
                <a:rPr lang="en-US" altLang="zh-TW" b="1" dirty="0"/>
                <a:t>Secure Connection with Cloud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Middleware handle identity of user requests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Huawei Cloud authenticate the signature in the URL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Two-Factor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ŝ1íďé">
            <a:extLst>
              <a:ext uri="{FF2B5EF4-FFF2-40B4-BE49-F238E27FC236}">
                <a16:creationId xmlns:a16="http://schemas.microsoft.com/office/drawing/2014/main" id="{51F56764-38A8-4ED9-897E-DF861F0CE5AE}"/>
              </a:ext>
            </a:extLst>
          </p:cNvPr>
          <p:cNvSpPr/>
          <p:nvPr/>
        </p:nvSpPr>
        <p:spPr>
          <a:xfrm flipV="1">
            <a:off x="2790793" y="1907284"/>
            <a:ext cx="1395034" cy="881691"/>
          </a:xfrm>
          <a:custGeom>
            <a:avLst/>
            <a:gdLst/>
            <a:ahLst/>
            <a:cxnLst/>
            <a:rect l="l" t="t" r="r" b="b"/>
            <a:pathLst>
              <a:path w="1343204" h="644411">
                <a:moveTo>
                  <a:pt x="0" y="644411"/>
                </a:moveTo>
                <a:lnTo>
                  <a:pt x="1343204" y="644411"/>
                </a:lnTo>
                <a:lnTo>
                  <a:pt x="1343204" y="187211"/>
                </a:lnTo>
                <a:lnTo>
                  <a:pt x="750417" y="187211"/>
                </a:lnTo>
                <a:lnTo>
                  <a:pt x="671602" y="0"/>
                </a:lnTo>
                <a:lnTo>
                  <a:pt x="592788" y="187211"/>
                </a:lnTo>
                <a:lnTo>
                  <a:pt x="0" y="187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475CA-9C24-49C3-86F8-1296997AA7C5}"/>
              </a:ext>
            </a:extLst>
          </p:cNvPr>
          <p:cNvGrpSpPr/>
          <p:nvPr/>
        </p:nvGrpSpPr>
        <p:grpSpPr>
          <a:xfrm>
            <a:off x="1793681" y="2942346"/>
            <a:ext cx="3362781" cy="725030"/>
            <a:chOff x="1793681" y="2942346"/>
            <a:chExt cx="3801930" cy="725030"/>
          </a:xfrm>
        </p:grpSpPr>
        <p:sp>
          <p:nvSpPr>
            <p:cNvPr id="16" name="íSļîḑe">
              <a:extLst>
                <a:ext uri="{FF2B5EF4-FFF2-40B4-BE49-F238E27FC236}">
                  <a16:creationId xmlns:a16="http://schemas.microsoft.com/office/drawing/2014/main" id="{F6973AB8-CC4A-4A84-BCBF-B1C1FD972059}"/>
                </a:ext>
              </a:extLst>
            </p:cNvPr>
            <p:cNvSpPr/>
            <p:nvPr/>
          </p:nvSpPr>
          <p:spPr>
            <a:xfrm rot="5400000">
              <a:off x="3347386" y="1551478"/>
              <a:ext cx="690630" cy="3472365"/>
            </a:xfrm>
            <a:prstGeom prst="leftBracket">
              <a:avLst>
                <a:gd name="adj" fmla="val 42998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ŝḻîḋê">
              <a:extLst>
                <a:ext uri="{FF2B5EF4-FFF2-40B4-BE49-F238E27FC236}">
                  <a16:creationId xmlns:a16="http://schemas.microsoft.com/office/drawing/2014/main" id="{CFDAB06E-D7A1-41A6-8CE9-C3A6C114B2BF}"/>
                </a:ext>
              </a:extLst>
            </p:cNvPr>
            <p:cNvSpPr/>
            <p:nvPr/>
          </p:nvSpPr>
          <p:spPr>
            <a:xfrm>
              <a:off x="1956521" y="3416372"/>
              <a:ext cx="3478510" cy="194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ďe">
              <a:extLst>
                <a:ext uri="{FF2B5EF4-FFF2-40B4-BE49-F238E27FC236}">
                  <a16:creationId xmlns:a16="http://schemas.microsoft.com/office/drawing/2014/main" id="{40CAB42A-AB76-41AE-9ABB-3E84B700D23A}"/>
                </a:ext>
              </a:extLst>
            </p:cNvPr>
            <p:cNvSpPr/>
            <p:nvPr/>
          </p:nvSpPr>
          <p:spPr>
            <a:xfrm>
              <a:off x="1793681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ľïḑé">
              <a:extLst>
                <a:ext uri="{FF2B5EF4-FFF2-40B4-BE49-F238E27FC236}">
                  <a16:creationId xmlns:a16="http://schemas.microsoft.com/office/drawing/2014/main" id="{FEDEC73C-CA9C-4D94-948F-11D07D63C563}"/>
                </a:ext>
              </a:extLst>
            </p:cNvPr>
            <p:cNvSpPr/>
            <p:nvPr/>
          </p:nvSpPr>
          <p:spPr>
            <a:xfrm>
              <a:off x="1866345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1ïďè">
              <a:extLst>
                <a:ext uri="{FF2B5EF4-FFF2-40B4-BE49-F238E27FC236}">
                  <a16:creationId xmlns:a16="http://schemas.microsoft.com/office/drawing/2014/main" id="{782A97C7-07A3-4625-8666-6942BB921B33}"/>
                </a:ext>
              </a:extLst>
            </p:cNvPr>
            <p:cNvSpPr/>
            <p:nvPr/>
          </p:nvSpPr>
          <p:spPr>
            <a:xfrm>
              <a:off x="5269934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ṣḷíḓe">
              <a:extLst>
                <a:ext uri="{FF2B5EF4-FFF2-40B4-BE49-F238E27FC236}">
                  <a16:creationId xmlns:a16="http://schemas.microsoft.com/office/drawing/2014/main" id="{807FECF0-E392-416B-83CF-A9608FCA0306}"/>
                </a:ext>
              </a:extLst>
            </p:cNvPr>
            <p:cNvSpPr/>
            <p:nvPr/>
          </p:nvSpPr>
          <p:spPr>
            <a:xfrm>
              <a:off x="5342598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iṧľiḋe">
            <a:extLst>
              <a:ext uri="{FF2B5EF4-FFF2-40B4-BE49-F238E27FC236}">
                <a16:creationId xmlns:a16="http://schemas.microsoft.com/office/drawing/2014/main" id="{12381035-8B6A-4A7E-9F41-7D7B86531D54}"/>
              </a:ext>
            </a:extLst>
          </p:cNvPr>
          <p:cNvSpPr/>
          <p:nvPr/>
        </p:nvSpPr>
        <p:spPr>
          <a:xfrm>
            <a:off x="2885546" y="1907285"/>
            <a:ext cx="1187158" cy="660499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Temporarily 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Signed URL</a:t>
            </a:r>
          </a:p>
        </p:txBody>
      </p:sp>
      <p:pic>
        <p:nvPicPr>
          <p:cNvPr id="27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06EB9C7E-3C05-4ED4-90FD-69B0CE24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4000349"/>
            <a:ext cx="1461892" cy="8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华为云| 超享淘网">
            <a:extLst>
              <a:ext uri="{FF2B5EF4-FFF2-40B4-BE49-F238E27FC236}">
                <a16:creationId xmlns:a16="http://schemas.microsoft.com/office/drawing/2014/main" id="{7BE8B2C7-32E2-49F0-BBEE-29F593E2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51" y="3465050"/>
            <a:ext cx="2235038" cy="22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bmit Button Icon Png #6201 - Free Icons Library">
            <a:extLst>
              <a:ext uri="{FF2B5EF4-FFF2-40B4-BE49-F238E27FC236}">
                <a16:creationId xmlns:a16="http://schemas.microsoft.com/office/drawing/2014/main" id="{F69B8D29-BF3A-4C5F-AF99-BECE6F4C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3" y="4217235"/>
            <a:ext cx="951695" cy="9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4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/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Upload or Write Python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E0B0E4EE-619E-491B-959E-6EEE4FC0C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83" b="58714"/>
          <a:stretch/>
        </p:blipFill>
        <p:spPr>
          <a:xfrm>
            <a:off x="1041168" y="2288551"/>
            <a:ext cx="5733257" cy="3358667"/>
          </a:xfrm>
          <a:prstGeom prst="rect">
            <a:avLst/>
          </a:prstGeom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Multiple files in a zip file is also supported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</a:t>
            </a:r>
            <a:r>
              <a:rPr lang="en-US" altLang="zh-CN" dirty="0" err="1">
                <a:solidFill>
                  <a:srgbClr val="FF5A9A"/>
                </a:solidFill>
              </a:rPr>
              <a:t>Mindspore</a:t>
            </a:r>
            <a:r>
              <a:rPr lang="en-US" altLang="zh-CN" dirty="0">
                <a:solidFill>
                  <a:srgbClr val="FF5A9A"/>
                </a:solidFill>
              </a:rPr>
              <a:t>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9C40BD-F1E7-47D5-AB1D-E29B64F4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81" y="2272097"/>
            <a:ext cx="5270302" cy="33162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EFC2796-40D1-4AB6-8E19-DE6028E21227}"/>
              </a:ext>
            </a:extLst>
          </p:cNvPr>
          <p:cNvSpPr/>
          <p:nvPr/>
        </p:nvSpPr>
        <p:spPr>
          <a:xfrm>
            <a:off x="1483360" y="3951226"/>
            <a:ext cx="1005839" cy="75285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</a:t>
            </a:r>
            <a:r>
              <a:rPr lang="en-US" altLang="zh-CN" sz="1600" b="1" dirty="0" err="1"/>
              <a:t>Mindspore</a:t>
            </a:r>
            <a:r>
              <a:rPr lang="en-US" altLang="zh-CN" sz="1600" b="1" dirty="0"/>
              <a:t> is supported</a:t>
            </a:r>
          </a:p>
        </p:txBody>
      </p:sp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744BF61-EC90-4AA0-B39A-48B212FF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12" y="2544095"/>
            <a:ext cx="5296488" cy="2961337"/>
          </a:xfrm>
          <a:prstGeom prst="rect">
            <a:avLst/>
          </a:prstGeom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DD4C16-4283-47AE-B31D-1AA10B5A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16" y="2387045"/>
            <a:ext cx="5366252" cy="3157452"/>
          </a:xfrm>
          <a:prstGeom prst="rect">
            <a:avLst/>
          </a:prstGeom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D6BC04-CC47-4D94-A034-B2025A4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28147"/>
            <a:ext cx="8624905" cy="257834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6167821" y="3575042"/>
            <a:ext cx="1792628" cy="1788072"/>
          </a:xfrm>
          <a:prstGeom prst="bentConnector3">
            <a:avLst>
              <a:gd name="adj1" fmla="val 75242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624102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3936322" y="2733201"/>
            <a:ext cx="1622953" cy="3641431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1C86B-8071-46EB-B881-DBACDFACA083}"/>
              </a:ext>
            </a:extLst>
          </p:cNvPr>
          <p:cNvSpPr/>
          <p:nvPr/>
        </p:nvSpPr>
        <p:spPr>
          <a:xfrm>
            <a:off x="1472138" y="5365393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BF56DA-C648-4843-9A68-B3DF9D98871B}"/>
              </a:ext>
            </a:extLst>
          </p:cNvPr>
          <p:cNvSpPr/>
          <p:nvPr/>
        </p:nvSpPr>
        <p:spPr>
          <a:xfrm>
            <a:off x="6095204" y="3357623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  <a:endCxn id="54" idx="0"/>
          </p:cNvCxnSpPr>
          <p:nvPr/>
        </p:nvCxnSpPr>
        <p:spPr>
          <a:xfrm rot="16200000" flipH="1">
            <a:off x="8393728" y="4098612"/>
            <a:ext cx="1792630" cy="740930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5165889" y="1756671"/>
            <a:ext cx="2207692" cy="1247966"/>
          </a:xfrm>
          <a:prstGeom prst="bentConnector3">
            <a:avLst>
              <a:gd name="adj1" fmla="val 24380"/>
            </a:avLst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7373581" y="1304184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4624102" y="3004637"/>
            <a:ext cx="1192236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9C56AC-B5A9-47E8-8FE8-829BEFCA4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t="656" r="8152" b="14046"/>
          <a:stretch/>
        </p:blipFill>
        <p:spPr>
          <a:xfrm>
            <a:off x="849184" y="1810540"/>
            <a:ext cx="5579081" cy="3081866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26694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FROC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B51D9D-F0F4-4E1D-9021-D888DA1C8B1A}"/>
              </a:ext>
            </a:extLst>
          </p:cNvPr>
          <p:cNvSpPr/>
          <p:nvPr/>
        </p:nvSpPr>
        <p:spPr>
          <a:xfrm>
            <a:off x="1748589" y="1909011"/>
            <a:ext cx="8742948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1EAB3-5A84-4D80-A48D-839ED2811506}"/>
              </a:ext>
            </a:extLst>
          </p:cNvPr>
          <p:cNvSpPr txBox="1"/>
          <p:nvPr/>
        </p:nvSpPr>
        <p:spPr>
          <a:xfrm>
            <a:off x="3173060" y="2274761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76CA-2F3A-478D-A6A1-E0ED07464959}"/>
              </a:ext>
            </a:extLst>
          </p:cNvPr>
          <p:cNvSpPr txBox="1"/>
          <p:nvPr/>
        </p:nvSpPr>
        <p:spPr>
          <a:xfrm>
            <a:off x="7273089" y="2384918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89" y="3058541"/>
            <a:ext cx="1905000" cy="19050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9749BAD0-C22D-483E-AEC3-41772A242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70" y="3045965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560" y="210604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Bucket and Upload Files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2264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  <a:latin typeface="-apple-system"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dirty="0">
                <a:solidFill>
                  <a:srgbClr val="0A50B6"/>
                </a:solidFill>
                <a:latin typeface="-apple-system"/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  <a:latin typeface="-apple-system"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5408174" y="3158500"/>
            <a:ext cx="377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  <a:latin typeface="-apple-system"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835</TotalTime>
  <Words>2205</Words>
  <Application>Microsoft Office PowerPoint</Application>
  <PresentationFormat>Widescreen</PresentationFormat>
  <Paragraphs>481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Impact</vt:lpstr>
      <vt:lpstr>Wingdings</vt:lpstr>
      <vt:lpstr>主题5</vt:lpstr>
      <vt:lpstr>Model Training &amp; Testing Guideline</vt:lpstr>
      <vt:lpstr>Competition Timeline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How to Create an Algorithm?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JWT Authentication</vt:lpstr>
      <vt:lpstr>Signed URL Authentication</vt:lpstr>
      <vt:lpstr>Create a New Submission</vt:lpstr>
      <vt:lpstr>Python Code Submission Structure</vt:lpstr>
      <vt:lpstr>Python Code Submission Structure</vt:lpstr>
      <vt:lpstr>Upload or Write Python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亨宬 顏</cp:lastModifiedBy>
  <cp:revision>27</cp:revision>
  <cp:lastPrinted>2018-04-22T16:00:00Z</cp:lastPrinted>
  <dcterms:created xsi:type="dcterms:W3CDTF">2018-04-22T16:00:00Z</dcterms:created>
  <dcterms:modified xsi:type="dcterms:W3CDTF">2021-08-06T07:32:12Z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