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Darker Grotesque Medium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Darker Grotesque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Orbitron Black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BA895-B325-43BF-8FB1-0CDA2909FE0F}">
  <a:tblStyle styleId="{39CBA895-B325-43BF-8FB1-0CDA2909FE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E687ED0-02B2-4776-B2CF-2FEBCBFC1D0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arkerGrotesqueMedium-bold.fntdata"/><Relationship Id="rId25" Type="http://schemas.openxmlformats.org/officeDocument/2006/relationships/font" Target="fonts/DarkerGrotesqueMedium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DarkerGrotesque-bold.fntdata"/><Relationship Id="rId10" Type="http://schemas.openxmlformats.org/officeDocument/2006/relationships/slide" Target="slides/slide4.xml"/><Relationship Id="rId32" Type="http://schemas.openxmlformats.org/officeDocument/2006/relationships/font" Target="fonts/DarkerGrotesque-regular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rbitron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Recall that each bounding box have probabilities which is sort of like a confidence to the prediction.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After classifying each bounding box to the prediction we can form a graph, like 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6644387" y="-2043990"/>
            <a:ext cx="4566803" cy="4634754"/>
            <a:chOff x="6644387" y="-2043990"/>
            <a:chExt cx="4566803" cy="4634754"/>
          </a:xfrm>
        </p:grpSpPr>
        <p:sp>
          <p:nvSpPr>
            <p:cNvPr id="82" name="Google Shape;82;p11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" name="Google Shape;83;p11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1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2"/>
          <p:cNvGrpSpPr/>
          <p:nvPr/>
        </p:nvGrpSpPr>
        <p:grpSpPr>
          <a:xfrm>
            <a:off x="-2274737" y="-5633099"/>
            <a:ext cx="17424825" cy="13163861"/>
            <a:chOff x="-2274737" y="-5633099"/>
            <a:chExt cx="17424825" cy="13163861"/>
          </a:xfrm>
        </p:grpSpPr>
        <p:sp>
          <p:nvSpPr>
            <p:cNvPr id="90" name="Google Shape;90;p12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1665335">
              <a:off x="6477258" y="-4114456"/>
              <a:ext cx="7862096" cy="5424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1665337">
              <a:off x="-1657948" y="-1975335"/>
              <a:ext cx="5981304" cy="412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8440460">
              <a:off x="6929516" y="3663641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2942448">
              <a:off x="-1837786" y="4211901"/>
              <a:ext cx="3498427" cy="24136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2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2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4"/>
          <p:cNvGrpSpPr/>
          <p:nvPr/>
        </p:nvGrpSpPr>
        <p:grpSpPr>
          <a:xfrm>
            <a:off x="-2519464" y="-1064375"/>
            <a:ext cx="13382029" cy="8111791"/>
            <a:chOff x="-2519464" y="-1064375"/>
            <a:chExt cx="13382029" cy="8111791"/>
          </a:xfrm>
        </p:grpSpPr>
        <p:sp>
          <p:nvSpPr>
            <p:cNvPr id="104" name="Google Shape;104;p14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4"/>
            <p:cNvPicPr preferRelativeResize="0"/>
            <p:nvPr/>
          </p:nvPicPr>
          <p:blipFill rotWithShape="1">
            <a:blip r:embed="rId3">
              <a:alphaModFix/>
            </a:blip>
            <a:srcRect b="19767" l="7339" r="4537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4"/>
            <p:cNvPicPr preferRelativeResize="0"/>
            <p:nvPr/>
          </p:nvPicPr>
          <p:blipFill rotWithShape="1">
            <a:blip r:embed="rId3">
              <a:alphaModFix/>
            </a:blip>
            <a:srcRect b="19767" l="7339" r="4537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4"/>
            <p:cNvPicPr preferRelativeResize="0"/>
            <p:nvPr/>
          </p:nvPicPr>
          <p:blipFill rotWithShape="1">
            <a:blip r:embed="rId3">
              <a:alphaModFix/>
            </a:blip>
            <a:srcRect b="19767" l="7339" r="4537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4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4"/>
          <p:cNvSpPr txBox="1"/>
          <p:nvPr>
            <p:ph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4"/>
          <p:cNvSpPr txBox="1"/>
          <p:nvPr>
            <p:ph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" name="Google Shape;115;p14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4"/>
          <p:cNvSpPr txBox="1"/>
          <p:nvPr>
            <p:ph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4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4"/>
          <p:cNvSpPr txBox="1"/>
          <p:nvPr>
            <p:ph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14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4"/>
          <p:cNvSpPr txBox="1"/>
          <p:nvPr>
            <p:ph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4" name="Google Shape;124;p14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14"/>
          <p:cNvSpPr txBox="1"/>
          <p:nvPr>
            <p:ph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4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5"/>
          <p:cNvGrpSpPr/>
          <p:nvPr/>
        </p:nvGrpSpPr>
        <p:grpSpPr>
          <a:xfrm>
            <a:off x="-2287612" y="-2849757"/>
            <a:ext cx="13137076" cy="11818857"/>
            <a:chOff x="-2287612" y="-2849757"/>
            <a:chExt cx="13137076" cy="11818857"/>
          </a:xfrm>
        </p:grpSpPr>
        <p:sp>
          <p:nvSpPr>
            <p:cNvPr id="131" name="Google Shape;131;p15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1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1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5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-1184154" y="-1351595"/>
            <a:ext cx="11823566" cy="7841734"/>
            <a:chOff x="-1184154" y="-1351595"/>
            <a:chExt cx="11823566" cy="7841734"/>
          </a:xfrm>
        </p:grpSpPr>
        <p:pic>
          <p:nvPicPr>
            <p:cNvPr id="142" name="Google Shape;142;p1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16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7"/>
          <p:cNvGrpSpPr/>
          <p:nvPr/>
        </p:nvGrpSpPr>
        <p:grpSpPr>
          <a:xfrm>
            <a:off x="-626182" y="-1185730"/>
            <a:ext cx="10883157" cy="7341565"/>
            <a:chOff x="-626182" y="-1185730"/>
            <a:chExt cx="10883157" cy="7341565"/>
          </a:xfrm>
        </p:grpSpPr>
        <p:pic>
          <p:nvPicPr>
            <p:cNvPr id="158" name="Google Shape;158;p1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>
            <a:off x="-882097" y="-726327"/>
            <a:ext cx="11272720" cy="7422396"/>
            <a:chOff x="-882097" y="-726327"/>
            <a:chExt cx="11272720" cy="7422396"/>
          </a:xfrm>
        </p:grpSpPr>
        <p:pic>
          <p:nvPicPr>
            <p:cNvPr id="165" name="Google Shape;165;p1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9"/>
          <p:cNvGrpSpPr/>
          <p:nvPr/>
        </p:nvGrpSpPr>
        <p:grpSpPr>
          <a:xfrm>
            <a:off x="-901125" y="-1185730"/>
            <a:ext cx="10877831" cy="7958981"/>
            <a:chOff x="-901125" y="-1185730"/>
            <a:chExt cx="10877831" cy="7958981"/>
          </a:xfrm>
        </p:grpSpPr>
        <p:pic>
          <p:nvPicPr>
            <p:cNvPr id="173" name="Google Shape;173;p1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79" name="Google Shape;179;p19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80" name="Google Shape;180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81" name="Google Shape;181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Google Shape;188;p19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89" name="Google Shape;189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90" name="Google Shape;190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94" name="Google Shape;194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12" name="Google Shape;212;p2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 flipH="1" rot="10800000">
            <a:off x="-1005224" y="-1621482"/>
            <a:ext cx="11792219" cy="7946482"/>
            <a:chOff x="-1039437" y="-1185730"/>
            <a:chExt cx="11792219" cy="7946482"/>
          </a:xfrm>
        </p:grpSpPr>
        <p:pic>
          <p:nvPicPr>
            <p:cNvPr id="14" name="Google Shape;14;p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22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>
            <a:off x="-2317976" y="-4060325"/>
            <a:ext cx="13821732" cy="11738202"/>
            <a:chOff x="-2317976" y="-4060325"/>
            <a:chExt cx="13821732" cy="11738202"/>
          </a:xfrm>
        </p:grpSpPr>
        <p:sp>
          <p:nvSpPr>
            <p:cNvPr id="229" name="Google Shape;229;p23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" name="Google Shape;232;p2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38" name="Google Shape;238;p23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5"/>
          <p:cNvGrpSpPr/>
          <p:nvPr/>
        </p:nvGrpSpPr>
        <p:grpSpPr>
          <a:xfrm>
            <a:off x="-2344774" y="-2589230"/>
            <a:ext cx="12917403" cy="9745053"/>
            <a:chOff x="-2344774" y="-2589230"/>
            <a:chExt cx="12917403" cy="9745053"/>
          </a:xfrm>
        </p:grpSpPr>
        <p:sp>
          <p:nvSpPr>
            <p:cNvPr id="258" name="Google Shape;258;p25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9" name="Google Shape;259;p2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5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65" name="Google Shape;265;p25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266" name="Google Shape;266;p2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2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71" name="Google Shape;271;p2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2700000">
            <a:off x="6672931" y="-1259200"/>
            <a:ext cx="4011591" cy="276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6"/>
          <p:cNvSpPr txBox="1"/>
          <p:nvPr>
            <p:ph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78" name="Google Shape;278;p26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>
            <a:off x="4692850" y="450785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7"/>
          <p:cNvGrpSpPr/>
          <p:nvPr/>
        </p:nvGrpSpPr>
        <p:grpSpPr>
          <a:xfrm flipH="1">
            <a:off x="-1216762" y="-950427"/>
            <a:ext cx="11676120" cy="7161279"/>
            <a:chOff x="-1285497" y="-726327"/>
            <a:chExt cx="11676120" cy="7161279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27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8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28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97" name="Google Shape;297;p28"/>
          <p:cNvGrpSpPr/>
          <p:nvPr/>
        </p:nvGrpSpPr>
        <p:grpSpPr>
          <a:xfrm>
            <a:off x="-1729406" y="-96249"/>
            <a:ext cx="12330166" cy="7316158"/>
            <a:chOff x="-1729406" y="-96249"/>
            <a:chExt cx="12330166" cy="7316158"/>
          </a:xfrm>
        </p:grpSpPr>
        <p:pic>
          <p:nvPicPr>
            <p:cNvPr id="298" name="Google Shape;298;p2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-2189838" y="-2877593"/>
            <a:ext cx="12916776" cy="9519970"/>
            <a:chOff x="-2189838" y="-2877593"/>
            <a:chExt cx="12916776" cy="9519970"/>
          </a:xfrm>
        </p:grpSpPr>
        <p:pic>
          <p:nvPicPr>
            <p:cNvPr id="305" name="Google Shape;305;p2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9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9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9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9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9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9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29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30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30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0" name="Google Shape;330;p30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1"/>
          <p:cNvGrpSpPr/>
          <p:nvPr/>
        </p:nvGrpSpPr>
        <p:grpSpPr>
          <a:xfrm>
            <a:off x="-3055525" y="-2928200"/>
            <a:ext cx="14744102" cy="10199188"/>
            <a:chOff x="-3055525" y="-2928200"/>
            <a:chExt cx="14744102" cy="10199188"/>
          </a:xfrm>
        </p:grpSpPr>
        <p:pic>
          <p:nvPicPr>
            <p:cNvPr id="334" name="Google Shape;334;p31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31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31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1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1"/>
          <p:cNvSpPr txBox="1"/>
          <p:nvPr>
            <p:ph idx="2" type="title"/>
          </p:nvPr>
        </p:nvSpPr>
        <p:spPr>
          <a:xfrm>
            <a:off x="6565799" y="17590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31"/>
          <p:cNvSpPr txBox="1"/>
          <p:nvPr>
            <p:ph idx="3" type="subTitle"/>
          </p:nvPr>
        </p:nvSpPr>
        <p:spPr>
          <a:xfrm>
            <a:off x="6565797" y="21169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31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1"/>
          <p:cNvSpPr txBox="1"/>
          <p:nvPr>
            <p:ph idx="6" type="title"/>
          </p:nvPr>
        </p:nvSpPr>
        <p:spPr>
          <a:xfrm>
            <a:off x="6565799" y="3192450"/>
            <a:ext cx="1858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5" name="Google Shape;345;p31"/>
          <p:cNvSpPr txBox="1"/>
          <p:nvPr>
            <p:ph idx="7" type="subTitle"/>
          </p:nvPr>
        </p:nvSpPr>
        <p:spPr>
          <a:xfrm>
            <a:off x="6565797" y="3550375"/>
            <a:ext cx="185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47" name="Google Shape;347;p31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348" name="Google Shape;348;p3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349" name="Google Shape;349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3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353" name="Google Shape;353;p3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2"/>
          <p:cNvGrpSpPr/>
          <p:nvPr/>
        </p:nvGrpSpPr>
        <p:grpSpPr>
          <a:xfrm>
            <a:off x="-1959721" y="-1274221"/>
            <a:ext cx="12394943" cy="7074747"/>
            <a:chOff x="-1959721" y="-1274221"/>
            <a:chExt cx="12394943" cy="7074747"/>
          </a:xfrm>
        </p:grpSpPr>
        <p:pic>
          <p:nvPicPr>
            <p:cNvPr id="358" name="Google Shape;358;p3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2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32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32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2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p32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2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6" name="Google Shape;366;p32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32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2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32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2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32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3"/>
          <p:cNvGrpSpPr/>
          <p:nvPr/>
        </p:nvGrpSpPr>
        <p:grpSpPr>
          <a:xfrm>
            <a:off x="-2449044" y="-2354005"/>
            <a:ext cx="13838144" cy="10556074"/>
            <a:chOff x="-2449044" y="-2354005"/>
            <a:chExt cx="13838144" cy="10556074"/>
          </a:xfrm>
        </p:grpSpPr>
        <p:sp>
          <p:nvSpPr>
            <p:cNvPr id="376" name="Google Shape;376;p33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3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3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33"/>
          <p:cNvSpPr txBox="1"/>
          <p:nvPr>
            <p:ph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82" name="Google Shape;382;p33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3"/>
          <p:cNvSpPr txBox="1"/>
          <p:nvPr>
            <p:ph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84" name="Google Shape;384;p33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3"/>
          <p:cNvSpPr txBox="1"/>
          <p:nvPr>
            <p:ph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86" name="Google Shape;386;p33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4"/>
          <p:cNvGrpSpPr/>
          <p:nvPr/>
        </p:nvGrpSpPr>
        <p:grpSpPr>
          <a:xfrm>
            <a:off x="-2425150" y="-1023875"/>
            <a:ext cx="13825431" cy="7993425"/>
            <a:chOff x="-2425150" y="-1023875"/>
            <a:chExt cx="13825431" cy="7993425"/>
          </a:xfrm>
        </p:grpSpPr>
        <p:sp>
          <p:nvSpPr>
            <p:cNvPr id="389" name="Google Shape;389;p34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1" name="Google Shape;391;p34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34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34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568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34"/>
          <p:cNvSpPr txBox="1"/>
          <p:nvPr>
            <p:ph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6" name="Google Shape;396;p34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4"/>
          <p:cNvSpPr txBox="1"/>
          <p:nvPr>
            <p:ph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98" name="Google Shape;398;p34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00" name="Google Shape;400;p34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5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5" name="Google Shape;405;p35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35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b="0" i="0" lang="en" sz="1000" u="none" cap="none" strike="noStrik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07" name="Google Shape;407;p35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408" name="Google Shape;408;p3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409" name="Google Shape;409;p3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3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413" name="Google Shape;413;p3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6"/>
          <p:cNvGrpSpPr/>
          <p:nvPr/>
        </p:nvGrpSpPr>
        <p:grpSpPr>
          <a:xfrm>
            <a:off x="-1648646" y="-1233746"/>
            <a:ext cx="12569254" cy="7898246"/>
            <a:chOff x="-1648646" y="-1233746"/>
            <a:chExt cx="12569254" cy="7898246"/>
          </a:xfrm>
        </p:grpSpPr>
        <p:pic>
          <p:nvPicPr>
            <p:cNvPr id="418" name="Google Shape;418;p3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3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3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36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568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7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7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8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8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7568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-9134663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2359540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8099997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flipH="1" rot="7200074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2147249">
            <a:off x="-1200452" y="-746207"/>
            <a:ext cx="3055748" cy="2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6"/>
          <p:cNvSpPr txBox="1"/>
          <p:nvPr>
            <p:ph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2147249">
            <a:off x="1521898" y="4378968"/>
            <a:ext cx="3055748" cy="210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5" name="Google Shape;45;p7"/>
          <p:cNvGrpSpPr/>
          <p:nvPr/>
        </p:nvGrpSpPr>
        <p:grpSpPr>
          <a:xfrm>
            <a:off x="-1339906" y="-1185799"/>
            <a:ext cx="12160816" cy="7808627"/>
            <a:chOff x="-1339906" y="-1185799"/>
            <a:chExt cx="12160816" cy="7808627"/>
          </a:xfrm>
        </p:grpSpPr>
        <p:pic>
          <p:nvPicPr>
            <p:cNvPr id="46" name="Google Shape;46;p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7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150210" y="-986407"/>
            <a:ext cx="12304623" cy="7932653"/>
            <a:chOff x="-1150210" y="-986407"/>
            <a:chExt cx="12304623" cy="7932653"/>
          </a:xfrm>
        </p:grpSpPr>
        <p:pic>
          <p:nvPicPr>
            <p:cNvPr id="51" name="Google Shape;51;p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8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62" name="Google Shape;62;p9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9"/>
            <p:cNvPicPr preferRelativeResize="0"/>
            <p:nvPr/>
          </p:nvPicPr>
          <p:blipFill rotWithShape="1">
            <a:blip r:embed="rId2">
              <a:alphaModFix/>
            </a:blip>
            <a:srcRect b="19767" l="7339" r="4537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19767" l="7339" r="4537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b="0" i="0" sz="23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b="0" i="0" sz="2500" u="none" cap="none" strike="noStrik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idx="4294967295" type="body"/>
          </p:nvPr>
        </p:nvSpPr>
        <p:spPr>
          <a:xfrm>
            <a:off x="1767300" y="4294750"/>
            <a:ext cx="5817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450"/>
              <a:t>The </a:t>
            </a:r>
            <a:r>
              <a:rPr i="1" lang="en" sz="1450">
                <a:solidFill>
                  <a:srgbClr val="FF0000"/>
                </a:solidFill>
              </a:rPr>
              <a:t>top 6 highest model score</a:t>
            </a:r>
            <a:r>
              <a:rPr lang="en" sz="1450"/>
              <a:t> teams are invited to enter the</a:t>
            </a:r>
            <a:r>
              <a:rPr b="1" lang="en" sz="1750"/>
              <a:t> FINAL PITCHING</a:t>
            </a:r>
            <a:endParaRPr b="1" sz="1750"/>
          </a:p>
        </p:txBody>
      </p:sp>
      <p:sp>
        <p:nvSpPr>
          <p:cNvPr id="439" name="Google Shape;439;p39"/>
          <p:cNvSpPr txBox="1"/>
          <p:nvPr>
            <p:ph idx="4294967295" type="title"/>
          </p:nvPr>
        </p:nvSpPr>
        <p:spPr>
          <a:xfrm>
            <a:off x="311700" y="7609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Evaluation Criteria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24275" y="2614675"/>
            <a:ext cx="3165600" cy="104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Accuracy - FROC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arker Grotesque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trained MindSpore AI models should </a:t>
            </a:r>
            <a:r>
              <a:rPr b="1" i="1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accurately locate </a:t>
            </a: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classify</a:t>
            </a:r>
            <a:r>
              <a:rPr b="0" i="0" lang="en" sz="1400" u="sng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cancer cells.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4964925" y="2614675"/>
            <a:ext cx="3369300" cy="1046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Explainability (Bonus) - AUC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arker Grotesque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trained MindSpore AI models should provides </a:t>
            </a:r>
            <a:r>
              <a:rPr b="1" i="1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pixel level feature attribution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as an explanation for the task!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24" y="1553299"/>
            <a:ext cx="3440976" cy="8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8399" y="3859835"/>
            <a:ext cx="5647202" cy="4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7423" y="1553288"/>
            <a:ext cx="3964314" cy="76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29" name="Google Shape;529;p48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0" name="Google Shape;530;p48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1" name="Google Shape;531;p48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32" name="Google Shape;532;p48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7250275" y="1842875"/>
            <a:ext cx="13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Linear Interpolation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9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40" name="Google Shape;540;p49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1" name="Google Shape;541;p49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2" name="Google Shape;542;p49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43" name="Google Shape;543;p49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44" name="Google Shape;544;p49"/>
          <p:cNvSpPr txBox="1"/>
          <p:nvPr/>
        </p:nvSpPr>
        <p:spPr>
          <a:xfrm>
            <a:off x="7250275" y="1842875"/>
            <a:ext cx="138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After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Linear Interpolation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45" name="Google Shape;545;p49"/>
          <p:cNvSpPr/>
          <p:nvPr/>
        </p:nvSpPr>
        <p:spPr>
          <a:xfrm>
            <a:off x="910800" y="826025"/>
            <a:ext cx="7322400" cy="3730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640000" dist="219075">
              <a:srgbClr val="000000">
                <a:alpha val="1882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9"/>
          <p:cNvSpPr txBox="1"/>
          <p:nvPr/>
        </p:nvSpPr>
        <p:spPr>
          <a:xfrm>
            <a:off x="1263500" y="1323175"/>
            <a:ext cx="6536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FROC = average values of recall when FP/image is</a:t>
            </a:r>
            <a:endParaRPr b="0" i="0" sz="2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¼, ½, 1, 2, 4, 8</a:t>
            </a:r>
            <a:endParaRPr b="1" i="0" sz="2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</a:t>
            </a:r>
            <a:r>
              <a:rPr b="1" i="0" lang="en" sz="2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Final Score</a:t>
            </a:r>
            <a:r>
              <a:rPr b="0" i="0" lang="en" sz="2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is the average of FROC of 4 classes</a:t>
            </a:r>
            <a:endParaRPr b="0" i="0" sz="2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47" name="Google Shape;54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700" y="3104001"/>
            <a:ext cx="4988000" cy="1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"/>
          <p:cNvSpPr txBox="1"/>
          <p:nvPr>
            <p:ph idx="4294967295" type="title"/>
          </p:nvPr>
        </p:nvSpPr>
        <p:spPr>
          <a:xfrm>
            <a:off x="442050" y="492725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FROC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50"/>
          <p:cNvSpPr txBox="1"/>
          <p:nvPr>
            <p:ph idx="4294967295" type="body"/>
          </p:nvPr>
        </p:nvSpPr>
        <p:spPr>
          <a:xfrm>
            <a:off x="442050" y="1822925"/>
            <a:ext cx="37620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 sz="2550"/>
              <a:t>Does a model with </a:t>
            </a:r>
            <a:r>
              <a:rPr b="1" lang="en" sz="2550">
                <a:solidFill>
                  <a:srgbClr val="FF0000"/>
                </a:solidFill>
              </a:rPr>
              <a:t>lots</a:t>
            </a:r>
            <a:r>
              <a:rPr b="1" lang="en" sz="2550"/>
              <a:t> of prediction bounding boxes with </a:t>
            </a:r>
            <a:r>
              <a:rPr b="1" lang="en" sz="2550">
                <a:highlight>
                  <a:srgbClr val="FFE599"/>
                </a:highlight>
              </a:rPr>
              <a:t>low confidence</a:t>
            </a:r>
            <a:r>
              <a:rPr b="1" lang="en" sz="2550"/>
              <a:t> implies </a:t>
            </a:r>
            <a:r>
              <a:rPr b="1" lang="en" sz="2550">
                <a:solidFill>
                  <a:srgbClr val="FF0000"/>
                </a:solidFill>
              </a:rPr>
              <a:t>a lower expected FROC</a:t>
            </a:r>
            <a:r>
              <a:rPr b="1" lang="en" sz="2550"/>
              <a:t> Score? </a:t>
            </a:r>
            <a:endParaRPr b="1" sz="2850"/>
          </a:p>
        </p:txBody>
      </p:sp>
      <p:pic>
        <p:nvPicPr>
          <p:cNvPr id="554" name="Google Shape;5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3050" y="1437300"/>
            <a:ext cx="4327557" cy="355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97" y="3500325"/>
            <a:ext cx="8014353" cy="16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1"/>
          <p:cNvSpPr txBox="1"/>
          <p:nvPr>
            <p:ph idx="4294967295" type="title"/>
          </p:nvPr>
        </p:nvSpPr>
        <p:spPr>
          <a:xfrm>
            <a:off x="442050" y="492725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XAI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51"/>
          <p:cNvSpPr txBox="1"/>
          <p:nvPr/>
        </p:nvSpPr>
        <p:spPr>
          <a:xfrm>
            <a:off x="820138" y="1070375"/>
            <a:ext cx="7402374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With 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mindspore.explainer </a:t>
            </a:r>
            <a:r>
              <a:rPr b="0" i="0" lang="en" sz="22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Occlusion explainer.</a:t>
            </a:r>
            <a:endParaRPr b="1" i="0" sz="1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2" name="Google Shape;5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955" y="1789638"/>
            <a:ext cx="3094190" cy="1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4536" y="1789638"/>
            <a:ext cx="3047889" cy="1888616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1"/>
          <p:cNvSpPr/>
          <p:nvPr/>
        </p:nvSpPr>
        <p:spPr>
          <a:xfrm>
            <a:off x="3722224" y="2565907"/>
            <a:ext cx="1382233" cy="2977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25400">
            <a:solidFill>
              <a:srgbClr val="66AF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3513896" y="2838515"/>
            <a:ext cx="17988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mindspore.explainer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 txBox="1"/>
          <p:nvPr>
            <p:ph idx="4294967295" type="title"/>
          </p:nvPr>
        </p:nvSpPr>
        <p:spPr>
          <a:xfrm>
            <a:off x="442050" y="492725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XAI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52"/>
          <p:cNvSpPr txBox="1"/>
          <p:nvPr/>
        </p:nvSpPr>
        <p:spPr>
          <a:xfrm>
            <a:off x="1173600" y="3743925"/>
            <a:ext cx="6796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Some modules in </a:t>
            </a:r>
            <a:r>
              <a:rPr b="1" i="0" lang="en" sz="1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mindspore.explainer</a:t>
            </a:r>
            <a:r>
              <a:rPr b="0" i="0" lang="en" sz="22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could be too large for image to handle, we suggest simplifying the model design.</a:t>
            </a:r>
            <a:endParaRPr b="0" i="0" sz="22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72" name="Google Shape;5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75" y="1796575"/>
            <a:ext cx="2863575" cy="17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2"/>
          <p:cNvSpPr txBox="1"/>
          <p:nvPr/>
        </p:nvSpPr>
        <p:spPr>
          <a:xfrm>
            <a:off x="175850" y="1917475"/>
            <a:ext cx="872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Scikit learn </a:t>
            </a:r>
            <a:endParaRPr b="0" i="0" sz="1400" u="none" cap="none" strike="noStrike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Sklearn</a:t>
            </a:r>
            <a:endParaRPr b="0" i="0" sz="1400" u="none" cap="none" strike="noStrike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.metrics</a:t>
            </a:r>
            <a:endParaRPr b="0" i="0" sz="1400" u="none" cap="none" strike="noStrike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.roc_auc_score(                             ,                            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4" name="Google Shape;574;p52"/>
          <p:cNvSpPr txBox="1"/>
          <p:nvPr/>
        </p:nvSpPr>
        <p:spPr>
          <a:xfrm>
            <a:off x="2637113" y="1307850"/>
            <a:ext cx="247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Ground Truth Image</a:t>
            </a:r>
            <a:endParaRPr b="1" i="1" sz="21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75" name="Google Shape;575;p52"/>
          <p:cNvSpPr txBox="1"/>
          <p:nvPr/>
        </p:nvSpPr>
        <p:spPr>
          <a:xfrm>
            <a:off x="5739300" y="1307850"/>
            <a:ext cx="223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Saliency Map</a:t>
            </a:r>
            <a:endParaRPr b="1" i="1" sz="21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4864" y="1796575"/>
            <a:ext cx="2870786" cy="1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idx="4294967295" type="title"/>
          </p:nvPr>
        </p:nvSpPr>
        <p:spPr>
          <a:xfrm>
            <a:off x="311700" y="5369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Final Pitching - Evaluation Criteria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53"/>
          <p:cNvSpPr txBox="1"/>
          <p:nvPr>
            <p:ph idx="4294967295" type="body"/>
          </p:nvPr>
        </p:nvSpPr>
        <p:spPr>
          <a:xfrm>
            <a:off x="903900" y="1238175"/>
            <a:ext cx="7336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50"/>
              <a:t>The </a:t>
            </a:r>
            <a:r>
              <a:rPr i="1" lang="en" sz="1850">
                <a:solidFill>
                  <a:srgbClr val="FF0000"/>
                </a:solidFill>
              </a:rPr>
              <a:t>top 6 highest model score</a:t>
            </a:r>
            <a:r>
              <a:rPr lang="en" sz="1850"/>
              <a:t> teams are invited to enter the</a:t>
            </a:r>
            <a:r>
              <a:rPr b="1" lang="en" sz="2150"/>
              <a:t> FINAL PITCHING</a:t>
            </a:r>
            <a:endParaRPr b="1" sz="215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50"/>
              <a:t>20 mins = 15 min (Presentation) + 5 min (Q&amp;A)</a:t>
            </a:r>
            <a:endParaRPr b="1" sz="2150"/>
          </a:p>
        </p:txBody>
      </p:sp>
      <p:graphicFrame>
        <p:nvGraphicFramePr>
          <p:cNvPr id="583" name="Google Shape;583;p53"/>
          <p:cNvGraphicFramePr/>
          <p:nvPr/>
        </p:nvGraphicFramePr>
        <p:xfrm>
          <a:off x="1884600" y="2622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{9E687ED0-02B2-4776-B2CF-2FEBCBFC1D0D}</a:tableStyleId>
              </a:tblPr>
              <a:tblGrid>
                <a:gridCol w="3867825"/>
                <a:gridCol w="1345650"/>
              </a:tblGrid>
              <a:tr h="43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Judging Criteria</a:t>
                      </a:r>
                      <a:endParaRPr b="1"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Weighting</a:t>
                      </a:r>
                      <a:endParaRPr b="1"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Model Design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20%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Explainable AI Design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20%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Innovation and Commercialization Idea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40%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Presentation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20%</a:t>
                      </a:r>
                      <a:endParaRPr sz="14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"/>
          <p:cNvSpPr txBox="1"/>
          <p:nvPr>
            <p:ph idx="4294967295" type="body"/>
          </p:nvPr>
        </p:nvSpPr>
        <p:spPr>
          <a:xfrm>
            <a:off x="1663350" y="1079000"/>
            <a:ext cx="5817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450"/>
              <a:t>The </a:t>
            </a:r>
            <a:r>
              <a:rPr i="1" lang="en" sz="1450">
                <a:solidFill>
                  <a:srgbClr val="FF0000"/>
                </a:solidFill>
              </a:rPr>
              <a:t>top 6 highest model score</a:t>
            </a:r>
            <a:r>
              <a:rPr lang="en" sz="1450"/>
              <a:t> teams are invited to enter the</a:t>
            </a:r>
            <a:r>
              <a:rPr b="1" lang="en" sz="1750"/>
              <a:t> FINAL PITCHING</a:t>
            </a:r>
            <a:endParaRPr b="1" sz="1750"/>
          </a:p>
        </p:txBody>
      </p:sp>
      <p:graphicFrame>
        <p:nvGraphicFramePr>
          <p:cNvPr id="589" name="Google Shape;589;p54"/>
          <p:cNvGraphicFramePr/>
          <p:nvPr/>
        </p:nvGraphicFramePr>
        <p:xfrm>
          <a:off x="832775" y="519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{9E687ED0-02B2-4776-B2CF-2FEBCBFC1D0D}</a:tableStyleId>
              </a:tblPr>
              <a:tblGrid>
                <a:gridCol w="2330850"/>
                <a:gridCol w="5347275"/>
              </a:tblGrid>
              <a:tr h="530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b="1" lang="en" sz="15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Details</a:t>
                      </a:r>
                      <a:endParaRPr b="1" sz="15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b="1" lang="en" sz="15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5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Topic/Solution Title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An appropriate title for the solution.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Highlights the novelty of your model.</a:t>
                      </a:r>
                      <a:endParaRPr b="1"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Solution Overview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Give a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high-level picture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to judges. Attach with a figure of the designed neural network or algorithm.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Solution Description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detail description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of each section of the overview, with details.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Result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Show and explain the result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after tuning hyperparameter, or performing structural changes.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Business Context Uses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Describe how businesses can operate or use these models for profit or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impact in the health industry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" name="Google Shape;594;p55"/>
          <p:cNvGraphicFramePr/>
          <p:nvPr/>
        </p:nvGraphicFramePr>
        <p:xfrm>
          <a:off x="725050" y="3616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{9E687ED0-02B2-4776-B2CF-2FEBCBFC1D0D}</a:tableStyleId>
              </a:tblPr>
              <a:tblGrid>
                <a:gridCol w="2429700"/>
                <a:gridCol w="5264200"/>
              </a:tblGrid>
              <a:tr h="28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b="1" lang="en" sz="15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Details</a:t>
                      </a:r>
                      <a:endParaRPr b="1" sz="15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b="1" lang="en" sz="15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Description</a:t>
                      </a:r>
                      <a:endParaRPr b="1" sz="15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Possible Improvements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Describe improvements that can be made to the solution but not achieved.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Additional Discovery from Data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Display the ability to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fully understand the dataset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, and the methodology used for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knowledge discovery 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on the dataset.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Progress Report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Describe the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timeline</a:t>
                      </a: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for working the competition.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Team Members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Describe each </a:t>
                      </a:r>
                      <a:r>
                        <a:rPr b="1"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member’s details.</a:t>
                      </a:r>
                      <a:endParaRPr b="1"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Acknowledgment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Acknowledge any 3rd parties, regulatory requirements that are related to the competition.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Eg. Instructors, Professors, Business Partners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Appendices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50"/>
                        <a:buFont typeface="Arial"/>
                        <a:buNone/>
                      </a:pPr>
                      <a:r>
                        <a:rPr lang="en" sz="16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Appendices &amp; references for any additional information.</a:t>
                      </a:r>
                      <a:endParaRPr sz="16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"/>
          <p:cNvSpPr txBox="1"/>
          <p:nvPr>
            <p:ph idx="4294967295" type="body"/>
          </p:nvPr>
        </p:nvSpPr>
        <p:spPr>
          <a:xfrm>
            <a:off x="186600" y="1114075"/>
            <a:ext cx="479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2850"/>
              <a:t>Final Pitching</a:t>
            </a:r>
            <a:endParaRPr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Date		</a:t>
            </a:r>
            <a:r>
              <a:rPr b="1" lang="en" sz="2050"/>
              <a:t>22 October 2021 (Friday)</a:t>
            </a:r>
            <a:endParaRPr b="1"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Venue	</a:t>
            </a:r>
            <a:r>
              <a:rPr b="1" lang="en" sz="2050"/>
              <a:t>Inno2, 17W, </a:t>
            </a:r>
            <a:r>
              <a:rPr b="1" lang="en" sz="1950"/>
              <a:t>Hong Kong Science Park</a:t>
            </a:r>
            <a:endParaRPr b="1" sz="19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Time		</a:t>
            </a:r>
            <a:r>
              <a:rPr b="1" lang="en" sz="2050"/>
              <a:t>2:30pm</a:t>
            </a:r>
            <a:endParaRPr b="1"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Agenda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50"/>
              <a:t>Welcoming Speech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50"/>
              <a:t>Solution Pitching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50"/>
              <a:t>On-site Evaluation</a:t>
            </a:r>
            <a:endParaRPr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50"/>
          </a:p>
        </p:txBody>
      </p:sp>
      <p:sp>
        <p:nvSpPr>
          <p:cNvPr id="600" name="Google Shape;600;p56"/>
          <p:cNvSpPr txBox="1"/>
          <p:nvPr>
            <p:ph idx="4294967295" type="body"/>
          </p:nvPr>
        </p:nvSpPr>
        <p:spPr>
          <a:xfrm>
            <a:off x="5091050" y="1114075"/>
            <a:ext cx="40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2850"/>
              <a:t>Award Ceremony</a:t>
            </a:r>
            <a:endParaRPr b="1" i="1" sz="2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Event	</a:t>
            </a:r>
            <a:r>
              <a:rPr b="1" lang="en" sz="2050"/>
              <a:t>Huawei Cloud Summit 2021</a:t>
            </a:r>
            <a:endParaRPr b="1"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Date		</a:t>
            </a:r>
            <a:r>
              <a:rPr b="1" lang="en" sz="2050"/>
              <a:t>26 October 2021 (Tuesday)</a:t>
            </a:r>
            <a:endParaRPr b="1"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Venue	</a:t>
            </a:r>
            <a:r>
              <a:rPr b="1" lang="en" sz="2050"/>
              <a:t>Grand Hyatt Hong Kong</a:t>
            </a:r>
            <a:endParaRPr b="1"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50"/>
              <a:t>Time		Afternoon</a:t>
            </a:r>
            <a:endParaRPr sz="2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50"/>
          </a:p>
        </p:txBody>
      </p:sp>
      <p:pic>
        <p:nvPicPr>
          <p:cNvPr descr="Tech park going all out to woo talent | Offbeat HK | China Daily" id="601" name="Google Shape;601;p56"/>
          <p:cNvPicPr preferRelativeResize="0"/>
          <p:nvPr/>
        </p:nvPicPr>
        <p:blipFill rotWithShape="1">
          <a:blip r:embed="rId3">
            <a:alphaModFix/>
          </a:blip>
          <a:srcRect b="0" l="14693" r="5922" t="0"/>
          <a:stretch/>
        </p:blipFill>
        <p:spPr>
          <a:xfrm>
            <a:off x="3064175" y="3627650"/>
            <a:ext cx="1739900" cy="123285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6"/>
          <p:cNvSpPr txBox="1"/>
          <p:nvPr>
            <p:ph type="title"/>
          </p:nvPr>
        </p:nvSpPr>
        <p:spPr>
          <a:xfrm>
            <a:off x="464100" y="547825"/>
            <a:ext cx="8259900" cy="60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Pitching &amp; Award Ceremony</a:t>
            </a:r>
            <a:endParaRPr b="1" i="1"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idx="4294967295" type="title"/>
          </p:nvPr>
        </p:nvSpPr>
        <p:spPr>
          <a:xfrm>
            <a:off x="311700" y="557425"/>
            <a:ext cx="88392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True Positive = IOP &gt; 0.5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0" name="Google Shape;4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875" y="1289949"/>
            <a:ext cx="6438699" cy="1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822637"/>
            <a:ext cx="8839202" cy="199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idx="4294967295" type="title"/>
          </p:nvPr>
        </p:nvSpPr>
        <p:spPr>
          <a:xfrm>
            <a:off x="442050" y="450725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Can you tell which one is TP and FP?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00" y="1592400"/>
            <a:ext cx="6553601" cy="2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/>
        </p:nvSpPr>
        <p:spPr>
          <a:xfrm>
            <a:off x="2385850" y="-400200"/>
            <a:ext cx="28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30 Seconds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3103800" y="4511575"/>
            <a:ext cx="293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How about the TP and FP count?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200" y="1592400"/>
            <a:ext cx="6553601" cy="29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>
            <p:ph idx="4294967295" type="title"/>
          </p:nvPr>
        </p:nvSpPr>
        <p:spPr>
          <a:xfrm>
            <a:off x="442050" y="450725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 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Can you tell which one is TP and FP?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53550" y="2133425"/>
            <a:ext cx="105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True Positives (TP)</a:t>
            </a:r>
            <a:endParaRPr b="1" i="0" sz="19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7848800" y="3035375"/>
            <a:ext cx="1223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False Positives (FP)</a:t>
            </a:r>
            <a:endParaRPr b="1" i="0" sz="1900" u="none" cap="none" strike="noStrike">
              <a:solidFill>
                <a:srgbClr val="FF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cxnSp>
        <p:nvCxnSpPr>
          <p:cNvPr id="468" name="Google Shape;468;p42"/>
          <p:cNvCxnSpPr>
            <a:stCxn id="466" idx="3"/>
          </p:cNvCxnSpPr>
          <p:nvPr/>
        </p:nvCxnSpPr>
        <p:spPr>
          <a:xfrm>
            <a:off x="1204750" y="2664425"/>
            <a:ext cx="949800" cy="131400"/>
          </a:xfrm>
          <a:prstGeom prst="straightConnector1">
            <a:avLst/>
          </a:prstGeom>
          <a:noFill/>
          <a:ln cap="flat" cmpd="sng" w="38100">
            <a:solidFill>
              <a:srgbClr val="0BDAD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69" name="Google Shape;469;p42"/>
          <p:cNvCxnSpPr>
            <a:stCxn id="466" idx="3"/>
          </p:cNvCxnSpPr>
          <p:nvPr/>
        </p:nvCxnSpPr>
        <p:spPr>
          <a:xfrm flipH="1" rot="10800000">
            <a:off x="1204750" y="2617025"/>
            <a:ext cx="1611900" cy="47400"/>
          </a:xfrm>
          <a:prstGeom prst="straightConnector1">
            <a:avLst/>
          </a:prstGeom>
          <a:noFill/>
          <a:ln cap="flat" cmpd="sng" w="38100">
            <a:solidFill>
              <a:srgbClr val="0BDAD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0" name="Google Shape;470;p42"/>
          <p:cNvCxnSpPr>
            <a:stCxn id="467" idx="1"/>
          </p:cNvCxnSpPr>
          <p:nvPr/>
        </p:nvCxnSpPr>
        <p:spPr>
          <a:xfrm flipH="1">
            <a:off x="4477400" y="3566375"/>
            <a:ext cx="3371400" cy="33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1" name="Google Shape;471;p42"/>
          <p:cNvSpPr txBox="1"/>
          <p:nvPr/>
        </p:nvSpPr>
        <p:spPr>
          <a:xfrm>
            <a:off x="3103800" y="4511575"/>
            <a:ext cx="293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How about the TP and FP count?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244000" y="3767775"/>
            <a:ext cx="1051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TP = 1</a:t>
            </a:r>
            <a:endParaRPr b="1" i="0" sz="19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 = 1</a:t>
            </a:r>
            <a:endParaRPr b="1" i="0" sz="1900" u="none" cap="none" strike="noStrike">
              <a:solidFill>
                <a:srgbClr val="FF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78" name="Google Shape;478;p43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9" name="Google Shape;479;p43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44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6" name="Google Shape;486;p44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7" name="Google Shape;487;p44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489" name="Google Shape;4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95" name="Google Shape;495;p45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6" name="Google Shape;496;p45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7" name="Google Shape;497;p45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98" name="Google Shape;498;p45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99" name="Google Shape;499;p45"/>
          <p:cNvSpPr txBox="1"/>
          <p:nvPr/>
        </p:nvSpPr>
        <p:spPr>
          <a:xfrm>
            <a:off x="5486425" y="1842875"/>
            <a:ext cx="12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= 0.9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    = 1 / 5  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 img = 1 / 3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00" name="Google Shape;5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6" name="Google Shape;506;p46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7" name="Google Shape;507;p46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46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5486425" y="1842875"/>
            <a:ext cx="1240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= 0.7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    = 2 / 5 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 img = 1 / 3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11" name="Google Shape;51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/>
          <p:nvPr>
            <p:ph idx="4294967295" type="title"/>
          </p:nvPr>
        </p:nvSpPr>
        <p:spPr>
          <a:xfrm>
            <a:off x="442050" y="345600"/>
            <a:ext cx="8259900" cy="93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Model Evaluation -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Recall vs False Positive per Image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17" name="Google Shape;517;p47"/>
          <p:cNvGraphicFramePr/>
          <p:nvPr/>
        </p:nvGraphicFramePr>
        <p:xfrm>
          <a:off x="442050" y="1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{39CBA895-B325-43BF-8FB1-0CDA2909FE0F}</a:tableStyleId>
              </a:tblPr>
              <a:tblGrid>
                <a:gridCol w="1058300"/>
                <a:gridCol w="1223600"/>
                <a:gridCol w="1335525"/>
                <a:gridCol w="11324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Prediction Probability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True Positive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(IoP &gt; 0.5?)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GT BBox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Counted towards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 0.99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(IoP = 0.9), 5 (IoP = 0.7)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 0.97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 0.81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 0.72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 0.58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BDA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8" name="Google Shape;518;p47"/>
          <p:cNvCxnSpPr/>
          <p:nvPr/>
        </p:nvCxnSpPr>
        <p:spPr>
          <a:xfrm>
            <a:off x="5370800" y="1920775"/>
            <a:ext cx="0" cy="275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47"/>
          <p:cNvSpPr txBox="1"/>
          <p:nvPr/>
        </p:nvSpPr>
        <p:spPr>
          <a:xfrm>
            <a:off x="5486425" y="2674175"/>
            <a:ext cx="1419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Probabilities from top and find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</a:t>
            </a: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</a:t>
            </a:r>
            <a:r>
              <a:rPr b="1" i="0" lang="en" sz="1600" u="none" cap="none" strike="noStrike">
                <a:solidFill>
                  <a:srgbClr val="0BDAD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FP/image</a:t>
            </a:r>
            <a:endParaRPr b="1" i="0" sz="1600" u="none" cap="none" strike="noStrike">
              <a:solidFill>
                <a:srgbClr val="0BDAD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20" name="Google Shape;520;p47"/>
          <p:cNvSpPr txBox="1"/>
          <p:nvPr/>
        </p:nvSpPr>
        <p:spPr>
          <a:xfrm>
            <a:off x="500550" y="1284900"/>
            <a:ext cx="5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Suppose we have: 5 ground truth bbox for 3 images</a:t>
            </a:r>
            <a:endParaRPr b="0" i="0" sz="18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21" name="Google Shape;521;p47"/>
          <p:cNvSpPr txBox="1"/>
          <p:nvPr/>
        </p:nvSpPr>
        <p:spPr>
          <a:xfrm>
            <a:off x="5486425" y="1842875"/>
            <a:ext cx="12402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Threshold = 0.5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Recall    = 2 / 5 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FP/ img = 2 / 3</a:t>
            </a:r>
            <a:endParaRPr b="0" i="0" sz="1400" u="none" cap="none" strike="noStrike">
              <a:solidFill>
                <a:srgbClr val="00000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522" name="Google Shape;5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625" y="1616950"/>
            <a:ext cx="21526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