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71" r:id="rId8"/>
    <p:sldId id="263" r:id="rId10"/>
    <p:sldId id="262" r:id="rId11"/>
    <p:sldId id="269" r:id="rId12"/>
    <p:sldId id="270" r:id="rId13"/>
    <p:sldId id="272" r:id="rId14"/>
    <p:sldId id="286" r:id="rId15"/>
    <p:sldId id="284" r:id="rId16"/>
    <p:sldId id="266" r:id="rId17"/>
    <p:sldId id="279" r:id="rId18"/>
    <p:sldId id="28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90065" y="193040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225296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noFill/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noFill/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noFill/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noFill/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noFill/>
                <a:latin typeface="Cascadia Mono SemiBold" panose="020B0609020000020004" charset="0"/>
                <a:cs typeface="Cascadia Mono SemiBold" panose="020B0609020000020004" charset="0"/>
              </a:rPr>
              <a:t>Lí do/Như </a:t>
            </a:r>
            <a:r>
              <a:rPr lang="vi-VN" altLang="en-US" sz="3200">
                <a:noFill/>
                <a:latin typeface="Cascadia Mono SemiBold" panose="020B0609020000020004" charset="0"/>
                <a:cs typeface="Cascadia Mono SemiBold" panose="020B0609020000020004" charset="0"/>
              </a:rPr>
              <a:t>cầu</a:t>
            </a:r>
            <a:endParaRPr lang="vi-VN" altLang="en-US" sz="3200">
              <a:noFill/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89140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noFill/>
                <a:latin typeface="Cascadia Mono SemiBold" panose="020B0609020000020004" charset="0"/>
                <a:cs typeface="Cascadia Mono SemiBold" panose="020B0609020000020004" charset="0"/>
              </a:rPr>
              <a:t>Procedure/Plan</a:t>
            </a:r>
            <a:endParaRPr lang="en-US" altLang="vi-VN" sz="3200">
              <a:noFill/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89140" y="502602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noFill/>
                <a:latin typeface="Cascadia Mono SemiBold" panose="020B0609020000020004" charset="0"/>
                <a:cs typeface="Cascadia Mono SemiBold" panose="020B0609020000020004" charset="0"/>
              </a:rPr>
              <a:t>How to use</a:t>
            </a:r>
            <a:endParaRPr lang="en-US" altLang="vi-VN" sz="3200">
              <a:noFill/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Rectangles 21"/>
          <p:cNvSpPr/>
          <p:nvPr/>
        </p:nvSpPr>
        <p:spPr>
          <a:xfrm>
            <a:off x="13366115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2408535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2408535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2955270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2408535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6104890" y="1972310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69240" y="1852295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 3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2408535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14655" y="2592705"/>
            <a:ext cx="52882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Comparison of each element’s 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Chemical composition that helps understand the processes that formed and continue to shape the planet.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Vital for constructing models of Earth's formation and evolution.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Help identify and mitigate pollution sources.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pic>
        <p:nvPicPr>
          <p:cNvPr id="9" name="Picture 8" descr="C:\Users\pc\OneDrive\Pictures\Screenshots\Screenshot 2024-05-19 142049.pngScreenshot 2024-05-19 142049"/>
          <p:cNvPicPr>
            <a:picLocks noChangeAspect="1"/>
          </p:cNvPicPr>
          <p:nvPr/>
        </p:nvPicPr>
        <p:blipFill>
          <a:blip r:embed="rId1"/>
          <a:srcRect t="3208" b="3208"/>
          <a:stretch>
            <a:fillRect/>
          </a:stretch>
        </p:blipFill>
        <p:spPr>
          <a:xfrm>
            <a:off x="6278245" y="2201545"/>
            <a:ext cx="5482590" cy="383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19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/>
      <p:bldP spid="26" grpId="1"/>
      <p:bldP spid="29" grpId="0" animBg="1"/>
      <p:bldP spid="29" grpId="1" animBg="1"/>
      <p:bldP spid="32" grpId="0"/>
      <p:bldP spid="3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89140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04000" y="4909820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 3 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pic>
        <p:nvPicPr>
          <p:cNvPr id="11" name="Picture 10" descr="C:\Users\pc\OneDrive\Pictures\Screenshots\Screenshot 2024-05-19 142049.pngScreenshot 2024-05-19 142049"/>
          <p:cNvPicPr>
            <a:picLocks noChangeAspect="1"/>
          </p:cNvPicPr>
          <p:nvPr/>
        </p:nvPicPr>
        <p:blipFill>
          <a:blip r:embed="rId1"/>
          <a:srcRect t="3208" b="3208"/>
          <a:stretch>
            <a:fillRect/>
          </a:stretch>
        </p:blipFill>
        <p:spPr>
          <a:xfrm>
            <a:off x="617855" y="2407920"/>
            <a:ext cx="5482590" cy="383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20055840" y="-361315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220180" y="21634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220180" y="28695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9766915" y="61639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220180" y="42818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2575540" y="21532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8735040" y="4871720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 3 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9220180" y="35756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pic>
        <p:nvPicPr>
          <p:cNvPr id="11" name="Picture 10" descr="C:\Users\pc\OneDrive\Pictures\Screenshots\Screenshot 2024-05-19 142049.pngScreenshot 2024-05-19 142049"/>
          <p:cNvPicPr>
            <a:picLocks noChangeAspect="1"/>
          </p:cNvPicPr>
          <p:nvPr/>
        </p:nvPicPr>
        <p:blipFill>
          <a:blip r:embed="rId1"/>
          <a:srcRect t="3208" b="3208"/>
          <a:stretch>
            <a:fillRect/>
          </a:stretch>
        </p:blipFill>
        <p:spPr>
          <a:xfrm>
            <a:off x="12748895" y="2369820"/>
            <a:ext cx="5482590" cy="383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3314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Disadvantages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2</a:t>
            </a:r>
            <a:endParaRPr lang="en-US" altLang="vi-VN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Conclusion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89140" y="220662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39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9" grpId="0" animBg="1"/>
      <p:bldP spid="9" grpId="1" animBg="1"/>
      <p:bldP spid="6" grpId="0"/>
      <p:bldP spid="6" grpId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3314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Disadvantages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2</a:t>
            </a:r>
            <a:endParaRPr lang="en-US" altLang="vi-VN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Conclusion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01980" y="2329815"/>
            <a:ext cx="5555615" cy="394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P</a:t>
            </a:r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recise and accurate measurements.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 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Reduces uncertainties and errors in experimental results.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Support for theoretical models and hypotheses.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Data from physics and chemistry can be applied to other fields.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Accessible.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67500" y="2191385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Advantages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2</a:t>
            </a:r>
            <a:endParaRPr lang="en-US" altLang="vi-VN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Conclusion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01980" y="2329815"/>
            <a:ext cx="5555615" cy="394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Amount of data generated can be overwhelming.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Data analysis techniques require specialized knowledge and tools.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Data collection and analysis can be time-consuming.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Ambiguous or inconclusive.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Reliance on technological tools and software.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67500" y="2846070"/>
            <a:ext cx="400748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Disadvantages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3314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Disadvantages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2</a:t>
            </a:r>
            <a:endParaRPr lang="en-US" altLang="vi-VN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01980" y="2329815"/>
            <a:ext cx="5555615" cy="394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Data analysis used for multiple subjects and reasons.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Useful for students, for education.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Multiple disadvantages, more advantages.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67500" y="3674745"/>
            <a:ext cx="400748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Conclusion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3314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Disadvantages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2</a:t>
            </a:r>
            <a:endParaRPr lang="en-US" altLang="vi-VN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01980" y="2329815"/>
            <a:ext cx="5555615" cy="394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Data analysis used for multiple subjects and reasons.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Useful for students, for education.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Multiple disadvantages, more advantages.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Conclusion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13150215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261215" y="2039620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261215" y="2745740"/>
            <a:ext cx="3314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Disadvantages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807950" y="6040120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2</a:t>
            </a:r>
            <a:endParaRPr lang="en-US" altLang="vi-VN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261215" y="3451860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Conclusion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12997815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0785" y="1762760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630785" y="2468880"/>
            <a:ext cx="3314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Disadvantages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392660" y="627443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2</a:t>
            </a:r>
            <a:endParaRPr lang="en-US" altLang="vi-VN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04770" y="2821305"/>
            <a:ext cx="11325225" cy="108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9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Thank You</a:t>
            </a:r>
            <a:endParaRPr lang="en-US" altLang="vi-VN" sz="9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630785" y="3258820"/>
            <a:ext cx="400748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Conclusion</a:t>
            </a:r>
            <a:endParaRPr lang="en-US" altLang="vi-VN" sz="36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39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5" grpId="0" animBg="1"/>
      <p:bldP spid="5" grpId="1" animBg="1"/>
      <p:bldP spid="6" grpId="0"/>
      <p:bldP spid="6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89140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89140" y="502602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19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9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9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037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0" y="2191385"/>
            <a:ext cx="3806190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089140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089140" y="502602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01980" y="2329815"/>
            <a:ext cx="5555615" cy="394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2000">
                <a:latin typeface="Arial Black" panose="020B0A04020102020204" charset="0"/>
                <a:cs typeface="Arial Black" panose="020B0A04020102020204" charset="0"/>
              </a:rPr>
              <a:t>Name : </a:t>
            </a:r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Mai An DEVILLE</a:t>
            </a:r>
            <a:endParaRPr lang="en-US" altLang="vi-VN" sz="2000">
              <a:latin typeface="Rockwell Condensed" panose="02060603050405020104" charset="0"/>
              <a:cs typeface="Rockwell Condensed" panose="020606030504050201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vi-VN" sz="2000">
                <a:latin typeface="Arial Black" panose="020B0A04020102020204" charset="0"/>
                <a:cs typeface="Arial Black" panose="020B0A04020102020204" charset="0"/>
              </a:rPr>
              <a:t>Age : </a:t>
            </a:r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16 years old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vi-VN" sz="2000">
                <a:latin typeface="Arial Black" panose="020B0A04020102020204" charset="0"/>
                <a:cs typeface="Arial Black" panose="020B0A04020102020204" charset="0"/>
              </a:rPr>
              <a:t>Class :</a:t>
            </a:r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 </a:t>
            </a:r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CSA01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037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0" y="2846070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01980" y="2300605"/>
            <a:ext cx="555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/>
              <a:t>Mai </a:t>
            </a:r>
            <a:r>
              <a:rPr lang="vi-VN" altLang="en-US"/>
              <a:t>An</a:t>
            </a:r>
            <a:endParaRPr lang="vi-V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1980" y="2329815"/>
            <a:ext cx="5555615" cy="394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2000">
                <a:latin typeface="Arial Black" panose="020B0A04020102020204" charset="0"/>
                <a:cs typeface="Arial Black" panose="020B0A04020102020204" charset="0"/>
              </a:rPr>
              <a:t>Main Idea :</a:t>
            </a:r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Chemistry data.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Physics data.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Brief overview of the experiment or study. 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Explain why the data was collected.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Mention whether the data pertains to a specific subfield.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089140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089140" y="502602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89140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89140" y="502602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477000" y="3491230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01980" y="2329815"/>
            <a:ext cx="5555615" cy="394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2000">
                <a:latin typeface="Arial Black" panose="020B0A04020102020204" charset="0"/>
                <a:cs typeface="Arial Black" panose="020B0A04020102020204" charset="0"/>
              </a:rPr>
              <a:t>Useful for :</a:t>
            </a:r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Discuss the precision to ensure accuracy.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Explain the statistical methods or analytical techniques.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Highlight the main findings.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1371600" lvl="3" indent="457200"/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- Provides concrete examples for teaching. 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89140" y="502602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477000" y="4289425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660" y="2349500"/>
            <a:ext cx="5555615" cy="3948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vi-VN" sz="2000">
                <a:latin typeface="Arial Black" panose="020B0A04020102020204" charset="0"/>
                <a:cs typeface="Arial Black" panose="020B0A04020102020204" charset="0"/>
              </a:rPr>
              <a:t>Week 1 + 2 : </a:t>
            </a:r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Idea, what the data should be about</a:t>
            </a:r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vi-VN" sz="2000">
                <a:latin typeface="Arial Black" panose="020B0A04020102020204" charset="0"/>
                <a:cs typeface="Arial Black" panose="020B0A04020102020204" charset="0"/>
              </a:rPr>
              <a:t>Week 3 : </a:t>
            </a:r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Coding (matplotlib)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vi-VN" sz="20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vi-VN" sz="2000">
                <a:latin typeface="Arial Black" panose="020B0A04020102020204" charset="0"/>
                <a:cs typeface="Arial Black" panose="020B0A04020102020204" charset="0"/>
              </a:rPr>
              <a:t>Week 4 : </a:t>
            </a:r>
            <a:r>
              <a:rPr lang="en-US" altLang="vi-VN" sz="2000">
                <a:latin typeface="Cascadia Mono SemiBold" panose="020B0609020000020004" charset="0"/>
                <a:cs typeface="Cascadia Mono SemiBold" panose="020B0609020000020004" charset="0"/>
              </a:rPr>
              <a:t>Presentation, final production</a:t>
            </a:r>
            <a:endParaRPr lang="en-US" altLang="vi-VN" sz="2000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8046720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89140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89140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635875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89140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4500" y="2191385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04000" y="4909820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 1 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89140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pic>
        <p:nvPicPr>
          <p:cNvPr id="9" name="Picture 8" descr="Screenshot 2024-05-19 142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420620"/>
            <a:ext cx="5482590" cy="383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Rectangles 21"/>
          <p:cNvSpPr/>
          <p:nvPr/>
        </p:nvSpPr>
        <p:spPr>
          <a:xfrm>
            <a:off x="13366115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2408535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2408535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2955270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2408535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6104890" y="1972310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69240" y="1852295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 1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2408535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pic>
        <p:nvPicPr>
          <p:cNvPr id="31" name="Picture 30" descr="Screenshot 2024-05-19 142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4435" y="2201545"/>
            <a:ext cx="5482590" cy="3832225"/>
          </a:xfrm>
          <a:prstGeom prst="rect">
            <a:avLst/>
          </a:prstGeom>
        </p:spPr>
      </p:pic>
      <p:sp>
        <p:nvSpPr>
          <p:cNvPr id="32" name="Text Box 31"/>
          <p:cNvSpPr txBox="1"/>
          <p:nvPr/>
        </p:nvSpPr>
        <p:spPr>
          <a:xfrm>
            <a:off x="414655" y="2592705"/>
            <a:ext cx="52882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Helps predict the behavior of gases under different conditions.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Help predict weather patterns and phenomena like storms.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Crucial across a wide range of fields : healthcare, environmental protection.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19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/>
      <p:bldP spid="26" grpId="1"/>
      <p:bldP spid="32" grpId="0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Rectangles 21"/>
          <p:cNvSpPr/>
          <p:nvPr/>
        </p:nvSpPr>
        <p:spPr>
          <a:xfrm>
            <a:off x="13366115" y="-95250"/>
            <a:ext cx="4151630" cy="7108825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790065" y="277495"/>
            <a:ext cx="8612505" cy="274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8800">
                <a:solidFill>
                  <a:schemeClr val="accent1">
                    <a:lumMod val="40000"/>
                    <a:lumOff val="60000"/>
                  </a:schemeClr>
                </a:solidFill>
                <a:latin typeface="Rockwell Condensed" panose="02060603050405020104" charset="0"/>
                <a:cs typeface="Rockwell Condensed" panose="02060603050405020104" charset="0"/>
              </a:rPr>
              <a:t>CSA-01</a:t>
            </a:r>
            <a:endParaRPr lang="en-US" sz="8800">
              <a:solidFill>
                <a:schemeClr val="accent1">
                  <a:lumMod val="40000"/>
                  <a:lumOff val="60000"/>
                </a:schemeClr>
              </a:solidFill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2408535" y="2201545"/>
            <a:ext cx="3094355" cy="5835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Introduction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2408535" y="2907665"/>
            <a:ext cx="221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Idea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2955270" y="620204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32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</a:t>
            </a:r>
            <a:endParaRPr lang="vi-VN" altLang="en-US" sz="32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2408535" y="4319905"/>
            <a:ext cx="5361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Procedure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6104890" y="1972310"/>
            <a:ext cx="5829935" cy="42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69240" y="1852295"/>
            <a:ext cx="3094355" cy="64516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US" altLang="vi-VN" sz="3600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Demo 2</a:t>
            </a:r>
            <a:endParaRPr lang="en-US" altLang="vi-VN" sz="3600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2408535" y="3613785"/>
            <a:ext cx="3585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3200">
                <a:solidFill>
                  <a:schemeClr val="bg1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</a:rPr>
              <a:t>Why ?</a:t>
            </a:r>
            <a:endParaRPr lang="en-US" altLang="vi-VN" sz="3200">
              <a:solidFill>
                <a:schemeClr val="bg1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14655" y="2592705"/>
            <a:ext cx="5288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Vital for assessing air quality and its impact on human health.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Essential for understanding their impact on global warming and climate change.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Improves public health through air quality management.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>
                <a:solidFill>
                  <a:schemeClr val="bg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- Crucial for environmental conservation efforts.</a:t>
            </a:r>
            <a:endParaRPr lang="en-US">
              <a:solidFill>
                <a:schemeClr val="bg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pic>
        <p:nvPicPr>
          <p:cNvPr id="2" name="Picture 1" descr="C:\Users\pc\OneDrive\Pictures\Screenshots\Screenshot 2024-05-19 142041.pngScreenshot 2024-05-19 142041"/>
          <p:cNvPicPr>
            <a:picLocks noChangeAspect="1"/>
          </p:cNvPicPr>
          <p:nvPr/>
        </p:nvPicPr>
        <p:blipFill>
          <a:blip r:embed="rId1"/>
          <a:srcRect t="6555" b="6555"/>
          <a:stretch>
            <a:fillRect/>
          </a:stretch>
        </p:blipFill>
        <p:spPr>
          <a:xfrm>
            <a:off x="6278245" y="2188210"/>
            <a:ext cx="5482590" cy="383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19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/>
      <p:bldP spid="26" grpId="1"/>
      <p:bldP spid="29" grpId="0" animBg="1"/>
      <p:bldP spid="29" grpId="1" animBg="1"/>
      <p:bldP spid="32" grpId="0"/>
      <p:bldP spid="3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2792</Words>
  <Application>WPS Presentation</Application>
  <PresentationFormat>Widescreen</PresentationFormat>
  <Paragraphs>343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Rockwell Condensed</vt:lpstr>
      <vt:lpstr>Cascadia Mono SemiBold</vt:lpstr>
      <vt:lpstr>Arial Black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pc</dc:creator>
  <cp:lastModifiedBy>pc</cp:lastModifiedBy>
  <cp:revision>4</cp:revision>
  <dcterms:created xsi:type="dcterms:W3CDTF">2024-05-12T08:53:00Z</dcterms:created>
  <dcterms:modified xsi:type="dcterms:W3CDTF">2024-06-02T09:22:38Z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985E602B3E194709872ACF190543DF36_13</vt:lpwstr>
  </property>
  <property fmtid="{D5CDD505-2E9C-101B-9397-08002B2CF9AE}" pid="3" name="KSOProductBuildVer">
    <vt:lpwstr>1033-12.2.0.16909</vt:lpwstr>
  </property>
</Properties>
</file>